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Lst>
  <p:notesMasterIdLst>
    <p:notesMasterId r:id="rId25"/>
  </p:notesMasterIdLst>
  <p:sldIdLst>
    <p:sldId id="256" r:id="rId2"/>
    <p:sldId id="306" r:id="rId3"/>
    <p:sldId id="307" r:id="rId4"/>
    <p:sldId id="308" r:id="rId5"/>
    <p:sldId id="263" r:id="rId6"/>
    <p:sldId id="291" r:id="rId7"/>
    <p:sldId id="309" r:id="rId8"/>
    <p:sldId id="310" r:id="rId9"/>
    <p:sldId id="292" r:id="rId10"/>
    <p:sldId id="314" r:id="rId11"/>
    <p:sldId id="267" r:id="rId12"/>
    <p:sldId id="295" r:id="rId13"/>
    <p:sldId id="298" r:id="rId14"/>
    <p:sldId id="315" r:id="rId15"/>
    <p:sldId id="299" r:id="rId16"/>
    <p:sldId id="300" r:id="rId17"/>
    <p:sldId id="311" r:id="rId18"/>
    <p:sldId id="316" r:id="rId19"/>
    <p:sldId id="269" r:id="rId20"/>
    <p:sldId id="303" r:id="rId21"/>
    <p:sldId id="305" r:id="rId22"/>
    <p:sldId id="313" r:id="rId23"/>
    <p:sldId id="317"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9B23F"/>
    <a:srgbClr val="1B5821"/>
    <a:srgbClr val="BC0000"/>
    <a:srgbClr val="45D74C"/>
    <a:srgbClr val="850085"/>
    <a:srgbClr val="BD5B2E"/>
    <a:srgbClr val="A24100"/>
    <a:srgbClr val="780000"/>
    <a:srgbClr val="BD7527"/>
    <a:srgbClr val="1C591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88"/>
    <p:restoredTop sz="84820"/>
  </p:normalViewPr>
  <p:slideViewPr>
    <p:cSldViewPr snapToGrid="0" snapToObjects="1">
      <p:cViewPr varScale="1">
        <p:scale>
          <a:sx n="110" d="100"/>
          <a:sy n="110" d="100"/>
        </p:scale>
        <p:origin x="1928"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E42B97-1677-6243-94B5-1CCCABA19B55}" type="datetimeFigureOut">
              <a:rPr lang="it-IT" smtClean="0"/>
              <a:t>28/11/17</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AD8B3B-6B5A-C349-BAD7-F631F27BEFE7}" type="slidenum">
              <a:rPr lang="it-IT" smtClean="0"/>
              <a:t>‹n.›</a:t>
            </a:fld>
            <a:endParaRPr lang="it-IT"/>
          </a:p>
        </p:txBody>
      </p:sp>
    </p:spTree>
    <p:extLst>
      <p:ext uri="{BB962C8B-B14F-4D97-AF65-F5344CB8AC3E}">
        <p14:creationId xmlns:p14="http://schemas.microsoft.com/office/powerpoint/2010/main" val="360839731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it-IT">
              <a:latin typeface="Arial" charset="0"/>
              <a:ea typeface="ＭＳ Ｐゴシック" charset="0"/>
              <a:cs typeface="ＭＳ Ｐゴシック" charset="0"/>
            </a:endParaRPr>
          </a:p>
        </p:txBody>
      </p:sp>
    </p:spTree>
    <p:extLst>
      <p:ext uri="{BB962C8B-B14F-4D97-AF65-F5344CB8AC3E}">
        <p14:creationId xmlns:p14="http://schemas.microsoft.com/office/powerpoint/2010/main" val="9324918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latin typeface="Arial" charset="0"/>
              <a:ea typeface="ＭＳ Ｐゴシック" charset="0"/>
              <a:cs typeface="ＭＳ Ｐゴシック" charset="0"/>
            </a:endParaRPr>
          </a:p>
        </p:txBody>
      </p:sp>
    </p:spTree>
    <p:extLst>
      <p:ext uri="{BB962C8B-B14F-4D97-AF65-F5344CB8AC3E}">
        <p14:creationId xmlns:p14="http://schemas.microsoft.com/office/powerpoint/2010/main" val="1292727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latin typeface="Arial" charset="0"/>
              <a:ea typeface="ＭＳ Ｐゴシック" charset="0"/>
              <a:cs typeface="ＭＳ Ｐゴシック" charset="0"/>
            </a:endParaRPr>
          </a:p>
        </p:txBody>
      </p:sp>
    </p:spTree>
    <p:extLst>
      <p:ext uri="{BB962C8B-B14F-4D97-AF65-F5344CB8AC3E}">
        <p14:creationId xmlns:p14="http://schemas.microsoft.com/office/powerpoint/2010/main" val="19072796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latin typeface="Arial" charset="0"/>
              <a:ea typeface="ＭＳ Ｐゴシック" charset="0"/>
              <a:cs typeface="ＭＳ Ｐゴシック" charset="0"/>
            </a:endParaRPr>
          </a:p>
        </p:txBody>
      </p:sp>
    </p:spTree>
    <p:extLst>
      <p:ext uri="{BB962C8B-B14F-4D97-AF65-F5344CB8AC3E}">
        <p14:creationId xmlns:p14="http://schemas.microsoft.com/office/powerpoint/2010/main" val="13148436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latin typeface="Arial" charset="0"/>
              <a:ea typeface="ＭＳ Ｐゴシック" charset="0"/>
              <a:cs typeface="ＭＳ Ｐゴシック" charset="0"/>
            </a:endParaRPr>
          </a:p>
        </p:txBody>
      </p:sp>
    </p:spTree>
    <p:extLst>
      <p:ext uri="{BB962C8B-B14F-4D97-AF65-F5344CB8AC3E}">
        <p14:creationId xmlns:p14="http://schemas.microsoft.com/office/powerpoint/2010/main" val="9707500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latin typeface="Arial" charset="0"/>
              <a:ea typeface="ＭＳ Ｐゴシック" charset="0"/>
              <a:cs typeface="ＭＳ Ｐゴシック" charset="0"/>
            </a:endParaRPr>
          </a:p>
        </p:txBody>
      </p:sp>
    </p:spTree>
    <p:extLst>
      <p:ext uri="{BB962C8B-B14F-4D97-AF65-F5344CB8AC3E}">
        <p14:creationId xmlns:p14="http://schemas.microsoft.com/office/powerpoint/2010/main" val="9624039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latin typeface="Arial" charset="0"/>
              <a:ea typeface="ＭＳ Ｐゴシック" charset="0"/>
              <a:cs typeface="ＭＳ Ｐゴシック" charset="0"/>
            </a:endParaRPr>
          </a:p>
        </p:txBody>
      </p:sp>
    </p:spTree>
    <p:extLst>
      <p:ext uri="{BB962C8B-B14F-4D97-AF65-F5344CB8AC3E}">
        <p14:creationId xmlns:p14="http://schemas.microsoft.com/office/powerpoint/2010/main" val="2757870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latin typeface="Arial" charset="0"/>
              <a:ea typeface="ＭＳ Ｐゴシック" charset="0"/>
              <a:cs typeface="ＭＳ Ｐゴシック" charset="0"/>
            </a:endParaRPr>
          </a:p>
        </p:txBody>
      </p:sp>
    </p:spTree>
    <p:extLst>
      <p:ext uri="{BB962C8B-B14F-4D97-AF65-F5344CB8AC3E}">
        <p14:creationId xmlns:p14="http://schemas.microsoft.com/office/powerpoint/2010/main" val="8825332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latin typeface="Arial" charset="0"/>
              <a:ea typeface="ＭＳ Ｐゴシック" charset="0"/>
              <a:cs typeface="ＭＳ Ｐゴシック" charset="0"/>
            </a:endParaRPr>
          </a:p>
        </p:txBody>
      </p:sp>
    </p:spTree>
    <p:extLst>
      <p:ext uri="{BB962C8B-B14F-4D97-AF65-F5344CB8AC3E}">
        <p14:creationId xmlns:p14="http://schemas.microsoft.com/office/powerpoint/2010/main" val="664467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latin typeface="Arial" charset="0"/>
              <a:ea typeface="ＭＳ Ｐゴシック" charset="0"/>
              <a:cs typeface="ＭＳ Ｐゴシック" charset="0"/>
            </a:endParaRPr>
          </a:p>
        </p:txBody>
      </p:sp>
    </p:spTree>
    <p:extLst>
      <p:ext uri="{BB962C8B-B14F-4D97-AF65-F5344CB8AC3E}">
        <p14:creationId xmlns:p14="http://schemas.microsoft.com/office/powerpoint/2010/main" val="79551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it-IT" smtClean="0"/>
              <a:t>Fare clic per modificare stile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it-IT" smtClean="0"/>
              <a:t>Fare clic per modificare stile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A4A6734C-E115-4BC5-9FB0-F9BF6FABFDA0}" type="datetimeFigureOut">
              <a:rPr lang="en-US" smtClean="0"/>
              <a:t>11/28/17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‹n.›</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a:p>
        </p:txBody>
      </p:sp>
      <p:sp>
        <p:nvSpPr>
          <p:cNvPr id="3" name="Vertical Text Placeholder 2"/>
          <p:cNvSpPr>
            <a:spLocks noGrp="1"/>
          </p:cNvSpPr>
          <p:nvPr>
            <p:ph type="body" orient="vert" idx="1"/>
          </p:nvPr>
        </p:nvSpPr>
        <p:spPr/>
        <p:txBody>
          <a:bodyPr vert="eaVert"/>
          <a:lstStyle>
            <a:lvl5pPr>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it-IT" smtClean="0"/>
              <a:t>Fare clic per modificare stile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a:p>
        </p:txBody>
      </p:sp>
      <p:sp>
        <p:nvSpPr>
          <p:cNvPr id="3" name="Content Placeholder 2"/>
          <p:cNvSpPr>
            <a:spLocks noGrp="1"/>
          </p:cNvSpPr>
          <p:nvPr>
            <p:ph idx="1"/>
          </p:nvPr>
        </p:nvSpPr>
        <p:spPr/>
        <p:txBody>
          <a:bodyPr/>
          <a:lstStyle>
            <a:lvl5pPr>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positiva titolo con immagin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it-IT" smtClean="0"/>
              <a:t>Fare clic per modificare stile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‹n.›</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it-IT" smtClean="0"/>
              <a:t>Fare clic per modificare stile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Date Placeholder 3"/>
          <p:cNvSpPr>
            <a:spLocks noGrp="1"/>
          </p:cNvSpPr>
          <p:nvPr>
            <p:ph type="dt" sz="half" idx="10"/>
          </p:nvPr>
        </p:nvSpPr>
        <p:spPr/>
        <p:txBody>
          <a:bodyPr/>
          <a:lstStyle/>
          <a:p>
            <a:fld id="{A4A6734C-E115-4BC5-9FB0-F9BF6FABFDA0}" type="datetimeFigureOut">
              <a:rPr lang="en-US" smtClean="0"/>
              <a:t>11/28/17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it-IT" smtClean="0"/>
              <a:t>Fare clic per modificare stile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11/28/17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it-IT" smtClean="0"/>
              <a:t>Fare clic per modificare stile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11/28/17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11/28/17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11/28/17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it-IT" smtClean="0"/>
              <a:t>Fare clic per modificare stile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A4A6734C-E115-4BC5-9FB0-F9BF6FABFDA0}" type="datetimeFigureOut">
              <a:rPr lang="en-US" smtClean="0"/>
              <a:t>11/28/17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it-IT" smtClean="0"/>
              <a:t>Fare clic per modificare stile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A4A6734C-E115-4BC5-9FB0-F9BF6FABFDA0}" type="datetimeFigureOut">
              <a:rPr lang="en-US" smtClean="0"/>
              <a:t>11/28/17</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D739C4FB-7D33-419B-8833-D1372BFD11C8}" type="slidenum">
              <a:rPr lang="en-US" smtClean="0"/>
              <a:t>‹n.›</a:t>
            </a:fld>
            <a:endParaRPr lang="en-US"/>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0.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1.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2.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2.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jpg"/><Relationship Id="rId3" Type="http://schemas.openxmlformats.org/officeDocument/2006/relationships/image" Target="../media/image16.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tif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tif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35429" y="1283216"/>
            <a:ext cx="8345714" cy="1477932"/>
          </a:xfrm>
        </p:spPr>
        <p:txBody>
          <a:bodyPr/>
          <a:lstStyle/>
          <a:p>
            <a:r>
              <a:rPr lang="it-IT" sz="4000" b="1" dirty="0" smtClean="0">
                <a:solidFill>
                  <a:srgbClr val="FF0000"/>
                </a:solidFill>
                <a:latin typeface="Century Gothic" charset="0"/>
                <a:ea typeface="Century Gothic" charset="0"/>
                <a:cs typeface="Century Gothic" charset="0"/>
              </a:rPr>
              <a:t>Evoluzione della Cura</a:t>
            </a:r>
            <a:endParaRPr lang="it-IT" sz="4000" b="1" dirty="0">
              <a:solidFill>
                <a:srgbClr val="FF0000"/>
              </a:solidFill>
              <a:latin typeface="Century Gothic" charset="0"/>
              <a:ea typeface="Century Gothic" charset="0"/>
              <a:cs typeface="Century Gothic" charset="0"/>
            </a:endParaRPr>
          </a:p>
        </p:txBody>
      </p:sp>
      <p:sp>
        <p:nvSpPr>
          <p:cNvPr id="3" name="Sottotitolo 2"/>
          <p:cNvSpPr>
            <a:spLocks noGrp="1"/>
          </p:cNvSpPr>
          <p:nvPr>
            <p:ph type="subTitle" idx="1"/>
          </p:nvPr>
        </p:nvSpPr>
        <p:spPr>
          <a:xfrm>
            <a:off x="667756" y="4419600"/>
            <a:ext cx="3613737" cy="1219200"/>
          </a:xfrm>
        </p:spPr>
        <p:txBody>
          <a:bodyPr/>
          <a:lstStyle/>
          <a:p>
            <a:pPr>
              <a:lnSpc>
                <a:spcPct val="130000"/>
              </a:lnSpc>
            </a:pPr>
            <a:r>
              <a:rPr lang="it-IT" sz="2400" dirty="0" smtClean="0">
                <a:solidFill>
                  <a:srgbClr val="000090"/>
                </a:solidFill>
                <a:latin typeface="Arial"/>
                <a:cs typeface="Arial"/>
              </a:rPr>
              <a:t>Corso Sociologia generale 2017/18</a:t>
            </a:r>
            <a:endParaRPr lang="it-IT" sz="1800" i="1" dirty="0">
              <a:solidFill>
                <a:srgbClr val="000090"/>
              </a:solidFill>
              <a:latin typeface="Arial"/>
              <a:cs typeface="Arial"/>
            </a:endParaRP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65453" y="3928209"/>
            <a:ext cx="3419724" cy="22798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221942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49124" y="277792"/>
            <a:ext cx="3970117" cy="821803"/>
          </a:xfrm>
        </p:spPr>
        <p:txBody>
          <a:bodyPr/>
          <a:lstStyle/>
          <a:p>
            <a:pPr algn="l"/>
            <a:r>
              <a:rPr lang="it-IT" sz="3200" dirty="0" smtClean="0">
                <a:solidFill>
                  <a:srgbClr val="0070C0"/>
                </a:solidFill>
                <a:latin typeface="Bradley Hand" charset="0"/>
                <a:ea typeface="Bradley Hand" charset="0"/>
                <a:cs typeface="Bradley Hand" charset="0"/>
              </a:rPr>
              <a:t>Assistenza e terapia</a:t>
            </a:r>
            <a:endParaRPr lang="it-IT" sz="3200" dirty="0">
              <a:solidFill>
                <a:srgbClr val="0070C0"/>
              </a:solidFill>
              <a:latin typeface="Bradley Hand" charset="0"/>
              <a:ea typeface="Bradley Hand" charset="0"/>
              <a:cs typeface="Bradley Hand" charset="0"/>
            </a:endParaRPr>
          </a:p>
        </p:txBody>
      </p:sp>
      <p:sp>
        <p:nvSpPr>
          <p:cNvPr id="3" name="Segnaposto contenuto 2"/>
          <p:cNvSpPr>
            <a:spLocks noGrp="1"/>
          </p:cNvSpPr>
          <p:nvPr>
            <p:ph idx="1"/>
          </p:nvPr>
        </p:nvSpPr>
        <p:spPr>
          <a:xfrm>
            <a:off x="833378" y="1909822"/>
            <a:ext cx="7795082" cy="4178461"/>
          </a:xfrm>
        </p:spPr>
        <p:txBody>
          <a:bodyPr>
            <a:noAutofit/>
          </a:bodyPr>
          <a:lstStyle/>
          <a:p>
            <a:r>
              <a:rPr lang="it-IT" sz="1800" b="1" dirty="0">
                <a:solidFill>
                  <a:srgbClr val="002060"/>
                </a:solidFill>
                <a:latin typeface="Arial" charset="0"/>
                <a:ea typeface="Arial" charset="0"/>
                <a:cs typeface="Arial" charset="0"/>
              </a:rPr>
              <a:t>La “</a:t>
            </a:r>
            <a:r>
              <a:rPr lang="it-IT" sz="1800" b="1" dirty="0" err="1">
                <a:solidFill>
                  <a:srgbClr val="002060"/>
                </a:solidFill>
                <a:latin typeface="Arial" charset="0"/>
                <a:ea typeface="Arial" charset="0"/>
                <a:cs typeface="Arial" charset="0"/>
              </a:rPr>
              <a:t>regula</a:t>
            </a:r>
            <a:r>
              <a:rPr lang="it-IT" sz="1800" b="1" dirty="0">
                <a:solidFill>
                  <a:srgbClr val="002060"/>
                </a:solidFill>
                <a:latin typeface="Arial" charset="0"/>
                <a:ea typeface="Arial" charset="0"/>
                <a:cs typeface="Arial" charset="0"/>
              </a:rPr>
              <a:t> XLII” dell’ospedale S. Spirito di Roma (istituito da Innocenzo III nel 1204) precisava che “ i poveri comuni che volessero farsi ospitare nella casa di S. Spirito fossero accolti volentieri e trattati caritatevolmente”. </a:t>
            </a:r>
          </a:p>
          <a:p>
            <a:r>
              <a:rPr lang="it-IT" sz="1800" b="1" dirty="0">
                <a:solidFill>
                  <a:srgbClr val="7030A0"/>
                </a:solidFill>
                <a:latin typeface="Arial" charset="0"/>
                <a:ea typeface="Arial" charset="0"/>
                <a:cs typeface="Arial" charset="0"/>
              </a:rPr>
              <a:t>a dar retta a Martin Lutero (</a:t>
            </a:r>
            <a:r>
              <a:rPr lang="it-IT" sz="1800" b="1" dirty="0" err="1">
                <a:solidFill>
                  <a:srgbClr val="7030A0"/>
                </a:solidFill>
                <a:latin typeface="Arial" charset="0"/>
                <a:ea typeface="Arial" charset="0"/>
                <a:cs typeface="Arial" charset="0"/>
              </a:rPr>
              <a:t>c.a</a:t>
            </a:r>
            <a:r>
              <a:rPr lang="it-IT" sz="1800" b="1" dirty="0">
                <a:solidFill>
                  <a:srgbClr val="7030A0"/>
                </a:solidFill>
                <a:latin typeface="Arial" charset="0"/>
                <a:ea typeface="Arial" charset="0"/>
                <a:cs typeface="Arial" charset="0"/>
              </a:rPr>
              <a:t> 1530), il livello assistenziale era di primo ordine. Egli così scriveva: “Vi si mangia e beve bene e vi si è serviti con sollecitudine; i medici sono abili, i letti e le mobilia puliti e ben tenuti. Quando un malato vi è condotto, gli si tolgono gli abiti in presenza di un pubblico notaio che li registra; poi si mettono da parte con cura ed il malato viene ricoperto da una veste bianca e deposto in un letto ben preparato. La pulizia è ammirevole.” </a:t>
            </a:r>
            <a:r>
              <a:rPr lang="it-IT" sz="1800" dirty="0" smtClean="0">
                <a:solidFill>
                  <a:srgbClr val="7030A0"/>
                </a:solidFill>
                <a:latin typeface="Arial" charset="0"/>
                <a:ea typeface="Arial" charset="0"/>
                <a:cs typeface="Arial" charset="0"/>
              </a:rPr>
              <a:t>(</a:t>
            </a:r>
            <a:r>
              <a:rPr lang="it-IT" sz="1800" dirty="0" err="1" smtClean="0">
                <a:solidFill>
                  <a:srgbClr val="7030A0"/>
                </a:solidFill>
                <a:latin typeface="Arial" charset="0"/>
                <a:ea typeface="Arial" charset="0"/>
                <a:cs typeface="Arial" charset="0"/>
              </a:rPr>
              <a:t>Cosmacini</a:t>
            </a:r>
            <a:r>
              <a:rPr lang="it-IT" sz="1800" dirty="0" smtClean="0">
                <a:solidFill>
                  <a:srgbClr val="7030A0"/>
                </a:solidFill>
                <a:latin typeface="Arial" charset="0"/>
                <a:ea typeface="Arial" charset="0"/>
                <a:cs typeface="Arial" charset="0"/>
              </a:rPr>
              <a:t>, 1987)</a:t>
            </a:r>
            <a:endParaRPr lang="it-IT" sz="1800" dirty="0">
              <a:solidFill>
                <a:srgbClr val="7030A0"/>
              </a:solidFill>
              <a:latin typeface="Arial" charset="0"/>
              <a:ea typeface="Arial" charset="0"/>
              <a:cs typeface="Arial" charset="0"/>
            </a:endParaRPr>
          </a:p>
        </p:txBody>
      </p:sp>
    </p:spTree>
    <p:extLst>
      <p:ext uri="{BB962C8B-B14F-4D97-AF65-F5344CB8AC3E}">
        <p14:creationId xmlns:p14="http://schemas.microsoft.com/office/powerpoint/2010/main" val="7220993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340190" y="274638"/>
            <a:ext cx="5211349" cy="1143000"/>
          </a:xfrm>
        </p:spPr>
        <p:txBody>
          <a:bodyPr>
            <a:normAutofit fontScale="90000"/>
          </a:bodyPr>
          <a:lstStyle/>
          <a:p>
            <a:pPr algn="l"/>
            <a:r>
              <a:rPr lang="it-IT" sz="3600" dirty="0">
                <a:solidFill>
                  <a:srgbClr val="BC0000"/>
                </a:solidFill>
                <a:latin typeface="Arial" charset="0"/>
                <a:ea typeface="ＭＳ Ｐゴシック" charset="0"/>
                <a:cs typeface="ＭＳ Ｐゴシック" charset="0"/>
              </a:rPr>
              <a:t>L</a:t>
            </a:r>
            <a:r>
              <a:rPr lang="it-IT" sz="3600" dirty="0" smtClean="0">
                <a:solidFill>
                  <a:srgbClr val="BC0000"/>
                </a:solidFill>
                <a:latin typeface="Arial" charset="0"/>
                <a:ea typeface="ＭＳ Ｐゴシック" charset="0"/>
                <a:cs typeface="ＭＳ Ｐゴシック" charset="0"/>
              </a:rPr>
              <a:t>a cura nelle </a:t>
            </a:r>
            <a:r>
              <a:rPr lang="it-IT" sz="3600" dirty="0">
                <a:solidFill>
                  <a:srgbClr val="BC0000"/>
                </a:solidFill>
                <a:latin typeface="Arial" charset="0"/>
                <a:ea typeface="ＭＳ Ｐゴシック" charset="0"/>
                <a:cs typeface="ＭＳ Ｐゴシック" charset="0"/>
              </a:rPr>
              <a:t>società </a:t>
            </a:r>
            <a:r>
              <a:rPr lang="it-IT" sz="3600" dirty="0" smtClean="0">
                <a:solidFill>
                  <a:srgbClr val="BC0000"/>
                </a:solidFill>
                <a:latin typeface="Arial" charset="0"/>
                <a:ea typeface="ＭＳ Ｐゴシック" charset="0"/>
                <a:cs typeface="ＭＳ Ｐゴシック" charset="0"/>
              </a:rPr>
              <a:t> umanistiche </a:t>
            </a:r>
            <a:r>
              <a:rPr lang="it-IT" sz="3600" dirty="0">
                <a:solidFill>
                  <a:srgbClr val="BC0000"/>
                </a:solidFill>
                <a:latin typeface="Arial" charset="0"/>
                <a:ea typeface="ＭＳ Ｐゴシック" charset="0"/>
                <a:cs typeface="ＭＳ Ｐゴシック" charset="0"/>
              </a:rPr>
              <a:t>e moderne</a:t>
            </a:r>
            <a:endParaRPr lang="it-IT" sz="3600" dirty="0">
              <a:solidFill>
                <a:srgbClr val="BC0000"/>
              </a:solidFill>
              <a:latin typeface="Times New Roman" charset="0"/>
              <a:ea typeface="ＭＳ Ｐゴシック" charset="0"/>
              <a:cs typeface="ＭＳ Ｐゴシック" charset="0"/>
            </a:endParaRPr>
          </a:p>
        </p:txBody>
      </p:sp>
      <p:sp>
        <p:nvSpPr>
          <p:cNvPr id="90115" name="Rectangle 3"/>
          <p:cNvSpPr>
            <a:spLocks noGrp="1" noChangeArrowheads="1"/>
          </p:cNvSpPr>
          <p:nvPr>
            <p:ph idx="1"/>
          </p:nvPr>
        </p:nvSpPr>
        <p:spPr>
          <a:xfrm>
            <a:off x="340189" y="2147422"/>
            <a:ext cx="7626742" cy="4364214"/>
          </a:xfrm>
        </p:spPr>
        <p:txBody>
          <a:bodyPr>
            <a:normAutofit lnSpcReduction="10000"/>
          </a:bodyPr>
          <a:lstStyle/>
          <a:p>
            <a:r>
              <a:rPr lang="it-IT" b="1" dirty="0">
                <a:solidFill>
                  <a:srgbClr val="0C1D60"/>
                </a:solidFill>
                <a:latin typeface="Arial" charset="0"/>
                <a:ea typeface="ＭＳ Ｐゴシック" charset="0"/>
                <a:cs typeface="ＭＳ Ｐゴシック" charset="0"/>
              </a:rPr>
              <a:t>I diritti umani e l</a:t>
            </a:r>
            <a:r>
              <a:rPr lang="ja-JP" altLang="it-IT" b="1" dirty="0">
                <a:solidFill>
                  <a:srgbClr val="0C1D60"/>
                </a:solidFill>
                <a:latin typeface="Arial" charset="0"/>
                <a:ea typeface="ＭＳ Ｐゴシック" charset="0"/>
                <a:cs typeface="ＭＳ Ｐゴシック" charset="0"/>
              </a:rPr>
              <a:t>’</a:t>
            </a:r>
            <a:r>
              <a:rPr lang="it-IT" b="1" dirty="0">
                <a:solidFill>
                  <a:srgbClr val="0C1D60"/>
                </a:solidFill>
                <a:latin typeface="Arial" charset="0"/>
                <a:ea typeface="ＭＳ Ｐゴシック" charset="0"/>
                <a:cs typeface="ＭＳ Ｐゴシック" charset="0"/>
              </a:rPr>
              <a:t>intervento </a:t>
            </a:r>
            <a:r>
              <a:rPr lang="it-IT" b="1" dirty="0" smtClean="0">
                <a:solidFill>
                  <a:srgbClr val="0C1D60"/>
                </a:solidFill>
                <a:latin typeface="Arial" charset="0"/>
                <a:ea typeface="ＭＳ Ｐゴシック" charset="0"/>
                <a:cs typeface="ＭＳ Ｐゴシック" charset="0"/>
              </a:rPr>
              <a:t>pubblico                    </a:t>
            </a:r>
            <a:r>
              <a:rPr lang="it-IT" i="1" dirty="0">
                <a:solidFill>
                  <a:schemeClr val="accent2"/>
                </a:solidFill>
                <a:latin typeface="Arial" charset="0"/>
                <a:ea typeface="ＭＳ Ｐゴシック" charset="0"/>
                <a:cs typeface="ＭＳ Ｐゴシック" charset="0"/>
              </a:rPr>
              <a:t>(fondazione etica e politica della cura)</a:t>
            </a:r>
            <a:endParaRPr lang="it-IT" dirty="0">
              <a:solidFill>
                <a:srgbClr val="0C1D60"/>
              </a:solidFill>
              <a:latin typeface="Arial" charset="0"/>
              <a:ea typeface="ＭＳ Ｐゴシック" charset="0"/>
              <a:cs typeface="ＭＳ Ｐゴシック" charset="0"/>
            </a:endParaRPr>
          </a:p>
          <a:p>
            <a:r>
              <a:rPr lang="it-IT" b="1" dirty="0">
                <a:solidFill>
                  <a:srgbClr val="970D3D"/>
                </a:solidFill>
                <a:latin typeface="Arial" charset="0"/>
                <a:ea typeface="ＭＳ Ｐゴシック" charset="0"/>
                <a:cs typeface="ＭＳ Ｐゴシック" charset="0"/>
              </a:rPr>
              <a:t>La cura medica</a:t>
            </a:r>
            <a:r>
              <a:rPr lang="it-IT" b="1" dirty="0">
                <a:solidFill>
                  <a:schemeClr val="accent2"/>
                </a:solidFill>
                <a:latin typeface="Arial" charset="0"/>
                <a:ea typeface="ＭＳ Ｐゴシック" charset="0"/>
                <a:cs typeface="ＭＳ Ｐゴシック" charset="0"/>
              </a:rPr>
              <a:t> </a:t>
            </a:r>
            <a:r>
              <a:rPr lang="it-IT" i="1" dirty="0">
                <a:solidFill>
                  <a:srgbClr val="800000"/>
                </a:solidFill>
                <a:latin typeface="Arial" charset="0"/>
                <a:ea typeface="ＭＳ Ｐゴシック" charset="0"/>
                <a:cs typeface="ＭＳ Ｐゴシック" charset="0"/>
              </a:rPr>
              <a:t>(fondazione scientifica della </a:t>
            </a:r>
            <a:r>
              <a:rPr lang="it-IT" i="1" dirty="0" smtClean="0">
                <a:solidFill>
                  <a:srgbClr val="800000"/>
                </a:solidFill>
                <a:latin typeface="Arial" charset="0"/>
                <a:ea typeface="ＭＳ Ｐゴシック" charset="0"/>
                <a:cs typeface="ＭＳ Ｐゴシック" charset="0"/>
              </a:rPr>
              <a:t>terapia)</a:t>
            </a:r>
            <a:endParaRPr lang="it-IT" i="1" dirty="0">
              <a:solidFill>
                <a:srgbClr val="800000"/>
              </a:solidFill>
              <a:latin typeface="Arial" charset="0"/>
              <a:ea typeface="ＭＳ Ｐゴシック" charset="0"/>
              <a:cs typeface="ＭＳ Ｐゴシック" charset="0"/>
            </a:endParaRPr>
          </a:p>
          <a:p>
            <a:r>
              <a:rPr lang="it-IT" b="1" dirty="0">
                <a:solidFill>
                  <a:srgbClr val="004500"/>
                </a:solidFill>
                <a:latin typeface="Arial" charset="0"/>
                <a:ea typeface="ＭＳ Ｐゴシック" charset="0"/>
                <a:cs typeface="ＭＳ Ｐゴシック" charset="0"/>
              </a:rPr>
              <a:t>La professionalizzazione della cura</a:t>
            </a:r>
            <a:r>
              <a:rPr lang="it-IT" dirty="0">
                <a:solidFill>
                  <a:schemeClr val="accent2"/>
                </a:solidFill>
                <a:latin typeface="Arial" charset="0"/>
                <a:ea typeface="ＭＳ Ｐゴシック" charset="0"/>
                <a:cs typeface="ＭＳ Ｐゴシック" charset="0"/>
              </a:rPr>
              <a:t> </a:t>
            </a:r>
            <a:r>
              <a:rPr lang="it-IT" i="1" dirty="0">
                <a:solidFill>
                  <a:srgbClr val="3F7444"/>
                </a:solidFill>
                <a:latin typeface="Arial" charset="0"/>
                <a:ea typeface="ＭＳ Ｐゴシック" charset="0"/>
                <a:cs typeface="ＭＳ Ｐゴシック" charset="0"/>
              </a:rPr>
              <a:t>(medica, sanitaria, socio-</a:t>
            </a:r>
            <a:r>
              <a:rPr lang="it-IT" i="1" dirty="0" smtClean="0">
                <a:solidFill>
                  <a:srgbClr val="3F7444"/>
                </a:solidFill>
                <a:latin typeface="Arial" charset="0"/>
                <a:ea typeface="ＭＳ Ｐゴシック" charset="0"/>
                <a:cs typeface="ＭＳ Ｐゴシック" charset="0"/>
              </a:rPr>
              <a:t>assistenziale: fondazione tecnica)</a:t>
            </a:r>
            <a:endParaRPr lang="it-IT" i="1" dirty="0">
              <a:solidFill>
                <a:srgbClr val="3F7444"/>
              </a:solidFill>
              <a:latin typeface="Arial" charset="0"/>
              <a:ea typeface="ＭＳ Ｐゴシック" charset="0"/>
              <a:cs typeface="ＭＳ Ｐゴシック" charset="0"/>
            </a:endParaRPr>
          </a:p>
          <a:p>
            <a:r>
              <a:rPr lang="it-IT" dirty="0">
                <a:solidFill>
                  <a:srgbClr val="4D1588"/>
                </a:solidFill>
                <a:latin typeface="Arial" charset="0"/>
                <a:ea typeface="ＭＳ Ｐゴシック" charset="0"/>
                <a:cs typeface="ＭＳ Ｐゴシック" charset="0"/>
              </a:rPr>
              <a:t>La cura materno-familiare</a:t>
            </a:r>
            <a:r>
              <a:rPr lang="it-IT" dirty="0">
                <a:solidFill>
                  <a:srgbClr val="0C1D60"/>
                </a:solidFill>
                <a:latin typeface="Arial" charset="0"/>
                <a:ea typeface="ＭＳ Ｐゴシック" charset="0"/>
                <a:cs typeface="ＭＳ Ｐゴシック" charset="0"/>
              </a:rPr>
              <a:t> </a:t>
            </a:r>
            <a:r>
              <a:rPr lang="it-IT" i="1" dirty="0">
                <a:solidFill>
                  <a:srgbClr val="18058D"/>
                </a:solidFill>
                <a:latin typeface="Arial" charset="0"/>
                <a:ea typeface="ＭＳ Ｐゴシック" charset="0"/>
                <a:cs typeface="ＭＳ Ｐゴシック" charset="0"/>
              </a:rPr>
              <a:t>(primaria e residuale)</a:t>
            </a:r>
          </a:p>
          <a:p>
            <a:r>
              <a:rPr lang="it-IT" dirty="0">
                <a:solidFill>
                  <a:srgbClr val="0000FF"/>
                </a:solidFill>
                <a:latin typeface="Arial" charset="0"/>
                <a:ea typeface="ＭＳ Ｐゴシック" charset="0"/>
                <a:cs typeface="ＭＳ Ｐゴシック" charset="0"/>
              </a:rPr>
              <a:t>La cura religiosa </a:t>
            </a:r>
            <a:r>
              <a:rPr lang="it-IT" i="1" dirty="0">
                <a:solidFill>
                  <a:srgbClr val="660066"/>
                </a:solidFill>
                <a:latin typeface="Arial" charset="0"/>
                <a:ea typeface="ＭＳ Ｐゴシック" charset="0"/>
                <a:cs typeface="ＭＳ Ｐゴシック" charset="0"/>
              </a:rPr>
              <a:t>(</a:t>
            </a:r>
            <a:r>
              <a:rPr lang="it-IT" i="1" dirty="0" smtClean="0">
                <a:solidFill>
                  <a:srgbClr val="660066"/>
                </a:solidFill>
                <a:latin typeface="Arial" charset="0"/>
                <a:ea typeface="ＭＳ Ｐゴシック" charset="0"/>
                <a:cs typeface="ＭＳ Ｐゴシック" charset="0"/>
              </a:rPr>
              <a:t>trascendente, caritativa </a:t>
            </a:r>
            <a:r>
              <a:rPr lang="it-IT" i="1" dirty="0">
                <a:solidFill>
                  <a:srgbClr val="660066"/>
                </a:solidFill>
                <a:latin typeface="Arial" charset="0"/>
                <a:ea typeface="ＭＳ Ｐゴシック" charset="0"/>
                <a:cs typeface="ＭＳ Ｐゴシック" charset="0"/>
              </a:rPr>
              <a:t>e residuale)</a:t>
            </a:r>
            <a:endParaRPr lang="it-IT" dirty="0">
              <a:solidFill>
                <a:srgbClr val="660066"/>
              </a:solidFill>
              <a:latin typeface="Arial" charset="0"/>
              <a:ea typeface="ＭＳ Ｐゴシック" charset="0"/>
              <a:cs typeface="ＭＳ Ｐゴシック" charset="0"/>
            </a:endParaRPr>
          </a:p>
        </p:txBody>
      </p:sp>
      <p:pic>
        <p:nvPicPr>
          <p:cNvPr id="3" name="Immagine 2"/>
          <p:cNvPicPr>
            <a:picLocks noChangeAspect="1"/>
          </p:cNvPicPr>
          <p:nvPr/>
        </p:nvPicPr>
        <p:blipFill>
          <a:blip r:embed="rId3"/>
          <a:stretch>
            <a:fillRect/>
          </a:stretch>
        </p:blipFill>
        <p:spPr>
          <a:xfrm>
            <a:off x="6415693" y="149218"/>
            <a:ext cx="2369535" cy="2578936"/>
          </a:xfrm>
          <a:prstGeom prst="rect">
            <a:avLst/>
          </a:prstGeom>
        </p:spPr>
      </p:pic>
    </p:spTree>
    <p:extLst>
      <p:ext uri="{BB962C8B-B14F-4D97-AF65-F5344CB8AC3E}">
        <p14:creationId xmlns:p14="http://schemas.microsoft.com/office/powerpoint/2010/main" val="38844457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340190" y="274638"/>
            <a:ext cx="5211349" cy="1143000"/>
          </a:xfrm>
        </p:spPr>
        <p:txBody>
          <a:bodyPr>
            <a:normAutofit fontScale="90000"/>
          </a:bodyPr>
          <a:lstStyle/>
          <a:p>
            <a:pPr algn="l"/>
            <a:r>
              <a:rPr lang="it-IT" sz="3600" dirty="0" smtClean="0">
                <a:solidFill>
                  <a:srgbClr val="BC0000"/>
                </a:solidFill>
                <a:latin typeface="Arial" charset="0"/>
                <a:ea typeface="ＭＳ Ｐゴシック" charset="0"/>
                <a:cs typeface="ＭＳ Ｐゴシック" charset="0"/>
              </a:rPr>
              <a:t>Le fratture della cura nelle </a:t>
            </a:r>
            <a:r>
              <a:rPr lang="it-IT" sz="3600" dirty="0">
                <a:solidFill>
                  <a:srgbClr val="BC0000"/>
                </a:solidFill>
                <a:latin typeface="Arial" charset="0"/>
                <a:ea typeface="ＭＳ Ｐゴシック" charset="0"/>
                <a:cs typeface="ＭＳ Ｐゴシック" charset="0"/>
              </a:rPr>
              <a:t>società </a:t>
            </a:r>
            <a:r>
              <a:rPr lang="it-IT" sz="3600" dirty="0" smtClean="0">
                <a:solidFill>
                  <a:srgbClr val="BC0000"/>
                </a:solidFill>
                <a:latin typeface="Arial" charset="0"/>
                <a:ea typeface="ＭＳ Ｐゴシック" charset="0"/>
                <a:cs typeface="ＭＳ Ｐゴシック" charset="0"/>
              </a:rPr>
              <a:t>moderne</a:t>
            </a:r>
            <a:endParaRPr lang="it-IT" sz="3600" dirty="0">
              <a:solidFill>
                <a:srgbClr val="BC0000"/>
              </a:solidFill>
              <a:latin typeface="Times New Roman" charset="0"/>
              <a:ea typeface="ＭＳ Ｐゴシック" charset="0"/>
              <a:cs typeface="ＭＳ Ｐゴシック" charset="0"/>
            </a:endParaRPr>
          </a:p>
        </p:txBody>
      </p:sp>
      <p:sp>
        <p:nvSpPr>
          <p:cNvPr id="90115" name="Rectangle 3"/>
          <p:cNvSpPr>
            <a:spLocks noGrp="1" noChangeArrowheads="1"/>
          </p:cNvSpPr>
          <p:nvPr>
            <p:ph idx="1"/>
          </p:nvPr>
        </p:nvSpPr>
        <p:spPr>
          <a:xfrm>
            <a:off x="340189" y="2315572"/>
            <a:ext cx="7818427" cy="4196064"/>
          </a:xfrm>
        </p:spPr>
        <p:txBody>
          <a:bodyPr>
            <a:normAutofit fontScale="92500" lnSpcReduction="20000"/>
          </a:bodyPr>
          <a:lstStyle/>
          <a:p>
            <a:r>
              <a:rPr lang="it-IT" sz="2800" b="1" dirty="0" smtClean="0">
                <a:solidFill>
                  <a:srgbClr val="0C1D60"/>
                </a:solidFill>
                <a:latin typeface="Arial" charset="0"/>
                <a:ea typeface="ＭＳ Ｐゴシック" charset="0"/>
                <a:cs typeface="ＭＳ Ｐゴシック" charset="0"/>
              </a:rPr>
              <a:t>L</a:t>
            </a:r>
            <a:r>
              <a:rPr lang="ja-JP" altLang="it-IT" sz="2800" b="1" dirty="0" smtClean="0">
                <a:solidFill>
                  <a:srgbClr val="0C1D60"/>
                </a:solidFill>
                <a:latin typeface="Arial" charset="0"/>
                <a:ea typeface="ＭＳ Ｐゴシック" charset="0"/>
                <a:cs typeface="ＭＳ Ｐゴシック" charset="0"/>
              </a:rPr>
              <a:t>’</a:t>
            </a:r>
            <a:r>
              <a:rPr lang="it-IT" sz="2800" b="1" dirty="0" smtClean="0">
                <a:solidFill>
                  <a:srgbClr val="0C1D60"/>
                </a:solidFill>
                <a:latin typeface="Arial" charset="0"/>
                <a:ea typeface="ＭＳ Ｐゴシック" charset="0"/>
                <a:cs typeface="ＭＳ Ｐゴシック" charset="0"/>
              </a:rPr>
              <a:t>intervento pubblico</a:t>
            </a:r>
            <a:r>
              <a:rPr lang="it-IT" sz="2800" dirty="0" smtClean="0">
                <a:solidFill>
                  <a:srgbClr val="0C1D60"/>
                </a:solidFill>
                <a:latin typeface="Arial" charset="0"/>
                <a:ea typeface="ＭＳ Ｐゴシック" charset="0"/>
                <a:cs typeface="ＭＳ Ｐゴシック" charset="0"/>
              </a:rPr>
              <a:t>: </a:t>
            </a:r>
            <a:r>
              <a:rPr lang="it-IT" sz="2800" i="1" dirty="0" smtClean="0">
                <a:solidFill>
                  <a:srgbClr val="0000FF"/>
                </a:solidFill>
                <a:latin typeface="Arial" charset="0"/>
                <a:ea typeface="ＭＳ Ｐゴシック" charset="0"/>
                <a:cs typeface="ＭＳ Ｐゴシック" charset="0"/>
              </a:rPr>
              <a:t>diseguaglianze e standardizzazione</a:t>
            </a:r>
            <a:endParaRPr lang="it-IT" sz="2800" i="1" dirty="0">
              <a:solidFill>
                <a:srgbClr val="0000FF"/>
              </a:solidFill>
              <a:latin typeface="Arial" charset="0"/>
              <a:ea typeface="ＭＳ Ｐゴシック" charset="0"/>
              <a:cs typeface="ＭＳ Ｐゴシック" charset="0"/>
            </a:endParaRPr>
          </a:p>
          <a:p>
            <a:r>
              <a:rPr lang="it-IT" sz="2800" b="1" dirty="0">
                <a:solidFill>
                  <a:srgbClr val="970D3D"/>
                </a:solidFill>
                <a:latin typeface="Arial" charset="0"/>
                <a:ea typeface="ＭＳ Ｐゴシック" charset="0"/>
                <a:cs typeface="ＭＳ Ｐゴシック" charset="0"/>
              </a:rPr>
              <a:t>La cura </a:t>
            </a:r>
            <a:r>
              <a:rPr lang="it-IT" sz="2800" b="1" dirty="0" smtClean="0">
                <a:solidFill>
                  <a:srgbClr val="970D3D"/>
                </a:solidFill>
                <a:latin typeface="Arial" charset="0"/>
                <a:ea typeface="ＭＳ Ｐゴシック" charset="0"/>
                <a:cs typeface="ＭＳ Ｐゴシック" charset="0"/>
              </a:rPr>
              <a:t>medica</a:t>
            </a:r>
            <a:r>
              <a:rPr lang="it-IT" sz="2800" dirty="0" smtClean="0">
                <a:solidFill>
                  <a:srgbClr val="970D3D"/>
                </a:solidFill>
                <a:latin typeface="Arial" charset="0"/>
                <a:ea typeface="ＭＳ Ｐゴシック" charset="0"/>
                <a:cs typeface="ＭＳ Ｐゴシック" charset="0"/>
              </a:rPr>
              <a:t>: </a:t>
            </a:r>
            <a:r>
              <a:rPr lang="it-IT" sz="2800" i="1" dirty="0" smtClean="0">
                <a:solidFill>
                  <a:srgbClr val="780000"/>
                </a:solidFill>
                <a:latin typeface="Arial" charset="0"/>
                <a:ea typeface="ＭＳ Ｐゴシック" charset="0"/>
                <a:cs typeface="ＭＳ Ｐゴシック" charset="0"/>
              </a:rPr>
              <a:t>dominanza professionale e  negazione del sapere profano </a:t>
            </a:r>
          </a:p>
          <a:p>
            <a:r>
              <a:rPr lang="it-IT" sz="2800" b="1" dirty="0" smtClean="0">
                <a:solidFill>
                  <a:srgbClr val="004500"/>
                </a:solidFill>
                <a:latin typeface="Arial" charset="0"/>
                <a:ea typeface="ＭＳ Ｐゴシック" charset="0"/>
                <a:cs typeface="ＭＳ Ｐゴシック" charset="0"/>
              </a:rPr>
              <a:t>La </a:t>
            </a:r>
            <a:r>
              <a:rPr lang="it-IT" sz="2800" b="1" dirty="0">
                <a:solidFill>
                  <a:srgbClr val="004500"/>
                </a:solidFill>
                <a:latin typeface="Arial" charset="0"/>
                <a:ea typeface="ＭＳ Ｐゴシック" charset="0"/>
                <a:cs typeface="ＭＳ Ｐゴシック" charset="0"/>
              </a:rPr>
              <a:t>professionalizzazione della </a:t>
            </a:r>
            <a:r>
              <a:rPr lang="it-IT" sz="2800" b="1" dirty="0" smtClean="0">
                <a:solidFill>
                  <a:srgbClr val="004500"/>
                </a:solidFill>
                <a:latin typeface="Arial" charset="0"/>
                <a:ea typeface="ＭＳ Ｐゴシック" charset="0"/>
                <a:cs typeface="ＭＳ Ｐゴシック" charset="0"/>
              </a:rPr>
              <a:t>cura</a:t>
            </a:r>
            <a:r>
              <a:rPr lang="it-IT" sz="2800" dirty="0" smtClean="0">
                <a:solidFill>
                  <a:srgbClr val="004500"/>
                </a:solidFill>
                <a:latin typeface="Arial" charset="0"/>
                <a:ea typeface="ＭＳ Ｐゴシック" charset="0"/>
                <a:cs typeface="ＭＳ Ｐゴシック" charset="0"/>
              </a:rPr>
              <a:t>: </a:t>
            </a:r>
            <a:r>
              <a:rPr lang="it-IT" sz="2800" i="1" dirty="0" smtClean="0">
                <a:solidFill>
                  <a:srgbClr val="39B23F"/>
                </a:solidFill>
                <a:latin typeface="Arial" charset="0"/>
                <a:ea typeface="ＭＳ Ｐゴシック" charset="0"/>
                <a:cs typeface="ＭＳ Ｐゴシック" charset="0"/>
              </a:rPr>
              <a:t>tecnicismo senza affetti </a:t>
            </a:r>
          </a:p>
          <a:p>
            <a:pPr marL="0" indent="0" algn="r">
              <a:buNone/>
            </a:pPr>
            <a:r>
              <a:rPr lang="it-IT" sz="2800" b="1" dirty="0" smtClean="0">
                <a:solidFill>
                  <a:srgbClr val="850085"/>
                </a:solidFill>
                <a:latin typeface="Arial" charset="0"/>
                <a:ea typeface="ＭＳ Ｐゴシック" charset="0"/>
                <a:cs typeface="ＭＳ Ｐゴシック" charset="0"/>
              </a:rPr>
              <a:t>La cura familiare</a:t>
            </a:r>
            <a:r>
              <a:rPr lang="it-IT" sz="2800" dirty="0" smtClean="0">
                <a:solidFill>
                  <a:srgbClr val="850085"/>
                </a:solidFill>
                <a:latin typeface="Arial" charset="0"/>
                <a:ea typeface="ＭＳ Ｐゴシック" charset="0"/>
                <a:cs typeface="ＭＳ Ｐゴシック" charset="0"/>
              </a:rPr>
              <a:t>: </a:t>
            </a:r>
            <a:r>
              <a:rPr lang="it-IT" sz="2800" i="1" dirty="0" smtClean="0">
                <a:solidFill>
                  <a:srgbClr val="850085"/>
                </a:solidFill>
                <a:latin typeface="Arial" charset="0"/>
                <a:ea typeface="ＭＳ Ｐゴシック" charset="0"/>
                <a:cs typeface="ＭＳ Ｐゴシック" charset="0"/>
              </a:rPr>
              <a:t>invisibilità, delega e mercato </a:t>
            </a:r>
          </a:p>
          <a:p>
            <a:pPr marL="0" indent="0" algn="r">
              <a:buNone/>
            </a:pPr>
            <a:r>
              <a:rPr lang="it-IT" sz="2800" b="1" dirty="0" smtClean="0">
                <a:solidFill>
                  <a:srgbClr val="A24100"/>
                </a:solidFill>
                <a:latin typeface="Arial" charset="0"/>
                <a:ea typeface="ＭＳ Ｐゴシック" charset="0"/>
                <a:cs typeface="ＭＳ Ｐゴシック" charset="0"/>
              </a:rPr>
              <a:t>La </a:t>
            </a:r>
            <a:r>
              <a:rPr lang="it-IT" sz="2800" b="1" dirty="0">
                <a:solidFill>
                  <a:srgbClr val="A24100"/>
                </a:solidFill>
                <a:latin typeface="Arial" charset="0"/>
                <a:ea typeface="ＭＳ Ｐゴシック" charset="0"/>
                <a:cs typeface="ＭＳ Ｐゴシック" charset="0"/>
              </a:rPr>
              <a:t>cura </a:t>
            </a:r>
            <a:r>
              <a:rPr lang="it-IT" sz="2800" b="1" dirty="0" smtClean="0">
                <a:solidFill>
                  <a:srgbClr val="A24100"/>
                </a:solidFill>
                <a:latin typeface="Arial" charset="0"/>
                <a:ea typeface="ＭＳ Ｐゴシック" charset="0"/>
                <a:cs typeface="ＭＳ Ｐゴシック" charset="0"/>
              </a:rPr>
              <a:t>religiosa</a:t>
            </a:r>
            <a:r>
              <a:rPr lang="it-IT" sz="2800" dirty="0" smtClean="0">
                <a:solidFill>
                  <a:srgbClr val="A24100"/>
                </a:solidFill>
                <a:latin typeface="Arial" charset="0"/>
                <a:ea typeface="ＭＳ Ｐゴシック" charset="0"/>
                <a:cs typeface="ＭＳ Ｐゴシック" charset="0"/>
              </a:rPr>
              <a:t>: </a:t>
            </a:r>
            <a:r>
              <a:rPr lang="it-IT" sz="2800" i="1" dirty="0" err="1">
                <a:solidFill>
                  <a:srgbClr val="A24100"/>
                </a:solidFill>
                <a:latin typeface="Arial" charset="0"/>
                <a:ea typeface="ＭＳ Ｐゴシック" charset="0"/>
                <a:cs typeface="ＭＳ Ｐゴシック" charset="0"/>
              </a:rPr>
              <a:t>devozionismo</a:t>
            </a:r>
            <a:r>
              <a:rPr lang="it-IT" sz="2800" i="1" dirty="0">
                <a:solidFill>
                  <a:srgbClr val="A24100"/>
                </a:solidFill>
                <a:latin typeface="Arial" charset="0"/>
                <a:ea typeface="ＭＳ Ｐゴシック" charset="0"/>
                <a:cs typeface="ＭＳ Ｐゴシック" charset="0"/>
              </a:rPr>
              <a:t>, moralismo e miracolismo senza corporeità e spiritualità</a:t>
            </a:r>
          </a:p>
        </p:txBody>
      </p:sp>
      <p:pic>
        <p:nvPicPr>
          <p:cNvPr id="5" name="Immagine 4" descr="k843462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31243" y="339474"/>
            <a:ext cx="2624504" cy="1976097"/>
          </a:xfrm>
          <a:prstGeom prst="rect">
            <a:avLst/>
          </a:prstGeom>
        </p:spPr>
      </p:pic>
    </p:spTree>
    <p:extLst>
      <p:ext uri="{BB962C8B-B14F-4D97-AF65-F5344CB8AC3E}">
        <p14:creationId xmlns:p14="http://schemas.microsoft.com/office/powerpoint/2010/main" val="28060783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458264" y="152400"/>
            <a:ext cx="5187189" cy="1117721"/>
          </a:xfrm>
        </p:spPr>
        <p:txBody>
          <a:bodyPr>
            <a:normAutofit fontScale="90000"/>
          </a:bodyPr>
          <a:lstStyle/>
          <a:p>
            <a:pPr algn="l"/>
            <a:r>
              <a:rPr lang="it-IT" sz="3200" dirty="0" smtClean="0">
                <a:solidFill>
                  <a:srgbClr val="000090"/>
                </a:solidFill>
                <a:latin typeface="Arial" charset="0"/>
                <a:ea typeface="ＭＳ Ｐゴシック" charset="0"/>
                <a:cs typeface="ＭＳ Ｐゴシック" charset="0"/>
              </a:rPr>
              <a:t>Nella modernità liquida: </a:t>
            </a:r>
            <a:r>
              <a:rPr lang="it-IT" sz="3600" dirty="0">
                <a:solidFill>
                  <a:srgbClr val="000090"/>
                </a:solidFill>
                <a:latin typeface="Arial" charset="0"/>
                <a:ea typeface="ＭＳ Ｐゴシック" charset="0"/>
                <a:cs typeface="ＭＳ Ｐゴシック" charset="0"/>
              </a:rPr>
              <a:t/>
            </a:r>
            <a:br>
              <a:rPr lang="it-IT" sz="3600" dirty="0">
                <a:solidFill>
                  <a:srgbClr val="000090"/>
                </a:solidFill>
                <a:latin typeface="Arial" charset="0"/>
                <a:ea typeface="ＭＳ Ｐゴシック" charset="0"/>
                <a:cs typeface="ＭＳ Ｐゴシック" charset="0"/>
              </a:rPr>
            </a:br>
            <a:r>
              <a:rPr lang="it-IT" sz="3600" dirty="0" smtClean="0">
                <a:solidFill>
                  <a:srgbClr val="008000"/>
                </a:solidFill>
                <a:latin typeface="Arial" charset="0"/>
                <a:ea typeface="ＭＳ Ｐゴシック" charset="0"/>
                <a:cs typeface="ＭＳ Ｐゴシック" charset="0"/>
              </a:rPr>
              <a:t>crisi etica e sociale</a:t>
            </a:r>
            <a:endParaRPr lang="it-IT" i="1" dirty="0">
              <a:solidFill>
                <a:srgbClr val="45D74C"/>
              </a:solidFill>
              <a:latin typeface="Times New Roman" charset="0"/>
              <a:ea typeface="ＭＳ Ｐゴシック" charset="0"/>
              <a:cs typeface="ＭＳ Ｐゴシック" charset="0"/>
            </a:endParaRPr>
          </a:p>
        </p:txBody>
      </p:sp>
      <p:sp>
        <p:nvSpPr>
          <p:cNvPr id="92163" name="Rectangle 3"/>
          <p:cNvSpPr>
            <a:spLocks noGrp="1" noChangeArrowheads="1"/>
          </p:cNvSpPr>
          <p:nvPr>
            <p:ph idx="1"/>
          </p:nvPr>
        </p:nvSpPr>
        <p:spPr>
          <a:xfrm>
            <a:off x="196400" y="1798202"/>
            <a:ext cx="8542486" cy="4754998"/>
          </a:xfrm>
        </p:spPr>
        <p:txBody>
          <a:bodyPr>
            <a:normAutofit lnSpcReduction="10000"/>
          </a:bodyPr>
          <a:lstStyle/>
          <a:p>
            <a:r>
              <a:rPr lang="it-IT" sz="2400" b="1" dirty="0">
                <a:solidFill>
                  <a:srgbClr val="850085"/>
                </a:solidFill>
                <a:latin typeface="Arial" charset="0"/>
                <a:ea typeface="ＭＳ Ｐゴシック" charset="0"/>
                <a:cs typeface="ＭＳ Ｐゴシック" charset="0"/>
              </a:rPr>
              <a:t>La crisi etica della cura nello spazio personale </a:t>
            </a:r>
            <a:r>
              <a:rPr lang="it-IT" sz="2400" dirty="0" smtClean="0">
                <a:solidFill>
                  <a:srgbClr val="850085"/>
                </a:solidFill>
                <a:latin typeface="Arial" charset="0"/>
                <a:ea typeface="ＭＳ Ｐゴシック" charset="0"/>
                <a:cs typeface="ＭＳ Ｐゴシック" charset="0"/>
              </a:rPr>
              <a:t>(edonismo nihilista) </a:t>
            </a:r>
            <a:r>
              <a:rPr lang="it-IT" sz="2400" b="1" dirty="0" smtClean="0">
                <a:solidFill>
                  <a:srgbClr val="850085"/>
                </a:solidFill>
                <a:latin typeface="Arial" charset="0"/>
                <a:ea typeface="ＭＳ Ｐゴシック" charset="0"/>
                <a:cs typeface="ＭＳ Ｐゴシック" charset="0"/>
              </a:rPr>
              <a:t>e </a:t>
            </a:r>
            <a:r>
              <a:rPr lang="it-IT" sz="2400" b="1" dirty="0">
                <a:solidFill>
                  <a:srgbClr val="850085"/>
                </a:solidFill>
                <a:latin typeface="Arial" charset="0"/>
                <a:ea typeface="ＭＳ Ｐゴシック" charset="0"/>
                <a:cs typeface="ＭＳ Ｐゴシック" charset="0"/>
              </a:rPr>
              <a:t>nello spazio </a:t>
            </a:r>
            <a:r>
              <a:rPr lang="it-IT" sz="2400" b="1" dirty="0" smtClean="0">
                <a:solidFill>
                  <a:srgbClr val="850085"/>
                </a:solidFill>
                <a:latin typeface="Arial" charset="0"/>
                <a:ea typeface="ＭＳ Ｐゴシック" charset="0"/>
                <a:cs typeface="ＭＳ Ｐゴシック" charset="0"/>
              </a:rPr>
              <a:t>pubblico </a:t>
            </a:r>
            <a:r>
              <a:rPr lang="it-IT" sz="2400" dirty="0" smtClean="0">
                <a:solidFill>
                  <a:srgbClr val="850085"/>
                </a:solidFill>
                <a:latin typeface="Arial" charset="0"/>
                <a:ea typeface="ＭＳ Ｐゴシック" charset="0"/>
                <a:cs typeface="ＭＳ Ｐゴシック" charset="0"/>
              </a:rPr>
              <a:t>(tecno-economicismo) </a:t>
            </a:r>
          </a:p>
          <a:p>
            <a:r>
              <a:rPr lang="it-IT" sz="2400" b="1" dirty="0" smtClean="0">
                <a:solidFill>
                  <a:srgbClr val="008000"/>
                </a:solidFill>
                <a:latin typeface="Arial" charset="0"/>
                <a:ea typeface="ＭＳ Ｐゴシック" charset="0"/>
                <a:cs typeface="ＭＳ Ｐゴシック" charset="0"/>
              </a:rPr>
              <a:t>La </a:t>
            </a:r>
            <a:r>
              <a:rPr lang="it-IT" sz="2400" b="1" dirty="0">
                <a:solidFill>
                  <a:srgbClr val="008000"/>
                </a:solidFill>
                <a:latin typeface="Arial" charset="0"/>
                <a:ea typeface="ＭＳ Ｐゴシック" charset="0"/>
                <a:cs typeface="ＭＳ Ｐゴシック" charset="0"/>
              </a:rPr>
              <a:t>destrutturazione </a:t>
            </a:r>
            <a:r>
              <a:rPr lang="it-IT" sz="2400" b="1" dirty="0" err="1">
                <a:solidFill>
                  <a:srgbClr val="008000"/>
                </a:solidFill>
                <a:latin typeface="Arial" charset="0"/>
                <a:ea typeface="ＭＳ Ｐゴシック" charset="0"/>
                <a:cs typeface="ＭＳ Ｐゴシック" charset="0"/>
              </a:rPr>
              <a:t>dell</a:t>
            </a:r>
            <a:r>
              <a:rPr lang="ja-JP" altLang="it-IT" sz="2400" b="1" dirty="0">
                <a:solidFill>
                  <a:srgbClr val="008000"/>
                </a:solidFill>
                <a:latin typeface="Arial" charset="0"/>
                <a:ea typeface="ＭＳ Ｐゴシック" charset="0"/>
                <a:cs typeface="ＭＳ Ｐゴシック" charset="0"/>
              </a:rPr>
              <a:t>’</a:t>
            </a:r>
            <a:r>
              <a:rPr lang="it-IT" sz="2400" b="1" dirty="0">
                <a:solidFill>
                  <a:srgbClr val="008000"/>
                </a:solidFill>
                <a:latin typeface="Arial" charset="0"/>
                <a:ea typeface="ＭＳ Ｐゴシック" charset="0"/>
                <a:cs typeface="ＭＳ Ｐゴシック" charset="0"/>
              </a:rPr>
              <a:t>intervento </a:t>
            </a:r>
            <a:r>
              <a:rPr lang="it-IT" sz="2400" b="1" dirty="0" smtClean="0">
                <a:solidFill>
                  <a:srgbClr val="008000"/>
                </a:solidFill>
                <a:latin typeface="Arial" charset="0"/>
                <a:ea typeface="ＭＳ Ｐゴシック" charset="0"/>
                <a:cs typeface="ＭＳ Ｐゴシック" charset="0"/>
              </a:rPr>
              <a:t>pubblico </a:t>
            </a:r>
            <a:r>
              <a:rPr lang="it-IT" sz="2400" dirty="0" smtClean="0">
                <a:solidFill>
                  <a:srgbClr val="650728"/>
                </a:solidFill>
                <a:latin typeface="Arial" charset="0"/>
                <a:ea typeface="ＭＳ Ｐゴシック" charset="0"/>
                <a:cs typeface="ＭＳ Ｐゴシック" charset="0"/>
              </a:rPr>
              <a:t>(neo-liberismo e anti-egualitarismo)	</a:t>
            </a:r>
            <a:endParaRPr lang="it-IT" dirty="0">
              <a:solidFill>
                <a:srgbClr val="650728"/>
              </a:solidFill>
              <a:latin typeface="Arial" charset="0"/>
              <a:ea typeface="ＭＳ Ｐゴシック" charset="0"/>
              <a:cs typeface="ＭＳ Ｐゴシック" charset="0"/>
            </a:endParaRPr>
          </a:p>
          <a:p>
            <a:r>
              <a:rPr lang="it-IT" sz="2400" b="1" dirty="0" smtClean="0">
                <a:solidFill>
                  <a:srgbClr val="0000FF"/>
                </a:solidFill>
                <a:latin typeface="Arial" charset="0"/>
                <a:ea typeface="ＭＳ Ｐゴシック" charset="0"/>
                <a:cs typeface="ＭＳ Ｐゴシック" charset="0"/>
              </a:rPr>
              <a:t>La </a:t>
            </a:r>
            <a:r>
              <a:rPr lang="it-IT" sz="2400" b="1" dirty="0">
                <a:solidFill>
                  <a:srgbClr val="0000FF"/>
                </a:solidFill>
                <a:latin typeface="Arial" charset="0"/>
                <a:ea typeface="ＭＳ Ｐゴシック" charset="0"/>
                <a:cs typeface="ＭＳ Ｐゴシック" charset="0"/>
              </a:rPr>
              <a:t>cura medica</a:t>
            </a:r>
            <a:r>
              <a:rPr lang="it-IT" sz="2400" dirty="0">
                <a:solidFill>
                  <a:srgbClr val="0000FF"/>
                </a:solidFill>
                <a:latin typeface="Arial" charset="0"/>
                <a:ea typeface="ＭＳ Ｐゴシック" charset="0"/>
                <a:cs typeface="ＭＳ Ｐゴシック" charset="0"/>
              </a:rPr>
              <a:t> </a:t>
            </a:r>
            <a:r>
              <a:rPr lang="it-IT" sz="2400" i="1" dirty="0" smtClean="0">
                <a:solidFill>
                  <a:srgbClr val="0000FF"/>
                </a:solidFill>
                <a:latin typeface="Arial" charset="0"/>
                <a:ea typeface="ＭＳ Ｐゴシック" charset="0"/>
                <a:cs typeface="ＭＳ Ｐゴシック" charset="0"/>
              </a:rPr>
              <a:t>(neo-tecnicismo </a:t>
            </a:r>
            <a:r>
              <a:rPr lang="it-IT" i="1" dirty="0">
                <a:solidFill>
                  <a:srgbClr val="0000FF"/>
                </a:solidFill>
                <a:latin typeface="Arial" charset="0"/>
                <a:ea typeface="ＭＳ Ｐゴシック" charset="0"/>
                <a:cs typeface="ＭＳ Ｐゴシック" charset="0"/>
              </a:rPr>
              <a:t>e guida procedurale: evidenze e convenienze) </a:t>
            </a:r>
            <a:endParaRPr lang="it-IT" i="1" dirty="0" smtClean="0">
              <a:solidFill>
                <a:srgbClr val="0000FF"/>
              </a:solidFill>
              <a:latin typeface="Arial" charset="0"/>
              <a:ea typeface="ＭＳ Ｐゴシック" charset="0"/>
              <a:cs typeface="ＭＳ Ｐゴシック" charset="0"/>
            </a:endParaRPr>
          </a:p>
          <a:p>
            <a:r>
              <a:rPr lang="it-IT" b="1" dirty="0" smtClean="0">
                <a:solidFill>
                  <a:srgbClr val="BC0000"/>
                </a:solidFill>
                <a:latin typeface="Arial" charset="0"/>
                <a:ea typeface="ＭＳ Ｐゴシック" charset="0"/>
                <a:cs typeface="ＭＳ Ｐゴシック" charset="0"/>
              </a:rPr>
              <a:t>La </a:t>
            </a:r>
            <a:r>
              <a:rPr lang="it-IT" b="1" dirty="0">
                <a:solidFill>
                  <a:srgbClr val="BC0000"/>
                </a:solidFill>
                <a:latin typeface="Arial" charset="0"/>
                <a:ea typeface="ＭＳ Ｐゴシック" charset="0"/>
                <a:cs typeface="ＭＳ Ｐゴシック" charset="0"/>
              </a:rPr>
              <a:t>cura familiare-informale</a:t>
            </a:r>
            <a:r>
              <a:rPr lang="it-IT" dirty="0">
                <a:solidFill>
                  <a:srgbClr val="BC0000"/>
                </a:solidFill>
                <a:latin typeface="Arial" charset="0"/>
                <a:ea typeface="ＭＳ Ｐゴシック" charset="0"/>
                <a:cs typeface="ＭＳ Ｐゴシック" charset="0"/>
              </a:rPr>
              <a:t> </a:t>
            </a:r>
            <a:r>
              <a:rPr lang="it-IT" i="1" dirty="0">
                <a:solidFill>
                  <a:srgbClr val="FF6600"/>
                </a:solidFill>
                <a:latin typeface="Arial" charset="0"/>
                <a:ea typeface="ＭＳ Ｐゴシック" charset="0"/>
                <a:cs typeface="ＭＳ Ｐゴシック" charset="0"/>
              </a:rPr>
              <a:t>(</a:t>
            </a:r>
            <a:r>
              <a:rPr lang="it-IT" i="1" dirty="0" smtClean="0">
                <a:solidFill>
                  <a:srgbClr val="FF6600"/>
                </a:solidFill>
                <a:latin typeface="Arial" charset="0"/>
                <a:ea typeface="ＭＳ Ｐゴシック" charset="0"/>
                <a:cs typeface="ＭＳ Ｐゴシック" charset="0"/>
              </a:rPr>
              <a:t>sovraccarico</a:t>
            </a:r>
            <a:r>
              <a:rPr lang="it-IT" i="1" dirty="0">
                <a:solidFill>
                  <a:srgbClr val="FF6600"/>
                </a:solidFill>
                <a:latin typeface="Arial" charset="0"/>
                <a:ea typeface="ＭＳ Ｐゴシック" charset="0"/>
                <a:cs typeface="ＭＳ Ｐゴシック" charset="0"/>
              </a:rPr>
              <a:t> </a:t>
            </a:r>
            <a:r>
              <a:rPr lang="it-IT" i="1" dirty="0" smtClean="0">
                <a:solidFill>
                  <a:srgbClr val="FF6600"/>
                </a:solidFill>
                <a:latin typeface="Arial" charset="0"/>
                <a:ea typeface="ＭＳ Ｐゴシック" charset="0"/>
                <a:cs typeface="ＭＳ Ｐゴシック" charset="0"/>
              </a:rPr>
              <a:t>e delegittimazione)</a:t>
            </a:r>
          </a:p>
          <a:p>
            <a:r>
              <a:rPr lang="it-IT" b="1" dirty="0">
                <a:solidFill>
                  <a:srgbClr val="FF2F92"/>
                </a:solidFill>
                <a:latin typeface="Arial" charset="0"/>
                <a:ea typeface="ＭＳ Ｐゴシック" charset="0"/>
                <a:cs typeface="ＭＳ Ｐゴシック" charset="0"/>
              </a:rPr>
              <a:t>Pluralismo etico e multiculturalismo </a:t>
            </a:r>
            <a:r>
              <a:rPr lang="it-IT" i="1" dirty="0">
                <a:solidFill>
                  <a:schemeClr val="tx2">
                    <a:lumMod val="50000"/>
                  </a:schemeClr>
                </a:solidFill>
                <a:latin typeface="Arial" charset="0"/>
                <a:ea typeface="ＭＳ Ｐゴシック" charset="0"/>
                <a:cs typeface="ＭＳ Ｐゴシック" charset="0"/>
              </a:rPr>
              <a:t>(conflitti fra standardizzazione e cura “su misura”: anomia relazionale?)</a:t>
            </a:r>
          </a:p>
          <a:p>
            <a:endParaRPr lang="it-IT" i="1" dirty="0" smtClean="0">
              <a:solidFill>
                <a:srgbClr val="FF6600"/>
              </a:solidFill>
              <a:latin typeface="Arial" charset="0"/>
              <a:ea typeface="ＭＳ Ｐゴシック" charset="0"/>
              <a:cs typeface="ＭＳ Ｐゴシック" charset="0"/>
            </a:endParaRPr>
          </a:p>
          <a:p>
            <a:pPr>
              <a:lnSpc>
                <a:spcPct val="110000"/>
              </a:lnSpc>
            </a:pPr>
            <a:endParaRPr lang="it-IT" sz="2400" i="1" dirty="0">
              <a:solidFill>
                <a:srgbClr val="FF6600"/>
              </a:solidFill>
              <a:latin typeface="Arial" charset="0"/>
              <a:ea typeface="ＭＳ Ｐゴシック" charset="0"/>
              <a:cs typeface="ＭＳ Ｐゴシック" charset="0"/>
            </a:endParaRPr>
          </a:p>
        </p:txBody>
      </p:sp>
      <p:pic>
        <p:nvPicPr>
          <p:cNvPr id="4" name="Immagine 3" descr="k2331948.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09495" y="152400"/>
            <a:ext cx="3055334" cy="1645801"/>
          </a:xfrm>
          <a:prstGeom prst="rect">
            <a:avLst/>
          </a:prstGeom>
        </p:spPr>
      </p:pic>
    </p:spTree>
    <p:extLst>
      <p:ext uri="{BB962C8B-B14F-4D97-AF65-F5344CB8AC3E}">
        <p14:creationId xmlns:p14="http://schemas.microsoft.com/office/powerpoint/2010/main" val="30001147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22960" y="289368"/>
            <a:ext cx="7543800" cy="601884"/>
          </a:xfrm>
        </p:spPr>
        <p:txBody>
          <a:bodyPr>
            <a:normAutofit/>
          </a:bodyPr>
          <a:lstStyle/>
          <a:p>
            <a:pPr algn="r"/>
            <a:r>
              <a:rPr lang="it-IT" sz="2800" b="1" dirty="0" smtClean="0">
                <a:solidFill>
                  <a:srgbClr val="00B050"/>
                </a:solidFill>
                <a:latin typeface="Bradley Hand" charset="0"/>
                <a:ea typeface="Bradley Hand" charset="0"/>
                <a:cs typeface="Bradley Hand" charset="0"/>
              </a:rPr>
              <a:t>Problematiche sanitarie contemporanee</a:t>
            </a:r>
            <a:endParaRPr lang="it-IT" sz="2800" b="1" dirty="0">
              <a:solidFill>
                <a:srgbClr val="00B050"/>
              </a:solidFill>
              <a:latin typeface="Bradley Hand" charset="0"/>
              <a:ea typeface="Bradley Hand" charset="0"/>
              <a:cs typeface="Bradley Hand" charset="0"/>
            </a:endParaRPr>
          </a:p>
        </p:txBody>
      </p:sp>
      <p:sp>
        <p:nvSpPr>
          <p:cNvPr id="3" name="Segnaposto contenuto 2"/>
          <p:cNvSpPr>
            <a:spLocks noGrp="1"/>
          </p:cNvSpPr>
          <p:nvPr>
            <p:ph idx="1"/>
          </p:nvPr>
        </p:nvSpPr>
        <p:spPr>
          <a:xfrm>
            <a:off x="532435" y="1041721"/>
            <a:ext cx="8287474" cy="5451675"/>
          </a:xfrm>
        </p:spPr>
        <p:txBody>
          <a:bodyPr>
            <a:normAutofit fontScale="70000" lnSpcReduction="20000"/>
          </a:bodyPr>
          <a:lstStyle/>
          <a:p>
            <a:pPr marL="0" indent="0">
              <a:buNone/>
            </a:pPr>
            <a:r>
              <a:rPr lang="it-IT" sz="2250" b="1" u="sng" dirty="0">
                <a:solidFill>
                  <a:srgbClr val="FF0000"/>
                </a:solidFill>
              </a:rPr>
              <a:t>A </a:t>
            </a:r>
            <a:r>
              <a:rPr lang="mr-IN" sz="2250" b="1" u="sng" dirty="0">
                <a:solidFill>
                  <a:srgbClr val="FF0000"/>
                </a:solidFill>
              </a:rPr>
              <a:t>–</a:t>
            </a:r>
            <a:r>
              <a:rPr lang="it-IT" sz="2250" b="1" u="sng" dirty="0">
                <a:solidFill>
                  <a:srgbClr val="FF0000"/>
                </a:solidFill>
              </a:rPr>
              <a:t> ORGANIZZAZIONI SANITARIE:</a:t>
            </a:r>
          </a:p>
          <a:p>
            <a:pPr>
              <a:lnSpc>
                <a:spcPct val="120000"/>
              </a:lnSpc>
              <a:spcBef>
                <a:spcPts val="800"/>
              </a:spcBef>
            </a:pPr>
            <a:r>
              <a:rPr lang="it-IT" b="1" dirty="0">
                <a:solidFill>
                  <a:srgbClr val="7030A0"/>
                </a:solidFill>
              </a:rPr>
              <a:t>Rigidità dei sistemi organizzativi</a:t>
            </a:r>
          </a:p>
          <a:p>
            <a:pPr>
              <a:lnSpc>
                <a:spcPct val="120000"/>
              </a:lnSpc>
              <a:spcBef>
                <a:spcPts val="800"/>
              </a:spcBef>
            </a:pPr>
            <a:r>
              <a:rPr lang="it-IT" b="1" dirty="0">
                <a:solidFill>
                  <a:srgbClr val="7030A0"/>
                </a:solidFill>
              </a:rPr>
              <a:t>Forte burocratizzazione</a:t>
            </a:r>
          </a:p>
          <a:p>
            <a:pPr>
              <a:lnSpc>
                <a:spcPct val="120000"/>
              </a:lnSpc>
              <a:spcBef>
                <a:spcPts val="800"/>
              </a:spcBef>
            </a:pPr>
            <a:r>
              <a:rPr lang="it-IT" b="1" dirty="0">
                <a:solidFill>
                  <a:srgbClr val="7030A0"/>
                </a:solidFill>
              </a:rPr>
              <a:t>Frustrazione del personale </a:t>
            </a:r>
            <a:r>
              <a:rPr lang="it-IT" dirty="0">
                <a:solidFill>
                  <a:srgbClr val="7030A0"/>
                </a:solidFill>
              </a:rPr>
              <a:t>(mancata autonomia decisionale, burocratizzazione del rapporto col curato, </a:t>
            </a:r>
            <a:r>
              <a:rPr lang="it-IT" dirty="0" err="1">
                <a:solidFill>
                  <a:srgbClr val="7030A0"/>
                </a:solidFill>
              </a:rPr>
              <a:t>ecc</a:t>
            </a:r>
            <a:r>
              <a:rPr lang="it-IT" dirty="0">
                <a:solidFill>
                  <a:srgbClr val="7030A0"/>
                </a:solidFill>
              </a:rPr>
              <a:t>)</a:t>
            </a:r>
          </a:p>
          <a:p>
            <a:pPr>
              <a:lnSpc>
                <a:spcPct val="120000"/>
              </a:lnSpc>
              <a:spcBef>
                <a:spcPts val="800"/>
              </a:spcBef>
              <a:spcAft>
                <a:spcPts val="1350"/>
              </a:spcAft>
            </a:pPr>
            <a:r>
              <a:rPr lang="it-IT" b="1" dirty="0">
                <a:solidFill>
                  <a:srgbClr val="7030A0"/>
                </a:solidFill>
              </a:rPr>
              <a:t>Disarticolazione del tessuto collaborativo interprofessionale informale </a:t>
            </a:r>
          </a:p>
          <a:p>
            <a:pPr marL="0" indent="0">
              <a:buNone/>
            </a:pPr>
            <a:r>
              <a:rPr lang="it-IT" sz="2250" b="1" u="sng" dirty="0">
                <a:solidFill>
                  <a:srgbClr val="FF0000"/>
                </a:solidFill>
              </a:rPr>
              <a:t>B </a:t>
            </a:r>
            <a:r>
              <a:rPr lang="mr-IN" sz="2250" b="1" u="sng" dirty="0">
                <a:solidFill>
                  <a:srgbClr val="FF0000"/>
                </a:solidFill>
              </a:rPr>
              <a:t>–</a:t>
            </a:r>
            <a:r>
              <a:rPr lang="it-IT" sz="2250" b="1" u="sng" dirty="0">
                <a:solidFill>
                  <a:srgbClr val="FF0000"/>
                </a:solidFill>
              </a:rPr>
              <a:t> EFFETTI SOCIALI</a:t>
            </a:r>
            <a:r>
              <a:rPr lang="it-IT" sz="2250" b="1" dirty="0">
                <a:solidFill>
                  <a:srgbClr val="FF0000"/>
                </a:solidFill>
              </a:rPr>
              <a:t> </a:t>
            </a:r>
            <a:r>
              <a:rPr lang="it-IT" sz="2100" dirty="0">
                <a:solidFill>
                  <a:srgbClr val="FF0000"/>
                </a:solidFill>
              </a:rPr>
              <a:t>(popolazione curati):</a:t>
            </a:r>
            <a:endParaRPr lang="it-IT" sz="2100" i="1" dirty="0">
              <a:solidFill>
                <a:srgbClr val="7030A0"/>
              </a:solidFill>
            </a:endParaRPr>
          </a:p>
          <a:p>
            <a:r>
              <a:rPr lang="it-IT" sz="2900" b="1" i="1" dirty="0">
                <a:solidFill>
                  <a:srgbClr val="002060"/>
                </a:solidFill>
              </a:rPr>
              <a:t>DEFICIT QUANTITATIVO</a:t>
            </a:r>
            <a:r>
              <a:rPr lang="it-IT" sz="2900" b="1" dirty="0">
                <a:solidFill>
                  <a:srgbClr val="002060"/>
                </a:solidFill>
              </a:rPr>
              <a:t> </a:t>
            </a:r>
            <a:r>
              <a:rPr lang="it-IT" sz="2900" i="1" dirty="0">
                <a:solidFill>
                  <a:srgbClr val="002060"/>
                </a:solidFill>
              </a:rPr>
              <a:t>(diseguaglianza) </a:t>
            </a:r>
            <a:r>
              <a:rPr lang="it-IT" dirty="0" smtClean="0">
                <a:solidFill>
                  <a:srgbClr val="C00000"/>
                </a:solidFill>
              </a:rPr>
              <a:t>in </a:t>
            </a:r>
            <a:r>
              <a:rPr lang="it-IT" dirty="0">
                <a:solidFill>
                  <a:srgbClr val="C00000"/>
                </a:solidFill>
              </a:rPr>
              <a:t>termini di copertura, di prestazioni, di categorie sociali escluse dai benefici </a:t>
            </a:r>
            <a:r>
              <a:rPr lang="it-IT" dirty="0" smtClean="0">
                <a:solidFill>
                  <a:srgbClr val="C00000"/>
                </a:solidFill>
              </a:rPr>
              <a:t>socio-sanitari </a:t>
            </a:r>
          </a:p>
          <a:p>
            <a:pPr lvl="0"/>
            <a:r>
              <a:rPr lang="it-IT" sz="2900" b="1" i="1" dirty="0">
                <a:solidFill>
                  <a:srgbClr val="002060"/>
                </a:solidFill>
              </a:rPr>
              <a:t>DEFICIT QUALITATIVO </a:t>
            </a:r>
            <a:r>
              <a:rPr lang="it-IT" sz="2900" i="1" dirty="0">
                <a:solidFill>
                  <a:srgbClr val="002060"/>
                </a:solidFill>
              </a:rPr>
              <a:t>(in-curia)</a:t>
            </a:r>
            <a:r>
              <a:rPr lang="it-IT" sz="2900" dirty="0">
                <a:solidFill>
                  <a:srgbClr val="002060"/>
                </a:solidFill>
              </a:rPr>
              <a:t>:</a:t>
            </a:r>
            <a:r>
              <a:rPr lang="it-IT" sz="1500" dirty="0">
                <a:solidFill>
                  <a:srgbClr val="0070C0"/>
                </a:solidFill>
              </a:rPr>
              <a:t> </a:t>
            </a:r>
            <a:r>
              <a:rPr lang="it-IT" dirty="0" smtClean="0">
                <a:solidFill>
                  <a:srgbClr val="C00000"/>
                </a:solidFill>
              </a:rPr>
              <a:t>mancata </a:t>
            </a:r>
            <a:r>
              <a:rPr lang="it-IT" dirty="0">
                <a:solidFill>
                  <a:srgbClr val="C00000"/>
                </a:solidFill>
              </a:rPr>
              <a:t>accuratezza e completezza di interventi che arriva fino </a:t>
            </a:r>
            <a:r>
              <a:rPr lang="it-IT" dirty="0" smtClean="0">
                <a:solidFill>
                  <a:srgbClr val="C00000"/>
                </a:solidFill>
              </a:rPr>
              <a:t>a - </a:t>
            </a:r>
            <a:r>
              <a:rPr lang="it-IT" dirty="0">
                <a:solidFill>
                  <a:srgbClr val="C00000"/>
                </a:solidFill>
              </a:rPr>
              <a:t>sempre più </a:t>
            </a:r>
            <a:r>
              <a:rPr lang="it-IT" dirty="0" smtClean="0">
                <a:solidFill>
                  <a:srgbClr val="C00000"/>
                </a:solidFill>
              </a:rPr>
              <a:t>diffuse - </a:t>
            </a:r>
            <a:r>
              <a:rPr lang="it-IT" dirty="0">
                <a:solidFill>
                  <a:srgbClr val="C00000"/>
                </a:solidFill>
              </a:rPr>
              <a:t>situazioni limite </a:t>
            </a:r>
            <a:r>
              <a:rPr lang="it-IT" i="1" dirty="0">
                <a:solidFill>
                  <a:srgbClr val="C00000"/>
                </a:solidFill>
              </a:rPr>
              <a:t>(v. bambini, </a:t>
            </a:r>
            <a:r>
              <a:rPr lang="it-IT" i="1" dirty="0" smtClean="0">
                <a:solidFill>
                  <a:srgbClr val="C00000"/>
                </a:solidFill>
              </a:rPr>
              <a:t>anziani, </a:t>
            </a:r>
            <a:r>
              <a:rPr lang="it-IT" i="1" dirty="0">
                <a:solidFill>
                  <a:srgbClr val="C00000"/>
                </a:solidFill>
              </a:rPr>
              <a:t>ecc</a:t>
            </a:r>
            <a:r>
              <a:rPr lang="it-IT" i="1" dirty="0" smtClean="0">
                <a:solidFill>
                  <a:srgbClr val="C00000"/>
                </a:solidFill>
              </a:rPr>
              <a:t>.)</a:t>
            </a:r>
          </a:p>
          <a:p>
            <a:r>
              <a:rPr lang="it-IT" sz="2900" b="1" i="1" dirty="0">
                <a:solidFill>
                  <a:srgbClr val="002060"/>
                </a:solidFill>
              </a:rPr>
              <a:t>DEFICIT DI SOSTENIBILITA’ SOCIALE </a:t>
            </a:r>
            <a:r>
              <a:rPr lang="it-IT" sz="2900" i="1" dirty="0">
                <a:solidFill>
                  <a:srgbClr val="002060"/>
                </a:solidFill>
              </a:rPr>
              <a:t>(fuga dal sistema): </a:t>
            </a:r>
            <a:r>
              <a:rPr lang="it-IT" dirty="0">
                <a:solidFill>
                  <a:srgbClr val="C00000"/>
                </a:solidFill>
              </a:rPr>
              <a:t>richiesta di compartecipazione </a:t>
            </a:r>
            <a:r>
              <a:rPr lang="it-IT" i="1" dirty="0">
                <a:solidFill>
                  <a:srgbClr val="C00000"/>
                </a:solidFill>
              </a:rPr>
              <a:t>(finanziaria, organizzativa, ecc.) </a:t>
            </a:r>
            <a:r>
              <a:rPr lang="it-IT" dirty="0">
                <a:solidFill>
                  <a:srgbClr val="C00000"/>
                </a:solidFill>
              </a:rPr>
              <a:t>e mancato ascolto delle istanze dei </a:t>
            </a:r>
            <a:r>
              <a:rPr lang="it-IT" dirty="0" smtClean="0">
                <a:solidFill>
                  <a:srgbClr val="C00000"/>
                </a:solidFill>
              </a:rPr>
              <a:t>richiedenti</a:t>
            </a:r>
            <a:endParaRPr lang="it-IT" dirty="0">
              <a:solidFill>
                <a:srgbClr val="C00000"/>
              </a:solidFill>
            </a:endParaRPr>
          </a:p>
          <a:p>
            <a:pPr marL="0" indent="0">
              <a:buNone/>
            </a:pPr>
            <a:endParaRPr lang="it-IT" dirty="0"/>
          </a:p>
        </p:txBody>
      </p:sp>
    </p:spTree>
    <p:extLst>
      <p:ext uri="{BB962C8B-B14F-4D97-AF65-F5344CB8AC3E}">
        <p14:creationId xmlns:p14="http://schemas.microsoft.com/office/powerpoint/2010/main" val="14917390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405891" y="152400"/>
            <a:ext cx="5604191" cy="1432029"/>
          </a:xfrm>
        </p:spPr>
        <p:txBody>
          <a:bodyPr>
            <a:normAutofit fontScale="90000"/>
          </a:bodyPr>
          <a:lstStyle/>
          <a:p>
            <a:r>
              <a:rPr lang="it-IT" sz="3200" dirty="0" smtClean="0">
                <a:solidFill>
                  <a:srgbClr val="000090"/>
                </a:solidFill>
                <a:latin typeface="Arial" charset="0"/>
                <a:ea typeface="ＭＳ Ｐゴシック" charset="0"/>
                <a:cs typeface="ＭＳ Ｐゴシック" charset="0"/>
              </a:rPr>
              <a:t>Verso la società planetaria: </a:t>
            </a:r>
            <a:r>
              <a:rPr lang="it-IT" sz="3600" dirty="0">
                <a:solidFill>
                  <a:srgbClr val="000090"/>
                </a:solidFill>
                <a:latin typeface="Arial" charset="0"/>
                <a:ea typeface="ＭＳ Ｐゴシック" charset="0"/>
                <a:cs typeface="ＭＳ Ｐゴシック" charset="0"/>
              </a:rPr>
              <a:t/>
            </a:r>
            <a:br>
              <a:rPr lang="it-IT" sz="3600" dirty="0">
                <a:solidFill>
                  <a:srgbClr val="000090"/>
                </a:solidFill>
                <a:latin typeface="Arial" charset="0"/>
                <a:ea typeface="ＭＳ Ｐゴシック" charset="0"/>
                <a:cs typeface="ＭＳ Ｐゴシック" charset="0"/>
              </a:rPr>
            </a:br>
            <a:r>
              <a:rPr lang="it-IT" sz="3600" dirty="0" smtClean="0">
                <a:solidFill>
                  <a:srgbClr val="008000"/>
                </a:solidFill>
                <a:latin typeface="Arial" charset="0"/>
                <a:ea typeface="ＭＳ Ｐゴシック" charset="0"/>
                <a:cs typeface="ＭＳ Ｐゴシック" charset="0"/>
              </a:rPr>
              <a:t>Grande contrazione </a:t>
            </a:r>
            <a:br>
              <a:rPr lang="it-IT" sz="3600" dirty="0" smtClean="0">
                <a:solidFill>
                  <a:srgbClr val="008000"/>
                </a:solidFill>
                <a:latin typeface="Arial" charset="0"/>
                <a:ea typeface="ＭＳ Ｐゴシック" charset="0"/>
                <a:cs typeface="ＭＳ Ｐゴシック" charset="0"/>
              </a:rPr>
            </a:br>
            <a:r>
              <a:rPr lang="it-IT" sz="3600" dirty="0" smtClean="0">
                <a:solidFill>
                  <a:srgbClr val="008000"/>
                </a:solidFill>
                <a:latin typeface="Arial" charset="0"/>
                <a:ea typeface="ＭＳ Ｐゴシック" charset="0"/>
                <a:cs typeface="ＭＳ Ｐゴシック" charset="0"/>
              </a:rPr>
              <a:t>ma </a:t>
            </a:r>
            <a:r>
              <a:rPr lang="it-IT" sz="3600" i="1" dirty="0" smtClean="0">
                <a:solidFill>
                  <a:srgbClr val="1C591F"/>
                </a:solidFill>
                <a:latin typeface="Arial" charset="0"/>
                <a:ea typeface="ＭＳ Ｐゴシック" charset="0"/>
                <a:cs typeface="ＭＳ Ｐゴシック" charset="0"/>
              </a:rPr>
              <a:t>nuovi processi (I)</a:t>
            </a:r>
            <a:endParaRPr lang="it-IT" i="1" dirty="0">
              <a:solidFill>
                <a:srgbClr val="1C591F"/>
              </a:solidFill>
              <a:latin typeface="Times New Roman" charset="0"/>
              <a:ea typeface="ＭＳ Ｐゴシック" charset="0"/>
              <a:cs typeface="ＭＳ Ｐゴシック" charset="0"/>
            </a:endParaRPr>
          </a:p>
        </p:txBody>
      </p:sp>
      <p:sp>
        <p:nvSpPr>
          <p:cNvPr id="92163" name="Rectangle 3"/>
          <p:cNvSpPr>
            <a:spLocks noGrp="1" noChangeArrowheads="1"/>
          </p:cNvSpPr>
          <p:nvPr>
            <p:ph idx="1"/>
          </p:nvPr>
        </p:nvSpPr>
        <p:spPr>
          <a:xfrm>
            <a:off x="196400" y="2074847"/>
            <a:ext cx="8345588" cy="4478351"/>
          </a:xfrm>
        </p:spPr>
        <p:txBody>
          <a:bodyPr>
            <a:normAutofit fontScale="92500" lnSpcReduction="20000"/>
          </a:bodyPr>
          <a:lstStyle/>
          <a:p>
            <a:pPr>
              <a:lnSpc>
                <a:spcPct val="110000"/>
              </a:lnSpc>
            </a:pPr>
            <a:r>
              <a:rPr lang="it-IT" sz="2400" dirty="0">
                <a:solidFill>
                  <a:srgbClr val="0000FF"/>
                </a:solidFill>
                <a:latin typeface="Arial" charset="0"/>
                <a:ea typeface="ＭＳ Ｐゴシック" charset="0"/>
                <a:cs typeface="ＭＳ Ｐゴシック" charset="0"/>
              </a:rPr>
              <a:t>La crisi etica </a:t>
            </a:r>
            <a:r>
              <a:rPr lang="it-IT" sz="2400" dirty="0" smtClean="0">
                <a:solidFill>
                  <a:srgbClr val="0000FF"/>
                </a:solidFill>
                <a:latin typeface="Arial" charset="0"/>
                <a:ea typeface="ＭＳ Ｐゴシック" charset="0"/>
                <a:cs typeface="ＭＳ Ｐゴシック" charset="0"/>
              </a:rPr>
              <a:t>persiste:</a:t>
            </a:r>
            <a:r>
              <a:rPr lang="it-IT" i="1" dirty="0" smtClean="0">
                <a:solidFill>
                  <a:srgbClr val="0000FF"/>
                </a:solidFill>
                <a:latin typeface="Arial" charset="0"/>
                <a:ea typeface="ＭＳ Ｐゴシック" charset="0"/>
                <a:cs typeface="ＭＳ Ｐゴシック" charset="0"/>
              </a:rPr>
              <a:t> </a:t>
            </a:r>
            <a:r>
              <a:rPr lang="it-IT" sz="2400" b="1" dirty="0" smtClean="0">
                <a:solidFill>
                  <a:srgbClr val="660066"/>
                </a:solidFill>
                <a:latin typeface="Arial" charset="0"/>
                <a:ea typeface="ＭＳ Ｐゴシック" charset="0"/>
                <a:cs typeface="ＭＳ Ｐゴシック" charset="0"/>
              </a:rPr>
              <a:t>ma anche nuova ricerca etica. La salute resta centrale</a:t>
            </a:r>
            <a:endParaRPr lang="it-IT" sz="2400" b="1" dirty="0">
              <a:solidFill>
                <a:srgbClr val="660066"/>
              </a:solidFill>
              <a:latin typeface="Arial" charset="0"/>
              <a:ea typeface="ＭＳ Ｐゴシック" charset="0"/>
              <a:cs typeface="ＭＳ Ｐゴシック" charset="0"/>
            </a:endParaRPr>
          </a:p>
          <a:p>
            <a:pPr>
              <a:lnSpc>
                <a:spcPct val="110000"/>
              </a:lnSpc>
            </a:pPr>
            <a:r>
              <a:rPr lang="it-IT" sz="2400" dirty="0">
                <a:solidFill>
                  <a:srgbClr val="0000FF"/>
                </a:solidFill>
                <a:latin typeface="Arial" charset="0"/>
                <a:ea typeface="ＭＳ Ｐゴシック" charset="0"/>
                <a:cs typeface="ＭＳ Ｐゴシック" charset="0"/>
              </a:rPr>
              <a:t>La destrutturazione </a:t>
            </a:r>
            <a:r>
              <a:rPr lang="it-IT" sz="2400" dirty="0" err="1">
                <a:solidFill>
                  <a:srgbClr val="0000FF"/>
                </a:solidFill>
                <a:latin typeface="Arial" charset="0"/>
                <a:ea typeface="ＭＳ Ｐゴシック" charset="0"/>
                <a:cs typeface="ＭＳ Ｐゴシック" charset="0"/>
              </a:rPr>
              <a:t>dell</a:t>
            </a:r>
            <a:r>
              <a:rPr lang="ja-JP" altLang="it-IT" sz="2400" dirty="0">
                <a:solidFill>
                  <a:srgbClr val="0000FF"/>
                </a:solidFill>
                <a:latin typeface="Arial" charset="0"/>
                <a:ea typeface="ＭＳ Ｐゴシック" charset="0"/>
                <a:cs typeface="ＭＳ Ｐゴシック" charset="0"/>
              </a:rPr>
              <a:t>’</a:t>
            </a:r>
            <a:r>
              <a:rPr lang="it-IT" sz="2400" dirty="0">
                <a:solidFill>
                  <a:srgbClr val="0000FF"/>
                </a:solidFill>
                <a:latin typeface="Arial" charset="0"/>
                <a:ea typeface="ＭＳ Ｐゴシック" charset="0"/>
                <a:cs typeface="ＭＳ Ｐゴシック" charset="0"/>
              </a:rPr>
              <a:t>intervento </a:t>
            </a:r>
            <a:r>
              <a:rPr lang="it-IT" sz="2400" dirty="0" smtClean="0">
                <a:solidFill>
                  <a:srgbClr val="0000FF"/>
                </a:solidFill>
                <a:latin typeface="Arial" charset="0"/>
                <a:ea typeface="ＭＳ Ｐゴシック" charset="0"/>
                <a:cs typeface="ＭＳ Ｐゴシック" charset="0"/>
              </a:rPr>
              <a:t>pubblico:</a:t>
            </a:r>
            <a:r>
              <a:rPr lang="it-IT" sz="2400" i="1" dirty="0" smtClean="0">
                <a:solidFill>
                  <a:srgbClr val="0000FF"/>
                </a:solidFill>
                <a:latin typeface="Arial" charset="0"/>
                <a:ea typeface="ＭＳ Ｐゴシック" charset="0"/>
                <a:cs typeface="ＭＳ Ｐゴシック" charset="0"/>
              </a:rPr>
              <a:t> </a:t>
            </a:r>
            <a:r>
              <a:rPr lang="it-IT" sz="2400" b="1" i="1" dirty="0" smtClean="0">
                <a:solidFill>
                  <a:srgbClr val="226A26"/>
                </a:solidFill>
                <a:latin typeface="Arial" charset="0"/>
                <a:ea typeface="ＭＳ Ｐゴシック" charset="0"/>
                <a:cs typeface="ＭＳ Ｐゴシック" charset="0"/>
              </a:rPr>
              <a:t>ma anche trasformazioni del pubblico, imprese no-profit e coordinamento fra vari attori</a:t>
            </a:r>
            <a:endParaRPr lang="it-IT" sz="2400" b="1" i="1" dirty="0">
              <a:solidFill>
                <a:srgbClr val="226A26"/>
              </a:solidFill>
              <a:latin typeface="Arial" charset="0"/>
              <a:ea typeface="ＭＳ Ｐゴシック" charset="0"/>
              <a:cs typeface="ＭＳ Ｐゴシック" charset="0"/>
            </a:endParaRPr>
          </a:p>
          <a:p>
            <a:pPr>
              <a:lnSpc>
                <a:spcPct val="110000"/>
              </a:lnSpc>
            </a:pPr>
            <a:r>
              <a:rPr lang="it-IT" sz="2400" dirty="0" smtClean="0">
                <a:solidFill>
                  <a:srgbClr val="0000FF"/>
                </a:solidFill>
                <a:latin typeface="Arial" charset="0"/>
                <a:ea typeface="ＭＳ Ｐゴシック" charset="0"/>
                <a:cs typeface="ＭＳ Ｐゴシック" charset="0"/>
              </a:rPr>
              <a:t>La </a:t>
            </a:r>
            <a:r>
              <a:rPr lang="it-IT" sz="2400" dirty="0">
                <a:solidFill>
                  <a:srgbClr val="0000FF"/>
                </a:solidFill>
                <a:latin typeface="Arial" charset="0"/>
                <a:ea typeface="ＭＳ Ｐゴシック" charset="0"/>
                <a:cs typeface="ＭＳ Ｐゴシック" charset="0"/>
              </a:rPr>
              <a:t>cura </a:t>
            </a:r>
            <a:r>
              <a:rPr lang="it-IT" sz="2400" dirty="0" smtClean="0">
                <a:solidFill>
                  <a:srgbClr val="0000FF"/>
                </a:solidFill>
                <a:latin typeface="Arial" charset="0"/>
                <a:ea typeface="ＭＳ Ｐゴシック" charset="0"/>
                <a:cs typeface="ＭＳ Ｐゴシック" charset="0"/>
              </a:rPr>
              <a:t>medica</a:t>
            </a:r>
            <a:r>
              <a:rPr lang="it-IT" dirty="0">
                <a:solidFill>
                  <a:srgbClr val="0000FF"/>
                </a:solidFill>
                <a:latin typeface="Arial" charset="0"/>
                <a:ea typeface="ＭＳ Ｐゴシック" charset="0"/>
                <a:cs typeface="ＭＳ Ｐゴシック" charset="0"/>
              </a:rPr>
              <a:t>:</a:t>
            </a:r>
            <a:r>
              <a:rPr lang="it-IT" i="1" dirty="0" smtClean="0">
                <a:solidFill>
                  <a:srgbClr val="0000FF"/>
                </a:solidFill>
                <a:latin typeface="Arial" charset="0"/>
                <a:ea typeface="ＭＳ Ｐゴシック" charset="0"/>
                <a:cs typeface="ＭＳ Ｐゴシック" charset="0"/>
              </a:rPr>
              <a:t> </a:t>
            </a:r>
            <a:r>
              <a:rPr lang="it-IT" sz="2400" b="1" i="1" dirty="0" smtClean="0">
                <a:solidFill>
                  <a:srgbClr val="FF0000"/>
                </a:solidFill>
                <a:latin typeface="Arial" charset="0"/>
                <a:ea typeface="ＭＳ Ｐゴシック" charset="0"/>
                <a:cs typeface="ＭＳ Ｐゴシック" charset="0"/>
              </a:rPr>
              <a:t>Crisi della dominanza: </a:t>
            </a:r>
            <a:r>
              <a:rPr lang="it-IT" sz="2400" b="1" i="1" dirty="0" err="1" smtClean="0">
                <a:solidFill>
                  <a:srgbClr val="FF0000"/>
                </a:solidFill>
                <a:latin typeface="Arial" charset="0"/>
                <a:ea typeface="ＭＳ Ｐゴシック" charset="0"/>
                <a:cs typeface="ＭＳ Ｐゴシック" charset="0"/>
              </a:rPr>
              <a:t>autosufficenza</a:t>
            </a:r>
            <a:r>
              <a:rPr lang="it-IT" sz="2400" b="1" i="1" dirty="0" smtClean="0">
                <a:solidFill>
                  <a:srgbClr val="FF0000"/>
                </a:solidFill>
                <a:latin typeface="Arial" charset="0"/>
                <a:ea typeface="ＭＳ Ｐゴシック" charset="0"/>
                <a:cs typeface="ＭＳ Ｐゴシック" charset="0"/>
              </a:rPr>
              <a:t> dei propri </a:t>
            </a:r>
            <a:r>
              <a:rPr lang="it-IT" sz="2400" b="1" i="1" dirty="0" err="1" smtClean="0">
                <a:solidFill>
                  <a:srgbClr val="FF0000"/>
                </a:solidFill>
                <a:latin typeface="Arial" charset="0"/>
                <a:ea typeface="ＭＳ Ｐゴシック" charset="0"/>
                <a:cs typeface="ＭＳ Ｐゴシック" charset="0"/>
              </a:rPr>
              <a:t>saperi</a:t>
            </a:r>
            <a:r>
              <a:rPr lang="it-IT" sz="2400" b="1" i="1" dirty="0" smtClean="0">
                <a:solidFill>
                  <a:srgbClr val="FF0000"/>
                </a:solidFill>
                <a:latin typeface="Arial" charset="0"/>
                <a:ea typeface="ＭＳ Ｐゴシック" charset="0"/>
                <a:cs typeface="ＭＳ Ｐゴシック" charset="0"/>
              </a:rPr>
              <a:t>? crisi </a:t>
            </a:r>
            <a:r>
              <a:rPr lang="it-IT" sz="2400" b="1" i="1" dirty="0">
                <a:solidFill>
                  <a:srgbClr val="FF0000"/>
                </a:solidFill>
                <a:latin typeface="Arial" charset="0"/>
                <a:ea typeface="ＭＳ Ｐゴシック" charset="0"/>
                <a:cs typeface="ＭＳ Ｐゴシック" charset="0"/>
              </a:rPr>
              <a:t>integrazione? crisi </a:t>
            </a:r>
            <a:r>
              <a:rPr lang="it-IT" sz="2400" b="1" i="1" dirty="0" smtClean="0">
                <a:solidFill>
                  <a:srgbClr val="FF0000"/>
                </a:solidFill>
                <a:latin typeface="Arial" charset="0"/>
                <a:ea typeface="ＭＳ Ｐゴシック" charset="0"/>
                <a:cs typeface="ＭＳ Ｐゴシック" charset="0"/>
              </a:rPr>
              <a:t>relazionale e comunicativa?</a:t>
            </a:r>
          </a:p>
          <a:p>
            <a:pPr>
              <a:lnSpc>
                <a:spcPct val="110000"/>
              </a:lnSpc>
            </a:pPr>
            <a:r>
              <a:rPr lang="it-IT" dirty="0">
                <a:solidFill>
                  <a:srgbClr val="0000FF"/>
                </a:solidFill>
                <a:latin typeface="Arial" charset="0"/>
                <a:ea typeface="ＭＳ Ｐゴシック" charset="0"/>
                <a:cs typeface="ＭＳ Ｐゴシック" charset="0"/>
              </a:rPr>
              <a:t>Le altre professioni della </a:t>
            </a:r>
            <a:r>
              <a:rPr lang="it-IT" dirty="0" smtClean="0">
                <a:solidFill>
                  <a:srgbClr val="0000FF"/>
                </a:solidFill>
                <a:latin typeface="Arial" charset="0"/>
                <a:ea typeface="ＭＳ Ｐゴシック" charset="0"/>
                <a:cs typeface="ＭＳ Ｐゴシック" charset="0"/>
              </a:rPr>
              <a:t>cura: </a:t>
            </a:r>
            <a:r>
              <a:rPr lang="it-IT" b="1" dirty="0" smtClean="0">
                <a:solidFill>
                  <a:srgbClr val="226A26"/>
                </a:solidFill>
                <a:latin typeface="Arial" charset="0"/>
                <a:ea typeface="ＭＳ Ｐゴシック" charset="0"/>
                <a:cs typeface="ＭＳ Ｐゴシック" charset="0"/>
              </a:rPr>
              <a:t>uscita </a:t>
            </a:r>
            <a:r>
              <a:rPr lang="it-IT" b="1" dirty="0">
                <a:solidFill>
                  <a:srgbClr val="226A26"/>
                </a:solidFill>
                <a:latin typeface="Arial" charset="0"/>
                <a:ea typeface="ＭＳ Ｐゴシック" charset="0"/>
                <a:cs typeface="ＭＳ Ｐゴシック" charset="0"/>
              </a:rPr>
              <a:t>dalla dominanza medica? sviluppo di propri </a:t>
            </a:r>
            <a:r>
              <a:rPr lang="it-IT" b="1" dirty="0" err="1">
                <a:solidFill>
                  <a:srgbClr val="226A26"/>
                </a:solidFill>
                <a:latin typeface="Arial" charset="0"/>
                <a:ea typeface="ＭＳ Ｐゴシック" charset="0"/>
                <a:cs typeface="ＭＳ Ｐゴシック" charset="0"/>
              </a:rPr>
              <a:t>saperi</a:t>
            </a:r>
            <a:r>
              <a:rPr lang="it-IT" b="1" dirty="0">
                <a:solidFill>
                  <a:srgbClr val="226A26"/>
                </a:solidFill>
                <a:latin typeface="Arial" charset="0"/>
                <a:ea typeface="ＭＳ Ｐゴシック" charset="0"/>
                <a:cs typeface="ＭＳ Ｐゴシック" charset="0"/>
              </a:rPr>
              <a:t> di cura? sviluppo delle qualità del </a:t>
            </a:r>
            <a:r>
              <a:rPr lang="it-IT" b="1" dirty="0" err="1">
                <a:solidFill>
                  <a:srgbClr val="226A26"/>
                </a:solidFill>
                <a:latin typeface="Arial" charset="0"/>
                <a:ea typeface="ＭＳ Ｐゴシック" charset="0"/>
                <a:cs typeface="ＭＳ Ｐゴシック" charset="0"/>
              </a:rPr>
              <a:t>caring</a:t>
            </a:r>
            <a:r>
              <a:rPr lang="it-IT" b="1" dirty="0" smtClean="0">
                <a:solidFill>
                  <a:srgbClr val="226A26"/>
                </a:solidFill>
                <a:latin typeface="Arial" charset="0"/>
                <a:ea typeface="ＭＳ Ｐゴシック" charset="0"/>
                <a:cs typeface="ＭＳ Ｐゴシック" charset="0"/>
              </a:rPr>
              <a:t>?</a:t>
            </a:r>
            <a:endParaRPr lang="it-IT" b="1" dirty="0">
              <a:solidFill>
                <a:srgbClr val="226A26"/>
              </a:solidFill>
              <a:latin typeface="Arial" charset="0"/>
              <a:ea typeface="ＭＳ Ｐゴシック" charset="0"/>
              <a:cs typeface="ＭＳ Ｐゴシック" charset="0"/>
            </a:endParaRPr>
          </a:p>
          <a:p>
            <a:pPr>
              <a:lnSpc>
                <a:spcPct val="110000"/>
              </a:lnSpc>
            </a:pPr>
            <a:endParaRPr lang="it-IT" sz="2400" i="1" dirty="0">
              <a:solidFill>
                <a:srgbClr val="0000FF"/>
              </a:solidFill>
              <a:latin typeface="Arial" charset="0"/>
              <a:ea typeface="ＭＳ Ｐゴシック" charset="0"/>
              <a:cs typeface="ＭＳ Ｐゴシック" charset="0"/>
            </a:endParaRPr>
          </a:p>
        </p:txBody>
      </p:sp>
      <p:pic>
        <p:nvPicPr>
          <p:cNvPr id="2" name="Immagine 1" descr="k11656997.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29700" y="152400"/>
            <a:ext cx="1606063" cy="1606063"/>
          </a:xfrm>
          <a:prstGeom prst="rect">
            <a:avLst/>
          </a:prstGeom>
        </p:spPr>
      </p:pic>
    </p:spTree>
    <p:extLst>
      <p:ext uri="{BB962C8B-B14F-4D97-AF65-F5344CB8AC3E}">
        <p14:creationId xmlns:p14="http://schemas.microsoft.com/office/powerpoint/2010/main" val="39717611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196399" y="152400"/>
            <a:ext cx="5939417" cy="1344005"/>
          </a:xfrm>
        </p:spPr>
        <p:txBody>
          <a:bodyPr>
            <a:normAutofit fontScale="90000"/>
          </a:bodyPr>
          <a:lstStyle/>
          <a:p>
            <a:r>
              <a:rPr lang="it-IT" sz="3200" dirty="0" smtClean="0">
                <a:solidFill>
                  <a:srgbClr val="000090"/>
                </a:solidFill>
                <a:latin typeface="Arial" charset="0"/>
                <a:ea typeface="ＭＳ Ｐゴシック" charset="0"/>
                <a:cs typeface="ＭＳ Ｐゴシック" charset="0"/>
              </a:rPr>
              <a:t>Verso la società planetaria: </a:t>
            </a:r>
            <a:r>
              <a:rPr lang="it-IT" sz="3600" dirty="0">
                <a:solidFill>
                  <a:srgbClr val="000090"/>
                </a:solidFill>
                <a:latin typeface="Arial" charset="0"/>
                <a:ea typeface="ＭＳ Ｐゴシック" charset="0"/>
                <a:cs typeface="ＭＳ Ｐゴシック" charset="0"/>
              </a:rPr>
              <a:t/>
            </a:r>
            <a:br>
              <a:rPr lang="it-IT" sz="3600" dirty="0">
                <a:solidFill>
                  <a:srgbClr val="000090"/>
                </a:solidFill>
                <a:latin typeface="Arial" charset="0"/>
                <a:ea typeface="ＭＳ Ｐゴシック" charset="0"/>
                <a:cs typeface="ＭＳ Ｐゴシック" charset="0"/>
              </a:rPr>
            </a:br>
            <a:r>
              <a:rPr lang="it-IT" sz="3600" dirty="0">
                <a:solidFill>
                  <a:srgbClr val="008000"/>
                </a:solidFill>
                <a:latin typeface="Arial" charset="0"/>
                <a:ea typeface="ＭＳ Ｐゴシック" charset="0"/>
                <a:cs typeface="ＭＳ Ｐゴシック" charset="0"/>
              </a:rPr>
              <a:t>Grande contrazione </a:t>
            </a:r>
            <a:r>
              <a:rPr lang="it-IT" sz="3600" dirty="0" smtClean="0">
                <a:solidFill>
                  <a:srgbClr val="008000"/>
                </a:solidFill>
                <a:latin typeface="Arial" charset="0"/>
                <a:ea typeface="ＭＳ Ｐゴシック" charset="0"/>
                <a:cs typeface="ＭＳ Ｐゴシック" charset="0"/>
              </a:rPr>
              <a:t/>
            </a:r>
            <a:br>
              <a:rPr lang="it-IT" sz="3600" dirty="0" smtClean="0">
                <a:solidFill>
                  <a:srgbClr val="008000"/>
                </a:solidFill>
                <a:latin typeface="Arial" charset="0"/>
                <a:ea typeface="ＭＳ Ｐゴシック" charset="0"/>
                <a:cs typeface="ＭＳ Ｐゴシック" charset="0"/>
              </a:rPr>
            </a:br>
            <a:r>
              <a:rPr lang="it-IT" sz="3600" dirty="0" smtClean="0">
                <a:solidFill>
                  <a:srgbClr val="008000"/>
                </a:solidFill>
                <a:latin typeface="Arial" charset="0"/>
                <a:ea typeface="ＭＳ Ｐゴシック" charset="0"/>
                <a:cs typeface="ＭＳ Ｐゴシック" charset="0"/>
              </a:rPr>
              <a:t>ma </a:t>
            </a:r>
            <a:r>
              <a:rPr lang="it-IT" sz="3600" i="1" dirty="0" smtClean="0">
                <a:solidFill>
                  <a:srgbClr val="1C591F"/>
                </a:solidFill>
                <a:latin typeface="Arial" charset="0"/>
                <a:ea typeface="ＭＳ Ｐゴシック" charset="0"/>
                <a:cs typeface="ＭＳ Ｐゴシック" charset="0"/>
              </a:rPr>
              <a:t>nuovi processi (II)</a:t>
            </a:r>
            <a:endParaRPr lang="it-IT" i="1" dirty="0">
              <a:solidFill>
                <a:srgbClr val="1C591F"/>
              </a:solidFill>
              <a:latin typeface="Times New Roman" charset="0"/>
              <a:ea typeface="ＭＳ Ｐゴシック" charset="0"/>
              <a:cs typeface="ＭＳ Ｐゴシック" charset="0"/>
            </a:endParaRPr>
          </a:p>
        </p:txBody>
      </p:sp>
      <p:sp>
        <p:nvSpPr>
          <p:cNvPr id="92163" name="Rectangle 3"/>
          <p:cNvSpPr>
            <a:spLocks noGrp="1" noChangeArrowheads="1"/>
          </p:cNvSpPr>
          <p:nvPr>
            <p:ph idx="1"/>
          </p:nvPr>
        </p:nvSpPr>
        <p:spPr>
          <a:xfrm>
            <a:off x="196399" y="2125147"/>
            <a:ext cx="8609155" cy="4428052"/>
          </a:xfrm>
        </p:spPr>
        <p:txBody>
          <a:bodyPr>
            <a:normAutofit/>
          </a:bodyPr>
          <a:lstStyle/>
          <a:p>
            <a:pPr>
              <a:lnSpc>
                <a:spcPct val="110000"/>
              </a:lnSpc>
            </a:pPr>
            <a:r>
              <a:rPr lang="it-IT" sz="2400" dirty="0" smtClean="0">
                <a:solidFill>
                  <a:srgbClr val="0000FF"/>
                </a:solidFill>
                <a:latin typeface="Arial" charset="0"/>
                <a:ea typeface="ＭＳ Ｐゴシック" charset="0"/>
                <a:cs typeface="ＭＳ Ｐゴシック" charset="0"/>
              </a:rPr>
              <a:t>La </a:t>
            </a:r>
            <a:r>
              <a:rPr lang="it-IT" sz="2400" dirty="0">
                <a:solidFill>
                  <a:srgbClr val="0000FF"/>
                </a:solidFill>
                <a:latin typeface="Arial" charset="0"/>
                <a:ea typeface="ＭＳ Ｐゴシック" charset="0"/>
                <a:cs typeface="ＭＳ Ｐゴシック" charset="0"/>
              </a:rPr>
              <a:t>cura </a:t>
            </a:r>
            <a:r>
              <a:rPr lang="it-IT" sz="2400" dirty="0" smtClean="0">
                <a:solidFill>
                  <a:srgbClr val="0000FF"/>
                </a:solidFill>
                <a:latin typeface="Arial" charset="0"/>
                <a:ea typeface="ＭＳ Ｐゴシック" charset="0"/>
                <a:cs typeface="ＭＳ Ｐゴシック" charset="0"/>
              </a:rPr>
              <a:t>familiare-informale: </a:t>
            </a:r>
            <a:r>
              <a:rPr lang="it-IT" sz="2400" b="1" dirty="0" smtClean="0">
                <a:solidFill>
                  <a:srgbClr val="FF0000"/>
                </a:solidFill>
                <a:latin typeface="Arial" charset="0"/>
                <a:ea typeface="ＭＳ Ｐゴシック" charset="0"/>
                <a:cs typeface="ＭＳ Ｐゴシック" charset="0"/>
              </a:rPr>
              <a:t>sovraccarico,</a:t>
            </a:r>
            <a:r>
              <a:rPr lang="it-IT" sz="2400" dirty="0" smtClean="0">
                <a:solidFill>
                  <a:srgbClr val="0000FF"/>
                </a:solidFill>
                <a:latin typeface="Arial" charset="0"/>
                <a:ea typeface="ＭＳ Ｐゴシック" charset="0"/>
                <a:cs typeface="ＭＳ Ｐゴシック" charset="0"/>
              </a:rPr>
              <a:t> </a:t>
            </a:r>
            <a:r>
              <a:rPr lang="it-IT" sz="2400" b="1" dirty="0" smtClean="0">
                <a:solidFill>
                  <a:srgbClr val="FF0000"/>
                </a:solidFill>
                <a:latin typeface="Arial" charset="0"/>
                <a:ea typeface="ＭＳ Ｐゴシック" charset="0"/>
                <a:cs typeface="ＭＳ Ｐゴシック" charset="0"/>
              </a:rPr>
              <a:t>ma anche nuove reti/servizi: </a:t>
            </a:r>
            <a:r>
              <a:rPr lang="it-IT" sz="2400" b="1" dirty="0" err="1">
                <a:solidFill>
                  <a:srgbClr val="FF0000"/>
                </a:solidFill>
                <a:latin typeface="Arial" charset="0"/>
                <a:ea typeface="ＭＳ Ｐゴシック" charset="0"/>
                <a:cs typeface="ＭＳ Ｐゴシック" charset="0"/>
              </a:rPr>
              <a:t>ass</a:t>
            </a:r>
            <a:r>
              <a:rPr lang="it-IT" sz="2400" b="1" dirty="0">
                <a:solidFill>
                  <a:srgbClr val="FF0000"/>
                </a:solidFill>
                <a:latin typeface="Arial" charset="0"/>
                <a:ea typeface="ＭＳ Ｐゴシック" charset="0"/>
                <a:cs typeface="ＭＳ Ｐゴシック" charset="0"/>
              </a:rPr>
              <a:t>. </a:t>
            </a:r>
            <a:r>
              <a:rPr lang="it-IT" sz="2400" b="1" dirty="0" smtClean="0">
                <a:solidFill>
                  <a:srgbClr val="FF0000"/>
                </a:solidFill>
                <a:latin typeface="Arial" charset="0"/>
                <a:ea typeface="ＭＳ Ｐゴシック" charset="0"/>
                <a:cs typeface="ＭＳ Ｐゴシック" charset="0"/>
              </a:rPr>
              <a:t>domiciliare; cure primarie</a:t>
            </a:r>
          </a:p>
          <a:p>
            <a:pPr>
              <a:lnSpc>
                <a:spcPct val="110000"/>
              </a:lnSpc>
            </a:pPr>
            <a:r>
              <a:rPr lang="it-IT" dirty="0">
                <a:solidFill>
                  <a:srgbClr val="0000FF"/>
                </a:solidFill>
                <a:latin typeface="Arial" charset="0"/>
                <a:ea typeface="ＭＳ Ｐゴシック" charset="0"/>
                <a:cs typeface="ＭＳ Ｐゴシック" charset="0"/>
              </a:rPr>
              <a:t>La self-care </a:t>
            </a:r>
            <a:r>
              <a:rPr lang="it-IT" dirty="0" smtClean="0">
                <a:solidFill>
                  <a:srgbClr val="0000FF"/>
                </a:solidFill>
                <a:latin typeface="Arial" charset="0"/>
                <a:ea typeface="ＭＳ Ｐゴシック" charset="0"/>
                <a:cs typeface="ＭＳ Ｐゴシック" charset="0"/>
              </a:rPr>
              <a:t>e cittadinanza competente: </a:t>
            </a:r>
            <a:r>
              <a:rPr lang="it-IT" b="1" dirty="0" smtClean="0">
                <a:solidFill>
                  <a:srgbClr val="850085"/>
                </a:solidFill>
                <a:latin typeface="Arial" charset="0"/>
                <a:ea typeface="ＭＳ Ｐゴシック" charset="0"/>
                <a:cs typeface="ＭＳ Ｐゴシック" charset="0"/>
              </a:rPr>
              <a:t>basso supporto, ma anche nuove opportunità via web</a:t>
            </a:r>
            <a:endParaRPr lang="it-IT" sz="2400" b="1" i="1" dirty="0">
              <a:solidFill>
                <a:srgbClr val="850085"/>
              </a:solidFill>
              <a:latin typeface="Arial" charset="0"/>
              <a:ea typeface="ＭＳ Ｐゴシック" charset="0"/>
              <a:cs typeface="ＭＳ Ｐゴシック" charset="0"/>
            </a:endParaRPr>
          </a:p>
          <a:p>
            <a:r>
              <a:rPr lang="it-IT" dirty="0">
                <a:solidFill>
                  <a:srgbClr val="0000FF"/>
                </a:solidFill>
                <a:latin typeface="Arial" charset="0"/>
                <a:ea typeface="ＭＳ Ｐゴシック" charset="0"/>
                <a:cs typeface="ＭＳ Ｐゴシック" charset="0"/>
              </a:rPr>
              <a:t>la cura </a:t>
            </a:r>
            <a:r>
              <a:rPr lang="it-IT" dirty="0" smtClean="0">
                <a:solidFill>
                  <a:srgbClr val="0000FF"/>
                </a:solidFill>
                <a:latin typeface="Arial" charset="0"/>
                <a:ea typeface="ＭＳ Ｐゴシック" charset="0"/>
                <a:cs typeface="ＭＳ Ｐゴシック" charset="0"/>
              </a:rPr>
              <a:t>fraterna: </a:t>
            </a:r>
            <a:r>
              <a:rPr lang="it-IT" b="1" dirty="0" smtClean="0">
                <a:solidFill>
                  <a:srgbClr val="BC0000"/>
                </a:solidFill>
                <a:latin typeface="Arial" charset="0"/>
                <a:ea typeface="ＭＳ Ｐゴシック" charset="0"/>
                <a:cs typeface="ＭＳ Ｐゴシック" charset="0"/>
              </a:rPr>
              <a:t>sviluppo </a:t>
            </a:r>
            <a:r>
              <a:rPr lang="it-IT" b="1" dirty="0" err="1" smtClean="0">
                <a:solidFill>
                  <a:srgbClr val="BC0000"/>
                </a:solidFill>
                <a:latin typeface="Arial" charset="0"/>
                <a:ea typeface="ＭＳ Ｐゴシック" charset="0"/>
                <a:cs typeface="ＭＳ Ｐゴシック" charset="0"/>
              </a:rPr>
              <a:t>dell</a:t>
            </a:r>
            <a:r>
              <a:rPr lang="ja-JP" altLang="it-IT" sz="2400" b="1" dirty="0" smtClean="0">
                <a:solidFill>
                  <a:srgbClr val="BC0000"/>
                </a:solidFill>
                <a:latin typeface="Arial" charset="0"/>
                <a:ea typeface="ＭＳ Ｐゴシック" charset="0"/>
                <a:cs typeface="ＭＳ Ｐゴシック" charset="0"/>
              </a:rPr>
              <a:t>’</a:t>
            </a:r>
            <a:r>
              <a:rPr lang="it-IT" sz="2400" b="1" dirty="0" smtClean="0">
                <a:solidFill>
                  <a:srgbClr val="BC0000"/>
                </a:solidFill>
                <a:latin typeface="Arial" charset="0"/>
                <a:ea typeface="ＭＳ Ｐゴシック" charset="0"/>
                <a:cs typeface="ＭＳ Ｐゴシック" charset="0"/>
              </a:rPr>
              <a:t>associazionismo </a:t>
            </a:r>
            <a:r>
              <a:rPr lang="it-IT" sz="2400" b="1" dirty="0">
                <a:solidFill>
                  <a:srgbClr val="BC0000"/>
                </a:solidFill>
                <a:latin typeface="Arial" charset="0"/>
                <a:ea typeface="ＭＳ Ｐゴシック" charset="0"/>
                <a:cs typeface="ＭＳ Ｐゴシック" charset="0"/>
              </a:rPr>
              <a:t>della </a:t>
            </a:r>
            <a:r>
              <a:rPr lang="it-IT" sz="2400" b="1" dirty="0" smtClean="0">
                <a:solidFill>
                  <a:srgbClr val="BC0000"/>
                </a:solidFill>
                <a:latin typeface="Arial" charset="0"/>
                <a:ea typeface="ＭＳ Ｐゴシック" charset="0"/>
                <a:cs typeface="ＭＳ Ｐゴシック" charset="0"/>
              </a:rPr>
              <a:t>salute</a:t>
            </a:r>
          </a:p>
          <a:p>
            <a:r>
              <a:rPr lang="it-IT" dirty="0" smtClean="0">
                <a:solidFill>
                  <a:srgbClr val="0000FF"/>
                </a:solidFill>
                <a:latin typeface="Arial" charset="0"/>
                <a:ea typeface="ＭＳ Ｐゴシック" charset="0"/>
                <a:cs typeface="ＭＳ Ｐゴシック" charset="0"/>
              </a:rPr>
              <a:t>La comunicazione della salute: </a:t>
            </a:r>
            <a:r>
              <a:rPr lang="it-IT" b="1" dirty="0" smtClean="0">
                <a:solidFill>
                  <a:srgbClr val="800000"/>
                </a:solidFill>
                <a:latin typeface="Arial" charset="0"/>
                <a:ea typeface="ＭＳ Ｐゴシック" charset="0"/>
                <a:cs typeface="ＭＳ Ｐゴシック" charset="0"/>
              </a:rPr>
              <a:t>le potenzialità del web 2.0 </a:t>
            </a:r>
            <a:r>
              <a:rPr lang="it-IT" dirty="0" smtClean="0">
                <a:solidFill>
                  <a:srgbClr val="800000"/>
                </a:solidFill>
                <a:latin typeface="Arial" charset="0"/>
                <a:ea typeface="ＭＳ Ｐゴシック" charset="0"/>
                <a:cs typeface="ＭＳ Ｐゴシック" charset="0"/>
              </a:rPr>
              <a:t>per informazione, comunicazione, apprendimento, coordinamento, partecipazione</a:t>
            </a:r>
            <a:r>
              <a:rPr lang="it-IT" sz="2400" dirty="0" smtClean="0">
                <a:solidFill>
                  <a:srgbClr val="800000"/>
                </a:solidFill>
                <a:latin typeface="Arial" charset="0"/>
                <a:ea typeface="ＭＳ Ｐゴシック" charset="0"/>
                <a:cs typeface="ＭＳ Ｐゴシック" charset="0"/>
              </a:rPr>
              <a:t> </a:t>
            </a:r>
            <a:endParaRPr lang="it-IT" sz="2400" dirty="0">
              <a:solidFill>
                <a:srgbClr val="800000"/>
              </a:solidFill>
              <a:latin typeface="Arial" charset="0"/>
              <a:ea typeface="ＭＳ Ｐゴシック" charset="0"/>
              <a:cs typeface="ＭＳ Ｐゴシック" charset="0"/>
            </a:endParaRPr>
          </a:p>
        </p:txBody>
      </p:sp>
      <p:pic>
        <p:nvPicPr>
          <p:cNvPr id="2" name="Immagine 1" descr="k11656997.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17056" y="291157"/>
            <a:ext cx="1695667" cy="1695667"/>
          </a:xfrm>
          <a:prstGeom prst="rect">
            <a:avLst/>
          </a:prstGeom>
        </p:spPr>
      </p:pic>
    </p:spTree>
    <p:extLst>
      <p:ext uri="{BB962C8B-B14F-4D97-AF65-F5344CB8AC3E}">
        <p14:creationId xmlns:p14="http://schemas.microsoft.com/office/powerpoint/2010/main" val="19155876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28650" y="171302"/>
            <a:ext cx="7886700" cy="914512"/>
          </a:xfrm>
        </p:spPr>
        <p:txBody>
          <a:bodyPr>
            <a:normAutofit/>
          </a:bodyPr>
          <a:lstStyle/>
          <a:p>
            <a:pPr algn="ctr"/>
            <a:r>
              <a:rPr lang="it-IT" sz="2700" dirty="0">
                <a:solidFill>
                  <a:srgbClr val="FF0000"/>
                </a:solidFill>
                <a:latin typeface="+mn-lt"/>
                <a:ea typeface="Arial" charset="0"/>
                <a:cs typeface="Arial" charset="0"/>
              </a:rPr>
              <a:t>Mutamenti sociali dei curati: </a:t>
            </a:r>
            <a:r>
              <a:rPr lang="it-IT" sz="2700" dirty="0" smtClean="0">
                <a:solidFill>
                  <a:srgbClr val="FF0000"/>
                </a:solidFill>
                <a:latin typeface="+mn-lt"/>
                <a:ea typeface="Arial" charset="0"/>
                <a:cs typeface="Arial" charset="0"/>
              </a:rPr>
              <a:t/>
            </a:r>
            <a:br>
              <a:rPr lang="it-IT" sz="2700" dirty="0" smtClean="0">
                <a:solidFill>
                  <a:srgbClr val="FF0000"/>
                </a:solidFill>
                <a:latin typeface="+mn-lt"/>
                <a:ea typeface="Arial" charset="0"/>
                <a:cs typeface="Arial" charset="0"/>
              </a:rPr>
            </a:br>
            <a:r>
              <a:rPr lang="it-IT" sz="2700" b="1" dirty="0" smtClean="0">
                <a:solidFill>
                  <a:srgbClr val="FF0000"/>
                </a:solidFill>
                <a:latin typeface="Arial" charset="0"/>
                <a:ea typeface="Arial" charset="0"/>
                <a:cs typeface="Arial" charset="0"/>
              </a:rPr>
              <a:t>quale </a:t>
            </a:r>
            <a:r>
              <a:rPr lang="it-IT" sz="2700" b="1" dirty="0">
                <a:solidFill>
                  <a:srgbClr val="FF0000"/>
                </a:solidFill>
                <a:latin typeface="Arial" charset="0"/>
                <a:ea typeface="Arial" charset="0"/>
                <a:cs typeface="Arial" charset="0"/>
              </a:rPr>
              <a:t>nuovo ruolo?</a:t>
            </a:r>
          </a:p>
        </p:txBody>
      </p:sp>
      <p:sp>
        <p:nvSpPr>
          <p:cNvPr id="3" name="Segnaposto contenuto 2"/>
          <p:cNvSpPr>
            <a:spLocks noGrp="1"/>
          </p:cNvSpPr>
          <p:nvPr>
            <p:ph idx="1"/>
          </p:nvPr>
        </p:nvSpPr>
        <p:spPr>
          <a:xfrm>
            <a:off x="549275" y="1169042"/>
            <a:ext cx="8042276" cy="5266481"/>
          </a:xfrm>
        </p:spPr>
        <p:txBody>
          <a:bodyPr/>
          <a:lstStyle/>
          <a:p>
            <a:endParaRPr lang="it-IT" dirty="0"/>
          </a:p>
        </p:txBody>
      </p:sp>
      <p:sp>
        <p:nvSpPr>
          <p:cNvPr id="5" name="Callout con freccia in giù 4"/>
          <p:cNvSpPr/>
          <p:nvPr/>
        </p:nvSpPr>
        <p:spPr>
          <a:xfrm rot="18952674">
            <a:off x="1165738" y="2433537"/>
            <a:ext cx="1934111" cy="865039"/>
          </a:xfrm>
          <a:prstGeom prst="downArrowCallout">
            <a:avLst/>
          </a:prstGeom>
          <a:solidFill>
            <a:srgbClr val="92D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7030A0"/>
                </a:solidFill>
              </a:rPr>
              <a:t>Invecchiamento attivo</a:t>
            </a:r>
          </a:p>
        </p:txBody>
      </p:sp>
      <p:sp>
        <p:nvSpPr>
          <p:cNvPr id="6" name="Callout con freccia in giù 5"/>
          <p:cNvSpPr/>
          <p:nvPr/>
        </p:nvSpPr>
        <p:spPr>
          <a:xfrm rot="2708015">
            <a:off x="6792149" y="2249727"/>
            <a:ext cx="2074985" cy="685800"/>
          </a:xfrm>
          <a:prstGeom prst="downArrow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002060"/>
                </a:solidFill>
              </a:rPr>
              <a:t>EMPOWERMENT</a:t>
            </a:r>
          </a:p>
        </p:txBody>
      </p:sp>
      <p:sp>
        <p:nvSpPr>
          <p:cNvPr id="7" name="Callout con freccia in giù 6"/>
          <p:cNvSpPr/>
          <p:nvPr/>
        </p:nvSpPr>
        <p:spPr>
          <a:xfrm rot="2836958">
            <a:off x="5721119" y="2537812"/>
            <a:ext cx="2074985" cy="993127"/>
          </a:xfrm>
          <a:prstGeom prst="downArrowCallou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002060"/>
                </a:solidFill>
              </a:rPr>
              <a:t>Paziente attivo e competente</a:t>
            </a:r>
          </a:p>
        </p:txBody>
      </p:sp>
      <p:sp>
        <p:nvSpPr>
          <p:cNvPr id="8" name="Callout con freccia in giù 7"/>
          <p:cNvSpPr/>
          <p:nvPr/>
        </p:nvSpPr>
        <p:spPr>
          <a:xfrm rot="2173959">
            <a:off x="4479638" y="2539989"/>
            <a:ext cx="1832713" cy="568408"/>
          </a:xfrm>
          <a:prstGeom prst="downArrowCallout">
            <a:avLst>
              <a:gd name="adj1" fmla="val 25000"/>
              <a:gd name="adj2" fmla="val 25000"/>
              <a:gd name="adj3" fmla="val 23580"/>
              <a:gd name="adj4" fmla="val 6497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chemeClr val="accent3">
                    <a:lumMod val="50000"/>
                  </a:schemeClr>
                </a:solidFill>
              </a:rPr>
              <a:t>Testamento biologico</a:t>
            </a:r>
          </a:p>
        </p:txBody>
      </p:sp>
      <p:sp>
        <p:nvSpPr>
          <p:cNvPr id="9" name="Callout con freccia in su 8"/>
          <p:cNvSpPr/>
          <p:nvPr/>
        </p:nvSpPr>
        <p:spPr>
          <a:xfrm rot="3280020">
            <a:off x="1431718" y="4493210"/>
            <a:ext cx="1951892" cy="685800"/>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350" b="1" dirty="0"/>
              <a:t>Associazionismo pazienti</a:t>
            </a:r>
          </a:p>
        </p:txBody>
      </p:sp>
      <p:sp>
        <p:nvSpPr>
          <p:cNvPr id="10" name="Callout con freccia in su 9"/>
          <p:cNvSpPr/>
          <p:nvPr/>
        </p:nvSpPr>
        <p:spPr>
          <a:xfrm rot="21235716">
            <a:off x="3745523" y="4637941"/>
            <a:ext cx="1283677" cy="747347"/>
          </a:xfrm>
          <a:prstGeom prst="upArrowCallou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7030A0"/>
                </a:solidFill>
              </a:rPr>
              <a:t>SELF-CARE</a:t>
            </a:r>
          </a:p>
        </p:txBody>
      </p:sp>
      <p:sp>
        <p:nvSpPr>
          <p:cNvPr id="11" name="Callout con freccia in su 10"/>
          <p:cNvSpPr/>
          <p:nvPr/>
        </p:nvSpPr>
        <p:spPr>
          <a:xfrm rot="19432688">
            <a:off x="5266267" y="4130711"/>
            <a:ext cx="1890346" cy="685800"/>
          </a:xfrm>
          <a:prstGeom prst="upArrow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002060"/>
                </a:solidFill>
              </a:rPr>
              <a:t>Medicina narrativa</a:t>
            </a:r>
          </a:p>
        </p:txBody>
      </p:sp>
      <p:sp>
        <p:nvSpPr>
          <p:cNvPr id="12" name="Ovale 11"/>
          <p:cNvSpPr/>
          <p:nvPr/>
        </p:nvSpPr>
        <p:spPr>
          <a:xfrm>
            <a:off x="3269566" y="2958612"/>
            <a:ext cx="2293099" cy="14859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100" b="1" dirty="0">
                <a:solidFill>
                  <a:srgbClr val="002060"/>
                </a:solidFill>
              </a:rPr>
              <a:t>QUALE  CURATO?</a:t>
            </a:r>
          </a:p>
        </p:txBody>
      </p:sp>
      <p:sp>
        <p:nvSpPr>
          <p:cNvPr id="13" name="Callout con freccia in su 12"/>
          <p:cNvSpPr/>
          <p:nvPr/>
        </p:nvSpPr>
        <p:spPr>
          <a:xfrm rot="18006039">
            <a:off x="7010788" y="4129002"/>
            <a:ext cx="1558436" cy="685800"/>
          </a:xfrm>
          <a:prstGeom prst="upArrowCallout">
            <a:avLst/>
          </a:prstGeom>
          <a:solidFill>
            <a:srgbClr val="FFFD7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C00000"/>
                </a:solidFill>
              </a:rPr>
              <a:t>Siti salute</a:t>
            </a:r>
          </a:p>
        </p:txBody>
      </p:sp>
      <p:sp>
        <p:nvSpPr>
          <p:cNvPr id="14" name="Callout con freccia in su 13"/>
          <p:cNvSpPr/>
          <p:nvPr/>
        </p:nvSpPr>
        <p:spPr>
          <a:xfrm rot="3258084">
            <a:off x="1954418" y="3833217"/>
            <a:ext cx="1951892" cy="685800"/>
          </a:xfrm>
          <a:prstGeom prst="upArrowCallout">
            <a:avLst/>
          </a:prstGeom>
          <a:solidFill>
            <a:srgbClr val="C1C1C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err="1">
                <a:solidFill>
                  <a:schemeClr val="tx1"/>
                </a:solidFill>
              </a:rPr>
              <a:t>Health</a:t>
            </a:r>
            <a:r>
              <a:rPr lang="it-IT" sz="1500" b="1" dirty="0">
                <a:solidFill>
                  <a:schemeClr val="tx1"/>
                </a:solidFill>
              </a:rPr>
              <a:t> </a:t>
            </a:r>
            <a:r>
              <a:rPr lang="it-IT" sz="1500" b="1" dirty="0" err="1">
                <a:solidFill>
                  <a:schemeClr val="tx1"/>
                </a:solidFill>
              </a:rPr>
              <a:t>Literacy</a:t>
            </a:r>
            <a:endParaRPr lang="it-IT" sz="1500" b="1" dirty="0">
              <a:solidFill>
                <a:schemeClr val="tx1"/>
              </a:solidFill>
            </a:endParaRPr>
          </a:p>
        </p:txBody>
      </p:sp>
      <p:sp>
        <p:nvSpPr>
          <p:cNvPr id="15" name="Callout con freccia in giù 14"/>
          <p:cNvSpPr/>
          <p:nvPr/>
        </p:nvSpPr>
        <p:spPr>
          <a:xfrm rot="18609352">
            <a:off x="157906" y="2233414"/>
            <a:ext cx="1934111" cy="634780"/>
          </a:xfrm>
          <a:prstGeom prst="downArrowCallout">
            <a:avLst/>
          </a:prstGeom>
          <a:solidFill>
            <a:srgbClr val="FF40FF"/>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002060"/>
                </a:solidFill>
              </a:rPr>
              <a:t>Consenso informato</a:t>
            </a:r>
          </a:p>
        </p:txBody>
      </p:sp>
      <p:sp>
        <p:nvSpPr>
          <p:cNvPr id="16" name="Callout con freccia in giù 15"/>
          <p:cNvSpPr/>
          <p:nvPr/>
        </p:nvSpPr>
        <p:spPr>
          <a:xfrm rot="19631191">
            <a:off x="2729169" y="2084733"/>
            <a:ext cx="1934111" cy="865039"/>
          </a:xfrm>
          <a:prstGeom prst="downArrowCallout">
            <a:avLst/>
          </a:prstGeom>
          <a:solidFill>
            <a:srgbClr val="011893"/>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chemeClr val="bg1"/>
                </a:solidFill>
              </a:rPr>
              <a:t>Cliente e consumer</a:t>
            </a:r>
          </a:p>
        </p:txBody>
      </p:sp>
      <p:sp>
        <p:nvSpPr>
          <p:cNvPr id="17" name="Callout con freccia in su 16"/>
          <p:cNvSpPr/>
          <p:nvPr/>
        </p:nvSpPr>
        <p:spPr>
          <a:xfrm rot="4053221">
            <a:off x="61064" y="4211446"/>
            <a:ext cx="1951892" cy="685800"/>
          </a:xfrm>
          <a:prstGeom prst="upArrowCallout">
            <a:avLst/>
          </a:prstGeom>
          <a:solidFill>
            <a:srgbClr val="FF9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350" b="1" dirty="0">
                <a:solidFill>
                  <a:schemeClr val="tx2">
                    <a:lumMod val="50000"/>
                  </a:schemeClr>
                </a:solidFill>
              </a:rPr>
              <a:t>Differenze etiche e culturali</a:t>
            </a:r>
          </a:p>
        </p:txBody>
      </p:sp>
    </p:spTree>
    <p:extLst>
      <p:ext uri="{BB962C8B-B14F-4D97-AF65-F5344CB8AC3E}">
        <p14:creationId xmlns:p14="http://schemas.microsoft.com/office/powerpoint/2010/main" val="6649304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482733"/>
          </a:xfrm>
        </p:spPr>
        <p:txBody>
          <a:bodyPr/>
          <a:lstStyle/>
          <a:p>
            <a:r>
              <a:rPr lang="it-IT" sz="2400" b="1" dirty="0" smtClean="0">
                <a:solidFill>
                  <a:srgbClr val="FF0000"/>
                </a:solidFill>
              </a:rPr>
              <a:t>Ruolo della persona in cura e che si (auto)cura</a:t>
            </a:r>
            <a:endParaRPr lang="it-IT" sz="2400" b="1" dirty="0">
              <a:solidFill>
                <a:srgbClr val="FF0000"/>
              </a:solidFill>
            </a:endParaRPr>
          </a:p>
        </p:txBody>
      </p:sp>
      <p:sp>
        <p:nvSpPr>
          <p:cNvPr id="3" name="Segnaposto contenuto 2"/>
          <p:cNvSpPr>
            <a:spLocks noGrp="1"/>
          </p:cNvSpPr>
          <p:nvPr>
            <p:ph idx="1"/>
          </p:nvPr>
        </p:nvSpPr>
        <p:spPr>
          <a:xfrm>
            <a:off x="462987" y="798653"/>
            <a:ext cx="8252750" cy="5660020"/>
          </a:xfrm>
        </p:spPr>
        <p:txBody>
          <a:bodyPr>
            <a:normAutofit fontScale="92500" lnSpcReduction="10000"/>
          </a:bodyPr>
          <a:lstStyle/>
          <a:p>
            <a:r>
              <a:rPr lang="it-IT" b="1" dirty="0" smtClean="0">
                <a:solidFill>
                  <a:srgbClr val="002060"/>
                </a:solidFill>
              </a:rPr>
              <a:t>Attiva</a:t>
            </a:r>
            <a:r>
              <a:rPr lang="it-IT" dirty="0" smtClean="0"/>
              <a:t> </a:t>
            </a:r>
            <a:r>
              <a:rPr lang="it-IT" sz="2200" i="1" dirty="0" smtClean="0"/>
              <a:t>(presente, consapevole)</a:t>
            </a:r>
          </a:p>
          <a:p>
            <a:r>
              <a:rPr lang="it-IT" b="1" dirty="0" smtClean="0">
                <a:solidFill>
                  <a:srgbClr val="BD5B2E"/>
                </a:solidFill>
              </a:rPr>
              <a:t>Formata</a:t>
            </a:r>
            <a:r>
              <a:rPr lang="it-IT" dirty="0" smtClean="0"/>
              <a:t> </a:t>
            </a:r>
            <a:r>
              <a:rPr lang="it-IT" sz="2200" i="1" dirty="0" smtClean="0">
                <a:solidFill>
                  <a:srgbClr val="BD5B2E"/>
                </a:solidFill>
              </a:rPr>
              <a:t>(che ha avuto un training adeguato)</a:t>
            </a:r>
          </a:p>
          <a:p>
            <a:r>
              <a:rPr lang="it-IT" b="1" dirty="0" smtClean="0">
                <a:solidFill>
                  <a:srgbClr val="850085"/>
                </a:solidFill>
              </a:rPr>
              <a:t>Informata</a:t>
            </a:r>
            <a:r>
              <a:rPr lang="it-IT" dirty="0" smtClean="0"/>
              <a:t> </a:t>
            </a:r>
            <a:r>
              <a:rPr lang="it-IT" sz="2200" i="1" dirty="0" smtClean="0">
                <a:solidFill>
                  <a:srgbClr val="850085"/>
                </a:solidFill>
              </a:rPr>
              <a:t>(che sa usare le nuove tecnologie come aggiornamento permanente)</a:t>
            </a:r>
          </a:p>
          <a:p>
            <a:r>
              <a:rPr lang="it-IT" b="1" dirty="0" smtClean="0">
                <a:solidFill>
                  <a:srgbClr val="45D74C"/>
                </a:solidFill>
              </a:rPr>
              <a:t>Competente </a:t>
            </a:r>
            <a:r>
              <a:rPr lang="it-IT" sz="2200" i="1" dirty="0" smtClean="0">
                <a:solidFill>
                  <a:srgbClr val="45D74C"/>
                </a:solidFill>
              </a:rPr>
              <a:t>(sapere, saper fare, saper essere)</a:t>
            </a:r>
          </a:p>
          <a:p>
            <a:r>
              <a:rPr lang="it-IT" b="1" dirty="0" smtClean="0">
                <a:solidFill>
                  <a:srgbClr val="BC0000"/>
                </a:solidFill>
              </a:rPr>
              <a:t>Responsabile</a:t>
            </a:r>
            <a:r>
              <a:rPr lang="it-IT" dirty="0" smtClean="0"/>
              <a:t> </a:t>
            </a:r>
            <a:r>
              <a:rPr lang="it-IT" sz="2200" i="1" dirty="0" smtClean="0">
                <a:solidFill>
                  <a:srgbClr val="BC0000"/>
                </a:solidFill>
              </a:rPr>
              <a:t>(cura di sé nel corso della vita)</a:t>
            </a:r>
          </a:p>
          <a:p>
            <a:r>
              <a:rPr lang="it-IT" b="1" dirty="0" smtClean="0">
                <a:solidFill>
                  <a:srgbClr val="FF0000"/>
                </a:solidFill>
              </a:rPr>
              <a:t>Cooperativa</a:t>
            </a:r>
            <a:r>
              <a:rPr lang="it-IT" dirty="0" smtClean="0"/>
              <a:t> </a:t>
            </a:r>
            <a:r>
              <a:rPr lang="it-IT" sz="2200" i="1" dirty="0" smtClean="0">
                <a:solidFill>
                  <a:srgbClr val="FF0000"/>
                </a:solidFill>
              </a:rPr>
              <a:t>(con gli esperti e i servizi con cui si rapporta)</a:t>
            </a:r>
          </a:p>
          <a:p>
            <a:r>
              <a:rPr lang="it-IT" b="1" dirty="0" smtClean="0">
                <a:solidFill>
                  <a:srgbClr val="1B5821"/>
                </a:solidFill>
              </a:rPr>
              <a:t>Sa scegliere </a:t>
            </a:r>
            <a:r>
              <a:rPr lang="it-IT" sz="2200" i="1" dirty="0" smtClean="0">
                <a:solidFill>
                  <a:srgbClr val="1B5821"/>
                </a:solidFill>
              </a:rPr>
              <a:t>(co-decisionalità, auto-determinazione)</a:t>
            </a:r>
          </a:p>
          <a:p>
            <a:r>
              <a:rPr lang="it-IT" b="1" dirty="0" smtClean="0">
                <a:solidFill>
                  <a:schemeClr val="accent5">
                    <a:lumMod val="75000"/>
                  </a:schemeClr>
                </a:solidFill>
              </a:rPr>
              <a:t>Sviluppa uno stile di vita adeguato </a:t>
            </a:r>
            <a:r>
              <a:rPr lang="it-IT" sz="2200" i="1" dirty="0" smtClean="0">
                <a:solidFill>
                  <a:schemeClr val="accent5">
                    <a:lumMod val="75000"/>
                  </a:schemeClr>
                </a:solidFill>
              </a:rPr>
              <a:t>(alla propria età e condizione)</a:t>
            </a:r>
          </a:p>
          <a:p>
            <a:r>
              <a:rPr lang="it-IT" b="1" dirty="0" smtClean="0">
                <a:solidFill>
                  <a:srgbClr val="0070C0"/>
                </a:solidFill>
              </a:rPr>
              <a:t>Consapevole dei diritti e della dignità </a:t>
            </a:r>
            <a:r>
              <a:rPr lang="it-IT" dirty="0" smtClean="0">
                <a:solidFill>
                  <a:srgbClr val="0070C0"/>
                </a:solidFill>
              </a:rPr>
              <a:t>da salvaguardare</a:t>
            </a:r>
            <a:endParaRPr lang="it-IT" dirty="0">
              <a:solidFill>
                <a:srgbClr val="0070C0"/>
              </a:solidFill>
            </a:endParaRPr>
          </a:p>
        </p:txBody>
      </p:sp>
    </p:spTree>
    <p:extLst>
      <p:ext uri="{BB962C8B-B14F-4D97-AF65-F5344CB8AC3E}">
        <p14:creationId xmlns:p14="http://schemas.microsoft.com/office/powerpoint/2010/main" val="13723575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432078" y="130940"/>
            <a:ext cx="8513486" cy="1309404"/>
          </a:xfrm>
        </p:spPr>
        <p:txBody>
          <a:bodyPr/>
          <a:lstStyle/>
          <a:p>
            <a:pPr algn="ctr"/>
            <a:r>
              <a:rPr lang="it-IT" sz="4000" dirty="0">
                <a:solidFill>
                  <a:srgbClr val="8C2579"/>
                </a:solidFill>
                <a:latin typeface="Arial" charset="0"/>
                <a:ea typeface="ＭＳ Ｐゴシック" charset="0"/>
                <a:cs typeface="ＭＳ Ｐゴシック" charset="0"/>
              </a:rPr>
              <a:t>Verso delle </a:t>
            </a:r>
            <a:r>
              <a:rPr lang="ja-JP" altLang="it-IT" sz="4000" dirty="0">
                <a:solidFill>
                  <a:srgbClr val="8C2579"/>
                </a:solidFill>
                <a:latin typeface="Arial" charset="0"/>
                <a:ea typeface="ＭＳ Ｐゴシック" charset="0"/>
                <a:cs typeface="ＭＳ Ｐゴシック" charset="0"/>
              </a:rPr>
              <a:t>“</a:t>
            </a:r>
            <a:r>
              <a:rPr lang="it-IT" sz="4000" dirty="0">
                <a:solidFill>
                  <a:srgbClr val="8C2579"/>
                </a:solidFill>
                <a:latin typeface="Arial" charset="0"/>
                <a:ea typeface="ＭＳ Ｐゴシック" charset="0"/>
                <a:cs typeface="ＭＳ Ｐゴシック" charset="0"/>
              </a:rPr>
              <a:t>società della salute</a:t>
            </a:r>
            <a:r>
              <a:rPr lang="ja-JP" altLang="it-IT" sz="4000" dirty="0">
                <a:solidFill>
                  <a:srgbClr val="8C2579"/>
                </a:solidFill>
                <a:latin typeface="Arial" charset="0"/>
                <a:ea typeface="ＭＳ Ｐゴシック" charset="0"/>
                <a:cs typeface="ＭＳ Ｐゴシック" charset="0"/>
              </a:rPr>
              <a:t>”</a:t>
            </a:r>
            <a:r>
              <a:rPr lang="it-IT" sz="4000" dirty="0" smtClean="0">
                <a:solidFill>
                  <a:srgbClr val="8C2579"/>
                </a:solidFill>
                <a:latin typeface="Arial" charset="0"/>
                <a:ea typeface="ＭＳ Ｐゴシック" charset="0"/>
                <a:cs typeface="ＭＳ Ｐゴシック" charset="0"/>
              </a:rPr>
              <a:t>?</a:t>
            </a:r>
            <a:br>
              <a:rPr lang="it-IT" sz="4000" dirty="0" smtClean="0">
                <a:solidFill>
                  <a:srgbClr val="8C2579"/>
                </a:solidFill>
                <a:latin typeface="Arial" charset="0"/>
                <a:ea typeface="ＭＳ Ｐゴシック" charset="0"/>
                <a:cs typeface="ＭＳ Ｐゴシック" charset="0"/>
              </a:rPr>
            </a:br>
            <a:r>
              <a:rPr lang="it-IT" sz="3200" i="1" dirty="0" smtClean="0">
                <a:solidFill>
                  <a:srgbClr val="8C2579"/>
                </a:solidFill>
                <a:latin typeface="Arial" charset="0"/>
                <a:ea typeface="ＭＳ Ｐゴシック" charset="0"/>
                <a:cs typeface="ＭＳ Ｐゴシック" charset="0"/>
              </a:rPr>
              <a:t>Uno scenario possibile</a:t>
            </a:r>
            <a:endParaRPr lang="it-IT" sz="3200" i="1" dirty="0">
              <a:latin typeface="Times New Roman" charset="0"/>
              <a:ea typeface="ＭＳ Ｐゴシック" charset="0"/>
              <a:cs typeface="ＭＳ Ｐゴシック" charset="0"/>
            </a:endParaRPr>
          </a:p>
        </p:txBody>
      </p:sp>
      <p:sp>
        <p:nvSpPr>
          <p:cNvPr id="93187" name="Rectangle 3"/>
          <p:cNvSpPr>
            <a:spLocks noGrp="1" noChangeArrowheads="1"/>
          </p:cNvSpPr>
          <p:nvPr>
            <p:ph idx="1"/>
          </p:nvPr>
        </p:nvSpPr>
        <p:spPr>
          <a:xfrm>
            <a:off x="432077" y="1728411"/>
            <a:ext cx="8301122" cy="4792417"/>
          </a:xfrm>
        </p:spPr>
        <p:txBody>
          <a:bodyPr>
            <a:normAutofit/>
          </a:bodyPr>
          <a:lstStyle/>
          <a:p>
            <a:pPr>
              <a:buFont typeface="Wingdings" charset="0"/>
              <a:buNone/>
            </a:pPr>
            <a:r>
              <a:rPr lang="ja-JP" altLang="it-IT" sz="2800" b="1" dirty="0">
                <a:solidFill>
                  <a:srgbClr val="4D1588"/>
                </a:solidFill>
                <a:latin typeface="Arial"/>
                <a:ea typeface="ＭＳ Ｐゴシック" charset="0"/>
                <a:cs typeface="Arial"/>
              </a:rPr>
              <a:t>“</a:t>
            </a:r>
            <a:r>
              <a:rPr lang="it-IT" sz="2800" dirty="0">
                <a:solidFill>
                  <a:srgbClr val="4D1588"/>
                </a:solidFill>
                <a:latin typeface="Arial"/>
                <a:ea typeface="ＭＳ Ｐゴシック" charset="0"/>
                <a:cs typeface="Arial"/>
              </a:rPr>
              <a:t>Nelle società moderne la visione della salute cambia: sempre più la salute è concepita come una risorsa per gli individui e per la società, un bene co-prodotto e una responsabilità condivisa da innumerevoli settori e attori sociali</a:t>
            </a:r>
            <a:r>
              <a:rPr lang="it-IT" sz="2800" dirty="0" smtClean="0">
                <a:solidFill>
                  <a:srgbClr val="4D1588"/>
                </a:solidFill>
                <a:latin typeface="Arial"/>
                <a:ea typeface="ＭＳ Ｐゴシック" charset="0"/>
                <a:cs typeface="Arial"/>
              </a:rPr>
              <a:t>.” </a:t>
            </a:r>
          </a:p>
          <a:p>
            <a:pPr algn="r">
              <a:buFont typeface="Wingdings" charset="0"/>
              <a:buNone/>
            </a:pPr>
            <a:r>
              <a:rPr lang="it-IT" sz="2000" i="1" dirty="0" err="1" smtClean="0">
                <a:solidFill>
                  <a:srgbClr val="18058D"/>
                </a:solidFill>
                <a:latin typeface="Arial" charset="0"/>
                <a:ea typeface="ＭＳ Ｐゴシック" charset="0"/>
                <a:cs typeface="ＭＳ Ｐゴシック" charset="0"/>
              </a:rPr>
              <a:t>Kickbusch</a:t>
            </a:r>
            <a:r>
              <a:rPr lang="it-IT" sz="2000" i="1" dirty="0" smtClean="0">
                <a:solidFill>
                  <a:srgbClr val="18058D"/>
                </a:solidFill>
                <a:latin typeface="Arial" charset="0"/>
                <a:ea typeface="ＭＳ Ｐゴシック" charset="0"/>
                <a:cs typeface="ＭＳ Ｐゴシック" charset="0"/>
              </a:rPr>
              <a:t> </a:t>
            </a:r>
            <a:r>
              <a:rPr lang="it-IT" sz="2000" i="1" dirty="0">
                <a:solidFill>
                  <a:srgbClr val="18058D"/>
                </a:solidFill>
                <a:latin typeface="Arial" charset="0"/>
                <a:ea typeface="ＭＳ Ｐゴシック" charset="0"/>
                <a:cs typeface="ＭＳ Ｐゴシック" charset="0"/>
              </a:rPr>
              <a:t>I. e Maag D., 2007</a:t>
            </a:r>
            <a:endParaRPr lang="it-IT" sz="2000" dirty="0">
              <a:solidFill>
                <a:srgbClr val="18058D"/>
              </a:solidFill>
              <a:latin typeface="Arial" charset="0"/>
              <a:ea typeface="ＭＳ Ｐゴシック" charset="0"/>
              <a:cs typeface="ＭＳ Ｐゴシック" charset="0"/>
            </a:endParaRPr>
          </a:p>
        </p:txBody>
      </p:sp>
      <p:pic>
        <p:nvPicPr>
          <p:cNvPr id="93188" name="Picture 4" descr="imag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6854" y="4150808"/>
            <a:ext cx="2945655" cy="237001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1761359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851237"/>
          </a:xfrm>
        </p:spPr>
        <p:txBody>
          <a:bodyPr/>
          <a:lstStyle/>
          <a:p>
            <a:r>
              <a:rPr lang="it-IT" sz="3200" b="1" dirty="0" smtClean="0">
                <a:solidFill>
                  <a:srgbClr val="FF0000"/>
                </a:solidFill>
              </a:rPr>
              <a:t>significati</a:t>
            </a:r>
            <a:endParaRPr lang="it-IT" sz="3200" b="1" dirty="0">
              <a:solidFill>
                <a:srgbClr val="FF0000"/>
              </a:solidFill>
            </a:endParaRPr>
          </a:p>
        </p:txBody>
      </p:sp>
      <p:sp>
        <p:nvSpPr>
          <p:cNvPr id="3" name="Segnaposto contenuto 2"/>
          <p:cNvSpPr>
            <a:spLocks noGrp="1"/>
          </p:cNvSpPr>
          <p:nvPr>
            <p:ph idx="1"/>
          </p:nvPr>
        </p:nvSpPr>
        <p:spPr>
          <a:xfrm>
            <a:off x="549275" y="1207855"/>
            <a:ext cx="8042276" cy="4735746"/>
          </a:xfrm>
        </p:spPr>
        <p:txBody>
          <a:bodyPr>
            <a:normAutofit lnSpcReduction="10000"/>
          </a:bodyPr>
          <a:lstStyle/>
          <a:p>
            <a:r>
              <a:rPr lang="it-IT" b="1" dirty="0" smtClean="0">
                <a:solidFill>
                  <a:srgbClr val="0000FF"/>
                </a:solidFill>
              </a:rPr>
              <a:t>CURA (CURARE, PRENDERSI CURA) </a:t>
            </a:r>
            <a:r>
              <a:rPr lang="it-IT" dirty="0" smtClean="0">
                <a:solidFill>
                  <a:srgbClr val="0000FF"/>
                </a:solidFill>
              </a:rPr>
              <a:t>come attenzione, sollecitudine, risposta ai bisogni di un’altra persona (o un gruppo di persone)</a:t>
            </a:r>
          </a:p>
          <a:p>
            <a:r>
              <a:rPr lang="it-IT" dirty="0" smtClean="0">
                <a:solidFill>
                  <a:srgbClr val="FF0000"/>
                </a:solidFill>
              </a:rPr>
              <a:t>Un </a:t>
            </a:r>
            <a:r>
              <a:rPr lang="it-IT" b="1" dirty="0" smtClean="0">
                <a:solidFill>
                  <a:srgbClr val="FF0000"/>
                </a:solidFill>
              </a:rPr>
              <a:t>RAPPORTO SOCIALE </a:t>
            </a:r>
            <a:r>
              <a:rPr lang="it-IT" dirty="0" smtClean="0">
                <a:solidFill>
                  <a:srgbClr val="FF0000"/>
                </a:solidFill>
              </a:rPr>
              <a:t>fra un curante e un curato che presuppone uno scambio di servizi ed emozioni</a:t>
            </a:r>
          </a:p>
          <a:p>
            <a:r>
              <a:rPr lang="it-IT" dirty="0" smtClean="0">
                <a:solidFill>
                  <a:srgbClr val="850085"/>
                </a:solidFill>
              </a:rPr>
              <a:t>Si può anche aver </a:t>
            </a:r>
            <a:r>
              <a:rPr lang="it-IT" b="1" dirty="0" smtClean="0">
                <a:solidFill>
                  <a:srgbClr val="850085"/>
                </a:solidFill>
              </a:rPr>
              <a:t>CURA DI SÉ</a:t>
            </a:r>
            <a:r>
              <a:rPr lang="it-IT" dirty="0" smtClean="0">
                <a:solidFill>
                  <a:srgbClr val="850085"/>
                </a:solidFill>
              </a:rPr>
              <a:t>: agisco e beneficio me stesso </a:t>
            </a:r>
            <a:r>
              <a:rPr lang="it-IT" i="1" dirty="0" smtClean="0">
                <a:solidFill>
                  <a:srgbClr val="850085"/>
                </a:solidFill>
              </a:rPr>
              <a:t>(una parte di me ne cura un’altra)</a:t>
            </a:r>
          </a:p>
          <a:p>
            <a:r>
              <a:rPr lang="it-IT" dirty="0" smtClean="0">
                <a:solidFill>
                  <a:srgbClr val="39B23F"/>
                </a:solidFill>
              </a:rPr>
              <a:t>In modo traslato ci si può </a:t>
            </a:r>
            <a:r>
              <a:rPr lang="it-IT" b="1" dirty="0" smtClean="0">
                <a:solidFill>
                  <a:srgbClr val="39B23F"/>
                </a:solidFill>
              </a:rPr>
              <a:t>curare anche di una casa, un ambiente, un oggetto di uso, un lavoro </a:t>
            </a:r>
            <a:r>
              <a:rPr lang="it-IT" dirty="0" smtClean="0">
                <a:solidFill>
                  <a:srgbClr val="39B23F"/>
                </a:solidFill>
              </a:rPr>
              <a:t>che svolgo (di cui saranno </a:t>
            </a:r>
            <a:r>
              <a:rPr lang="it-IT" b="1" i="1" dirty="0" smtClean="0">
                <a:solidFill>
                  <a:srgbClr val="39B23F"/>
                </a:solidFill>
              </a:rPr>
              <a:t>beneficiari persone e processi sociali</a:t>
            </a:r>
            <a:r>
              <a:rPr lang="it-IT" dirty="0" smtClean="0">
                <a:solidFill>
                  <a:srgbClr val="39B23F"/>
                </a:solidFill>
              </a:rPr>
              <a:t>)</a:t>
            </a:r>
            <a:endParaRPr lang="it-IT" dirty="0">
              <a:solidFill>
                <a:srgbClr val="39B23F"/>
              </a:solidFill>
            </a:endParaRPr>
          </a:p>
        </p:txBody>
      </p:sp>
    </p:spTree>
    <p:extLst>
      <p:ext uri="{BB962C8B-B14F-4D97-AF65-F5344CB8AC3E}">
        <p14:creationId xmlns:p14="http://schemas.microsoft.com/office/powerpoint/2010/main" val="24006110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58347" y="107577"/>
            <a:ext cx="4099354" cy="1628626"/>
          </a:xfrm>
        </p:spPr>
        <p:txBody>
          <a:bodyPr/>
          <a:lstStyle/>
          <a:p>
            <a:r>
              <a:rPr lang="it-IT" sz="2800" b="1" dirty="0" smtClean="0">
                <a:solidFill>
                  <a:srgbClr val="39B23F"/>
                </a:solidFill>
                <a:latin typeface="Bradley Hand" charset="0"/>
                <a:ea typeface="Bradley Hand" charset="0"/>
                <a:cs typeface="Bradley Hand" charset="0"/>
              </a:rPr>
              <a:t>La società fraterna di cui abbiamo bisogno </a:t>
            </a:r>
            <a:br>
              <a:rPr lang="it-IT" sz="2800" b="1" dirty="0" smtClean="0">
                <a:solidFill>
                  <a:srgbClr val="39B23F"/>
                </a:solidFill>
                <a:latin typeface="Bradley Hand" charset="0"/>
                <a:ea typeface="Bradley Hand" charset="0"/>
                <a:cs typeface="Bradley Hand" charset="0"/>
              </a:rPr>
            </a:br>
            <a:r>
              <a:rPr lang="it-IT" sz="2800" b="1" dirty="0" smtClean="0">
                <a:solidFill>
                  <a:srgbClr val="39B23F"/>
                </a:solidFill>
                <a:latin typeface="Bradley Hand" charset="0"/>
                <a:ea typeface="Bradley Hand" charset="0"/>
                <a:cs typeface="Bradley Hand" charset="0"/>
              </a:rPr>
              <a:t>e che ci manca</a:t>
            </a:r>
            <a:endParaRPr lang="it-IT" sz="2800" b="1" dirty="0">
              <a:solidFill>
                <a:srgbClr val="39B23F"/>
              </a:solidFill>
              <a:latin typeface="Bradley Hand" charset="0"/>
              <a:ea typeface="Bradley Hand" charset="0"/>
              <a:cs typeface="Bradley Hand" charset="0"/>
            </a:endParaRPr>
          </a:p>
        </p:txBody>
      </p:sp>
      <p:sp>
        <p:nvSpPr>
          <p:cNvPr id="3" name="Segnaposto contenuto 2"/>
          <p:cNvSpPr>
            <a:spLocks noGrp="1"/>
          </p:cNvSpPr>
          <p:nvPr>
            <p:ph idx="1"/>
          </p:nvPr>
        </p:nvSpPr>
        <p:spPr>
          <a:xfrm>
            <a:off x="549275" y="2187615"/>
            <a:ext cx="8235910" cy="4349110"/>
          </a:xfrm>
        </p:spPr>
        <p:txBody>
          <a:bodyPr>
            <a:normAutofit fontScale="92500" lnSpcReduction="20000"/>
          </a:bodyPr>
          <a:lstStyle/>
          <a:p>
            <a:r>
              <a:rPr lang="it-IT" b="1" dirty="0">
                <a:solidFill>
                  <a:srgbClr val="BD5B2E"/>
                </a:solidFill>
                <a:latin typeface="Arial" charset="0"/>
                <a:ea typeface="Arial" charset="0"/>
                <a:cs typeface="Arial" charset="0"/>
              </a:rPr>
              <a:t>Crisi delle autorità “paterne” e moderne</a:t>
            </a:r>
            <a:r>
              <a:rPr lang="it-IT" dirty="0">
                <a:solidFill>
                  <a:srgbClr val="BD5B2E"/>
                </a:solidFill>
                <a:latin typeface="Arial" charset="0"/>
                <a:ea typeface="Arial" charset="0"/>
                <a:cs typeface="Arial" charset="0"/>
              </a:rPr>
              <a:t>: la Politica, lo Stato, la Scienza, la Religione, l’Ordine gerarchico, l’Ordine patriarcale</a:t>
            </a:r>
          </a:p>
          <a:p>
            <a:r>
              <a:rPr lang="it-IT" dirty="0">
                <a:solidFill>
                  <a:srgbClr val="FF2F92"/>
                </a:solidFill>
                <a:latin typeface="Arial" charset="0"/>
                <a:ea typeface="Arial" charset="0"/>
                <a:cs typeface="Arial" charset="0"/>
              </a:rPr>
              <a:t>Distanza e nostalgia della cura </a:t>
            </a:r>
            <a:r>
              <a:rPr lang="it-IT" b="1" dirty="0">
                <a:solidFill>
                  <a:srgbClr val="FF2F92"/>
                </a:solidFill>
                <a:latin typeface="Arial" charset="0"/>
                <a:ea typeface="Arial" charset="0"/>
                <a:cs typeface="Arial" charset="0"/>
              </a:rPr>
              <a:t>“calda” materna </a:t>
            </a:r>
            <a:r>
              <a:rPr lang="it-IT" dirty="0">
                <a:solidFill>
                  <a:srgbClr val="FF2F92"/>
                </a:solidFill>
                <a:latin typeface="Arial" charset="0"/>
                <a:ea typeface="Arial" charset="0"/>
                <a:cs typeface="Arial" charset="0"/>
              </a:rPr>
              <a:t>(il “mio” gruppo, la “mia” famiglia, la comunità, </a:t>
            </a:r>
            <a:r>
              <a:rPr lang="mr-IN" dirty="0">
                <a:solidFill>
                  <a:srgbClr val="FF2F92"/>
                </a:solidFill>
                <a:latin typeface="Arial" charset="0"/>
                <a:ea typeface="Arial" charset="0"/>
                <a:cs typeface="Arial" charset="0"/>
              </a:rPr>
              <a:t>…</a:t>
            </a:r>
            <a:r>
              <a:rPr lang="it-IT" dirty="0">
                <a:solidFill>
                  <a:srgbClr val="FF2F92"/>
                </a:solidFill>
                <a:latin typeface="Arial" charset="0"/>
                <a:ea typeface="Arial" charset="0"/>
                <a:cs typeface="Arial" charset="0"/>
              </a:rPr>
              <a:t>)</a:t>
            </a:r>
          </a:p>
          <a:p>
            <a:r>
              <a:rPr lang="it-IT" dirty="0">
                <a:solidFill>
                  <a:srgbClr val="0070C0"/>
                </a:solidFill>
                <a:latin typeface="Arial" charset="0"/>
                <a:ea typeface="Arial" charset="0"/>
                <a:cs typeface="Arial" charset="0"/>
              </a:rPr>
              <a:t>La società competitiva fra pari e senza padri (e madri):                              </a:t>
            </a:r>
            <a:r>
              <a:rPr lang="it-IT" b="1" dirty="0">
                <a:solidFill>
                  <a:srgbClr val="0070C0"/>
                </a:solidFill>
                <a:latin typeface="Arial" charset="0"/>
                <a:ea typeface="Arial" charset="0"/>
                <a:cs typeface="Arial" charset="0"/>
              </a:rPr>
              <a:t>il </a:t>
            </a:r>
            <a:r>
              <a:rPr lang="it-IT" b="1" dirty="0" err="1">
                <a:solidFill>
                  <a:srgbClr val="0070C0"/>
                </a:solidFill>
                <a:latin typeface="Arial" charset="0"/>
                <a:ea typeface="Arial" charset="0"/>
                <a:cs typeface="Arial" charset="0"/>
              </a:rPr>
              <a:t>paritarismo</a:t>
            </a:r>
            <a:r>
              <a:rPr lang="it-IT" b="1" dirty="0">
                <a:solidFill>
                  <a:srgbClr val="0070C0"/>
                </a:solidFill>
                <a:latin typeface="Arial" charset="0"/>
                <a:ea typeface="Arial" charset="0"/>
                <a:cs typeface="Arial" charset="0"/>
              </a:rPr>
              <a:t> ineguale, </a:t>
            </a:r>
            <a:r>
              <a:rPr lang="it-IT" dirty="0">
                <a:solidFill>
                  <a:srgbClr val="0070C0"/>
                </a:solidFill>
                <a:latin typeface="Arial" charset="0"/>
                <a:ea typeface="Arial" charset="0"/>
                <a:cs typeface="Arial" charset="0"/>
              </a:rPr>
              <a:t>centrato su una libertà tecno-narcisista necessariamente competitiva</a:t>
            </a:r>
          </a:p>
          <a:p>
            <a:r>
              <a:rPr lang="it-IT" b="1" dirty="0">
                <a:solidFill>
                  <a:srgbClr val="7030A0"/>
                </a:solidFill>
                <a:latin typeface="Arial" charset="0"/>
                <a:ea typeface="Arial" charset="0"/>
                <a:cs typeface="Arial" charset="0"/>
              </a:rPr>
              <a:t>L’escalation violenta </a:t>
            </a:r>
            <a:r>
              <a:rPr lang="it-IT" dirty="0">
                <a:solidFill>
                  <a:srgbClr val="7030A0"/>
                </a:solidFill>
                <a:latin typeface="Arial" charset="0"/>
                <a:ea typeface="Arial" charset="0"/>
                <a:cs typeface="Arial" charset="0"/>
              </a:rPr>
              <a:t>del confronto competitivo</a:t>
            </a:r>
          </a:p>
          <a:p>
            <a:r>
              <a:rPr lang="it-IT" dirty="0">
                <a:solidFill>
                  <a:srgbClr val="C00000"/>
                </a:solidFill>
                <a:latin typeface="Arial" charset="0"/>
                <a:ea typeface="Arial" charset="0"/>
                <a:cs typeface="Arial" charset="0"/>
              </a:rPr>
              <a:t>Lo scacco di una unicità/diversità individuale che non dialoga con l’Altro: il fallimento di una libertà autoreferente, senza norme condivise, che </a:t>
            </a:r>
            <a:r>
              <a:rPr lang="it-IT" b="1" dirty="0">
                <a:solidFill>
                  <a:srgbClr val="C00000"/>
                </a:solidFill>
                <a:latin typeface="Arial" charset="0"/>
                <a:ea typeface="Arial" charset="0"/>
                <a:cs typeface="Arial" charset="0"/>
              </a:rPr>
              <a:t>non collabora al bene comune</a:t>
            </a:r>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07666" y="140903"/>
            <a:ext cx="3541853" cy="1826793"/>
          </a:xfrm>
          <a:prstGeom prst="rect">
            <a:avLst/>
          </a:prstGeom>
        </p:spPr>
      </p:pic>
    </p:spTree>
    <p:extLst>
      <p:ext uri="{BB962C8B-B14F-4D97-AF65-F5344CB8AC3E}">
        <p14:creationId xmlns:p14="http://schemas.microsoft.com/office/powerpoint/2010/main" val="25083581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151869" y="383058"/>
            <a:ext cx="4720281" cy="1654086"/>
          </a:xfrm>
        </p:spPr>
        <p:txBody>
          <a:bodyPr/>
          <a:lstStyle/>
          <a:p>
            <a:r>
              <a:rPr lang="it-IT" dirty="0" smtClean="0"/>
              <a:t/>
            </a:r>
            <a:br>
              <a:rPr lang="it-IT" dirty="0" smtClean="0"/>
            </a:br>
            <a:r>
              <a:rPr lang="it-IT" dirty="0"/>
              <a:t/>
            </a:r>
            <a:br>
              <a:rPr lang="it-IT" dirty="0"/>
            </a:br>
            <a:r>
              <a:rPr lang="it-IT" sz="3600" b="1" dirty="0" smtClean="0">
                <a:solidFill>
                  <a:srgbClr val="BC0000"/>
                </a:solidFill>
                <a:latin typeface="Bradley Hand" charset="0"/>
                <a:ea typeface="Bradley Hand" charset="0"/>
                <a:cs typeface="Bradley Hand" charset="0"/>
              </a:rPr>
              <a:t>La “nuova cura” costruisce </a:t>
            </a:r>
            <a:br>
              <a:rPr lang="it-IT" sz="3600" b="1" dirty="0" smtClean="0">
                <a:solidFill>
                  <a:srgbClr val="BC0000"/>
                </a:solidFill>
                <a:latin typeface="Bradley Hand" charset="0"/>
                <a:ea typeface="Bradley Hand" charset="0"/>
                <a:cs typeface="Bradley Hand" charset="0"/>
              </a:rPr>
            </a:br>
            <a:r>
              <a:rPr lang="it-IT" sz="3600" b="1" dirty="0" smtClean="0">
                <a:solidFill>
                  <a:srgbClr val="BC0000"/>
                </a:solidFill>
                <a:latin typeface="Bradley Hand" charset="0"/>
                <a:ea typeface="Bradley Hand" charset="0"/>
                <a:cs typeface="Bradley Hand" charset="0"/>
              </a:rPr>
              <a:t>una società fraterna</a:t>
            </a:r>
            <a:endParaRPr lang="it-IT" sz="3600" b="1" dirty="0">
              <a:solidFill>
                <a:srgbClr val="BC0000"/>
              </a:solidFill>
              <a:latin typeface="Bradley Hand" charset="0"/>
              <a:ea typeface="Bradley Hand" charset="0"/>
              <a:cs typeface="Bradley Hand" charset="0"/>
            </a:endParaRPr>
          </a:p>
        </p:txBody>
      </p:sp>
      <p:sp>
        <p:nvSpPr>
          <p:cNvPr id="3" name="Segnaposto contenuto 2"/>
          <p:cNvSpPr>
            <a:spLocks noGrp="1"/>
          </p:cNvSpPr>
          <p:nvPr>
            <p:ph idx="1"/>
          </p:nvPr>
        </p:nvSpPr>
        <p:spPr>
          <a:xfrm>
            <a:off x="222422" y="2419109"/>
            <a:ext cx="8369129" cy="4154686"/>
          </a:xfrm>
        </p:spPr>
        <p:txBody>
          <a:bodyPr>
            <a:normAutofit/>
          </a:bodyPr>
          <a:lstStyle/>
          <a:p>
            <a:r>
              <a:rPr lang="it-IT" dirty="0">
                <a:solidFill>
                  <a:srgbClr val="0070C0"/>
                </a:solidFill>
              </a:rPr>
              <a:t>La cura come relazione sociale che si occupa dell’Altro </a:t>
            </a:r>
            <a:r>
              <a:rPr lang="it-IT" b="1" dirty="0">
                <a:solidFill>
                  <a:srgbClr val="0070C0"/>
                </a:solidFill>
              </a:rPr>
              <a:t>in modo </a:t>
            </a:r>
            <a:r>
              <a:rPr lang="it-IT" b="1" smtClean="0">
                <a:solidFill>
                  <a:srgbClr val="0070C0"/>
                </a:solidFill>
              </a:rPr>
              <a:t>“fraterno” </a:t>
            </a:r>
            <a:r>
              <a:rPr lang="it-IT" dirty="0">
                <a:solidFill>
                  <a:srgbClr val="0070C0"/>
                </a:solidFill>
              </a:rPr>
              <a:t>(ossia </a:t>
            </a:r>
            <a:r>
              <a:rPr lang="it-IT" dirty="0" smtClean="0">
                <a:solidFill>
                  <a:srgbClr val="0070C0"/>
                </a:solidFill>
              </a:rPr>
              <a:t>reciproco, </a:t>
            </a:r>
            <a:r>
              <a:rPr lang="it-IT" dirty="0">
                <a:solidFill>
                  <a:srgbClr val="0070C0"/>
                </a:solidFill>
              </a:rPr>
              <a:t>né </a:t>
            </a:r>
            <a:r>
              <a:rPr lang="it-IT" dirty="0" smtClean="0">
                <a:solidFill>
                  <a:srgbClr val="0070C0"/>
                </a:solidFill>
              </a:rPr>
              <a:t>autoritario-paternalista </a:t>
            </a:r>
            <a:r>
              <a:rPr lang="it-IT" dirty="0">
                <a:solidFill>
                  <a:srgbClr val="0070C0"/>
                </a:solidFill>
              </a:rPr>
              <a:t>né </a:t>
            </a:r>
            <a:r>
              <a:rPr lang="it-IT" dirty="0" smtClean="0">
                <a:solidFill>
                  <a:srgbClr val="0070C0"/>
                </a:solidFill>
              </a:rPr>
              <a:t>fusionale-</a:t>
            </a:r>
            <a:r>
              <a:rPr lang="it-IT" dirty="0" err="1" smtClean="0">
                <a:solidFill>
                  <a:srgbClr val="0070C0"/>
                </a:solidFill>
              </a:rPr>
              <a:t>maternalista</a:t>
            </a:r>
            <a:r>
              <a:rPr lang="it-IT" dirty="0" smtClean="0">
                <a:solidFill>
                  <a:srgbClr val="0070C0"/>
                </a:solidFill>
              </a:rPr>
              <a:t>)</a:t>
            </a:r>
            <a:endParaRPr lang="it-IT" dirty="0">
              <a:solidFill>
                <a:srgbClr val="0070C0"/>
              </a:solidFill>
            </a:endParaRPr>
          </a:p>
          <a:p>
            <a:r>
              <a:rPr lang="it-IT" dirty="0" smtClean="0">
                <a:solidFill>
                  <a:srgbClr val="39B23F"/>
                </a:solidFill>
              </a:rPr>
              <a:t>La cura attuata è il </a:t>
            </a:r>
            <a:r>
              <a:rPr lang="it-IT" b="1" dirty="0" smtClean="0">
                <a:solidFill>
                  <a:srgbClr val="39B23F"/>
                </a:solidFill>
              </a:rPr>
              <a:t>massimo </a:t>
            </a:r>
            <a:r>
              <a:rPr lang="it-IT" b="1" dirty="0">
                <a:solidFill>
                  <a:srgbClr val="39B23F"/>
                </a:solidFill>
              </a:rPr>
              <a:t>antidoto </a:t>
            </a:r>
            <a:r>
              <a:rPr lang="it-IT" b="1" dirty="0" smtClean="0">
                <a:solidFill>
                  <a:srgbClr val="39B23F"/>
                </a:solidFill>
              </a:rPr>
              <a:t>                       </a:t>
            </a:r>
            <a:r>
              <a:rPr lang="it-IT" dirty="0" smtClean="0">
                <a:solidFill>
                  <a:srgbClr val="39B23F"/>
                </a:solidFill>
              </a:rPr>
              <a:t>alla </a:t>
            </a:r>
            <a:r>
              <a:rPr lang="it-IT" dirty="0">
                <a:solidFill>
                  <a:srgbClr val="39B23F"/>
                </a:solidFill>
              </a:rPr>
              <a:t>violenza e all’eccesso </a:t>
            </a:r>
            <a:r>
              <a:rPr lang="it-IT" dirty="0" smtClean="0">
                <a:solidFill>
                  <a:srgbClr val="39B23F"/>
                </a:solidFill>
              </a:rPr>
              <a:t>competitivo</a:t>
            </a:r>
          </a:p>
          <a:p>
            <a:endParaRPr lang="it-IT" dirty="0" smtClean="0">
              <a:solidFill>
                <a:srgbClr val="39B23F"/>
              </a:solidFill>
            </a:endParaRPr>
          </a:p>
          <a:p>
            <a:r>
              <a:rPr lang="it-IT" dirty="0" smtClean="0">
                <a:solidFill>
                  <a:srgbClr val="FF0000"/>
                </a:solidFill>
              </a:rPr>
              <a:t>La cura esprime la </a:t>
            </a:r>
            <a:r>
              <a:rPr lang="it-IT" b="1" dirty="0" smtClean="0">
                <a:solidFill>
                  <a:srgbClr val="FF0000"/>
                </a:solidFill>
              </a:rPr>
              <a:t>libertà responsabile</a:t>
            </a:r>
            <a:r>
              <a:rPr lang="it-IT" dirty="0" smtClean="0">
                <a:solidFill>
                  <a:srgbClr val="FF0000"/>
                </a:solidFill>
              </a:rPr>
              <a:t>, </a:t>
            </a:r>
            <a:r>
              <a:rPr lang="it-IT" b="1" dirty="0" smtClean="0">
                <a:solidFill>
                  <a:srgbClr val="FF0000"/>
                </a:solidFill>
              </a:rPr>
              <a:t>il rispetto egualitario dell’altro, la coerenza con la norma etica e la collaborazione alla costruzione del bene comune</a:t>
            </a:r>
            <a:endParaRPr lang="it-IT" b="1" dirty="0">
              <a:solidFill>
                <a:srgbClr val="FF0000"/>
              </a:solidFill>
            </a:endParaRPr>
          </a:p>
          <a:p>
            <a:endParaRPr lang="it-IT"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7269" y="90273"/>
            <a:ext cx="3784600" cy="2146300"/>
          </a:xfrm>
          <a:prstGeom prst="rect">
            <a:avLst/>
          </a:prstGeom>
        </p:spPr>
      </p:pic>
      <p:pic>
        <p:nvPicPr>
          <p:cNvPr id="5" name="Im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88443" y="3608001"/>
            <a:ext cx="2397210" cy="1589454"/>
          </a:xfrm>
          <a:prstGeom prst="rect">
            <a:avLst/>
          </a:prstGeom>
        </p:spPr>
      </p:pic>
    </p:spTree>
    <p:extLst>
      <p:ext uri="{BB962C8B-B14F-4D97-AF65-F5344CB8AC3E}">
        <p14:creationId xmlns:p14="http://schemas.microsoft.com/office/powerpoint/2010/main" val="15420001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28650" y="428264"/>
            <a:ext cx="6044415" cy="706055"/>
          </a:xfrm>
        </p:spPr>
        <p:txBody>
          <a:bodyPr>
            <a:normAutofit/>
          </a:bodyPr>
          <a:lstStyle/>
          <a:p>
            <a:pPr algn="ctr"/>
            <a:r>
              <a:rPr lang="it-IT" sz="3200" b="1" dirty="0">
                <a:solidFill>
                  <a:srgbClr val="FF2F92"/>
                </a:solidFill>
                <a:latin typeface="Bradley Hand" charset="0"/>
                <a:ea typeface="Bradley Hand" charset="0"/>
                <a:cs typeface="Bradley Hand" charset="0"/>
              </a:rPr>
              <a:t>La centralità della relazione</a:t>
            </a:r>
          </a:p>
        </p:txBody>
      </p:sp>
      <p:sp>
        <p:nvSpPr>
          <p:cNvPr id="3" name="Segnaposto contenuto 2"/>
          <p:cNvSpPr>
            <a:spLocks noGrp="1"/>
          </p:cNvSpPr>
          <p:nvPr>
            <p:ph idx="1"/>
          </p:nvPr>
        </p:nvSpPr>
        <p:spPr>
          <a:xfrm>
            <a:off x="570216" y="1342663"/>
            <a:ext cx="6102849" cy="4606724"/>
          </a:xfrm>
        </p:spPr>
        <p:txBody>
          <a:bodyPr>
            <a:normAutofit lnSpcReduction="10000"/>
          </a:bodyPr>
          <a:lstStyle/>
          <a:p>
            <a:pPr marL="0" indent="0" algn="ctr">
              <a:buNone/>
            </a:pPr>
            <a:endParaRPr lang="it-IT" sz="600" dirty="0">
              <a:latin typeface="Bradley Hand" charset="0"/>
              <a:ea typeface="Bradley Hand" charset="0"/>
              <a:cs typeface="Bradley Hand" charset="0"/>
            </a:endParaRPr>
          </a:p>
          <a:p>
            <a:pPr>
              <a:buFont typeface="Wingdings" charset="2"/>
              <a:buChar char="Ø"/>
            </a:pPr>
            <a:r>
              <a:rPr lang="it-IT" dirty="0" smtClean="0">
                <a:solidFill>
                  <a:srgbClr val="00B050"/>
                </a:solidFill>
                <a:latin typeface="Bradley Hand" charset="0"/>
                <a:ea typeface="Bradley Hand" charset="0"/>
                <a:cs typeface="Bradley Hand" charset="0"/>
              </a:rPr>
              <a:t> </a:t>
            </a:r>
            <a:r>
              <a:rPr lang="it-IT" dirty="0" smtClean="0">
                <a:solidFill>
                  <a:srgbClr val="00B050"/>
                </a:solidFill>
                <a:latin typeface="Chalkboard SE" charset="0"/>
                <a:ea typeface="Chalkboard SE" charset="0"/>
                <a:cs typeface="Chalkboard SE" charset="0"/>
              </a:rPr>
              <a:t>Una buona relazione curante-curato dovrebbe saper mettere al centro </a:t>
            </a:r>
            <a:r>
              <a:rPr lang="it-IT" b="1" dirty="0" smtClean="0">
                <a:solidFill>
                  <a:srgbClr val="00B050"/>
                </a:solidFill>
                <a:latin typeface="Chalkboard SE" charset="0"/>
                <a:ea typeface="Chalkboard SE" charset="0"/>
                <a:cs typeface="Chalkboard SE" charset="0"/>
              </a:rPr>
              <a:t>la dimensione relazionale</a:t>
            </a:r>
            <a:r>
              <a:rPr lang="it-IT" dirty="0" smtClean="0">
                <a:solidFill>
                  <a:srgbClr val="00B050"/>
                </a:solidFill>
                <a:latin typeface="Chalkboard SE" charset="0"/>
                <a:ea typeface="Chalkboard SE" charset="0"/>
                <a:cs typeface="Chalkboard SE" charset="0"/>
              </a:rPr>
              <a:t> </a:t>
            </a:r>
            <a:r>
              <a:rPr lang="it-IT" i="1" dirty="0" smtClean="0">
                <a:solidFill>
                  <a:srgbClr val="00B050"/>
                </a:solidFill>
                <a:latin typeface="Chalkboard SE" charset="0"/>
                <a:ea typeface="Chalkboard SE" charset="0"/>
                <a:cs typeface="Chalkboard SE" charset="0"/>
              </a:rPr>
              <a:t>(etica, comunicativa, affettiva), </a:t>
            </a:r>
            <a:r>
              <a:rPr lang="it-IT" dirty="0" smtClean="0">
                <a:solidFill>
                  <a:srgbClr val="00B050"/>
                </a:solidFill>
                <a:latin typeface="Chalkboard SE" charset="0"/>
                <a:ea typeface="Chalkboard SE" charset="0"/>
                <a:cs typeface="Chalkboard SE" charset="0"/>
              </a:rPr>
              <a:t>veicolo di quella terapeutica e della sua efficacia </a:t>
            </a:r>
            <a:endParaRPr lang="it-IT" dirty="0">
              <a:solidFill>
                <a:srgbClr val="00B050"/>
              </a:solidFill>
              <a:latin typeface="Chalkboard SE" charset="0"/>
              <a:ea typeface="Chalkboard SE" charset="0"/>
              <a:cs typeface="Chalkboard SE" charset="0"/>
            </a:endParaRPr>
          </a:p>
          <a:p>
            <a:pPr>
              <a:buFont typeface="Wingdings" charset="2"/>
              <a:buChar char="Ø"/>
            </a:pPr>
            <a:r>
              <a:rPr lang="it-IT" dirty="0" smtClean="0">
                <a:solidFill>
                  <a:srgbClr val="00B050"/>
                </a:solidFill>
                <a:latin typeface="Chalkboard SE" charset="0"/>
                <a:ea typeface="Chalkboard SE" charset="0"/>
                <a:cs typeface="Chalkboard SE" charset="0"/>
              </a:rPr>
              <a:t> </a:t>
            </a:r>
            <a:r>
              <a:rPr lang="it-IT" dirty="0" smtClean="0">
                <a:solidFill>
                  <a:srgbClr val="0096FF"/>
                </a:solidFill>
                <a:latin typeface="Chalkboard SE" charset="0"/>
                <a:ea typeface="Chalkboard SE" charset="0"/>
                <a:cs typeface="Chalkboard SE" charset="0"/>
              </a:rPr>
              <a:t>dare ascolto agli aspetti di </a:t>
            </a:r>
            <a:r>
              <a:rPr lang="it-IT" b="1" dirty="0" smtClean="0">
                <a:solidFill>
                  <a:srgbClr val="0096FF"/>
                </a:solidFill>
                <a:latin typeface="Chalkboard SE" charset="0"/>
                <a:ea typeface="Chalkboard SE" charset="0"/>
                <a:cs typeface="Chalkboard SE" charset="0"/>
              </a:rPr>
              <a:t>tipo organizzativo</a:t>
            </a:r>
            <a:r>
              <a:rPr lang="it-IT" dirty="0" smtClean="0">
                <a:solidFill>
                  <a:srgbClr val="0096FF"/>
                </a:solidFill>
                <a:latin typeface="Chalkboard SE" charset="0"/>
                <a:ea typeface="Chalkboard SE" charset="0"/>
                <a:cs typeface="Chalkboard SE" charset="0"/>
              </a:rPr>
              <a:t> insoddisfacenti vissuti dal curato </a:t>
            </a:r>
            <a:r>
              <a:rPr lang="it-IT" sz="1800" dirty="0">
                <a:solidFill>
                  <a:srgbClr val="0096FF"/>
                </a:solidFill>
                <a:latin typeface="Chalkboard SE" charset="0"/>
                <a:ea typeface="Chalkboard SE" charset="0"/>
                <a:cs typeface="Chalkboard SE" charset="0"/>
              </a:rPr>
              <a:t>(mediando verso la </a:t>
            </a:r>
            <a:r>
              <a:rPr lang="it-IT" sz="1800" dirty="0" err="1">
                <a:solidFill>
                  <a:srgbClr val="0096FF"/>
                </a:solidFill>
                <a:latin typeface="Chalkboard SE" charset="0"/>
                <a:ea typeface="Chalkboard SE" charset="0"/>
                <a:cs typeface="Chalkboard SE" charset="0"/>
              </a:rPr>
              <a:t>governance</a:t>
            </a:r>
            <a:r>
              <a:rPr lang="it-IT" sz="1800" dirty="0">
                <a:solidFill>
                  <a:srgbClr val="0096FF"/>
                </a:solidFill>
                <a:latin typeface="Chalkboard SE" charset="0"/>
                <a:ea typeface="Chalkboard SE" charset="0"/>
                <a:cs typeface="Chalkboard SE" charset="0"/>
              </a:rPr>
              <a:t>)</a:t>
            </a:r>
          </a:p>
          <a:p>
            <a:pPr>
              <a:buFont typeface="Wingdings" charset="2"/>
              <a:buChar char="Ø"/>
            </a:pPr>
            <a:r>
              <a:rPr lang="it-IT" dirty="0" smtClean="0">
                <a:solidFill>
                  <a:srgbClr val="00B050"/>
                </a:solidFill>
                <a:latin typeface="Chalkboard SE" charset="0"/>
                <a:ea typeface="Chalkboard SE" charset="0"/>
                <a:cs typeface="Chalkboard SE" charset="0"/>
              </a:rPr>
              <a:t> </a:t>
            </a:r>
            <a:r>
              <a:rPr lang="it-IT" dirty="0" smtClean="0">
                <a:solidFill>
                  <a:srgbClr val="0070C0"/>
                </a:solidFill>
                <a:latin typeface="Chalkboard SE" charset="0"/>
                <a:ea typeface="Chalkboard SE" charset="0"/>
                <a:cs typeface="Chalkboard SE" charset="0"/>
              </a:rPr>
              <a:t>considerare i </a:t>
            </a:r>
            <a:r>
              <a:rPr lang="it-IT" b="1" dirty="0" smtClean="0">
                <a:solidFill>
                  <a:srgbClr val="0070C0"/>
                </a:solidFill>
                <a:latin typeface="Chalkboard SE" charset="0"/>
                <a:ea typeface="Chalkboard SE" charset="0"/>
                <a:cs typeface="Chalkboard SE" charset="0"/>
              </a:rPr>
              <a:t>dilemmi etici rilevanti </a:t>
            </a:r>
            <a:r>
              <a:rPr lang="it-IT" sz="1800" dirty="0">
                <a:solidFill>
                  <a:srgbClr val="0070C0"/>
                </a:solidFill>
                <a:latin typeface="Chalkboard SE" charset="0"/>
                <a:ea typeface="Chalkboard SE" charset="0"/>
                <a:cs typeface="Chalkboard SE" charset="0"/>
              </a:rPr>
              <a:t>(anche con l’aiuto di opportuni mediatori sociali, ossia terze parti responsabili)</a:t>
            </a:r>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6243305" y="2316627"/>
            <a:ext cx="3103292" cy="206886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511874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725801"/>
          </a:xfrm>
        </p:spPr>
        <p:txBody>
          <a:bodyPr/>
          <a:lstStyle/>
          <a:p>
            <a:r>
              <a:rPr lang="it-IT" sz="3200" b="1" dirty="0" smtClean="0">
                <a:solidFill>
                  <a:srgbClr val="0070C0"/>
                </a:solidFill>
              </a:rPr>
              <a:t>Obiettivi d’apprendimento</a:t>
            </a:r>
            <a:endParaRPr lang="it-IT" sz="3200" b="1" dirty="0">
              <a:solidFill>
                <a:srgbClr val="0070C0"/>
              </a:solidFill>
            </a:endParaRPr>
          </a:p>
        </p:txBody>
      </p:sp>
      <p:sp>
        <p:nvSpPr>
          <p:cNvPr id="3" name="Segnaposto contenuto 2"/>
          <p:cNvSpPr>
            <a:spLocks noGrp="1"/>
          </p:cNvSpPr>
          <p:nvPr>
            <p:ph idx="1"/>
          </p:nvPr>
        </p:nvSpPr>
        <p:spPr>
          <a:xfrm>
            <a:off x="549274" y="1076446"/>
            <a:ext cx="8154887" cy="4867155"/>
          </a:xfrm>
        </p:spPr>
        <p:txBody>
          <a:bodyPr>
            <a:normAutofit fontScale="92500" lnSpcReduction="10000"/>
          </a:bodyPr>
          <a:lstStyle/>
          <a:p>
            <a:r>
              <a:rPr lang="it-IT" b="1" dirty="0" smtClean="0">
                <a:solidFill>
                  <a:srgbClr val="39B23F"/>
                </a:solidFill>
              </a:rPr>
              <a:t>Concetto di cura e di relazione di cura</a:t>
            </a:r>
          </a:p>
          <a:p>
            <a:r>
              <a:rPr lang="it-IT" b="1" dirty="0" smtClean="0">
                <a:solidFill>
                  <a:srgbClr val="39B23F"/>
                </a:solidFill>
              </a:rPr>
              <a:t>Elementi di conoscenza storica sulla cura (società antiche e di mezzo)</a:t>
            </a:r>
          </a:p>
          <a:p>
            <a:r>
              <a:rPr lang="it-IT" b="1" dirty="0" smtClean="0">
                <a:solidFill>
                  <a:srgbClr val="39B23F"/>
                </a:solidFill>
              </a:rPr>
              <a:t>L’evoluzione </a:t>
            </a:r>
            <a:r>
              <a:rPr lang="it-IT" b="1" smtClean="0">
                <a:solidFill>
                  <a:srgbClr val="39B23F"/>
                </a:solidFill>
              </a:rPr>
              <a:t>della cura: </a:t>
            </a:r>
            <a:r>
              <a:rPr lang="it-IT" b="1" dirty="0" smtClean="0">
                <a:solidFill>
                  <a:srgbClr val="39B23F"/>
                </a:solidFill>
              </a:rPr>
              <a:t>d</a:t>
            </a:r>
            <a:r>
              <a:rPr lang="it-IT" b="1" dirty="0" smtClean="0">
                <a:solidFill>
                  <a:srgbClr val="39B23F"/>
                </a:solidFill>
              </a:rPr>
              <a:t>alle società moderne a quelle contemporanee</a:t>
            </a:r>
          </a:p>
          <a:p>
            <a:r>
              <a:rPr lang="it-IT" b="1" dirty="0" smtClean="0">
                <a:solidFill>
                  <a:srgbClr val="39B23F"/>
                </a:solidFill>
              </a:rPr>
              <a:t>Principali problematiche contemporanee</a:t>
            </a:r>
          </a:p>
          <a:p>
            <a:r>
              <a:rPr lang="it-IT" b="1" dirty="0" smtClean="0">
                <a:solidFill>
                  <a:srgbClr val="39B23F"/>
                </a:solidFill>
              </a:rPr>
              <a:t>Principali novità e opportunità nel campo della cura</a:t>
            </a:r>
          </a:p>
          <a:p>
            <a:r>
              <a:rPr lang="it-IT" b="1" dirty="0" smtClean="0">
                <a:solidFill>
                  <a:srgbClr val="39B23F"/>
                </a:solidFill>
              </a:rPr>
              <a:t>Il ruolo della persona in cura e che si cura</a:t>
            </a:r>
            <a:r>
              <a:rPr lang="it-IT" b="1" dirty="0" smtClean="0">
                <a:solidFill>
                  <a:srgbClr val="39B23F"/>
                </a:solidFill>
              </a:rPr>
              <a:t> </a:t>
            </a:r>
          </a:p>
          <a:p>
            <a:r>
              <a:rPr lang="it-IT" b="1" dirty="0" smtClean="0">
                <a:solidFill>
                  <a:srgbClr val="39B23F"/>
                </a:solidFill>
              </a:rPr>
              <a:t>Le ragioni per costruire nuove relazioni di cura “fraterne”</a:t>
            </a:r>
            <a:endParaRPr lang="it-IT" b="1" dirty="0">
              <a:solidFill>
                <a:srgbClr val="39B23F"/>
              </a:solidFill>
            </a:endParaRPr>
          </a:p>
        </p:txBody>
      </p:sp>
    </p:spTree>
    <p:extLst>
      <p:ext uri="{BB962C8B-B14F-4D97-AF65-F5344CB8AC3E}">
        <p14:creationId xmlns:p14="http://schemas.microsoft.com/office/powerpoint/2010/main" val="1691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2592729" y="367888"/>
            <a:ext cx="5775573" cy="1055798"/>
          </a:xfrm>
        </p:spPr>
        <p:txBody>
          <a:bodyPr/>
          <a:lstStyle/>
          <a:p>
            <a:pPr algn="r"/>
            <a:r>
              <a:rPr lang="it-IT" sz="3200" dirty="0">
                <a:solidFill>
                  <a:srgbClr val="0000FF"/>
                </a:solidFill>
                <a:latin typeface="Bradley Hand" charset="0"/>
                <a:ea typeface="Bradley Hand" charset="0"/>
                <a:cs typeface="Bradley Hand" charset="0"/>
              </a:rPr>
              <a:t>Perché in ogni epoca </a:t>
            </a:r>
            <a:r>
              <a:rPr lang="it-IT" sz="3200" dirty="0" smtClean="0">
                <a:solidFill>
                  <a:srgbClr val="0000FF"/>
                </a:solidFill>
                <a:latin typeface="Bradley Hand" charset="0"/>
                <a:ea typeface="Bradley Hand" charset="0"/>
                <a:cs typeface="Bradley Hand" charset="0"/>
              </a:rPr>
              <a:t/>
            </a:r>
            <a:br>
              <a:rPr lang="it-IT" sz="3200" dirty="0" smtClean="0">
                <a:solidFill>
                  <a:srgbClr val="0000FF"/>
                </a:solidFill>
                <a:latin typeface="Bradley Hand" charset="0"/>
                <a:ea typeface="Bradley Hand" charset="0"/>
                <a:cs typeface="Bradley Hand" charset="0"/>
              </a:rPr>
            </a:br>
            <a:r>
              <a:rPr lang="it-IT" sz="3200" dirty="0" smtClean="0">
                <a:solidFill>
                  <a:srgbClr val="0000FF"/>
                </a:solidFill>
                <a:latin typeface="Bradley Hand" charset="0"/>
                <a:ea typeface="Bradley Hand" charset="0"/>
                <a:cs typeface="Bradley Hand" charset="0"/>
              </a:rPr>
              <a:t>la </a:t>
            </a:r>
            <a:r>
              <a:rPr lang="it-IT" sz="3200" dirty="0">
                <a:solidFill>
                  <a:srgbClr val="0000FF"/>
                </a:solidFill>
                <a:latin typeface="Bradley Hand" charset="0"/>
                <a:ea typeface="Bradley Hand" charset="0"/>
                <a:cs typeface="Bradley Hand" charset="0"/>
              </a:rPr>
              <a:t>cura è importante?</a:t>
            </a:r>
          </a:p>
        </p:txBody>
      </p:sp>
      <p:sp>
        <p:nvSpPr>
          <p:cNvPr id="87043" name="Rectangle 3"/>
          <p:cNvSpPr>
            <a:spLocks noGrp="1" noChangeArrowheads="1"/>
          </p:cNvSpPr>
          <p:nvPr>
            <p:ph idx="1"/>
          </p:nvPr>
        </p:nvSpPr>
        <p:spPr>
          <a:xfrm>
            <a:off x="486137" y="1574925"/>
            <a:ext cx="8322197" cy="4999496"/>
          </a:xfrm>
        </p:spPr>
        <p:txBody>
          <a:bodyPr>
            <a:normAutofit fontScale="92500" lnSpcReduction="20000"/>
          </a:bodyPr>
          <a:lstStyle/>
          <a:p>
            <a:pPr>
              <a:buFont typeface="Times" charset="0"/>
              <a:buChar char="•"/>
            </a:pPr>
            <a:r>
              <a:rPr lang="it-IT" sz="2200" b="1" dirty="0">
                <a:solidFill>
                  <a:srgbClr val="000090"/>
                </a:solidFill>
                <a:latin typeface="Arial" charset="0"/>
                <a:ea typeface="ＭＳ Ｐゴシック" charset="0"/>
                <a:cs typeface="Cambria" charset="0"/>
              </a:rPr>
              <a:t>Incompiutezza alla nascita </a:t>
            </a:r>
            <a:r>
              <a:rPr lang="it-IT" sz="1800" i="1" dirty="0">
                <a:solidFill>
                  <a:srgbClr val="009193"/>
                </a:solidFill>
                <a:latin typeface="Arial" charset="0"/>
                <a:ea typeface="ＭＳ Ｐゴシック" charset="0"/>
                <a:cs typeface="Cambria" charset="0"/>
              </a:rPr>
              <a:t>(cura materna-familiare)</a:t>
            </a:r>
          </a:p>
          <a:p>
            <a:pPr>
              <a:buFont typeface="Times" charset="0"/>
              <a:buChar char="•"/>
            </a:pPr>
            <a:r>
              <a:rPr lang="it-IT" sz="2200" b="1" dirty="0">
                <a:solidFill>
                  <a:srgbClr val="000090"/>
                </a:solidFill>
                <a:latin typeface="Arial" charset="0"/>
                <a:ea typeface="ＭＳ Ｐゴシック" charset="0"/>
                <a:cs typeface="Cambria" charset="0"/>
              </a:rPr>
              <a:t>Lungo periodo evolutivo</a:t>
            </a:r>
            <a:r>
              <a:rPr lang="it-IT" sz="1800" dirty="0">
                <a:solidFill>
                  <a:srgbClr val="000090"/>
                </a:solidFill>
                <a:latin typeface="Arial" charset="0"/>
                <a:ea typeface="ＭＳ Ｐゴシック" charset="0"/>
                <a:cs typeface="Cambria" charset="0"/>
              </a:rPr>
              <a:t> </a:t>
            </a:r>
            <a:r>
              <a:rPr lang="it-IT" sz="1800" i="1" dirty="0">
                <a:solidFill>
                  <a:srgbClr val="FF2F92"/>
                </a:solidFill>
                <a:latin typeface="Arial" charset="0"/>
                <a:ea typeface="ＭＳ Ｐゴシック" charset="0"/>
                <a:cs typeface="Cambria" charset="0"/>
              </a:rPr>
              <a:t>(cura educativa)</a:t>
            </a:r>
          </a:p>
          <a:p>
            <a:pPr>
              <a:buFont typeface="Times" charset="0"/>
              <a:buChar char="•"/>
            </a:pPr>
            <a:r>
              <a:rPr lang="it-IT" sz="2200" b="1" dirty="0">
                <a:solidFill>
                  <a:srgbClr val="000090"/>
                </a:solidFill>
                <a:latin typeface="Arial" charset="0"/>
                <a:ea typeface="ＭＳ Ｐゴシック" charset="0"/>
                <a:cs typeface="Cambria" charset="0"/>
              </a:rPr>
              <a:t>Mantenimento quotidiano del benessere</a:t>
            </a:r>
            <a:r>
              <a:rPr lang="it-IT" sz="1800" dirty="0">
                <a:solidFill>
                  <a:srgbClr val="000090"/>
                </a:solidFill>
                <a:latin typeface="Arial" charset="0"/>
                <a:ea typeface="ＭＳ Ｐゴシック" charset="0"/>
                <a:cs typeface="Cambria" charset="0"/>
              </a:rPr>
              <a:t> </a:t>
            </a:r>
            <a:r>
              <a:rPr lang="it-IT" sz="1800" i="1" dirty="0">
                <a:solidFill>
                  <a:srgbClr val="FF9300"/>
                </a:solidFill>
                <a:latin typeface="Arial" charset="0"/>
                <a:ea typeface="ＭＳ Ｐゴシック" charset="0"/>
                <a:cs typeface="Cambria" charset="0"/>
              </a:rPr>
              <a:t>(auto-cura)</a:t>
            </a:r>
          </a:p>
          <a:p>
            <a:pPr>
              <a:buFont typeface="Times" charset="0"/>
              <a:buChar char="•"/>
            </a:pPr>
            <a:r>
              <a:rPr lang="it-IT" sz="2200" b="1" dirty="0">
                <a:solidFill>
                  <a:srgbClr val="011893"/>
                </a:solidFill>
                <a:latin typeface="Arial" charset="0"/>
                <a:ea typeface="ＭＳ Ｐゴシック" charset="0"/>
                <a:cs typeface="Cambria" charset="0"/>
              </a:rPr>
              <a:t>Creazione di un ambiente abitabile e nutriente</a:t>
            </a:r>
            <a:r>
              <a:rPr lang="it-IT" sz="1800" dirty="0">
                <a:solidFill>
                  <a:srgbClr val="011893"/>
                </a:solidFill>
                <a:latin typeface="Arial" charset="0"/>
                <a:ea typeface="ＭＳ Ｐゴシック" charset="0"/>
                <a:cs typeface="Cambria" charset="0"/>
              </a:rPr>
              <a:t> </a:t>
            </a:r>
            <a:r>
              <a:rPr lang="it-IT" sz="1800" i="1" dirty="0">
                <a:solidFill>
                  <a:srgbClr val="4E8F00"/>
                </a:solidFill>
                <a:latin typeface="Arial" charset="0"/>
                <a:ea typeface="ＭＳ Ｐゴシック" charset="0"/>
                <a:cs typeface="Cambria" charset="0"/>
              </a:rPr>
              <a:t>(cura ambientale)</a:t>
            </a:r>
          </a:p>
          <a:p>
            <a:pPr>
              <a:buFont typeface="Times" charset="0"/>
              <a:buChar char="•"/>
            </a:pPr>
            <a:r>
              <a:rPr lang="it-IT" sz="2200" b="1" dirty="0">
                <a:solidFill>
                  <a:srgbClr val="000090"/>
                </a:solidFill>
                <a:latin typeface="Arial" charset="0"/>
                <a:ea typeface="ＭＳ Ｐゴシック" charset="0"/>
                <a:cs typeface="Cambria" charset="0"/>
              </a:rPr>
              <a:t>Malattia, disabilità, malessere </a:t>
            </a:r>
            <a:r>
              <a:rPr lang="it-IT" sz="1800" i="1" dirty="0">
                <a:solidFill>
                  <a:srgbClr val="C00000"/>
                </a:solidFill>
                <a:latin typeface="Arial" charset="0"/>
                <a:ea typeface="ＭＳ Ｐゴシック" charset="0"/>
                <a:cs typeface="Cambria" charset="0"/>
              </a:rPr>
              <a:t>(cura infermieristica, terapeutica, riabilitativa, …)</a:t>
            </a:r>
            <a:endParaRPr lang="it-IT" sz="1800" dirty="0">
              <a:solidFill>
                <a:srgbClr val="C00000"/>
              </a:solidFill>
              <a:latin typeface="Arial" charset="0"/>
              <a:ea typeface="ＭＳ Ｐゴシック" charset="0"/>
              <a:cs typeface="Cambria" charset="0"/>
            </a:endParaRPr>
          </a:p>
          <a:p>
            <a:pPr>
              <a:buFont typeface="Times" charset="0"/>
              <a:buChar char="•"/>
            </a:pPr>
            <a:r>
              <a:rPr lang="it-IT" sz="2200" b="1" dirty="0">
                <a:solidFill>
                  <a:srgbClr val="000090"/>
                </a:solidFill>
                <a:latin typeface="Arial" charset="0"/>
                <a:ea typeface="ＭＳ Ｐゴシック" charset="0"/>
                <a:cs typeface="Cambria" charset="0"/>
              </a:rPr>
              <a:t>Vecchiaia e decadimento </a:t>
            </a:r>
            <a:r>
              <a:rPr lang="it-IT" sz="1800" i="1" dirty="0">
                <a:solidFill>
                  <a:srgbClr val="850085"/>
                </a:solidFill>
                <a:latin typeface="Arial" charset="0"/>
                <a:ea typeface="ＭＳ Ｐゴシック" charset="0"/>
                <a:cs typeface="Cambria" charset="0"/>
              </a:rPr>
              <a:t>(cura assistenziale, palliativa,…)</a:t>
            </a:r>
          </a:p>
          <a:p>
            <a:pPr marL="0" indent="0" algn="ctr">
              <a:buNone/>
            </a:pPr>
            <a:endParaRPr lang="it-IT" sz="1125" b="1" dirty="0">
              <a:solidFill>
                <a:srgbClr val="FF0000"/>
              </a:solidFill>
              <a:latin typeface="Arial" charset="0"/>
              <a:ea typeface="ＭＳ Ｐゴシック" charset="0"/>
              <a:cs typeface="Cambria" charset="0"/>
            </a:endParaRPr>
          </a:p>
          <a:p>
            <a:pPr marL="0" indent="0" algn="ctr">
              <a:buNone/>
            </a:pPr>
            <a:r>
              <a:rPr lang="it-IT" sz="2600" b="1" dirty="0">
                <a:solidFill>
                  <a:srgbClr val="FF0000"/>
                </a:solidFill>
                <a:latin typeface="Arial" charset="0"/>
                <a:ea typeface="ＭＳ Ｐゴシック" charset="0"/>
                <a:cs typeface="Cambria" charset="0"/>
              </a:rPr>
              <a:t>LA CURA è una “COSTANTE ANTROPOLOGICA”</a:t>
            </a:r>
          </a:p>
          <a:p>
            <a:pPr algn="ctr">
              <a:lnSpc>
                <a:spcPct val="90000"/>
              </a:lnSpc>
              <a:buFont typeface="Wingdings" charset="0"/>
              <a:buNone/>
            </a:pPr>
            <a:r>
              <a:rPr lang="it-IT" sz="2600" b="1" dirty="0">
                <a:solidFill>
                  <a:srgbClr val="39B23F"/>
                </a:solidFill>
                <a:latin typeface="Arial" charset="0"/>
                <a:ea typeface="ＭＳ Ｐゴシック" charset="0"/>
                <a:cs typeface="Cambria" charset="0"/>
              </a:rPr>
              <a:t>Necessità di varie forme e modalità del curare</a:t>
            </a:r>
          </a:p>
          <a:p>
            <a:pPr algn="ctr">
              <a:lnSpc>
                <a:spcPct val="90000"/>
              </a:lnSpc>
              <a:buFont typeface="Wingdings" charset="0"/>
              <a:buNone/>
            </a:pPr>
            <a:r>
              <a:rPr lang="it-IT" sz="2600" b="1" dirty="0">
                <a:solidFill>
                  <a:srgbClr val="A24100"/>
                </a:solidFill>
                <a:latin typeface="Arial" charset="0"/>
                <a:ea typeface="ＭＳ Ｐゴシック" charset="0"/>
                <a:cs typeface="Cambria" charset="0"/>
              </a:rPr>
              <a:t>Il curare è un continuum nel corso della vita</a:t>
            </a:r>
          </a:p>
        </p:txBody>
      </p:sp>
      <p:pic>
        <p:nvPicPr>
          <p:cNvPr id="2" name="Immagine 1" descr="images-8.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11569" y="124819"/>
            <a:ext cx="1397414" cy="1207036"/>
          </a:xfrm>
          <a:prstGeom prst="rect">
            <a:avLst/>
          </a:prstGeom>
        </p:spPr>
      </p:pic>
    </p:spTree>
    <p:extLst>
      <p:ext uri="{BB962C8B-B14F-4D97-AF65-F5344CB8AC3E}">
        <p14:creationId xmlns:p14="http://schemas.microsoft.com/office/powerpoint/2010/main" val="19307080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77922" y="196770"/>
            <a:ext cx="8013842" cy="901293"/>
          </a:xfrm>
        </p:spPr>
        <p:txBody>
          <a:bodyPr>
            <a:normAutofit/>
          </a:bodyPr>
          <a:lstStyle/>
          <a:p>
            <a:pPr algn="r"/>
            <a:r>
              <a:rPr lang="it-IT" sz="2400" b="1" dirty="0">
                <a:solidFill>
                  <a:srgbClr val="C00000"/>
                </a:solidFill>
                <a:latin typeface="Bradley Hand" charset="0"/>
                <a:ea typeface="Bradley Hand" charset="0"/>
                <a:cs typeface="Bradley Hand" charset="0"/>
              </a:rPr>
              <a:t>il </a:t>
            </a:r>
            <a:r>
              <a:rPr lang="it-IT" sz="2400" b="1" dirty="0" smtClean="0">
                <a:solidFill>
                  <a:srgbClr val="C00000"/>
                </a:solidFill>
                <a:latin typeface="Bradley Hand" charset="0"/>
                <a:ea typeface="Bradley Hand" charset="0"/>
                <a:cs typeface="Bradley Hand" charset="0"/>
              </a:rPr>
              <a:t>curare: </a:t>
            </a:r>
            <a:r>
              <a:rPr lang="it-IT" sz="2400" b="1" dirty="0">
                <a:solidFill>
                  <a:srgbClr val="C00000"/>
                </a:solidFill>
                <a:latin typeface="Bradley Hand" charset="0"/>
                <a:ea typeface="Bradley Hand" charset="0"/>
                <a:cs typeface="Bradley Hand" charset="0"/>
              </a:rPr>
              <a:t>una relazione sociale </a:t>
            </a:r>
            <a:br>
              <a:rPr lang="it-IT" sz="2400" b="1" dirty="0">
                <a:solidFill>
                  <a:srgbClr val="C00000"/>
                </a:solidFill>
                <a:latin typeface="Bradley Hand" charset="0"/>
                <a:ea typeface="Bradley Hand" charset="0"/>
                <a:cs typeface="Bradley Hand" charset="0"/>
              </a:rPr>
            </a:br>
            <a:r>
              <a:rPr lang="it-IT" sz="2400" b="1" dirty="0">
                <a:solidFill>
                  <a:srgbClr val="C00000"/>
                </a:solidFill>
                <a:latin typeface="Bradley Hand" charset="0"/>
                <a:ea typeface="Bradley Hand" charset="0"/>
                <a:cs typeface="Bradley Hand" charset="0"/>
              </a:rPr>
              <a:t>complementare-reciproca</a:t>
            </a:r>
          </a:p>
        </p:txBody>
      </p:sp>
      <p:sp>
        <p:nvSpPr>
          <p:cNvPr id="3" name="Segnaposto contenuto 2"/>
          <p:cNvSpPr>
            <a:spLocks noGrp="1"/>
          </p:cNvSpPr>
          <p:nvPr>
            <p:ph idx="1"/>
          </p:nvPr>
        </p:nvSpPr>
        <p:spPr>
          <a:xfrm>
            <a:off x="577922" y="1203767"/>
            <a:ext cx="8160249" cy="5289630"/>
          </a:xfrm>
        </p:spPr>
        <p:txBody>
          <a:bodyPr>
            <a:normAutofit/>
          </a:bodyPr>
          <a:lstStyle/>
          <a:p>
            <a:r>
              <a:rPr lang="it-IT" sz="1800" b="1" dirty="0">
                <a:solidFill>
                  <a:srgbClr val="0432FF"/>
                </a:solidFill>
                <a:latin typeface="Arial" charset="0"/>
                <a:ea typeface="Arial" charset="0"/>
                <a:cs typeface="Arial" charset="0"/>
              </a:rPr>
              <a:t>RELAZIONE SOCIALE FRA UN CURANTE E UN CURATO </a:t>
            </a:r>
            <a:r>
              <a:rPr lang="it-IT" sz="1800" dirty="0">
                <a:solidFill>
                  <a:srgbClr val="0432FF"/>
                </a:solidFill>
                <a:latin typeface="Arial" charset="0"/>
                <a:ea typeface="Arial" charset="0"/>
                <a:cs typeface="Arial" charset="0"/>
              </a:rPr>
              <a:t>guidata da una </a:t>
            </a:r>
            <a:r>
              <a:rPr lang="it-IT" sz="1800" b="1" i="1" dirty="0">
                <a:solidFill>
                  <a:srgbClr val="0432FF"/>
                </a:solidFill>
                <a:latin typeface="Arial" charset="0"/>
                <a:ea typeface="Arial" charset="0"/>
                <a:cs typeface="Arial" charset="0"/>
              </a:rPr>
              <a:t>motivazione</a:t>
            </a:r>
            <a:r>
              <a:rPr lang="it-IT" sz="1800" dirty="0">
                <a:solidFill>
                  <a:srgbClr val="0432FF"/>
                </a:solidFill>
                <a:latin typeface="Arial" charset="0"/>
                <a:ea typeface="Arial" charset="0"/>
                <a:cs typeface="Arial" charset="0"/>
              </a:rPr>
              <a:t> (</a:t>
            </a:r>
            <a:r>
              <a:rPr lang="it-IT" sz="1800" dirty="0" err="1">
                <a:solidFill>
                  <a:srgbClr val="0432FF"/>
                </a:solidFill>
                <a:latin typeface="Arial" charset="0"/>
                <a:ea typeface="Arial" charset="0"/>
                <a:cs typeface="Arial" charset="0"/>
              </a:rPr>
              <a:t>Ricoeur</a:t>
            </a:r>
            <a:r>
              <a:rPr lang="it-IT" sz="1800" dirty="0">
                <a:solidFill>
                  <a:srgbClr val="0432FF"/>
                </a:solidFill>
                <a:latin typeface="Arial" charset="0"/>
                <a:ea typeface="Arial" charset="0"/>
                <a:cs typeface="Arial" charset="0"/>
              </a:rPr>
              <a:t> la chiama “sollecitudine”) a portare </a:t>
            </a:r>
            <a:r>
              <a:rPr lang="it-IT" sz="1800" b="1" i="1" dirty="0">
                <a:solidFill>
                  <a:srgbClr val="0432FF"/>
                </a:solidFill>
                <a:latin typeface="Arial" charset="0"/>
                <a:ea typeface="Arial" charset="0"/>
                <a:cs typeface="Arial" charset="0"/>
              </a:rPr>
              <a:t>beneficio</a:t>
            </a:r>
            <a:r>
              <a:rPr lang="it-IT" sz="1800" dirty="0">
                <a:solidFill>
                  <a:srgbClr val="0432FF"/>
                </a:solidFill>
                <a:latin typeface="Arial" charset="0"/>
                <a:ea typeface="Arial" charset="0"/>
                <a:cs typeface="Arial" charset="0"/>
              </a:rPr>
              <a:t> al secondo, sulla base delle sue necessità più urgenti, ma anche delle sue esigenze complessive ed evolutive</a:t>
            </a:r>
            <a:endParaRPr lang="it-IT" sz="1800" b="1" dirty="0">
              <a:solidFill>
                <a:srgbClr val="7030A0"/>
              </a:solidFill>
              <a:latin typeface="Arial" charset="0"/>
              <a:ea typeface="Arial" charset="0"/>
              <a:cs typeface="Arial" charset="0"/>
            </a:endParaRPr>
          </a:p>
          <a:p>
            <a:r>
              <a:rPr lang="it-IT" sz="2000" b="1" dirty="0">
                <a:solidFill>
                  <a:srgbClr val="FF0000"/>
                </a:solidFill>
              </a:rPr>
              <a:t>L’obiettivo del beneficio </a:t>
            </a:r>
            <a:r>
              <a:rPr lang="it-IT" sz="2000" dirty="0">
                <a:solidFill>
                  <a:srgbClr val="FF0000"/>
                </a:solidFill>
              </a:rPr>
              <a:t>comporta il mettere insieme </a:t>
            </a:r>
            <a:r>
              <a:rPr lang="it-IT" sz="2000" b="1" dirty="0">
                <a:solidFill>
                  <a:srgbClr val="FF0000"/>
                </a:solidFill>
              </a:rPr>
              <a:t>capacità tecnico-operative con competenze relazionali-comunicative</a:t>
            </a:r>
            <a:r>
              <a:rPr lang="it-IT" sz="2000" dirty="0">
                <a:solidFill>
                  <a:srgbClr val="FF0000"/>
                </a:solidFill>
              </a:rPr>
              <a:t>: le due dimensioni sono sinergiche, si potenziano. La </a:t>
            </a:r>
            <a:r>
              <a:rPr lang="it-IT" sz="2000" b="1" dirty="0">
                <a:solidFill>
                  <a:srgbClr val="FF0000"/>
                </a:solidFill>
              </a:rPr>
              <a:t>collaborazione e le capacità del curato </a:t>
            </a:r>
            <a:r>
              <a:rPr lang="it-IT" sz="2000" dirty="0">
                <a:solidFill>
                  <a:srgbClr val="FF0000"/>
                </a:solidFill>
              </a:rPr>
              <a:t>sono utili/essenziali</a:t>
            </a:r>
          </a:p>
          <a:p>
            <a:r>
              <a:rPr lang="it-IT" sz="2000" dirty="0">
                <a:solidFill>
                  <a:srgbClr val="00B050"/>
                </a:solidFill>
              </a:rPr>
              <a:t>Ognuno, nel corso della vita, </a:t>
            </a:r>
            <a:r>
              <a:rPr lang="it-IT" sz="2000" b="1" dirty="0">
                <a:solidFill>
                  <a:srgbClr val="00B050"/>
                </a:solidFill>
              </a:rPr>
              <a:t>assume sia la posizione di curato che di curante</a:t>
            </a:r>
          </a:p>
        </p:txBody>
      </p:sp>
      <p:sp>
        <p:nvSpPr>
          <p:cNvPr id="5" name="Pentagono regolare 4"/>
          <p:cNvSpPr/>
          <p:nvPr/>
        </p:nvSpPr>
        <p:spPr>
          <a:xfrm>
            <a:off x="1241900" y="4881424"/>
            <a:ext cx="1644705" cy="1414870"/>
          </a:xfrm>
          <a:prstGeom prst="pentagon">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350" b="1" dirty="0">
                <a:solidFill>
                  <a:schemeClr val="bg1"/>
                </a:solidFill>
              </a:rPr>
              <a:t>CURANTE</a:t>
            </a:r>
          </a:p>
        </p:txBody>
      </p:sp>
      <p:sp>
        <p:nvSpPr>
          <p:cNvPr id="6" name="Ovale 5"/>
          <p:cNvSpPr/>
          <p:nvPr/>
        </p:nvSpPr>
        <p:spPr>
          <a:xfrm>
            <a:off x="6486524" y="5134524"/>
            <a:ext cx="1302250" cy="1275773"/>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350" b="1" dirty="0">
                <a:solidFill>
                  <a:schemeClr val="tx1"/>
                </a:solidFill>
              </a:rPr>
              <a:t>CURATO</a:t>
            </a:r>
          </a:p>
        </p:txBody>
      </p:sp>
      <p:sp>
        <p:nvSpPr>
          <p:cNvPr id="9" name="Freccia sinistra 8"/>
          <p:cNvSpPr/>
          <p:nvPr/>
        </p:nvSpPr>
        <p:spPr>
          <a:xfrm>
            <a:off x="2966663" y="5487638"/>
            <a:ext cx="3290298" cy="363474"/>
          </a:xfrm>
          <a:prstGeom prst="leftArrow">
            <a:avLst/>
          </a:prstGeom>
          <a:solidFill>
            <a:srgbClr val="FFFD7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350" b="1" dirty="0">
                <a:solidFill>
                  <a:srgbClr val="7030A0"/>
                </a:solidFill>
              </a:rPr>
              <a:t>Attesa-collaborazione-capacità</a:t>
            </a:r>
          </a:p>
        </p:txBody>
      </p:sp>
      <p:sp>
        <p:nvSpPr>
          <p:cNvPr id="11" name="Freccia destra 10"/>
          <p:cNvSpPr/>
          <p:nvPr/>
        </p:nvSpPr>
        <p:spPr>
          <a:xfrm>
            <a:off x="3007908" y="5039403"/>
            <a:ext cx="3207809" cy="448235"/>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350" b="1" dirty="0">
                <a:solidFill>
                  <a:srgbClr val="002060"/>
                </a:solidFill>
              </a:rPr>
              <a:t>Motivazione e coinvolgimento</a:t>
            </a:r>
          </a:p>
        </p:txBody>
      </p:sp>
      <p:sp>
        <p:nvSpPr>
          <p:cNvPr id="12" name="Freccia destra 11"/>
          <p:cNvSpPr/>
          <p:nvPr/>
        </p:nvSpPr>
        <p:spPr>
          <a:xfrm>
            <a:off x="3007908" y="5903964"/>
            <a:ext cx="3207809" cy="39233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350" b="1" dirty="0">
                <a:solidFill>
                  <a:srgbClr val="C00000"/>
                </a:solidFill>
              </a:rPr>
              <a:t>Competenza e capacità</a:t>
            </a:r>
          </a:p>
        </p:txBody>
      </p:sp>
    </p:spTree>
    <p:extLst>
      <p:ext uri="{BB962C8B-B14F-4D97-AF65-F5344CB8AC3E}">
        <p14:creationId xmlns:p14="http://schemas.microsoft.com/office/powerpoint/2010/main" val="6283627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549275" y="405914"/>
            <a:ext cx="8042276" cy="1720169"/>
          </a:xfrm>
        </p:spPr>
        <p:txBody>
          <a:bodyPr/>
          <a:lstStyle/>
          <a:p>
            <a:pPr marL="609600" indent="-609600">
              <a:spcBef>
                <a:spcPts val="800"/>
              </a:spcBef>
            </a:pPr>
            <a:r>
              <a:rPr lang="it-IT" sz="3600" b="1" dirty="0">
                <a:solidFill>
                  <a:srgbClr val="970D3D"/>
                </a:solidFill>
                <a:latin typeface="Arial"/>
                <a:ea typeface="ＭＳ Ｐゴシック" charset="0"/>
                <a:cs typeface="Arial"/>
              </a:rPr>
              <a:t>La prospettiva storica: </a:t>
            </a:r>
            <a:br>
              <a:rPr lang="it-IT" sz="3600" b="1" dirty="0">
                <a:solidFill>
                  <a:srgbClr val="970D3D"/>
                </a:solidFill>
                <a:latin typeface="Arial"/>
                <a:ea typeface="ＭＳ Ｐゴシック" charset="0"/>
                <a:cs typeface="Arial"/>
              </a:rPr>
            </a:br>
            <a:r>
              <a:rPr lang="it-IT" sz="3600" b="1" dirty="0">
                <a:solidFill>
                  <a:srgbClr val="970D3D"/>
                </a:solidFill>
                <a:latin typeface="Arial"/>
                <a:ea typeface="ＭＳ Ｐゴシック" charset="0"/>
                <a:cs typeface="Arial"/>
              </a:rPr>
              <a:t>da dove viene la cura e dove va?</a:t>
            </a:r>
            <a:r>
              <a:rPr lang="it-IT" sz="3600" b="1" dirty="0">
                <a:solidFill>
                  <a:srgbClr val="C75B21"/>
                </a:solidFill>
                <a:latin typeface="Arial"/>
                <a:ea typeface="ＭＳ Ｐゴシック" charset="0"/>
                <a:cs typeface="Arial"/>
              </a:rPr>
              <a:t/>
            </a:r>
            <a:br>
              <a:rPr lang="it-IT" sz="3600" b="1" dirty="0">
                <a:solidFill>
                  <a:srgbClr val="C75B21"/>
                </a:solidFill>
                <a:latin typeface="Arial"/>
                <a:ea typeface="ＭＳ Ｐゴシック" charset="0"/>
                <a:cs typeface="Arial"/>
              </a:rPr>
            </a:br>
            <a:endParaRPr lang="it-IT" sz="3600" dirty="0">
              <a:solidFill>
                <a:srgbClr val="1B5821"/>
              </a:solidFill>
              <a:latin typeface="Arial"/>
              <a:ea typeface="ＭＳ Ｐゴシック" charset="0"/>
              <a:cs typeface="Arial"/>
            </a:endParaRPr>
          </a:p>
        </p:txBody>
      </p:sp>
      <p:sp>
        <p:nvSpPr>
          <p:cNvPr id="102403" name="Rectangle 3"/>
          <p:cNvSpPr>
            <a:spLocks noGrp="1" noChangeArrowheads="1"/>
          </p:cNvSpPr>
          <p:nvPr>
            <p:ph idx="1"/>
          </p:nvPr>
        </p:nvSpPr>
        <p:spPr>
          <a:xfrm>
            <a:off x="549275" y="1283215"/>
            <a:ext cx="8042276" cy="4962639"/>
          </a:xfrm>
        </p:spPr>
        <p:txBody>
          <a:bodyPr/>
          <a:lstStyle/>
          <a:p>
            <a:pPr marL="609600" indent="-609600" algn="ctr">
              <a:buFont typeface="Arial" charset="0"/>
              <a:buNone/>
            </a:pPr>
            <a:endParaRPr lang="it-IT" sz="2800" b="1" dirty="0">
              <a:solidFill>
                <a:srgbClr val="C75B21"/>
              </a:solidFill>
              <a:latin typeface="Arial" charset="0"/>
              <a:ea typeface="ＭＳ Ｐゴシック" charset="0"/>
              <a:cs typeface="Cambria" charset="0"/>
            </a:endParaRPr>
          </a:p>
          <a:p>
            <a:pPr marL="609600" indent="-609600"/>
            <a:endParaRPr lang="it-IT" dirty="0">
              <a:latin typeface="Arial" charset="0"/>
              <a:ea typeface="ＭＳ Ｐゴシック" charset="0"/>
              <a:cs typeface="ＭＳ Ｐゴシック" charset="0"/>
            </a:endParaRPr>
          </a:p>
        </p:txBody>
      </p:sp>
      <p:pic>
        <p:nvPicPr>
          <p:cNvPr id="10240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50194" y="2263128"/>
            <a:ext cx="4873118" cy="326566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290573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327331" y="107576"/>
            <a:ext cx="8264220" cy="1336956"/>
          </a:xfrm>
        </p:spPr>
        <p:txBody>
          <a:bodyPr/>
          <a:lstStyle/>
          <a:p>
            <a:pPr algn="l"/>
            <a:r>
              <a:rPr lang="it-IT" sz="3200" dirty="0">
                <a:solidFill>
                  <a:srgbClr val="660066"/>
                </a:solidFill>
                <a:latin typeface="Arial" charset="0"/>
                <a:ea typeface="ＭＳ Ｐゴシック" charset="0"/>
                <a:cs typeface="ＭＳ Ｐゴシック" charset="0"/>
              </a:rPr>
              <a:t>Modi sociali di preservare la cura:</a:t>
            </a:r>
            <a:br>
              <a:rPr lang="it-IT" sz="3200" dirty="0">
                <a:solidFill>
                  <a:srgbClr val="660066"/>
                </a:solidFill>
                <a:latin typeface="Arial" charset="0"/>
                <a:ea typeface="ＭＳ Ｐゴシック" charset="0"/>
                <a:cs typeface="ＭＳ Ｐゴシック" charset="0"/>
              </a:rPr>
            </a:br>
            <a:r>
              <a:rPr lang="it-IT" sz="3600" i="1" dirty="0" smtClean="0">
                <a:solidFill>
                  <a:srgbClr val="4A8951"/>
                </a:solidFill>
                <a:latin typeface="Arial" charset="0"/>
                <a:ea typeface="ＭＳ Ｐゴシック" charset="0"/>
                <a:cs typeface="ＭＳ Ｐゴシック" charset="0"/>
              </a:rPr>
              <a:t>nelle </a:t>
            </a:r>
            <a:r>
              <a:rPr lang="it-IT" sz="3600" i="1" dirty="0">
                <a:solidFill>
                  <a:srgbClr val="4A8951"/>
                </a:solidFill>
                <a:latin typeface="Arial" charset="0"/>
                <a:ea typeface="ＭＳ Ｐゴシック" charset="0"/>
                <a:cs typeface="ＭＳ Ｐゴシック" charset="0"/>
              </a:rPr>
              <a:t>società antiche</a:t>
            </a:r>
            <a:endParaRPr lang="it-IT" dirty="0">
              <a:latin typeface="Times New Roman" charset="0"/>
              <a:ea typeface="ＭＳ Ｐゴシック" charset="0"/>
              <a:cs typeface="ＭＳ Ｐゴシック" charset="0"/>
            </a:endParaRPr>
          </a:p>
        </p:txBody>
      </p:sp>
      <p:sp>
        <p:nvSpPr>
          <p:cNvPr id="88067" name="Rectangle 3"/>
          <p:cNvSpPr>
            <a:spLocks noGrp="1" noChangeArrowheads="1"/>
          </p:cNvSpPr>
          <p:nvPr>
            <p:ph type="body" idx="1"/>
          </p:nvPr>
        </p:nvSpPr>
        <p:spPr>
          <a:xfrm>
            <a:off x="327331" y="1840675"/>
            <a:ext cx="6595983" cy="4725271"/>
          </a:xfrm>
        </p:spPr>
        <p:txBody>
          <a:bodyPr>
            <a:noAutofit/>
          </a:bodyPr>
          <a:lstStyle/>
          <a:p>
            <a:r>
              <a:rPr lang="it-IT" dirty="0">
                <a:solidFill>
                  <a:srgbClr val="0C1D60"/>
                </a:solidFill>
                <a:latin typeface="Arial" charset="0"/>
                <a:ea typeface="ＭＳ Ｐゴシック" charset="0"/>
                <a:cs typeface="ＭＳ Ｐゴシック" charset="0"/>
              </a:rPr>
              <a:t>Le relazioni primarie, familiari, parentali, comunitarie</a:t>
            </a:r>
            <a:endParaRPr lang="it-IT" dirty="0">
              <a:latin typeface="Arial" charset="0"/>
              <a:ea typeface="ＭＳ Ｐゴシック" charset="0"/>
              <a:cs typeface="ＭＳ Ｐゴシック" charset="0"/>
            </a:endParaRPr>
          </a:p>
          <a:p>
            <a:r>
              <a:rPr lang="it-IT" dirty="0">
                <a:solidFill>
                  <a:srgbClr val="970D3D"/>
                </a:solidFill>
                <a:latin typeface="Arial" charset="0"/>
                <a:ea typeface="ＭＳ Ｐゴシック" charset="0"/>
                <a:cs typeface="ＭＳ Ｐゴシック" charset="0"/>
              </a:rPr>
              <a:t>La sacralizzazione e la fondazione </a:t>
            </a:r>
            <a:r>
              <a:rPr lang="it-IT" dirty="0" smtClean="0">
                <a:solidFill>
                  <a:srgbClr val="970D3D"/>
                </a:solidFill>
                <a:latin typeface="Arial" charset="0"/>
                <a:ea typeface="ＭＳ Ｐゴシック" charset="0"/>
                <a:cs typeface="ＭＳ Ｐゴシック" charset="0"/>
              </a:rPr>
              <a:t>mitica   (Igino, I sec.)</a:t>
            </a:r>
            <a:endParaRPr lang="it-IT" dirty="0">
              <a:solidFill>
                <a:srgbClr val="970D3D"/>
              </a:solidFill>
              <a:latin typeface="Arial" charset="0"/>
              <a:ea typeface="ＭＳ Ｐゴシック" charset="0"/>
              <a:cs typeface="ＭＳ Ｐゴシック" charset="0"/>
            </a:endParaRPr>
          </a:p>
          <a:p>
            <a:r>
              <a:rPr lang="it-IT" dirty="0">
                <a:solidFill>
                  <a:srgbClr val="4D1588"/>
                </a:solidFill>
                <a:latin typeface="Arial" charset="0"/>
                <a:ea typeface="ＭＳ Ｐゴシック" charset="0"/>
                <a:cs typeface="ＭＳ Ｐゴシック" charset="0"/>
              </a:rPr>
              <a:t>I mediatori del </a:t>
            </a:r>
            <a:r>
              <a:rPr lang="it-IT" dirty="0" smtClean="0">
                <a:solidFill>
                  <a:srgbClr val="4D1588"/>
                </a:solidFill>
                <a:latin typeface="Arial" charset="0"/>
                <a:ea typeface="ＭＳ Ｐゴシック" charset="0"/>
                <a:cs typeface="ＭＳ Ｐゴシック" charset="0"/>
              </a:rPr>
              <a:t>sacro (Asclepio)</a:t>
            </a:r>
            <a:endParaRPr lang="it-IT" dirty="0">
              <a:latin typeface="Arial" charset="0"/>
              <a:ea typeface="ＭＳ Ｐゴシック" charset="0"/>
              <a:cs typeface="ＭＳ Ｐゴシック" charset="0"/>
            </a:endParaRPr>
          </a:p>
          <a:p>
            <a:r>
              <a:rPr lang="it-IT" dirty="0">
                <a:solidFill>
                  <a:schemeClr val="accent2"/>
                </a:solidFill>
                <a:latin typeface="Arial" charset="0"/>
                <a:ea typeface="ＭＳ Ｐゴシック" charset="0"/>
                <a:cs typeface="ＭＳ Ｐゴシック" charset="0"/>
              </a:rPr>
              <a:t>L</a:t>
            </a:r>
            <a:r>
              <a:rPr lang="ja-JP" altLang="it-IT" dirty="0">
                <a:solidFill>
                  <a:schemeClr val="accent2"/>
                </a:solidFill>
                <a:latin typeface="Arial" charset="0"/>
                <a:ea typeface="ＭＳ Ｐゴシック" charset="0"/>
                <a:cs typeface="ＭＳ Ｐゴシック" charset="0"/>
              </a:rPr>
              <a:t>’</a:t>
            </a:r>
            <a:r>
              <a:rPr lang="it-IT" dirty="0">
                <a:solidFill>
                  <a:schemeClr val="accent2"/>
                </a:solidFill>
                <a:latin typeface="Arial" charset="0"/>
                <a:ea typeface="ＭＳ Ｐゴシック" charset="0"/>
                <a:cs typeface="ＭＳ Ｐゴシック" charset="0"/>
              </a:rPr>
              <a:t>invenzione del medico (del </a:t>
            </a:r>
            <a:r>
              <a:rPr lang="it-IT" dirty="0" smtClean="0">
                <a:solidFill>
                  <a:schemeClr val="accent2"/>
                </a:solidFill>
                <a:latin typeface="Arial" charset="0"/>
                <a:ea typeface="ＭＳ Ｐゴシック" charset="0"/>
                <a:cs typeface="ＭＳ Ｐゴシック" charset="0"/>
              </a:rPr>
              <a:t>benessere: Ippocrate)</a:t>
            </a:r>
            <a:endParaRPr lang="it-IT" dirty="0">
              <a:solidFill>
                <a:schemeClr val="accent2"/>
              </a:solidFill>
              <a:latin typeface="Arial" charset="0"/>
              <a:ea typeface="ＭＳ Ｐゴシック" charset="0"/>
              <a:cs typeface="ＭＳ Ｐゴシック" charset="0"/>
            </a:endParaRPr>
          </a:p>
          <a:p>
            <a:r>
              <a:rPr lang="it-IT" dirty="0">
                <a:solidFill>
                  <a:srgbClr val="C75B21"/>
                </a:solidFill>
                <a:latin typeface="Arial" charset="0"/>
                <a:ea typeface="ＭＳ Ｐゴシック" charset="0"/>
                <a:cs typeface="ＭＳ Ｐゴシック" charset="0"/>
              </a:rPr>
              <a:t>La cura di </a:t>
            </a:r>
            <a:r>
              <a:rPr lang="it-IT" dirty="0" smtClean="0">
                <a:solidFill>
                  <a:srgbClr val="C75B21"/>
                </a:solidFill>
                <a:latin typeface="Arial" charset="0"/>
                <a:ea typeface="ＭＳ Ｐゴシック" charset="0"/>
                <a:cs typeface="ＭＳ Ｐゴシック" charset="0"/>
              </a:rPr>
              <a:t>sé (saggezza e </a:t>
            </a:r>
            <a:r>
              <a:rPr lang="it-IT" dirty="0" err="1" smtClean="0">
                <a:solidFill>
                  <a:srgbClr val="C75B21"/>
                </a:solidFill>
                <a:latin typeface="Arial" charset="0"/>
                <a:ea typeface="ＭＳ Ｐゴシック" charset="0"/>
                <a:cs typeface="ＭＳ Ｐゴシック" charset="0"/>
              </a:rPr>
              <a:t>valetudo</a:t>
            </a:r>
            <a:r>
              <a:rPr lang="it-IT" dirty="0" smtClean="0">
                <a:solidFill>
                  <a:srgbClr val="C75B21"/>
                </a:solidFill>
                <a:latin typeface="Arial" charset="0"/>
                <a:ea typeface="ＭＳ Ｐゴシック" charset="0"/>
                <a:cs typeface="ＭＳ Ｐゴシック" charset="0"/>
              </a:rPr>
              <a:t>)</a:t>
            </a:r>
            <a:endParaRPr lang="it-IT" dirty="0">
              <a:latin typeface="Arial" charset="0"/>
              <a:ea typeface="ＭＳ Ｐゴシック" charset="0"/>
              <a:cs typeface="ＭＳ Ｐゴシック" charset="0"/>
            </a:endParaRPr>
          </a:p>
        </p:txBody>
      </p:sp>
      <p:pic>
        <p:nvPicPr>
          <p:cNvPr id="2" name="Immagine 1"/>
          <p:cNvPicPr>
            <a:picLocks noChangeAspect="1"/>
          </p:cNvPicPr>
          <p:nvPr/>
        </p:nvPicPr>
        <p:blipFill>
          <a:blip r:embed="rId3"/>
          <a:stretch>
            <a:fillRect/>
          </a:stretch>
        </p:blipFill>
        <p:spPr>
          <a:xfrm>
            <a:off x="7224149" y="339788"/>
            <a:ext cx="1770916" cy="2371763"/>
          </a:xfrm>
          <a:prstGeom prst="rect">
            <a:avLst/>
          </a:prstGeom>
        </p:spPr>
      </p:pic>
    </p:spTree>
    <p:extLst>
      <p:ext uri="{BB962C8B-B14F-4D97-AF65-F5344CB8AC3E}">
        <p14:creationId xmlns:p14="http://schemas.microsoft.com/office/powerpoint/2010/main" val="29637342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854370" y="432195"/>
            <a:ext cx="4421529" cy="702124"/>
          </a:xfrm>
        </p:spPr>
        <p:txBody>
          <a:bodyPr/>
          <a:lstStyle/>
          <a:p>
            <a:pPr algn="r"/>
            <a:r>
              <a:rPr lang="it-IT" sz="3200" dirty="0" smtClean="0">
                <a:solidFill>
                  <a:srgbClr val="00B050"/>
                </a:solidFill>
                <a:latin typeface="Bradley Hand" charset="0"/>
                <a:ea typeface="Bradley Hand" charset="0"/>
                <a:cs typeface="Bradley Hand" charset="0"/>
              </a:rPr>
              <a:t>Il Mito di Cura</a:t>
            </a:r>
            <a:endParaRPr lang="it-IT" sz="3200" dirty="0">
              <a:solidFill>
                <a:srgbClr val="00B050"/>
              </a:solidFill>
              <a:latin typeface="Bradley Hand" charset="0"/>
              <a:ea typeface="Bradley Hand" charset="0"/>
              <a:cs typeface="Bradley Hand" charset="0"/>
            </a:endParaRPr>
          </a:p>
        </p:txBody>
      </p:sp>
      <p:sp>
        <p:nvSpPr>
          <p:cNvPr id="3" name="Segnaposto contenuto 2"/>
          <p:cNvSpPr>
            <a:spLocks noGrp="1"/>
          </p:cNvSpPr>
          <p:nvPr>
            <p:ph idx="1"/>
          </p:nvPr>
        </p:nvSpPr>
        <p:spPr>
          <a:xfrm>
            <a:off x="451413" y="1886674"/>
            <a:ext cx="8403220" cy="4699322"/>
          </a:xfrm>
        </p:spPr>
        <p:txBody>
          <a:bodyPr>
            <a:noAutofit/>
          </a:bodyPr>
          <a:lstStyle/>
          <a:p>
            <a:pPr marL="0" indent="0">
              <a:buNone/>
            </a:pPr>
            <a:r>
              <a:rPr lang="it-IT" sz="1800" dirty="0">
                <a:solidFill>
                  <a:srgbClr val="011893"/>
                </a:solidFill>
              </a:rPr>
              <a:t>«Mentre </a:t>
            </a:r>
            <a:r>
              <a:rPr lang="it-IT" sz="1800" b="1" dirty="0">
                <a:solidFill>
                  <a:srgbClr val="011893"/>
                </a:solidFill>
              </a:rPr>
              <a:t>Cura</a:t>
            </a:r>
            <a:r>
              <a:rPr lang="it-IT" sz="1800" dirty="0">
                <a:solidFill>
                  <a:srgbClr val="011893"/>
                </a:solidFill>
              </a:rPr>
              <a:t> stava attraversando un fiume, vide del fango argilloso. Lo raccolse pensosa e cominciò a dargli </a:t>
            </a:r>
            <a:r>
              <a:rPr lang="it-IT" sz="1800" dirty="0" smtClean="0">
                <a:solidFill>
                  <a:srgbClr val="011893"/>
                </a:solidFill>
              </a:rPr>
              <a:t>forma. </a:t>
            </a:r>
          </a:p>
          <a:p>
            <a:pPr marL="0" indent="0">
              <a:buNone/>
            </a:pPr>
            <a:r>
              <a:rPr lang="it-IT" sz="1800" dirty="0" smtClean="0">
                <a:solidFill>
                  <a:srgbClr val="011893"/>
                </a:solidFill>
              </a:rPr>
              <a:t>Ora</a:t>
            </a:r>
            <a:r>
              <a:rPr lang="it-IT" sz="1800" dirty="0">
                <a:solidFill>
                  <a:srgbClr val="011893"/>
                </a:solidFill>
              </a:rPr>
              <a:t>, mentre stava riflettendo su ciò che aveva fatto, si avvicinò </a:t>
            </a:r>
            <a:r>
              <a:rPr lang="it-IT" sz="1800" b="1" dirty="0">
                <a:solidFill>
                  <a:srgbClr val="011893"/>
                </a:solidFill>
              </a:rPr>
              <a:t>Giove</a:t>
            </a:r>
            <a:r>
              <a:rPr lang="it-IT" sz="1800" dirty="0">
                <a:solidFill>
                  <a:srgbClr val="011893"/>
                </a:solidFill>
              </a:rPr>
              <a:t>. Cura gli chiese di dare lo spirito di vita a ciò che aveva fatto e Giove acconsentì volentieri. Ma quando Cura pretese di imporre il suo nome a ciò che aveva fatto, Giove glielo proibì e volle che fosse imposto il suo nome. </a:t>
            </a:r>
            <a:endParaRPr lang="it-IT" sz="1800" dirty="0" smtClean="0">
              <a:solidFill>
                <a:srgbClr val="011893"/>
              </a:solidFill>
            </a:endParaRPr>
          </a:p>
          <a:p>
            <a:pPr marL="0" indent="0">
              <a:buNone/>
            </a:pPr>
            <a:r>
              <a:rPr lang="it-IT" sz="1800" dirty="0" smtClean="0">
                <a:solidFill>
                  <a:srgbClr val="011893"/>
                </a:solidFill>
              </a:rPr>
              <a:t>Mentre </a:t>
            </a:r>
            <a:r>
              <a:rPr lang="it-IT" sz="1800" dirty="0">
                <a:solidFill>
                  <a:srgbClr val="011893"/>
                </a:solidFill>
              </a:rPr>
              <a:t>Cura e Giove disputavano sul nome intervenne </a:t>
            </a:r>
            <a:r>
              <a:rPr lang="it-IT" sz="1800" b="1" dirty="0">
                <a:solidFill>
                  <a:srgbClr val="011893"/>
                </a:solidFill>
              </a:rPr>
              <a:t>Terra</a:t>
            </a:r>
            <a:r>
              <a:rPr lang="it-IT" sz="1800" dirty="0">
                <a:solidFill>
                  <a:srgbClr val="011893"/>
                </a:solidFill>
              </a:rPr>
              <a:t>, reclamando che a ciò che era stato fatto fosse imposto il proprio nome, perché essa, la Terra, gli aveva dato parte del proprio corpo. I disputanti elessero </a:t>
            </a:r>
            <a:r>
              <a:rPr lang="it-IT" sz="1800" b="1" dirty="0">
                <a:solidFill>
                  <a:srgbClr val="011893"/>
                </a:solidFill>
              </a:rPr>
              <a:t>Saturno</a:t>
            </a:r>
            <a:r>
              <a:rPr lang="it-IT" sz="1800" dirty="0">
                <a:solidFill>
                  <a:srgbClr val="011893"/>
                </a:solidFill>
              </a:rPr>
              <a:t> a giudice, il quale comunicò ai contendenti la seguente giusta decisione: “Tu, Giove, che hai dato lo spirito, al momento della morte riceverai lo spirito. Tu Terra, che hai dato il corpo, riceverai il corpo. Ma poiché fu Cura che per prima diede forma a questo essere, fin che esso vive lo possieda Cura. Per quanto riguarda il nome, si chiami </a:t>
            </a:r>
            <a:r>
              <a:rPr lang="it-IT" sz="1800" b="1" i="1" dirty="0">
                <a:solidFill>
                  <a:srgbClr val="011893"/>
                </a:solidFill>
              </a:rPr>
              <a:t>homo</a:t>
            </a:r>
            <a:r>
              <a:rPr lang="it-IT" sz="1800" dirty="0">
                <a:solidFill>
                  <a:srgbClr val="011893"/>
                </a:solidFill>
              </a:rPr>
              <a:t> poiché è stato tratto da humus”». </a:t>
            </a:r>
          </a:p>
        </p:txBody>
      </p:sp>
      <p:pic>
        <p:nvPicPr>
          <p:cNvPr id="4" name="Immagine 3"/>
          <p:cNvPicPr>
            <a:picLocks noChangeAspect="1"/>
          </p:cNvPicPr>
          <p:nvPr/>
        </p:nvPicPr>
        <p:blipFill>
          <a:blip r:embed="rId2"/>
          <a:stretch>
            <a:fillRect/>
          </a:stretch>
        </p:blipFill>
        <p:spPr>
          <a:xfrm>
            <a:off x="1309074" y="306058"/>
            <a:ext cx="2211419" cy="1297035"/>
          </a:xfrm>
          <a:prstGeom prst="rect">
            <a:avLst/>
          </a:prstGeom>
        </p:spPr>
      </p:pic>
    </p:spTree>
    <p:extLst>
      <p:ext uri="{BB962C8B-B14F-4D97-AF65-F5344CB8AC3E}">
        <p14:creationId xmlns:p14="http://schemas.microsoft.com/office/powerpoint/2010/main" val="16925747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183038" y="324653"/>
            <a:ext cx="5445421" cy="786517"/>
          </a:xfrm>
        </p:spPr>
        <p:txBody>
          <a:bodyPr>
            <a:normAutofit fontScale="90000"/>
          </a:bodyPr>
          <a:lstStyle/>
          <a:p>
            <a:pPr algn="r"/>
            <a:r>
              <a:rPr lang="it-IT" sz="3600" dirty="0" smtClean="0">
                <a:solidFill>
                  <a:srgbClr val="011893"/>
                </a:solidFill>
                <a:latin typeface="Bradley Hand" charset="0"/>
                <a:ea typeface="Bradley Hand" charset="0"/>
                <a:cs typeface="Bradley Hand" charset="0"/>
              </a:rPr>
              <a:t>La Genesi e la Cur</a:t>
            </a:r>
            <a:r>
              <a:rPr lang="it-IT" dirty="0" smtClean="0">
                <a:solidFill>
                  <a:srgbClr val="011893"/>
                </a:solidFill>
                <a:latin typeface="Bradley Hand" charset="0"/>
                <a:ea typeface="Bradley Hand" charset="0"/>
                <a:cs typeface="Bradley Hand" charset="0"/>
              </a:rPr>
              <a:t>a</a:t>
            </a:r>
            <a:endParaRPr lang="it-IT" dirty="0">
              <a:solidFill>
                <a:srgbClr val="011893"/>
              </a:solidFill>
              <a:latin typeface="Bradley Hand" charset="0"/>
              <a:ea typeface="Bradley Hand" charset="0"/>
              <a:cs typeface="Bradley Hand" charset="0"/>
            </a:endParaRPr>
          </a:p>
        </p:txBody>
      </p:sp>
      <p:sp>
        <p:nvSpPr>
          <p:cNvPr id="3" name="Segnaposto contenuto 2"/>
          <p:cNvSpPr>
            <a:spLocks noGrp="1"/>
          </p:cNvSpPr>
          <p:nvPr>
            <p:ph idx="1"/>
          </p:nvPr>
        </p:nvSpPr>
        <p:spPr>
          <a:xfrm>
            <a:off x="567159" y="1863524"/>
            <a:ext cx="8229601" cy="4734046"/>
          </a:xfrm>
        </p:spPr>
        <p:txBody>
          <a:bodyPr>
            <a:normAutofit fontScale="85000" lnSpcReduction="20000"/>
          </a:bodyPr>
          <a:lstStyle/>
          <a:p>
            <a:pPr marL="0" indent="0">
              <a:buNone/>
            </a:pPr>
            <a:r>
              <a:rPr lang="it-IT" b="1" dirty="0" smtClean="0">
                <a:solidFill>
                  <a:srgbClr val="4E8F00"/>
                </a:solidFill>
              </a:rPr>
              <a:t>Creazione e impronta di un Dio coltivatore e custode</a:t>
            </a:r>
          </a:p>
          <a:p>
            <a:r>
              <a:rPr lang="it-IT" sz="2100" b="1" dirty="0">
                <a:solidFill>
                  <a:srgbClr val="FF2F92"/>
                </a:solidFill>
              </a:rPr>
              <a:t>«Dio creò l’uomo a sua immagine: a immagine di Dio lo creò: maschio e femmina li creò. [</a:t>
            </a:r>
            <a:r>
              <a:rPr lang="mr-IN" sz="2100" b="1" dirty="0">
                <a:solidFill>
                  <a:srgbClr val="FF2F92"/>
                </a:solidFill>
              </a:rPr>
              <a:t>…</a:t>
            </a:r>
            <a:r>
              <a:rPr lang="it-IT" sz="2100" b="1" dirty="0">
                <a:solidFill>
                  <a:srgbClr val="FF2F92"/>
                </a:solidFill>
              </a:rPr>
              <a:t>] Il Signore Dio prese l’uomo e lo pose nel giardino dell’Eden, perché lo coltivasse e lo custodisse» </a:t>
            </a:r>
            <a:r>
              <a:rPr lang="it-IT" sz="2100" i="1" dirty="0" smtClean="0">
                <a:solidFill>
                  <a:srgbClr val="FF2F92"/>
                </a:solidFill>
              </a:rPr>
              <a:t>(Genesi, 1, 27; 2, 15)</a:t>
            </a:r>
          </a:p>
          <a:p>
            <a:pPr marL="0" indent="0">
              <a:buNone/>
            </a:pPr>
            <a:r>
              <a:rPr lang="it-IT" b="1" dirty="0" smtClean="0">
                <a:solidFill>
                  <a:srgbClr val="4E8F00"/>
                </a:solidFill>
              </a:rPr>
              <a:t>Un Dio che è Padre e Madre e continua la cura dell’uomo</a:t>
            </a:r>
            <a:endParaRPr lang="it-IT" b="1" dirty="0">
              <a:solidFill>
                <a:srgbClr val="4E8F00"/>
              </a:solidFill>
            </a:endParaRPr>
          </a:p>
          <a:p>
            <a:r>
              <a:rPr lang="it-IT" b="1" dirty="0" smtClean="0">
                <a:solidFill>
                  <a:srgbClr val="7030A0"/>
                </a:solidFill>
              </a:rPr>
              <a:t>«</a:t>
            </a:r>
            <a:r>
              <a:rPr lang="it-IT" b="1" dirty="0">
                <a:solidFill>
                  <a:srgbClr val="7030A0"/>
                </a:solidFill>
              </a:rPr>
              <a:t>Cos’è mai un uomo, Signore,/per amarlo con simile cura?/ Quest’uomo cui sempre tu pensi!/ Nulla più che un alito è l’uomo/i suoi giorni un’ombra che muore</a:t>
            </a:r>
            <a:r>
              <a:rPr lang="it-IT" b="1" dirty="0" smtClean="0">
                <a:solidFill>
                  <a:srgbClr val="7030A0"/>
                </a:solidFill>
              </a:rPr>
              <a:t>/» </a:t>
            </a:r>
            <a:r>
              <a:rPr lang="it-IT" i="1" dirty="0" smtClean="0">
                <a:solidFill>
                  <a:srgbClr val="7030A0"/>
                </a:solidFill>
              </a:rPr>
              <a:t>(Salmo 144</a:t>
            </a:r>
            <a:r>
              <a:rPr lang="it-IT" dirty="0" smtClean="0">
                <a:solidFill>
                  <a:srgbClr val="7030A0"/>
                </a:solidFill>
              </a:rPr>
              <a:t>) </a:t>
            </a:r>
          </a:p>
          <a:p>
            <a:r>
              <a:rPr lang="it-IT" b="1" dirty="0" smtClean="0">
                <a:solidFill>
                  <a:srgbClr val="7030A0"/>
                </a:solidFill>
              </a:rPr>
              <a:t>«</a:t>
            </a:r>
            <a:r>
              <a:rPr lang="it-IT" b="1" dirty="0">
                <a:solidFill>
                  <a:srgbClr val="7030A0"/>
                </a:solidFill>
              </a:rPr>
              <a:t>Sion ha detto: “Il Signore mi ha abbandonato, il Signore mi ha dimenticato”. Si dimentica forse una donna del suo bambino, così da non commuoversi per il figlio delle sue viscere? Anche se costoro si dimenticassero, io invece non ti dimenticherò mai.» </a:t>
            </a:r>
            <a:r>
              <a:rPr lang="it-IT" i="1" dirty="0" smtClean="0">
                <a:solidFill>
                  <a:srgbClr val="7030A0"/>
                </a:solidFill>
              </a:rPr>
              <a:t>(Isaia 49</a:t>
            </a:r>
            <a:r>
              <a:rPr lang="it-IT" i="1" dirty="0">
                <a:solidFill>
                  <a:srgbClr val="7030A0"/>
                </a:solidFill>
              </a:rPr>
              <a:t>, 14-15</a:t>
            </a:r>
            <a:r>
              <a:rPr lang="it-IT" dirty="0">
                <a:solidFill>
                  <a:srgbClr val="7030A0"/>
                </a:solidFill>
              </a:rPr>
              <a:t>) </a:t>
            </a:r>
          </a:p>
        </p:txBody>
      </p:sp>
      <p:pic>
        <p:nvPicPr>
          <p:cNvPr id="4" name="Immagine 3"/>
          <p:cNvPicPr>
            <a:picLocks noChangeAspect="1"/>
          </p:cNvPicPr>
          <p:nvPr/>
        </p:nvPicPr>
        <p:blipFill>
          <a:blip r:embed="rId2"/>
          <a:stretch>
            <a:fillRect/>
          </a:stretch>
        </p:blipFill>
        <p:spPr>
          <a:xfrm>
            <a:off x="1991854" y="324653"/>
            <a:ext cx="2143033" cy="1351179"/>
          </a:xfrm>
          <a:prstGeom prst="rect">
            <a:avLst/>
          </a:prstGeom>
        </p:spPr>
      </p:pic>
    </p:spTree>
    <p:extLst>
      <p:ext uri="{BB962C8B-B14F-4D97-AF65-F5344CB8AC3E}">
        <p14:creationId xmlns:p14="http://schemas.microsoft.com/office/powerpoint/2010/main" val="18451285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340425" y="107576"/>
            <a:ext cx="8251126" cy="1336956"/>
          </a:xfrm>
        </p:spPr>
        <p:txBody>
          <a:bodyPr/>
          <a:lstStyle/>
          <a:p>
            <a:pPr algn="l"/>
            <a:r>
              <a:rPr lang="it-IT" sz="3200" dirty="0">
                <a:solidFill>
                  <a:srgbClr val="660066"/>
                </a:solidFill>
                <a:latin typeface="Arial" charset="0"/>
                <a:ea typeface="ＭＳ Ｐゴシック" charset="0"/>
                <a:cs typeface="ＭＳ Ｐゴシック" charset="0"/>
              </a:rPr>
              <a:t>Modi sociali di preservare la cura:</a:t>
            </a:r>
            <a:br>
              <a:rPr lang="it-IT" sz="3200" dirty="0">
                <a:solidFill>
                  <a:srgbClr val="660066"/>
                </a:solidFill>
                <a:latin typeface="Arial" charset="0"/>
                <a:ea typeface="ＭＳ Ｐゴシック" charset="0"/>
                <a:cs typeface="ＭＳ Ｐゴシック" charset="0"/>
              </a:rPr>
            </a:br>
            <a:r>
              <a:rPr lang="it-IT" sz="3600" i="1" dirty="0" smtClean="0">
                <a:solidFill>
                  <a:srgbClr val="000090"/>
                </a:solidFill>
                <a:latin typeface="Arial" charset="0"/>
                <a:ea typeface="ＭＳ Ｐゴシック" charset="0"/>
                <a:cs typeface="ＭＳ Ｐゴシック" charset="0"/>
              </a:rPr>
              <a:t>nelle </a:t>
            </a:r>
            <a:r>
              <a:rPr lang="it-IT" sz="3600" i="1" dirty="0">
                <a:solidFill>
                  <a:srgbClr val="000090"/>
                </a:solidFill>
                <a:latin typeface="Arial" charset="0"/>
                <a:ea typeface="ＭＳ Ｐゴシック" charset="0"/>
                <a:cs typeface="ＭＳ Ｐゴシック" charset="0"/>
              </a:rPr>
              <a:t>società di mezzo</a:t>
            </a:r>
            <a:endParaRPr lang="it-IT" dirty="0">
              <a:solidFill>
                <a:srgbClr val="000090"/>
              </a:solidFill>
              <a:latin typeface="Times New Roman" charset="0"/>
              <a:ea typeface="ＭＳ Ｐゴシック" charset="0"/>
              <a:cs typeface="ＭＳ Ｐゴシック" charset="0"/>
            </a:endParaRPr>
          </a:p>
        </p:txBody>
      </p:sp>
      <p:sp>
        <p:nvSpPr>
          <p:cNvPr id="89091" name="Rectangle 3"/>
          <p:cNvSpPr>
            <a:spLocks noGrp="1" noChangeArrowheads="1"/>
          </p:cNvSpPr>
          <p:nvPr>
            <p:ph type="body" idx="1"/>
          </p:nvPr>
        </p:nvSpPr>
        <p:spPr>
          <a:xfrm>
            <a:off x="549276" y="2658088"/>
            <a:ext cx="8396288" cy="3784175"/>
          </a:xfrm>
        </p:spPr>
        <p:txBody>
          <a:bodyPr/>
          <a:lstStyle/>
          <a:p>
            <a:r>
              <a:rPr lang="it-IT" dirty="0">
                <a:solidFill>
                  <a:srgbClr val="226A26"/>
                </a:solidFill>
                <a:latin typeface="Arial" charset="0"/>
                <a:ea typeface="ＭＳ Ｐゴシック" charset="0"/>
                <a:cs typeface="ＭＳ Ｐゴシック" charset="0"/>
              </a:rPr>
              <a:t>Le relazioni primarie, familiari, parentali, vicinali</a:t>
            </a:r>
          </a:p>
          <a:p>
            <a:r>
              <a:rPr lang="it-IT" dirty="0">
                <a:solidFill>
                  <a:srgbClr val="970D3D"/>
                </a:solidFill>
                <a:latin typeface="Arial" charset="0"/>
                <a:ea typeface="ＭＳ Ｐゴシック" charset="0"/>
                <a:cs typeface="ＭＳ Ｐゴシック" charset="0"/>
              </a:rPr>
              <a:t>La fondazione </a:t>
            </a:r>
            <a:r>
              <a:rPr lang="it-IT" dirty="0" err="1">
                <a:solidFill>
                  <a:srgbClr val="970D3D"/>
                </a:solidFill>
                <a:latin typeface="Arial" charset="0"/>
                <a:ea typeface="ＭＳ Ｐゴシック" charset="0"/>
                <a:cs typeface="ＭＳ Ｐゴシック" charset="0"/>
              </a:rPr>
              <a:t>cosmogologica</a:t>
            </a:r>
            <a:endParaRPr lang="it-IT" dirty="0">
              <a:solidFill>
                <a:srgbClr val="970D3D"/>
              </a:solidFill>
              <a:latin typeface="Arial" charset="0"/>
              <a:ea typeface="ＭＳ Ｐゴシック" charset="0"/>
              <a:cs typeface="ＭＳ Ｐゴシック" charset="0"/>
            </a:endParaRPr>
          </a:p>
          <a:p>
            <a:r>
              <a:rPr lang="it-IT" dirty="0">
                <a:solidFill>
                  <a:srgbClr val="4D1588"/>
                </a:solidFill>
                <a:latin typeface="Arial" charset="0"/>
                <a:ea typeface="ＭＳ Ｐゴシック" charset="0"/>
                <a:cs typeface="ＭＳ Ｐゴシック" charset="0"/>
              </a:rPr>
              <a:t>La salvezza </a:t>
            </a:r>
            <a:r>
              <a:rPr lang="it-IT" dirty="0" err="1" smtClean="0">
                <a:solidFill>
                  <a:srgbClr val="4D1588"/>
                </a:solidFill>
                <a:latin typeface="Arial" charset="0"/>
                <a:ea typeface="ＭＳ Ｐゴシック" charset="0"/>
                <a:cs typeface="ＭＳ Ｐゴシック" charset="0"/>
              </a:rPr>
              <a:t>dell</a:t>
            </a:r>
            <a:r>
              <a:rPr lang="ja-JP" altLang="it-IT" dirty="0" smtClean="0">
                <a:solidFill>
                  <a:srgbClr val="4D1588"/>
                </a:solidFill>
                <a:latin typeface="Arial" charset="0"/>
                <a:ea typeface="ＭＳ Ｐゴシック" charset="0"/>
                <a:cs typeface="ＭＳ Ｐゴシック" charset="0"/>
              </a:rPr>
              <a:t>’</a:t>
            </a:r>
            <a:r>
              <a:rPr lang="it-IT" dirty="0" smtClean="0">
                <a:solidFill>
                  <a:srgbClr val="4D1588"/>
                </a:solidFill>
                <a:latin typeface="Arial" charset="0"/>
                <a:ea typeface="ＭＳ Ｐゴシック" charset="0"/>
                <a:cs typeface="ＭＳ Ｐゴシック" charset="0"/>
              </a:rPr>
              <a:t>anima (primazia religiosa)</a:t>
            </a:r>
            <a:endParaRPr lang="it-IT" dirty="0">
              <a:latin typeface="Arial" charset="0"/>
              <a:ea typeface="ＭＳ Ｐゴシック" charset="0"/>
              <a:cs typeface="ＭＳ Ｐゴシック" charset="0"/>
            </a:endParaRPr>
          </a:p>
          <a:p>
            <a:r>
              <a:rPr lang="it-IT" dirty="0">
                <a:solidFill>
                  <a:schemeClr val="accent2"/>
                </a:solidFill>
                <a:latin typeface="Arial" charset="0"/>
                <a:ea typeface="ＭＳ Ｐゴシック" charset="0"/>
                <a:cs typeface="ＭＳ Ｐゴシック" charset="0"/>
              </a:rPr>
              <a:t>Le res </a:t>
            </a:r>
            <a:r>
              <a:rPr lang="it-IT" dirty="0" err="1">
                <a:solidFill>
                  <a:schemeClr val="accent2"/>
                </a:solidFill>
                <a:latin typeface="Arial" charset="0"/>
                <a:ea typeface="ＭＳ Ｐゴシック" charset="0"/>
                <a:cs typeface="ＭＳ Ｐゴシック" charset="0"/>
              </a:rPr>
              <a:t>naturae</a:t>
            </a:r>
            <a:r>
              <a:rPr lang="it-IT" dirty="0">
                <a:solidFill>
                  <a:schemeClr val="accent2"/>
                </a:solidFill>
                <a:latin typeface="Arial" charset="0"/>
                <a:ea typeface="ＭＳ Ｐゴシック" charset="0"/>
                <a:cs typeface="ＭＳ Ｐゴシック" charset="0"/>
              </a:rPr>
              <a:t> e la cura del </a:t>
            </a:r>
            <a:r>
              <a:rPr lang="it-IT" dirty="0" smtClean="0">
                <a:solidFill>
                  <a:schemeClr val="accent2"/>
                </a:solidFill>
                <a:latin typeface="Arial" charset="0"/>
                <a:ea typeface="ＭＳ Ｐゴシック" charset="0"/>
                <a:cs typeface="ＭＳ Ｐゴシック" charset="0"/>
              </a:rPr>
              <a:t>corpo (asimmetria complementare)</a:t>
            </a:r>
            <a:endParaRPr lang="it-IT" dirty="0">
              <a:solidFill>
                <a:schemeClr val="accent2"/>
              </a:solidFill>
              <a:latin typeface="Arial" charset="0"/>
              <a:ea typeface="ＭＳ Ｐゴシック" charset="0"/>
              <a:cs typeface="ＭＳ Ｐゴシック" charset="0"/>
            </a:endParaRPr>
          </a:p>
          <a:p>
            <a:r>
              <a:rPr lang="it-IT" dirty="0">
                <a:solidFill>
                  <a:srgbClr val="C75B21"/>
                </a:solidFill>
                <a:latin typeface="Arial" charset="0"/>
                <a:ea typeface="ＭＳ Ｐゴシック" charset="0"/>
                <a:cs typeface="ＭＳ Ｐゴシック" charset="0"/>
              </a:rPr>
              <a:t>La fraternità ospitale</a:t>
            </a:r>
            <a:endParaRPr lang="it-IT" dirty="0">
              <a:latin typeface="Arial" charset="0"/>
              <a:ea typeface="ＭＳ Ｐゴシック" charset="0"/>
              <a:cs typeface="ＭＳ Ｐゴシック" charset="0"/>
            </a:endParaRPr>
          </a:p>
        </p:txBody>
      </p:sp>
      <p:pic>
        <p:nvPicPr>
          <p:cNvPr id="3" name="Immagine 2"/>
          <p:cNvPicPr>
            <a:picLocks noChangeAspect="1"/>
          </p:cNvPicPr>
          <p:nvPr/>
        </p:nvPicPr>
        <p:blipFill>
          <a:blip r:embed="rId3"/>
          <a:stretch>
            <a:fillRect/>
          </a:stretch>
        </p:blipFill>
        <p:spPr>
          <a:xfrm>
            <a:off x="6395052" y="107576"/>
            <a:ext cx="2550512" cy="2550512"/>
          </a:xfrm>
          <a:prstGeom prst="rect">
            <a:avLst/>
          </a:prstGeom>
        </p:spPr>
      </p:pic>
    </p:spTree>
    <p:extLst>
      <p:ext uri="{BB962C8B-B14F-4D97-AF65-F5344CB8AC3E}">
        <p14:creationId xmlns:p14="http://schemas.microsoft.com/office/powerpoint/2010/main" val="379614586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zza">
  <a:themeElements>
    <a:clrScheme name="Brezza">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zza">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zza">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Brezza.thmx</Template>
  <TotalTime>4093</TotalTime>
  <Words>1864</Words>
  <Application>Microsoft Macintosh PowerPoint</Application>
  <PresentationFormat>Presentazione su schermo (4:3)</PresentationFormat>
  <Paragraphs>142</Paragraphs>
  <Slides>23</Slides>
  <Notes>10</Notes>
  <HiddenSlides>0</HiddenSlides>
  <MMClips>0</MMClips>
  <ScaleCrop>false</ScaleCrop>
  <HeadingPairs>
    <vt:vector size="6" baseType="variant">
      <vt:variant>
        <vt:lpstr>Caratteri utilizzati</vt:lpstr>
      </vt:variant>
      <vt:variant>
        <vt:i4>12</vt:i4>
      </vt:variant>
      <vt:variant>
        <vt:lpstr>Tema</vt:lpstr>
      </vt:variant>
      <vt:variant>
        <vt:i4>1</vt:i4>
      </vt:variant>
      <vt:variant>
        <vt:lpstr>Titoli diapositive</vt:lpstr>
      </vt:variant>
      <vt:variant>
        <vt:i4>23</vt:i4>
      </vt:variant>
    </vt:vector>
  </HeadingPairs>
  <TitlesOfParts>
    <vt:vector size="36" baseType="lpstr">
      <vt:lpstr>Bradley Hand</vt:lpstr>
      <vt:lpstr>Calibri</vt:lpstr>
      <vt:lpstr>Cambria</vt:lpstr>
      <vt:lpstr>Century Gothic</vt:lpstr>
      <vt:lpstr>Chalkboard SE</vt:lpstr>
      <vt:lpstr>ＭＳ Ｐゴシック</vt:lpstr>
      <vt:lpstr>News Gothic MT</vt:lpstr>
      <vt:lpstr>Times</vt:lpstr>
      <vt:lpstr>Times New Roman</vt:lpstr>
      <vt:lpstr>Wingdings</vt:lpstr>
      <vt:lpstr>Wingdings 2</vt:lpstr>
      <vt:lpstr>Arial</vt:lpstr>
      <vt:lpstr>Brezza</vt:lpstr>
      <vt:lpstr>Evoluzione della Cura</vt:lpstr>
      <vt:lpstr>significati</vt:lpstr>
      <vt:lpstr>Perché in ogni epoca  la cura è importante?</vt:lpstr>
      <vt:lpstr>il curare: una relazione sociale  complementare-reciproca</vt:lpstr>
      <vt:lpstr>La prospettiva storica:  da dove viene la cura e dove va? </vt:lpstr>
      <vt:lpstr>Modi sociali di preservare la cura: nelle società antiche</vt:lpstr>
      <vt:lpstr>Il Mito di Cura</vt:lpstr>
      <vt:lpstr>La Genesi e la Cura</vt:lpstr>
      <vt:lpstr>Modi sociali di preservare la cura: nelle società di mezzo</vt:lpstr>
      <vt:lpstr>Assistenza e terapia</vt:lpstr>
      <vt:lpstr>La cura nelle società  umanistiche e moderne</vt:lpstr>
      <vt:lpstr>Le fratture della cura nelle società moderne</vt:lpstr>
      <vt:lpstr>Nella modernità liquida:  crisi etica e sociale</vt:lpstr>
      <vt:lpstr>Problematiche sanitarie contemporanee</vt:lpstr>
      <vt:lpstr>Verso la società planetaria:  Grande contrazione  ma nuovi processi (I)</vt:lpstr>
      <vt:lpstr>Verso la società planetaria:  Grande contrazione  ma nuovi processi (II)</vt:lpstr>
      <vt:lpstr>Mutamenti sociali dei curati:  quale nuovo ruolo?</vt:lpstr>
      <vt:lpstr>Ruolo della persona in cura e che si (auto)cura</vt:lpstr>
      <vt:lpstr>Verso delle “società della salute”? Uno scenario possibile</vt:lpstr>
      <vt:lpstr>La società fraterna di cui abbiamo bisogno  e che ci manca</vt:lpstr>
      <vt:lpstr>  La “nuova cura” costruisce  una società fraterna</vt:lpstr>
      <vt:lpstr>La centralità della relazione</vt:lpstr>
      <vt:lpstr>Obiettivi d’apprendimento</vt:lpstr>
    </vt:vector>
  </TitlesOfParts>
  <Company>Università di Ferrara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Etica della cura e  cura della comunicazione</dc:title>
  <dc:creator>Marco Ingrosso</dc:creator>
  <cp:lastModifiedBy>Marco Ingrosso</cp:lastModifiedBy>
  <cp:revision>226</cp:revision>
  <dcterms:created xsi:type="dcterms:W3CDTF">2013-04-01T09:25:24Z</dcterms:created>
  <dcterms:modified xsi:type="dcterms:W3CDTF">2017-11-28T11:00:23Z</dcterms:modified>
</cp:coreProperties>
</file>