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tiff" ContentType="image/tiff"/>
  <Default Extension="emf" ContentType="image/x-emf"/>
  <Default Extension="jpe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7" r:id="rId4"/>
    <p:sldId id="268" r:id="rId5"/>
    <p:sldId id="266" r:id="rId6"/>
    <p:sldId id="258" r:id="rId7"/>
    <p:sldId id="270" r:id="rId8"/>
    <p:sldId id="259" r:id="rId9"/>
    <p:sldId id="271" r:id="rId10"/>
    <p:sldId id="260" r:id="rId11"/>
    <p:sldId id="272" r:id="rId12"/>
    <p:sldId id="273" r:id="rId13"/>
    <p:sldId id="274" r:id="rId14"/>
    <p:sldId id="265" r:id="rId15"/>
    <p:sldId id="269" r:id="rId16"/>
    <p:sldId id="262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63" r:id="rId27"/>
    <p:sldId id="275" r:id="rId2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008F00"/>
    <a:srgbClr val="AB0101"/>
    <a:srgbClr val="FF40FF"/>
    <a:srgbClr val="9437FF"/>
    <a:srgbClr val="264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/>
    <p:restoredTop sz="96272"/>
  </p:normalViewPr>
  <p:slideViewPr>
    <p:cSldViewPr snapToGrid="0" snapToObjects="1">
      <p:cViewPr>
        <p:scale>
          <a:sx n="137" d="100"/>
          <a:sy n="137" d="100"/>
        </p:scale>
        <p:origin x="-50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78A9A-74C5-5F41-8654-53FC87E98ADD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F430A-CFA1-2349-B4AB-92AF9E66015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12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2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10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A2F24A4-AA39-3F45-91B2-6BBE8A53DD7C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16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1818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C8CE611F-9819-4545-954B-58F559E0135F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26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5810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3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10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4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33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2466" name="Segnaposto note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charset="0"/>
              <a:ea typeface="ＭＳ Ｐゴシック" charset="-128"/>
            </a:endParaRPr>
          </a:p>
        </p:txBody>
      </p:sp>
      <p:sp>
        <p:nvSpPr>
          <p:cNvPr id="6246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7FED74E2-A615-CE40-9CA7-63EE2617E2E0}" type="slidenum">
              <a:rPr lang="it-IT" altLang="it-IT" sz="1200">
                <a:solidFill>
                  <a:schemeClr val="tx1"/>
                </a:solidFill>
                <a:latin typeface="Calibri" charset="0"/>
              </a:rPr>
              <a:pPr/>
              <a:t>5</a:t>
            </a:fld>
            <a:endParaRPr lang="it-IT" altLang="it-IT" sz="120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33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149B16D-A8B3-7B49-AF70-A1CC9E25E34B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6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38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FC68D039-2ECB-624C-8343-15079BA3EE3B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8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3136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FC68D039-2ECB-624C-8343-15079BA3EE3B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9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4774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DC68CA2E-36A8-954E-B30B-2AC39F217A0E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10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1080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DC68CA2E-36A8-954E-B30B-2AC39F217A0E}" type="slidenum">
              <a:rPr lang="it-IT" altLang="it-IT" sz="1200">
                <a:solidFill>
                  <a:schemeClr val="tx1"/>
                </a:solidFill>
                <a:latin typeface="Arial" charset="0"/>
              </a:rPr>
              <a:pPr/>
              <a:t>11</a:t>
            </a:fld>
            <a:endParaRPr lang="it-IT" altLang="it-IT" sz="1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altLang="it-IT" noProof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912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50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193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89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70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69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585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22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95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61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733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45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3964-3828-554A-A10E-DB8930C89637}" type="datetimeFigureOut">
              <a:rPr lang="it-IT" smtClean="0"/>
              <a:t>17/11/17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2631-ADD6-6145-812B-D795219975D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65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671805"/>
            <a:ext cx="6858000" cy="1564836"/>
          </a:xfrm>
        </p:spPr>
        <p:txBody>
          <a:bodyPr>
            <a:normAutofit/>
          </a:bodyPr>
          <a:lstStyle/>
          <a:p>
            <a:r>
              <a:rPr lang="it-IT" sz="3000" b="1" dirty="0" smtClean="0">
                <a:solidFill>
                  <a:srgbClr val="C00000"/>
                </a:solidFill>
                <a:latin typeface="+mn-lt"/>
              </a:rPr>
              <a:t>Sviluppi della società moderna</a:t>
            </a:r>
            <a:r>
              <a:rPr lang="it-IT" sz="30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it-IT" sz="3000" b="1" dirty="0">
                <a:solidFill>
                  <a:srgbClr val="C00000"/>
                </a:solidFill>
                <a:latin typeface="+mn-lt"/>
              </a:rPr>
            </a:br>
            <a:r>
              <a:rPr lang="it-IT" sz="30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it-IT" sz="3000" b="1" dirty="0" smtClean="0">
                <a:solidFill>
                  <a:srgbClr val="C00000"/>
                </a:solidFill>
                <a:latin typeface="+mn-lt"/>
              </a:rPr>
              <a:t>e teorie </a:t>
            </a:r>
            <a:r>
              <a:rPr lang="it-IT" sz="3000" b="1" dirty="0">
                <a:solidFill>
                  <a:srgbClr val="C00000"/>
                </a:solidFill>
                <a:latin typeface="+mn-lt"/>
              </a:rPr>
              <a:t>sociologiche del ‘900 </a:t>
            </a:r>
            <a:r>
              <a:rPr lang="it-IT" sz="3000" b="1" dirty="0">
                <a:solidFill>
                  <a:srgbClr val="002060"/>
                </a:solidFill>
                <a:latin typeface="+mn-lt"/>
              </a:rPr>
              <a:t/>
            </a:r>
            <a:br>
              <a:rPr lang="it-IT" sz="3000" b="1" dirty="0">
                <a:solidFill>
                  <a:srgbClr val="002060"/>
                </a:solidFill>
                <a:latin typeface="+mn-lt"/>
              </a:rPr>
            </a:br>
            <a:endParaRPr lang="it-IT" sz="3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2706832"/>
            <a:ext cx="6858000" cy="2670464"/>
          </a:xfrm>
        </p:spPr>
        <p:txBody>
          <a:bodyPr>
            <a:normAutofit lnSpcReduction="10000"/>
          </a:bodyPr>
          <a:lstStyle/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2400" dirty="0">
              <a:solidFill>
                <a:srgbClr val="002060"/>
              </a:solidFill>
            </a:endParaRPr>
          </a:p>
          <a:p>
            <a:endParaRPr lang="it-IT" sz="1350" dirty="0">
              <a:solidFill>
                <a:srgbClr val="002060"/>
              </a:solidFill>
            </a:endParaRPr>
          </a:p>
          <a:p>
            <a:endParaRPr lang="it-IT" sz="1350" dirty="0">
              <a:solidFill>
                <a:srgbClr val="002060"/>
              </a:solidFill>
            </a:endParaRPr>
          </a:p>
          <a:p>
            <a:r>
              <a:rPr lang="it-IT" sz="1350" dirty="0">
                <a:solidFill>
                  <a:srgbClr val="002060"/>
                </a:solidFill>
              </a:rPr>
              <a:t>Corso </a:t>
            </a:r>
            <a:r>
              <a:rPr lang="it-IT" sz="1350" dirty="0" smtClean="0">
                <a:solidFill>
                  <a:srgbClr val="002060"/>
                </a:solidFill>
              </a:rPr>
              <a:t>di Sociologia </a:t>
            </a:r>
            <a:r>
              <a:rPr lang="it-IT" sz="1350" dirty="0">
                <a:solidFill>
                  <a:srgbClr val="002060"/>
                </a:solidFill>
              </a:rPr>
              <a:t>generale </a:t>
            </a:r>
            <a:r>
              <a:rPr lang="it-IT" sz="1350" dirty="0" smtClean="0">
                <a:solidFill>
                  <a:srgbClr val="002060"/>
                </a:solidFill>
              </a:rPr>
              <a:t>2017/18</a:t>
            </a:r>
            <a:endParaRPr lang="it-IT" sz="1350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041" y="2860097"/>
            <a:ext cx="3293918" cy="189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84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idx="1"/>
          </p:nvPr>
        </p:nvSpPr>
        <p:spPr>
          <a:xfrm>
            <a:off x="471055" y="290945"/>
            <a:ext cx="8257309" cy="627610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altLang="it-IT" sz="3000" b="1" u="sng" dirty="0" smtClean="0">
                <a:solidFill>
                  <a:srgbClr val="DE1667"/>
                </a:solidFill>
                <a:ea typeface="ＭＳ Ｐゴシック" charset="-128"/>
              </a:rPr>
              <a:t>TEORIE DELL</a:t>
            </a:r>
            <a:r>
              <a:rPr lang="it-IT" altLang="it-IT" sz="3000" b="1" u="sng" dirty="0" smtClean="0">
                <a:solidFill>
                  <a:srgbClr val="DE1667"/>
                </a:solidFill>
                <a:latin typeface="Arial" charset="0"/>
                <a:ea typeface="ＭＳ Ｐゴシック" charset="-128"/>
              </a:rPr>
              <a:t>’</a:t>
            </a:r>
            <a:r>
              <a:rPr lang="it-IT" altLang="ja-JP" sz="3000" b="1" u="sng" dirty="0" smtClean="0">
                <a:solidFill>
                  <a:srgbClr val="DE1667"/>
                </a:solidFill>
                <a:ea typeface="ＭＳ Ｐゴシック" charset="-128"/>
              </a:rPr>
              <a:t>AZIONE</a:t>
            </a:r>
            <a:r>
              <a:rPr lang="it-IT" altLang="ja-JP" sz="3000" dirty="0" smtClean="0">
                <a:ea typeface="ＭＳ Ｐゴシック" charset="-128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ja-JP" sz="3000" dirty="0" smtClean="0">
                <a:ea typeface="ＭＳ Ｐゴシック" charset="-128"/>
              </a:rPr>
              <a:t>rivolgono </a:t>
            </a:r>
            <a:r>
              <a:rPr lang="it-IT" altLang="ja-JP" sz="3000" dirty="0">
                <a:ea typeface="ＭＳ Ｐゴシック" charset="-128"/>
              </a:rPr>
              <a:t>l</a:t>
            </a:r>
            <a:r>
              <a:rPr lang="it-IT" altLang="ja-JP" sz="3000" dirty="0">
                <a:latin typeface="Arial" charset="0"/>
                <a:ea typeface="ＭＳ Ｐゴシック" charset="-128"/>
              </a:rPr>
              <a:t>’</a:t>
            </a:r>
            <a:r>
              <a:rPr lang="it-IT" altLang="ja-JP" sz="3000" dirty="0">
                <a:ea typeface="ＭＳ Ｐゴシック" charset="-128"/>
              </a:rPr>
              <a:t>attenzione ai </a:t>
            </a:r>
            <a:r>
              <a:rPr lang="it-IT" altLang="ja-JP" sz="3000" i="1" dirty="0">
                <a:solidFill>
                  <a:srgbClr val="0000FF"/>
                </a:solidFill>
                <a:ea typeface="ＭＳ Ｐゴシック" charset="-128"/>
              </a:rPr>
              <a:t>comportamenti individuali </a:t>
            </a:r>
            <a:r>
              <a:rPr lang="it-IT" altLang="ja-JP" sz="3000" dirty="0">
                <a:ea typeface="ＭＳ Ｐゴシック" charset="-128"/>
              </a:rPr>
              <a:t>dei singoli attori; le strutture sociali sono prodotte da </a:t>
            </a:r>
            <a:r>
              <a:rPr lang="it-IT" altLang="ja-JP" sz="3000" i="1" dirty="0">
                <a:ea typeface="ＭＳ Ｐゴシック" charset="-128"/>
              </a:rPr>
              <a:t>azioni </a:t>
            </a:r>
            <a:r>
              <a:rPr lang="it-IT" altLang="ja-JP" sz="3000" dirty="0">
                <a:ea typeface="ＭＳ Ｐゴシック" charset="-128"/>
              </a:rPr>
              <a:t>e </a:t>
            </a:r>
            <a:r>
              <a:rPr lang="it-IT" altLang="ja-JP" sz="3000" i="1" dirty="0">
                <a:ea typeface="ＭＳ Ｐゴシック" charset="-128"/>
              </a:rPr>
              <a:t>interazioni </a:t>
            </a:r>
            <a:r>
              <a:rPr lang="it-IT" altLang="ja-JP" sz="3000" dirty="0">
                <a:ea typeface="ＭＳ Ｐゴシック" charset="-128"/>
              </a:rPr>
              <a:t>degli individui</a:t>
            </a:r>
            <a:r>
              <a:rPr lang="it-IT" altLang="ja-JP" sz="3000" dirty="0" smtClean="0">
                <a:ea typeface="ＭＳ Ｐゴシック" charset="-128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ja-JP" sz="2600" dirty="0" smtClean="0">
                <a:solidFill>
                  <a:srgbClr val="FF6600"/>
                </a:solidFill>
                <a:ea typeface="ＭＳ Ｐゴシック" charset="-128"/>
              </a:rPr>
              <a:t>LA SOCIOLOGIA SVILUPPA LA SUA ATTENZIONE PER L’AMBIENTE MICRO E PER I FATTORI CULTURALI CHE GUIDANO L’AZIONE</a:t>
            </a:r>
            <a:r>
              <a:rPr lang="it-IT" altLang="ja-JP" sz="2600" dirty="0" smtClean="0">
                <a:ea typeface="ＭＳ Ｐゴシック" charset="-128"/>
              </a:rPr>
              <a:t>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it-IT" altLang="it-IT" sz="3000" dirty="0" smtClean="0">
                <a:ea typeface="ＭＳ Ｐゴシック" charset="-128"/>
              </a:rPr>
              <a:t> Secondo la </a:t>
            </a:r>
            <a:r>
              <a:rPr lang="it-IT" altLang="it-IT" sz="3000" b="1" dirty="0" smtClean="0">
                <a:solidFill>
                  <a:srgbClr val="7030A0"/>
                </a:solidFill>
                <a:ea typeface="ＭＳ Ｐゴシック" charset="-128"/>
              </a:rPr>
              <a:t>teoria dello scambio sociale (o della scelta razionale)</a:t>
            </a:r>
            <a:r>
              <a:rPr lang="it-IT" altLang="it-IT" sz="3000" dirty="0" smtClean="0">
                <a:ea typeface="ＭＳ Ｐゴシック" charset="-128"/>
              </a:rPr>
              <a:t> formulata da </a:t>
            </a:r>
            <a:r>
              <a:rPr lang="it-IT" altLang="it-IT" sz="3000" dirty="0" err="1" smtClean="0">
                <a:ea typeface="ＭＳ Ｐゴシック" charset="-128"/>
              </a:rPr>
              <a:t>Homas</a:t>
            </a:r>
            <a:r>
              <a:rPr lang="it-IT" altLang="it-IT" sz="3000" dirty="0" smtClean="0">
                <a:ea typeface="ＭＳ Ｐゴシック" charset="-128"/>
              </a:rPr>
              <a:t> il comportamento umano è basato sull’utilitarismo (</a:t>
            </a:r>
            <a:r>
              <a:rPr lang="it-IT" altLang="it-IT" sz="3000" dirty="0" err="1" smtClean="0">
                <a:ea typeface="ＭＳ Ｐゴシック" charset="-128"/>
              </a:rPr>
              <a:t>Stuard</a:t>
            </a:r>
            <a:r>
              <a:rPr lang="it-IT" altLang="it-IT" sz="3000" dirty="0" smtClean="0">
                <a:ea typeface="ＭＳ Ｐゴシック" charset="-128"/>
              </a:rPr>
              <a:t> </a:t>
            </a:r>
            <a:r>
              <a:rPr lang="it-IT" altLang="it-IT" sz="3000" dirty="0" err="1" smtClean="0">
                <a:ea typeface="ＭＳ Ｐゴシック" charset="-128"/>
              </a:rPr>
              <a:t>Mills</a:t>
            </a:r>
            <a:r>
              <a:rPr lang="it-IT" altLang="it-IT" sz="3000" dirty="0" smtClean="0">
                <a:ea typeface="ＭＳ Ｐゴシック" charset="-128"/>
              </a:rPr>
              <a:t>) e il comportamentismo (</a:t>
            </a:r>
            <a:r>
              <a:rPr lang="it-IT" altLang="it-IT" sz="3000" dirty="0" err="1" smtClean="0">
                <a:ea typeface="ＭＳ Ｐゴシック" charset="-128"/>
              </a:rPr>
              <a:t>Skinner</a:t>
            </a:r>
            <a:r>
              <a:rPr lang="it-IT" altLang="it-IT" sz="3000" dirty="0" smtClean="0">
                <a:ea typeface="ＭＳ Ｐゴシック" charset="-128"/>
              </a:rPr>
              <a:t>). Si applicano dei modelli matematici ed econometrici per definire situazioni sociali.</a:t>
            </a:r>
          </a:p>
          <a:p>
            <a:pPr>
              <a:lnSpc>
                <a:spcPct val="120000"/>
              </a:lnSpc>
              <a:buFont typeface="Wingdings" charset="2"/>
              <a:buChar char="Ø"/>
            </a:pPr>
            <a:r>
              <a:rPr lang="it-IT" altLang="it-IT" sz="3000" dirty="0" smtClean="0">
                <a:ea typeface="ＭＳ Ｐゴシック" charset="-128"/>
              </a:rPr>
              <a:t> Un esito molto influente è stata la “</a:t>
            </a:r>
            <a:r>
              <a:rPr lang="it-IT" altLang="it-IT" sz="3000" b="1" i="1" dirty="0" smtClean="0">
                <a:solidFill>
                  <a:srgbClr val="2645A2"/>
                </a:solidFill>
                <a:ea typeface="ＭＳ Ｐゴシック" charset="-128"/>
              </a:rPr>
              <a:t>teoria dei giochi</a:t>
            </a:r>
            <a:r>
              <a:rPr lang="it-IT" altLang="it-IT" sz="3000" dirty="0" smtClean="0">
                <a:ea typeface="ＭＳ Ｐゴシック" charset="-128"/>
              </a:rPr>
              <a:t>” e il “</a:t>
            </a:r>
            <a:r>
              <a:rPr lang="it-IT" altLang="it-IT" sz="3000" b="1" i="1" dirty="0" smtClean="0">
                <a:solidFill>
                  <a:srgbClr val="2645A2"/>
                </a:solidFill>
                <a:ea typeface="ＭＳ Ｐゴシック" charset="-128"/>
              </a:rPr>
              <a:t>dilemma del prigioniero</a:t>
            </a:r>
            <a:r>
              <a:rPr lang="it-IT" altLang="it-IT" sz="3000" dirty="0" smtClean="0">
                <a:ea typeface="ＭＳ Ｐゴシック" charset="-128"/>
              </a:rPr>
              <a:t>” (Coleman)</a:t>
            </a:r>
            <a:endParaRPr lang="it-IT" altLang="it-IT" sz="3000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7586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AEC8A398-6DD6-9946-BD1B-88F9F0C1C9EF}" type="slidenum">
              <a:rPr lang="it-IT" altLang="it-IT" sz="900">
                <a:solidFill>
                  <a:srgbClr val="898989"/>
                </a:solidFill>
              </a:rPr>
              <a:pPr/>
              <a:t>10</a:t>
            </a:fld>
            <a:endParaRPr lang="it-IT" altLang="it-IT" sz="9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07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idx="1"/>
          </p:nvPr>
        </p:nvSpPr>
        <p:spPr>
          <a:xfrm>
            <a:off x="471055" y="290945"/>
            <a:ext cx="8257309" cy="62761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Una forma diversa di </a:t>
            </a:r>
            <a:r>
              <a:rPr lang="it-IT" altLang="it-IT" sz="2400" b="1" dirty="0" err="1" smtClean="0">
                <a:solidFill>
                  <a:srgbClr val="002060"/>
                </a:solidFill>
                <a:ea typeface="ＭＳ Ｐゴシック" charset="-128"/>
              </a:rPr>
              <a:t>TdA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 è:</a:t>
            </a:r>
            <a:r>
              <a:rPr lang="it-IT" altLang="it-IT" sz="3300" b="1" i="1" dirty="0" smtClean="0">
                <a:solidFill>
                  <a:srgbClr val="DE1667"/>
                </a:solidFill>
                <a:ea typeface="ＭＳ Ｐゴシック" charset="-128"/>
              </a:rPr>
              <a:t> l’</a:t>
            </a:r>
            <a:r>
              <a:rPr lang="it-IT" altLang="ja-JP" sz="3300" b="1" i="1" dirty="0" err="1" smtClean="0">
                <a:solidFill>
                  <a:srgbClr val="DE1667"/>
                </a:solidFill>
                <a:ea typeface="ＭＳ Ｐゴシック" charset="-128"/>
              </a:rPr>
              <a:t>Interazionismo</a:t>
            </a:r>
            <a:r>
              <a:rPr lang="it-IT" altLang="ja-JP" sz="3300" b="1" i="1" dirty="0" smtClean="0">
                <a:solidFill>
                  <a:srgbClr val="DE1667"/>
                </a:solidFill>
                <a:ea typeface="ＭＳ Ｐゴシック" charset="-128"/>
              </a:rPr>
              <a:t> simbolico</a:t>
            </a:r>
            <a:r>
              <a:rPr lang="it-IT" altLang="ja-JP" sz="3300" b="1" dirty="0" smtClean="0">
                <a:solidFill>
                  <a:srgbClr val="0000FF"/>
                </a:solidFill>
                <a:ea typeface="ＭＳ Ｐゴシック" charset="-128"/>
              </a:rPr>
              <a:t> </a:t>
            </a:r>
          </a:p>
          <a:p>
            <a:pPr marL="0" indent="0">
              <a:buNone/>
            </a:pP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George H. Mead, 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Mente, Sé, Società </a:t>
            </a:r>
          </a:p>
          <a:p>
            <a:pPr marL="0" indent="0">
              <a:buNone/>
            </a:pP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E. </a:t>
            </a:r>
            <a:r>
              <a:rPr lang="it-IT" altLang="it-IT" sz="2400" dirty="0" err="1">
                <a:solidFill>
                  <a:srgbClr val="0000FF"/>
                </a:solidFill>
                <a:ea typeface="ＭＳ Ｐゴシック" charset="-128"/>
              </a:rPr>
              <a:t>Goffman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Relazioni in pubblico; Rituali di interazione; </a:t>
            </a:r>
            <a:r>
              <a:rPr lang="it-IT" altLang="it-IT" sz="2400" b="1" dirty="0" err="1">
                <a:solidFill>
                  <a:srgbClr val="0000FF"/>
                </a:solidFill>
                <a:ea typeface="ＭＳ Ｐゴシック" charset="-128"/>
              </a:rPr>
              <a:t>Asylums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 (ricerca in un Ospedale psichiatrico)</a:t>
            </a:r>
          </a:p>
          <a:p>
            <a:pPr marL="0" indent="0">
              <a:buNone/>
            </a:pP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E.T. </a:t>
            </a:r>
            <a:r>
              <a:rPr lang="it-IT" altLang="it-IT" sz="2400" dirty="0" err="1">
                <a:solidFill>
                  <a:srgbClr val="0000FF"/>
                </a:solidFill>
                <a:ea typeface="ＭＳ Ｐゴシック" charset="-128"/>
              </a:rPr>
              <a:t>Hull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Prossemica</a:t>
            </a:r>
          </a:p>
          <a:p>
            <a:pPr marL="0" indent="0">
              <a:buNone/>
            </a:pP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H. </a:t>
            </a:r>
            <a:r>
              <a:rPr lang="it-IT" altLang="it-IT" sz="2400" dirty="0" err="1">
                <a:solidFill>
                  <a:srgbClr val="0000FF"/>
                </a:solidFill>
                <a:ea typeface="ＭＳ Ｐゴシック" charset="-128"/>
              </a:rPr>
              <a:t>Blumer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400" b="1" dirty="0" err="1">
                <a:solidFill>
                  <a:srgbClr val="0000FF"/>
                </a:solidFill>
                <a:ea typeface="ＭＳ Ｐゴシック" charset="-128"/>
              </a:rPr>
              <a:t>Interazionismo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 simbolico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, 1969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ja-JP" sz="2600" dirty="0" smtClean="0">
                <a:solidFill>
                  <a:srgbClr val="7030A0"/>
                </a:solidFill>
                <a:ea typeface="ＭＳ Ｐゴシック" charset="-128"/>
              </a:rPr>
              <a:t>si concentra </a:t>
            </a:r>
            <a:r>
              <a:rPr lang="it-IT" altLang="ja-JP" sz="2600" dirty="0">
                <a:solidFill>
                  <a:srgbClr val="7030A0"/>
                </a:solidFill>
                <a:ea typeface="ＭＳ Ｐゴシック" charset="-128"/>
              </a:rPr>
              <a:t>sull</a:t>
            </a:r>
            <a:r>
              <a:rPr lang="it-IT" altLang="ja-JP" sz="2600" dirty="0">
                <a:solidFill>
                  <a:srgbClr val="7030A0"/>
                </a:solidFill>
                <a:latin typeface="Arial" charset="0"/>
                <a:ea typeface="ＭＳ Ｐゴシック" charset="-128"/>
              </a:rPr>
              <a:t>’</a:t>
            </a:r>
            <a:r>
              <a:rPr lang="it-IT" altLang="ja-JP" sz="2600" dirty="0">
                <a:solidFill>
                  <a:srgbClr val="7030A0"/>
                </a:solidFill>
                <a:ea typeface="ＭＳ Ｐゴシック" charset="-128"/>
              </a:rPr>
              <a:t>analisi delle </a:t>
            </a:r>
            <a:r>
              <a:rPr lang="it-IT" altLang="ja-JP" sz="2600" i="1" dirty="0">
                <a:solidFill>
                  <a:srgbClr val="7030A0"/>
                </a:solidFill>
                <a:ea typeface="ＭＳ Ｐゴシック" charset="-128"/>
              </a:rPr>
              <a:t>interazioni dirette nei </a:t>
            </a:r>
            <a:r>
              <a:rPr lang="it-IT" altLang="ja-JP" sz="2600" b="1" i="1" dirty="0">
                <a:solidFill>
                  <a:srgbClr val="7030A0"/>
                </a:solidFill>
                <a:ea typeface="ＭＳ Ｐゴシック" charset="-128"/>
              </a:rPr>
              <a:t>contesti della vita quotidiana</a:t>
            </a:r>
            <a:r>
              <a:rPr lang="it-IT" altLang="ja-JP" sz="2600" i="1" dirty="0">
                <a:solidFill>
                  <a:srgbClr val="7030A0"/>
                </a:solidFill>
                <a:ea typeface="ＭＳ Ｐゴシック" charset="-128"/>
              </a:rPr>
              <a:t> </a:t>
            </a:r>
            <a:r>
              <a:rPr lang="it-IT" altLang="ja-JP" sz="2600" dirty="0" smtClean="0">
                <a:solidFill>
                  <a:srgbClr val="7030A0"/>
                </a:solidFill>
                <a:ea typeface="ＭＳ Ｐゴシック" charset="-128"/>
              </a:rPr>
              <a:t>e </a:t>
            </a:r>
            <a:r>
              <a:rPr lang="it-IT" altLang="ja-JP" sz="2600" dirty="0">
                <a:solidFill>
                  <a:srgbClr val="7030A0"/>
                </a:solidFill>
                <a:ea typeface="ＭＳ Ｐゴシック" charset="-128"/>
              </a:rPr>
              <a:t>ne </a:t>
            </a:r>
            <a:r>
              <a:rPr lang="it-IT" altLang="ja-JP" sz="2600" dirty="0" smtClean="0">
                <a:solidFill>
                  <a:srgbClr val="7030A0"/>
                </a:solidFill>
                <a:ea typeface="ＭＳ Ｐゴシック" charset="-128"/>
              </a:rPr>
              <a:t>sottolinea </a:t>
            </a:r>
            <a:r>
              <a:rPr lang="it-IT" altLang="ja-JP" sz="2600" dirty="0">
                <a:solidFill>
                  <a:srgbClr val="7030A0"/>
                </a:solidFill>
                <a:ea typeface="ＭＳ Ｐゴシック" charset="-128"/>
              </a:rPr>
              <a:t>il ruolo nella creazione della società e delle sue </a:t>
            </a:r>
            <a:r>
              <a:rPr lang="it-IT" altLang="ja-JP" sz="2600" dirty="0" smtClean="0">
                <a:solidFill>
                  <a:srgbClr val="7030A0"/>
                </a:solidFill>
                <a:ea typeface="ＭＳ Ｐゴシック" charset="-128"/>
              </a:rPr>
              <a:t>istituzioni</a:t>
            </a:r>
            <a:r>
              <a:rPr lang="it-IT" altLang="ja-JP" sz="2600" dirty="0">
                <a:solidFill>
                  <a:srgbClr val="7030A0"/>
                </a:solidFill>
                <a:ea typeface="ＭＳ Ｐゴシック" charset="-128"/>
              </a:rPr>
              <a:t>;</a:t>
            </a:r>
            <a:r>
              <a:rPr lang="it-IT" altLang="ja-JP" sz="2600" dirty="0" smtClean="0">
                <a:solidFill>
                  <a:srgbClr val="7030A0"/>
                </a:solidFill>
                <a:ea typeface="ＭＳ Ｐゴシック" charset="-128"/>
              </a:rPr>
              <a:t> </a:t>
            </a:r>
            <a:r>
              <a:rPr lang="it-IT" altLang="ja-JP" sz="24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si </a:t>
            </a:r>
            <a:r>
              <a:rPr lang="it-IT" altLang="ja-JP" sz="24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occupa degli effetti dei simboli, incluse le parole e la cultura, </a:t>
            </a:r>
            <a:r>
              <a:rPr lang="it-IT" altLang="ja-JP" sz="2400" dirty="0" err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sull</a:t>
            </a:r>
            <a:r>
              <a:rPr lang="ja-JP" altLang="it-IT" sz="24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it-IT" altLang="ja-JP" sz="2400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interazione tra due o più persone. </a:t>
            </a:r>
            <a:r>
              <a:rPr lang="it-IT" altLang="ja-JP" sz="24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La mente e il sé si formano grazie alle interazioni: queste dipendono dal </a:t>
            </a:r>
            <a:r>
              <a:rPr lang="it-IT" altLang="ja-JP" sz="2400" b="1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significato</a:t>
            </a:r>
            <a:r>
              <a:rPr lang="it-IT" altLang="ja-JP" sz="24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 che attribuisce alla situazione che si vive. Il significato dipende dal </a:t>
            </a:r>
            <a:r>
              <a:rPr lang="it-IT" altLang="ja-JP" sz="2400" b="1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contesto</a:t>
            </a:r>
            <a:r>
              <a:rPr lang="it-IT" altLang="ja-JP" sz="24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Privilegia la comprensione di situazioni specifiche attraverso i </a:t>
            </a:r>
            <a:r>
              <a:rPr lang="it-IT" altLang="it-IT" sz="24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metodi etnografici e qualitativi </a:t>
            </a:r>
            <a:r>
              <a:rPr lang="it-IT" altLang="it-IT" sz="21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(ispirazione dal </a:t>
            </a:r>
            <a:r>
              <a:rPr lang="it-IT" altLang="it-IT" sz="2100" i="1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pragmatismo: </a:t>
            </a:r>
            <a:r>
              <a:rPr lang="it-IT" altLang="it-IT" sz="21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la definizione di realtà data dai soggetti viene assunta come reale. Per </a:t>
            </a:r>
            <a:r>
              <a:rPr lang="it-IT" altLang="it-IT" sz="2100" dirty="0" err="1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Dewey</a:t>
            </a:r>
            <a:r>
              <a:rPr lang="it-IT" altLang="it-IT" sz="21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 bisogna partire dai problemi concreti per vederne la soluzione)</a:t>
            </a:r>
            <a:endParaRPr lang="it-IT" altLang="it-IT" sz="2100" dirty="0" smtClean="0">
              <a:solidFill>
                <a:srgbClr val="002060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7586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AEC8A398-6DD6-9946-BD1B-88F9F0C1C9EF}" type="slidenum">
              <a:rPr lang="it-IT" altLang="it-IT" sz="900">
                <a:solidFill>
                  <a:srgbClr val="898989"/>
                </a:solidFill>
              </a:rPr>
              <a:pPr/>
              <a:t>11</a:t>
            </a:fld>
            <a:endParaRPr lang="it-IT" altLang="it-IT" sz="9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605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9126" y="365127"/>
            <a:ext cx="7806223" cy="791870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</a:rPr>
              <a:t>Sé e socializzazione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531" y="1231641"/>
            <a:ext cx="8266922" cy="49453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rgbClr val="002060"/>
                </a:solidFill>
              </a:rPr>
              <a:t>Mead vede la personalità come un </a:t>
            </a:r>
            <a:r>
              <a:rPr lang="it-IT" sz="2400" i="1" dirty="0" smtClean="0">
                <a:solidFill>
                  <a:srgbClr val="002060"/>
                </a:solidFill>
              </a:rPr>
              <a:t>processo dinamico </a:t>
            </a:r>
            <a:r>
              <a:rPr lang="it-IT" sz="2400" dirty="0" smtClean="0">
                <a:solidFill>
                  <a:srgbClr val="002060"/>
                </a:solidFill>
              </a:rPr>
              <a:t>in continua evoluzione sulla base delle interazioni con gli altri e l’ambiente.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AB0101"/>
                </a:solidFill>
              </a:rPr>
              <a:t>L’</a:t>
            </a:r>
            <a:r>
              <a:rPr lang="it-IT" sz="2400" b="1" dirty="0" smtClean="0">
                <a:solidFill>
                  <a:srgbClr val="AB0101"/>
                </a:solidFill>
              </a:rPr>
              <a:t>IO</a:t>
            </a:r>
            <a:r>
              <a:rPr lang="it-IT" sz="2400" dirty="0" smtClean="0">
                <a:solidFill>
                  <a:srgbClr val="AB0101"/>
                </a:solidFill>
              </a:rPr>
              <a:t> è la parte più soggettiva e interiore, </a:t>
            </a:r>
            <a:r>
              <a:rPr lang="it-IT" sz="2400" dirty="0">
                <a:solidFill>
                  <a:srgbClr val="FF0000"/>
                </a:solidFill>
              </a:rPr>
              <a:t>i</a:t>
            </a:r>
            <a:r>
              <a:rPr lang="it-IT" sz="2400" dirty="0" smtClean="0">
                <a:solidFill>
                  <a:srgbClr val="FF0000"/>
                </a:solidFill>
              </a:rPr>
              <a:t>l </a:t>
            </a:r>
            <a:r>
              <a:rPr lang="it-IT" sz="2400" b="1" dirty="0" smtClean="0">
                <a:solidFill>
                  <a:srgbClr val="FF0000"/>
                </a:solidFill>
              </a:rPr>
              <a:t>ME</a:t>
            </a:r>
            <a:r>
              <a:rPr lang="it-IT" sz="2400" dirty="0" smtClean="0">
                <a:solidFill>
                  <a:srgbClr val="FF0000"/>
                </a:solidFill>
              </a:rPr>
              <a:t> la parte più sociale, influenzata dall’opinione degli altri e che assorbe i simboli del gruppo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008F00"/>
                </a:solidFill>
              </a:rPr>
              <a:t>La teoria della </a:t>
            </a:r>
            <a:r>
              <a:rPr lang="it-IT" sz="2400" b="1" dirty="0" smtClean="0">
                <a:solidFill>
                  <a:srgbClr val="008F00"/>
                </a:solidFill>
              </a:rPr>
              <a:t>socializzazione</a:t>
            </a:r>
            <a:r>
              <a:rPr lang="it-IT" sz="2400" dirty="0" smtClean="0">
                <a:solidFill>
                  <a:srgbClr val="008F00"/>
                </a:solidFill>
              </a:rPr>
              <a:t> comprende tre fasi nel bambino: </a:t>
            </a:r>
            <a:r>
              <a:rPr lang="it-IT" sz="2400" b="1" dirty="0" err="1" smtClean="0">
                <a:solidFill>
                  <a:srgbClr val="008F00"/>
                </a:solidFill>
              </a:rPr>
              <a:t>pre</a:t>
            </a:r>
            <a:r>
              <a:rPr lang="it-IT" sz="2400" b="1" dirty="0" smtClean="0">
                <a:solidFill>
                  <a:srgbClr val="008F00"/>
                </a:solidFill>
              </a:rPr>
              <a:t>-gioco</a:t>
            </a:r>
            <a:r>
              <a:rPr lang="it-IT" sz="2400" dirty="0" smtClean="0">
                <a:solidFill>
                  <a:srgbClr val="008F00"/>
                </a:solidFill>
              </a:rPr>
              <a:t> (</a:t>
            </a:r>
            <a:r>
              <a:rPr lang="it-IT" sz="2400" i="1" dirty="0" smtClean="0">
                <a:solidFill>
                  <a:srgbClr val="008F00"/>
                </a:solidFill>
              </a:rPr>
              <a:t>imitazione</a:t>
            </a:r>
            <a:r>
              <a:rPr lang="it-IT" sz="2400" dirty="0" smtClean="0">
                <a:solidFill>
                  <a:srgbClr val="008F00"/>
                </a:solidFill>
              </a:rPr>
              <a:t>), </a:t>
            </a:r>
            <a:r>
              <a:rPr lang="it-IT" sz="2400" b="1" dirty="0" smtClean="0">
                <a:solidFill>
                  <a:srgbClr val="008F00"/>
                </a:solidFill>
              </a:rPr>
              <a:t>gioco-play</a:t>
            </a:r>
            <a:r>
              <a:rPr lang="it-IT" sz="2400" dirty="0" smtClean="0">
                <a:solidFill>
                  <a:srgbClr val="008F00"/>
                </a:solidFill>
              </a:rPr>
              <a:t> (</a:t>
            </a:r>
            <a:r>
              <a:rPr lang="it-IT" sz="2400" i="1" dirty="0" smtClean="0">
                <a:solidFill>
                  <a:srgbClr val="008F00"/>
                </a:solidFill>
              </a:rPr>
              <a:t>altro significativo</a:t>
            </a:r>
            <a:r>
              <a:rPr lang="it-IT" sz="2400" dirty="0" smtClean="0">
                <a:solidFill>
                  <a:srgbClr val="008F00"/>
                </a:solidFill>
              </a:rPr>
              <a:t>), </a:t>
            </a:r>
            <a:r>
              <a:rPr lang="it-IT" sz="2400" b="1" dirty="0" smtClean="0">
                <a:solidFill>
                  <a:srgbClr val="008F00"/>
                </a:solidFill>
              </a:rPr>
              <a:t>gioco-game</a:t>
            </a:r>
            <a:r>
              <a:rPr lang="it-IT" sz="2400" dirty="0" smtClean="0">
                <a:solidFill>
                  <a:srgbClr val="008F00"/>
                </a:solidFill>
              </a:rPr>
              <a:t> (</a:t>
            </a:r>
            <a:r>
              <a:rPr lang="it-IT" sz="2400" i="1" dirty="0" smtClean="0">
                <a:solidFill>
                  <a:srgbClr val="008F00"/>
                </a:solidFill>
              </a:rPr>
              <a:t>regole del gioco e altro generalizzato</a:t>
            </a:r>
            <a:r>
              <a:rPr lang="it-IT" sz="2400" dirty="0" smtClean="0">
                <a:solidFill>
                  <a:srgbClr val="008F00"/>
                </a:solidFill>
              </a:rPr>
              <a:t>). Il ruolo dell’altro è mediato da gesti, simboli, emozioni.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9437FF"/>
                </a:solidFill>
              </a:rPr>
              <a:t>La </a:t>
            </a:r>
            <a:r>
              <a:rPr lang="it-IT" sz="2400" b="1" dirty="0" smtClean="0">
                <a:solidFill>
                  <a:srgbClr val="9437FF"/>
                </a:solidFill>
              </a:rPr>
              <a:t>socializzazione (secondaria) continua</a:t>
            </a:r>
            <a:r>
              <a:rPr lang="it-IT" sz="2400" dirty="0" smtClean="0">
                <a:solidFill>
                  <a:srgbClr val="9437FF"/>
                </a:solidFill>
              </a:rPr>
              <a:t> durante tutta la vita, attraverso contatti con i diversi ambienti frequentati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002060"/>
                </a:solidFill>
              </a:rPr>
              <a:t>(v. anche </a:t>
            </a:r>
            <a:r>
              <a:rPr lang="it-IT" sz="2400" b="1" i="1" dirty="0" smtClean="0">
                <a:solidFill>
                  <a:srgbClr val="002060"/>
                </a:solidFill>
              </a:rPr>
              <a:t>teorie del corso di vita</a:t>
            </a:r>
            <a:r>
              <a:rPr lang="it-IT" sz="2400" dirty="0" smtClean="0">
                <a:solidFill>
                  <a:srgbClr val="002060"/>
                </a:solidFill>
              </a:rPr>
              <a:t>)</a:t>
            </a:r>
            <a:endParaRPr lang="it-IT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253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51911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008F00"/>
                </a:solidFill>
                <a:latin typeface="+mn-lt"/>
              </a:rPr>
              <a:t>La presentazione del Sé</a:t>
            </a:r>
            <a:endParaRPr lang="it-IT" sz="3200" b="1" dirty="0">
              <a:solidFill>
                <a:srgbClr val="008F00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49" y="1119673"/>
            <a:ext cx="8039489" cy="52717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err="1" smtClean="0">
                <a:solidFill>
                  <a:schemeClr val="accent1">
                    <a:lumMod val="50000"/>
                  </a:schemeClr>
                </a:solidFill>
              </a:rPr>
              <a:t>Goffman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it-IT" i="1" dirty="0" smtClean="0">
                <a:solidFill>
                  <a:schemeClr val="accent1">
                    <a:lumMod val="50000"/>
                  </a:schemeClr>
                </a:solidFill>
              </a:rPr>
              <a:t>La vita quotidiana come rappresentazione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, 1959): la metafora teatrale e il sé rappresentato in pubblico. L’attore (sulla </a:t>
            </a: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ribalta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) recita tenendo conto delle aspettative del pubblico e dell’effetto che vuole suscitare, ma nel </a:t>
            </a: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retroscena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 può comportarsi molto diversamente.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Il Sé viene messo alla prova in situazioni estreme in cui viene umiliato e compresso </a:t>
            </a:r>
            <a:r>
              <a:rPr lang="it-IT" i="1" dirty="0" smtClean="0">
                <a:solidFill>
                  <a:srgbClr val="7030A0"/>
                </a:solidFill>
              </a:rPr>
              <a:t>(Le istituzioni totali </a:t>
            </a:r>
            <a:r>
              <a:rPr lang="it-IT" dirty="0" smtClean="0">
                <a:solidFill>
                  <a:srgbClr val="7030A0"/>
                </a:solidFill>
              </a:rPr>
              <a:t>come</a:t>
            </a:r>
            <a:r>
              <a:rPr lang="it-IT" i="1" dirty="0" smtClean="0">
                <a:solidFill>
                  <a:srgbClr val="7030A0"/>
                </a:solidFill>
              </a:rPr>
              <a:t> </a:t>
            </a:r>
            <a:r>
              <a:rPr lang="it-IT" i="1" dirty="0" err="1" smtClean="0">
                <a:solidFill>
                  <a:srgbClr val="7030A0"/>
                </a:solidFill>
              </a:rPr>
              <a:t>Asylum</a:t>
            </a:r>
            <a:r>
              <a:rPr lang="it-IT" i="1" dirty="0" smtClean="0">
                <a:solidFill>
                  <a:srgbClr val="7030A0"/>
                </a:solidFill>
              </a:rPr>
              <a:t>)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008F00"/>
                </a:solidFill>
              </a:rPr>
              <a:t>Oppure può venire “</a:t>
            </a:r>
            <a:r>
              <a:rPr lang="it-IT" b="1" dirty="0" smtClean="0">
                <a:solidFill>
                  <a:srgbClr val="008F00"/>
                </a:solidFill>
              </a:rPr>
              <a:t>etichettato</a:t>
            </a:r>
            <a:r>
              <a:rPr lang="it-IT" dirty="0" smtClean="0">
                <a:solidFill>
                  <a:srgbClr val="008F00"/>
                </a:solidFill>
              </a:rPr>
              <a:t>” (Becker) o “</a:t>
            </a:r>
            <a:r>
              <a:rPr lang="it-IT" b="1" dirty="0" smtClean="0">
                <a:solidFill>
                  <a:srgbClr val="008F00"/>
                </a:solidFill>
              </a:rPr>
              <a:t>stigmatizzato</a:t>
            </a:r>
            <a:r>
              <a:rPr lang="it-IT" dirty="0" smtClean="0">
                <a:solidFill>
                  <a:srgbClr val="008F00"/>
                </a:solidFill>
              </a:rPr>
              <a:t>” (</a:t>
            </a:r>
            <a:r>
              <a:rPr lang="it-IT" dirty="0" err="1" smtClean="0">
                <a:solidFill>
                  <a:srgbClr val="008F00"/>
                </a:solidFill>
              </a:rPr>
              <a:t>Goffman</a:t>
            </a:r>
            <a:r>
              <a:rPr lang="it-IT" dirty="0" smtClean="0">
                <a:solidFill>
                  <a:srgbClr val="008F00"/>
                </a:solidFill>
              </a:rPr>
              <a:t>) imponendo un’identità frutto di pregiudizi e attivando un processo di “</a:t>
            </a:r>
            <a:r>
              <a:rPr lang="it-IT" b="1" dirty="0" smtClean="0">
                <a:solidFill>
                  <a:srgbClr val="008F00"/>
                </a:solidFill>
              </a:rPr>
              <a:t>profezia che si </a:t>
            </a:r>
            <a:r>
              <a:rPr lang="it-IT" b="1" dirty="0" err="1" smtClean="0">
                <a:solidFill>
                  <a:srgbClr val="008F00"/>
                </a:solidFill>
              </a:rPr>
              <a:t>autoavvera</a:t>
            </a:r>
            <a:r>
              <a:rPr lang="it-IT" dirty="0" smtClean="0">
                <a:solidFill>
                  <a:srgbClr val="008F00"/>
                </a:solidFill>
              </a:rPr>
              <a:t>” (carriera deviante, carriera del malato psichiatrico, studente “asino”)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40FF"/>
                </a:solidFill>
              </a:rPr>
              <a:t>G. descrive anche le strategie di “</a:t>
            </a:r>
            <a:r>
              <a:rPr lang="it-IT" b="1" dirty="0" smtClean="0">
                <a:solidFill>
                  <a:srgbClr val="FF40FF"/>
                </a:solidFill>
              </a:rPr>
              <a:t>disattenzione civile</a:t>
            </a:r>
            <a:r>
              <a:rPr lang="it-IT" dirty="0" smtClean="0">
                <a:solidFill>
                  <a:srgbClr val="FF40FF"/>
                </a:solidFill>
              </a:rPr>
              <a:t>” (es. usate negli spazi collettivi) che servono per affrontare le situazioni sconosciute e imprevedibili</a:t>
            </a:r>
            <a:endParaRPr lang="it-IT" dirty="0">
              <a:solidFill>
                <a:srgbClr val="FF4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56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>
          <a:xfrm>
            <a:off x="606491" y="166256"/>
            <a:ext cx="7884366" cy="720435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700" b="1" dirty="0">
                <a:solidFill>
                  <a:srgbClr val="FF0000"/>
                </a:solidFill>
              </a:rPr>
              <a:t/>
            </a:r>
            <a:br>
              <a:rPr lang="it-IT" altLang="it-IT" sz="2700" b="1" dirty="0">
                <a:solidFill>
                  <a:srgbClr val="FF0000"/>
                </a:solidFill>
              </a:rPr>
            </a:br>
            <a:r>
              <a:rPr lang="it-IT" altLang="it-IT" sz="2700" b="1" dirty="0">
                <a:solidFill>
                  <a:srgbClr val="AB0101"/>
                </a:solidFill>
                <a:latin typeface="+mn-lt"/>
              </a:rPr>
              <a:t>LA COSTRUZIONE SOCIALE DELLA “REALTÀ” e </a:t>
            </a:r>
            <a:br>
              <a:rPr lang="it-IT" altLang="it-IT" sz="2700" b="1" dirty="0">
                <a:solidFill>
                  <a:srgbClr val="AB0101"/>
                </a:solidFill>
                <a:latin typeface="+mn-lt"/>
              </a:rPr>
            </a:br>
            <a:r>
              <a:rPr lang="it-IT" altLang="ja-JP" sz="2700" b="1" i="1" dirty="0" smtClean="0">
                <a:solidFill>
                  <a:srgbClr val="AB0101"/>
                </a:solidFill>
                <a:latin typeface="+mn-lt"/>
              </a:rPr>
              <a:t>l’</a:t>
            </a:r>
            <a:r>
              <a:rPr lang="it-IT" altLang="ja-JP" sz="2700" b="1" i="1" dirty="0" err="1" smtClean="0">
                <a:solidFill>
                  <a:srgbClr val="AB0101"/>
                </a:solidFill>
                <a:latin typeface="+mn-lt"/>
              </a:rPr>
              <a:t>etnometodologia</a:t>
            </a:r>
            <a:r>
              <a:rPr lang="it-IT" altLang="ja-JP" sz="2800" b="1" i="1" dirty="0" smtClean="0">
                <a:solidFill>
                  <a:srgbClr val="AB0101"/>
                </a:solidFill>
                <a:latin typeface="+mn-lt"/>
              </a:rPr>
              <a:t> </a:t>
            </a:r>
            <a:r>
              <a:rPr lang="it-IT" altLang="it-IT" sz="2700" b="1" dirty="0">
                <a:solidFill>
                  <a:srgbClr val="7030A0"/>
                </a:solidFill>
              </a:rPr>
              <a:t/>
            </a:r>
            <a:br>
              <a:rPr lang="it-IT" altLang="it-IT" sz="2700" b="1" dirty="0">
                <a:solidFill>
                  <a:srgbClr val="7030A0"/>
                </a:solidFill>
              </a:rPr>
            </a:br>
            <a:endParaRPr lang="it-IT" altLang="it-IT" sz="2700" b="1" dirty="0">
              <a:solidFill>
                <a:srgbClr val="7030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9937" y="1194318"/>
            <a:ext cx="8208818" cy="52341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altLang="it-IT" sz="2600" b="1" dirty="0" smtClean="0">
                <a:solidFill>
                  <a:srgbClr val="0000FF"/>
                </a:solidFill>
              </a:rPr>
              <a:t>La </a:t>
            </a:r>
            <a:r>
              <a:rPr lang="it-IT" altLang="it-IT" sz="2600" b="1" dirty="0">
                <a:solidFill>
                  <a:srgbClr val="0000FF"/>
                </a:solidFill>
              </a:rPr>
              <a:t>vita sociale “reale” </a:t>
            </a:r>
            <a:r>
              <a:rPr lang="it-IT" altLang="it-IT" sz="2600" dirty="0">
                <a:solidFill>
                  <a:srgbClr val="0000FF"/>
                </a:solidFill>
              </a:rPr>
              <a:t>(che produce effetti e cambiamenti) </a:t>
            </a:r>
            <a:r>
              <a:rPr lang="it-IT" altLang="it-IT" sz="2600" b="1" dirty="0">
                <a:solidFill>
                  <a:srgbClr val="0000FF"/>
                </a:solidFill>
              </a:rPr>
              <a:t>è sempre mediata dalle interpretazioni intrecciate dei soggetti individuali e collettivi che si relazionano sulla scena </a:t>
            </a:r>
            <a:r>
              <a:rPr lang="it-IT" altLang="it-IT" sz="2600" b="1" dirty="0" smtClean="0">
                <a:solidFill>
                  <a:srgbClr val="0000FF"/>
                </a:solidFill>
              </a:rPr>
              <a:t>sociale</a:t>
            </a:r>
          </a:p>
          <a:p>
            <a:pPr marL="0" indent="0">
              <a:buNone/>
            </a:pPr>
            <a:endParaRPr lang="it-IT" altLang="it-IT" sz="900" b="1" dirty="0">
              <a:solidFill>
                <a:srgbClr val="0000FF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it-IT" altLang="it-IT" sz="2600" b="1" i="1" dirty="0">
                <a:solidFill>
                  <a:srgbClr val="008000"/>
                </a:solidFill>
              </a:rPr>
              <a:t>Le interpretazioni dipendono: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sz="2600" dirty="0" smtClean="0">
                <a:solidFill>
                  <a:srgbClr val="FF6600"/>
                </a:solidFill>
              </a:rPr>
              <a:t> dal </a:t>
            </a:r>
            <a:r>
              <a:rPr lang="it-IT" altLang="it-IT" sz="2600" b="1" dirty="0">
                <a:solidFill>
                  <a:srgbClr val="FF6600"/>
                </a:solidFill>
              </a:rPr>
              <a:t>gioco interattivo </a:t>
            </a:r>
            <a:r>
              <a:rPr lang="it-IT" altLang="it-IT" sz="2600" dirty="0">
                <a:solidFill>
                  <a:srgbClr val="FF6600"/>
                </a:solidFill>
              </a:rPr>
              <a:t>reciproco </a:t>
            </a:r>
            <a:r>
              <a:rPr lang="it-IT" altLang="it-IT" sz="2600" dirty="0" smtClean="0">
                <a:solidFill>
                  <a:srgbClr val="FF6600"/>
                </a:solidFill>
              </a:rPr>
              <a:t>degli attori che </a:t>
            </a:r>
            <a:r>
              <a:rPr lang="it-IT" altLang="it-IT" sz="2600" dirty="0">
                <a:solidFill>
                  <a:srgbClr val="FF6600"/>
                </a:solidFill>
              </a:rPr>
              <a:t>“adatta” la cultura alla specifica situazione;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sz="2600" dirty="0" smtClean="0">
                <a:solidFill>
                  <a:srgbClr val="800000"/>
                </a:solidFill>
              </a:rPr>
              <a:t> dagli </a:t>
            </a:r>
            <a:r>
              <a:rPr lang="it-IT" altLang="it-IT" sz="2600" b="1" dirty="0">
                <a:solidFill>
                  <a:srgbClr val="800000"/>
                </a:solidFill>
              </a:rPr>
              <a:t>schemi culturali </a:t>
            </a:r>
            <a:r>
              <a:rPr lang="it-IT" altLang="it-IT" sz="2600" dirty="0">
                <a:solidFill>
                  <a:srgbClr val="800000"/>
                </a:solidFill>
              </a:rPr>
              <a:t>presenti in un gruppo sociale;</a:t>
            </a:r>
          </a:p>
          <a:p>
            <a:pPr>
              <a:buFont typeface="News Gothic MT" charset="0"/>
              <a:buAutoNum type="alphaLcParenR"/>
            </a:pPr>
            <a:r>
              <a:rPr lang="it-IT" altLang="it-IT" sz="2600" dirty="0" smtClean="0">
                <a:solidFill>
                  <a:srgbClr val="660066"/>
                </a:solidFill>
              </a:rPr>
              <a:t> dall’</a:t>
            </a:r>
            <a:r>
              <a:rPr lang="it-IT" altLang="ja-JP" sz="2600" b="1" dirty="0" smtClean="0">
                <a:solidFill>
                  <a:srgbClr val="660066"/>
                </a:solidFill>
              </a:rPr>
              <a:t>immaginario</a:t>
            </a:r>
            <a:r>
              <a:rPr lang="it-IT" altLang="ja-JP" sz="2600" dirty="0" smtClean="0">
                <a:solidFill>
                  <a:srgbClr val="660066"/>
                </a:solidFill>
              </a:rPr>
              <a:t> </a:t>
            </a:r>
            <a:r>
              <a:rPr lang="it-IT" altLang="ja-JP" sz="2600" dirty="0">
                <a:solidFill>
                  <a:srgbClr val="660066"/>
                </a:solidFill>
              </a:rPr>
              <a:t>presente in uno spazio-tempo </a:t>
            </a:r>
            <a:r>
              <a:rPr lang="it-IT" altLang="ja-JP" sz="2200" dirty="0">
                <a:solidFill>
                  <a:srgbClr val="660066"/>
                </a:solidFill>
              </a:rPr>
              <a:t>(rappresentazioni ed emozioni sociali</a:t>
            </a:r>
            <a:r>
              <a:rPr lang="it-IT" altLang="ja-JP" sz="2200" dirty="0" smtClean="0">
                <a:solidFill>
                  <a:srgbClr val="660066"/>
                </a:solidFill>
              </a:rPr>
              <a:t>)</a:t>
            </a:r>
            <a:endParaRPr lang="it-IT" altLang="ja-JP" sz="2200" dirty="0">
              <a:solidFill>
                <a:srgbClr val="660066"/>
              </a:solidFill>
            </a:endParaRPr>
          </a:p>
          <a:p>
            <a:pPr marL="0" indent="0">
              <a:buNone/>
            </a:pPr>
            <a:r>
              <a:rPr lang="it-IT" altLang="it-IT" sz="2200" dirty="0" smtClean="0">
                <a:solidFill>
                  <a:srgbClr val="9437FF"/>
                </a:solidFill>
              </a:rPr>
              <a:t>Ad esempio: il </a:t>
            </a:r>
            <a:r>
              <a:rPr lang="it-IT" altLang="it-IT" sz="2200" b="1" dirty="0" smtClean="0">
                <a:solidFill>
                  <a:srgbClr val="9437FF"/>
                </a:solidFill>
              </a:rPr>
              <a:t>sesso</a:t>
            </a:r>
            <a:r>
              <a:rPr lang="it-IT" altLang="it-IT" sz="2200" dirty="0" smtClean="0">
                <a:solidFill>
                  <a:srgbClr val="9437FF"/>
                </a:solidFill>
              </a:rPr>
              <a:t> riflette una condizione anatomica, il genere riflette le interpretazioni sociali che si danno delle </a:t>
            </a:r>
            <a:r>
              <a:rPr lang="it-IT" altLang="it-IT" sz="2200" b="1" dirty="0" smtClean="0">
                <a:solidFill>
                  <a:srgbClr val="9437FF"/>
                </a:solidFill>
              </a:rPr>
              <a:t>differenze di genere </a:t>
            </a:r>
            <a:r>
              <a:rPr lang="it-IT" altLang="it-IT" sz="2200" dirty="0" smtClean="0">
                <a:solidFill>
                  <a:srgbClr val="9437FF"/>
                </a:solidFill>
              </a:rPr>
              <a:t>in un determinato ambiente e momento storico. Il “dato per scontato” e l’ordine sociale sono il risultato di processi condivisi </a:t>
            </a:r>
            <a:r>
              <a:rPr lang="it-IT" altLang="it-IT" sz="2200" dirty="0" smtClean="0">
                <a:solidFill>
                  <a:srgbClr val="FF40FF"/>
                </a:solidFill>
              </a:rPr>
              <a:t>(es. esperimenti “di rottura” o </a:t>
            </a:r>
            <a:r>
              <a:rPr lang="it-IT" altLang="it-IT" sz="2200" i="1" dirty="0" err="1" smtClean="0">
                <a:solidFill>
                  <a:srgbClr val="FF40FF"/>
                </a:solidFill>
              </a:rPr>
              <a:t>breaching</a:t>
            </a:r>
            <a:r>
              <a:rPr lang="it-IT" altLang="it-IT" sz="2200" i="1" dirty="0" smtClean="0">
                <a:solidFill>
                  <a:srgbClr val="FF40FF"/>
                </a:solidFill>
              </a:rPr>
              <a:t> </a:t>
            </a:r>
            <a:r>
              <a:rPr lang="it-IT" altLang="it-IT" sz="2200" i="1" dirty="0" err="1" smtClean="0">
                <a:solidFill>
                  <a:srgbClr val="FF40FF"/>
                </a:solidFill>
              </a:rPr>
              <a:t>experiments</a:t>
            </a:r>
            <a:r>
              <a:rPr lang="it-IT" altLang="it-IT" sz="2200" i="1" dirty="0" smtClean="0">
                <a:solidFill>
                  <a:srgbClr val="FF40FF"/>
                </a:solidFill>
              </a:rPr>
              <a:t> </a:t>
            </a:r>
            <a:r>
              <a:rPr lang="it-IT" altLang="it-IT" sz="2200" dirty="0" smtClean="0">
                <a:solidFill>
                  <a:srgbClr val="FF40FF"/>
                </a:solidFill>
              </a:rPr>
              <a:t>condotti da </a:t>
            </a:r>
            <a:r>
              <a:rPr lang="it-IT" altLang="it-IT" sz="2200" dirty="0" err="1" smtClean="0">
                <a:solidFill>
                  <a:srgbClr val="FF40FF"/>
                </a:solidFill>
              </a:rPr>
              <a:t>Garfinkel</a:t>
            </a:r>
            <a:r>
              <a:rPr lang="it-IT" altLang="it-IT" sz="2200" dirty="0" smtClean="0">
                <a:solidFill>
                  <a:srgbClr val="FF40FF"/>
                </a:solidFill>
              </a:rPr>
              <a:t>)</a:t>
            </a:r>
          </a:p>
          <a:p>
            <a:pPr marL="0" indent="0">
              <a:buNone/>
            </a:pPr>
            <a:r>
              <a:rPr lang="it-IT" altLang="it-IT" sz="2100" dirty="0" smtClean="0">
                <a:solidFill>
                  <a:srgbClr val="0000FF"/>
                </a:solidFill>
                <a:ea typeface="ＭＳ Ｐゴシック" charset="-128"/>
              </a:rPr>
              <a:t>P. Berger e T. </a:t>
            </a:r>
            <a:r>
              <a:rPr lang="it-IT" altLang="it-IT" sz="2100" dirty="0" err="1" smtClean="0">
                <a:solidFill>
                  <a:srgbClr val="0000FF"/>
                </a:solidFill>
                <a:ea typeface="ＭＳ Ｐゴシック" charset="-128"/>
              </a:rPr>
              <a:t>Luckmann</a:t>
            </a:r>
            <a:r>
              <a:rPr lang="it-IT" altLang="it-IT" sz="2100" dirty="0" smtClean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100" i="1" dirty="0" smtClean="0">
                <a:solidFill>
                  <a:srgbClr val="0000FF"/>
                </a:solidFill>
                <a:ea typeface="ＭＳ Ｐゴシック" charset="-128"/>
              </a:rPr>
              <a:t>La realtà come costruzione sociale, 1966</a:t>
            </a:r>
          </a:p>
          <a:p>
            <a:pPr marL="0" indent="0">
              <a:buNone/>
            </a:pPr>
            <a:r>
              <a:rPr lang="it-IT" altLang="it-IT" sz="2100" dirty="0" smtClean="0">
                <a:solidFill>
                  <a:srgbClr val="0000FF"/>
                </a:solidFill>
                <a:ea typeface="ＭＳ Ｐゴシック" charset="-128"/>
              </a:rPr>
              <a:t>H</a:t>
            </a:r>
            <a:r>
              <a:rPr lang="it-IT" altLang="it-IT" sz="2100" dirty="0">
                <a:solidFill>
                  <a:srgbClr val="0000FF"/>
                </a:solidFill>
                <a:ea typeface="ＭＳ Ｐゴシック" charset="-128"/>
              </a:rPr>
              <a:t>. </a:t>
            </a:r>
            <a:r>
              <a:rPr lang="it-IT" altLang="it-IT" sz="2100" dirty="0" err="1">
                <a:solidFill>
                  <a:srgbClr val="0000FF"/>
                </a:solidFill>
                <a:ea typeface="ＭＳ Ｐゴシック" charset="-128"/>
              </a:rPr>
              <a:t>Garfinkel</a:t>
            </a:r>
            <a:r>
              <a:rPr lang="it-IT" altLang="it-IT" sz="2100" dirty="0">
                <a:solidFill>
                  <a:srgbClr val="0000FF"/>
                </a:solidFill>
                <a:ea typeface="ＭＳ Ｐゴシック" charset="-128"/>
              </a:rPr>
              <a:t>, </a:t>
            </a:r>
            <a:r>
              <a:rPr lang="it-IT" altLang="it-IT" sz="2100" i="1" dirty="0" err="1">
                <a:solidFill>
                  <a:srgbClr val="0000FF"/>
                </a:solidFill>
                <a:ea typeface="ＭＳ Ｐゴシック" charset="-128"/>
              </a:rPr>
              <a:t>Studies</a:t>
            </a:r>
            <a:r>
              <a:rPr lang="it-IT" altLang="it-IT" sz="2100" i="1" dirty="0">
                <a:solidFill>
                  <a:srgbClr val="0000FF"/>
                </a:solidFill>
                <a:ea typeface="ＭＳ Ｐゴシック" charset="-128"/>
              </a:rPr>
              <a:t> in </a:t>
            </a:r>
            <a:r>
              <a:rPr lang="it-IT" altLang="it-IT" sz="2100" i="1" dirty="0" err="1">
                <a:solidFill>
                  <a:srgbClr val="0000FF"/>
                </a:solidFill>
                <a:ea typeface="ＭＳ Ｐゴシック" charset="-128"/>
              </a:rPr>
              <a:t>etnometodology</a:t>
            </a:r>
            <a:r>
              <a:rPr lang="it-IT" altLang="it-IT" sz="2100" dirty="0">
                <a:solidFill>
                  <a:srgbClr val="0000FF"/>
                </a:solidFill>
                <a:ea typeface="ＭＳ Ｐゴシック" charset="-128"/>
              </a:rPr>
              <a:t>, 1967</a:t>
            </a:r>
          </a:p>
          <a:p>
            <a:pPr marL="0" indent="0">
              <a:buNone/>
            </a:pPr>
            <a:endParaRPr lang="it-IT" alt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91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>
          <a:xfrm>
            <a:off x="646113" y="0"/>
            <a:ext cx="8229600" cy="620713"/>
          </a:xfrm>
        </p:spPr>
        <p:txBody>
          <a:bodyPr/>
          <a:lstStyle/>
          <a:p>
            <a:pPr algn="ctr" eaLnBrk="1" hangingPunct="1"/>
            <a:r>
              <a:rPr lang="it-IT" sz="3200" dirty="0">
                <a:solidFill>
                  <a:srgbClr val="AB0101"/>
                </a:solidFill>
                <a:latin typeface="+mn-lt"/>
                <a:ea typeface="ＭＳ Ｐゴシック" charset="0"/>
                <a:cs typeface="ＭＳ Ｐゴシック" charset="0"/>
              </a:rPr>
              <a:t>Sociologia e senso comune</a:t>
            </a: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>
          <a:xfrm>
            <a:off x="323850" y="620713"/>
            <a:ext cx="8640763" cy="34559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1800" b="1" dirty="0">
                <a:solidFill>
                  <a:srgbClr val="008000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Esiste spesso una notevole differenza fra le conclusioni tratte tramite il pensiero sociologico e quelle invece basate sul senso </a:t>
            </a:r>
            <a:r>
              <a:rPr lang="it-IT" sz="1800" b="1" dirty="0" smtClean="0">
                <a:solidFill>
                  <a:srgbClr val="008000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comune</a:t>
            </a:r>
            <a:r>
              <a:rPr lang="it-IT" sz="1500" dirty="0" smtClean="0">
                <a:latin typeface="News Gothic MT" charset="0"/>
                <a:ea typeface="ＭＳ Ｐゴシック" charset="0"/>
                <a:cs typeface="ＭＳ Ｐゴシック" charset="0"/>
              </a:rPr>
              <a:t> </a:t>
            </a:r>
            <a:endParaRPr lang="it-IT" sz="1500" dirty="0">
              <a:latin typeface="News Gothic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1500" dirty="0">
                <a:latin typeface="News Gothic MT" charset="0"/>
                <a:ea typeface="ＭＳ Ｐゴシック" charset="0"/>
                <a:cs typeface="ＭＳ Ｐゴシック" charset="0"/>
              </a:rPr>
              <a:t>Come esempio prendiamo un </a:t>
            </a:r>
            <a:r>
              <a:rPr lang="it-IT" sz="1500" b="1" dirty="0">
                <a:latin typeface="News Gothic MT" charset="0"/>
                <a:ea typeface="ＭＳ Ｐゴシック" charset="0"/>
                <a:cs typeface="ＭＳ Ｐゴシック" charset="0"/>
              </a:rPr>
              <a:t>esperimento</a:t>
            </a:r>
            <a:r>
              <a:rPr lang="it-IT" sz="1500" dirty="0">
                <a:latin typeface="News Gothic MT" charset="0"/>
                <a:ea typeface="ＭＳ Ｐゴシック" charset="0"/>
                <a:cs typeface="ＭＳ Ｐゴシック" charset="0"/>
              </a:rPr>
              <a:t> condotto nel 2011 su 5.000 americani, il quale aveva l</a:t>
            </a:r>
            <a:r>
              <a:rPr lang="ja-JP" altLang="it-IT" sz="1500" dirty="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 dirty="0">
                <a:latin typeface="News Gothic MT" charset="0"/>
                <a:ea typeface="ＭＳ Ｐゴシック" charset="0"/>
                <a:cs typeface="ＭＳ Ｐゴシック" charset="0"/>
              </a:rPr>
              <a:t>obbiettivo di registrare le percezioni del divario tra ricchi e poveri. E</a:t>
            </a:r>
            <a:r>
              <a:rPr lang="ja-JP" altLang="it-IT" sz="1500" dirty="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 dirty="0">
                <a:latin typeface="News Gothic MT" charset="0"/>
                <a:ea typeface="ＭＳ Ｐゴシック" charset="0"/>
                <a:cs typeface="ＭＳ Ｐゴシック" charset="0"/>
              </a:rPr>
              <a:t> risultato che gli intervistati  credevano che il quinto superiore della popolazione degli Stati Uniti possedesse circa il 59% della ricchezza del proprio paese. Ma la realtà è ben diversa: il quinto superiore in realtà detiene quasi l</a:t>
            </a:r>
            <a:r>
              <a:rPr lang="ja-JP" altLang="it-IT" sz="1500" dirty="0"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 dirty="0">
                <a:latin typeface="News Gothic MT" charset="0"/>
                <a:ea typeface="ＭＳ Ｐゴシック" charset="0"/>
                <a:cs typeface="ＭＳ Ｐゴシック" charset="0"/>
              </a:rPr>
              <a:t>84% della ricchezza (Norton e </a:t>
            </a:r>
            <a:r>
              <a:rPr lang="it-IT" altLang="ja-JP" sz="1500" dirty="0" err="1">
                <a:latin typeface="News Gothic MT" charset="0"/>
                <a:ea typeface="ＭＳ Ｐゴシック" charset="0"/>
                <a:cs typeface="ＭＳ Ｐゴシック" charset="0"/>
              </a:rPr>
              <a:t>Ariely</a:t>
            </a:r>
            <a:r>
              <a:rPr lang="it-IT" altLang="ja-JP" sz="1500" dirty="0">
                <a:latin typeface="News Gothic MT" charset="0"/>
                <a:ea typeface="ＭＳ Ｐゴシック" charset="0"/>
                <a:cs typeface="ＭＳ Ｐゴシック" charset="0"/>
              </a:rPr>
              <a:t>, 2011). Il grafico mostra i risultati di questo studio. </a:t>
            </a:r>
          </a:p>
          <a:p>
            <a:pPr eaLnBrk="1" hangingPunct="1">
              <a:lnSpc>
                <a:spcPct val="80000"/>
              </a:lnSpc>
            </a:pPr>
            <a:r>
              <a:rPr lang="it-IT" sz="1500" b="1" dirty="0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it-IT" sz="1500" b="1" dirty="0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’</a:t>
            </a:r>
            <a:r>
              <a:rPr lang="it-IT" altLang="ja-JP" sz="1500" b="1" dirty="0">
                <a:solidFill>
                  <a:srgbClr val="660066"/>
                </a:solidFill>
                <a:latin typeface="News Gothic MT" charset="0"/>
                <a:ea typeface="ＭＳ Ｐゴシック" charset="0"/>
                <a:cs typeface="ＭＳ Ｐゴシック" charset="0"/>
              </a:rPr>
              <a:t> evidente che per il senso comune americano la ricchezza è molto più equamente distribuita e la società è molto più egualitaria di quanto in realtà i dati scientifici mostrino</a:t>
            </a:r>
            <a:r>
              <a:rPr lang="it-IT" altLang="ja-JP" sz="1500" dirty="0">
                <a:latin typeface="News Gothic MT" charset="0"/>
                <a:ea typeface="ＭＳ Ｐゴシック" charset="0"/>
                <a:cs typeface="ＭＳ Ｐゴシック" charset="0"/>
              </a:rPr>
              <a:t>. Risulta chiara la necessità di adottare uno sguardo sistematico per comprendere a pieno la realtà sociale, sia nel micro, sia nel macro.</a:t>
            </a:r>
            <a:endParaRPr lang="it-IT" sz="1500" dirty="0">
              <a:latin typeface="News Gothic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egnaposto piè di pagina 3"/>
          <p:cNvSpPr>
            <a:spLocks noGrp="1"/>
          </p:cNvSpPr>
          <p:nvPr>
            <p:ph type="ftr" sz="quarter" idx="11"/>
          </p:nvPr>
        </p:nvSpPr>
        <p:spPr bwMode="auto">
          <a:xfrm>
            <a:off x="0" y="6370638"/>
            <a:ext cx="8875713" cy="487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200">
                <a:solidFill>
                  <a:schemeClr val="bg1"/>
                </a:solidFill>
                <a:latin typeface="News Gothic MT" charset="0"/>
              </a:rPr>
              <a:t>George Ritzer, Introduzione alla sociologia ©2014 De Agostini Scuola SpA - Novara</a:t>
            </a:r>
          </a:p>
        </p:txBody>
      </p:sp>
      <p:pic>
        <p:nvPicPr>
          <p:cNvPr id="28676" name="Segnaposto contenuto 4" descr="1.5 - U.S.IncomeGap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716338"/>
            <a:ext cx="609282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CasellaDiTesto 5"/>
          <p:cNvSpPr txBox="1">
            <a:spLocks noChangeArrowheads="1"/>
          </p:cNvSpPr>
          <p:nvPr/>
        </p:nvSpPr>
        <p:spPr bwMode="auto">
          <a:xfrm>
            <a:off x="7308850" y="4286250"/>
            <a:ext cx="1566863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000">
                <a:latin typeface="News Gothic MT" charset="0"/>
              </a:rPr>
              <a:t>Figura. 1.6 Ricchezza del 20% superiore degli americani: opinione popolare VS realtà.</a:t>
            </a:r>
          </a:p>
          <a:p>
            <a:pPr eaLnBrk="1" hangingPunct="1"/>
            <a:r>
              <a:rPr lang="en-US" sz="1000" i="1">
                <a:latin typeface="News Gothic MT" charset="0"/>
              </a:rPr>
              <a:t>Fonte: Michael I. Norton e Dan Ariely « Building a better America – One wealth quintile at a time » Perspectives on Psychological</a:t>
            </a:r>
          </a:p>
          <a:p>
            <a:pPr eaLnBrk="1" hangingPunct="1"/>
            <a:r>
              <a:rPr lang="it-IT" sz="1000">
                <a:latin typeface="News Gothic MT" charset="0"/>
              </a:rPr>
              <a:t>science, January 2011: 9-12</a:t>
            </a:r>
          </a:p>
        </p:txBody>
      </p:sp>
    </p:spTree>
    <p:extLst>
      <p:ext uri="{BB962C8B-B14F-4D97-AF65-F5344CB8AC3E}">
        <p14:creationId xmlns:p14="http://schemas.microsoft.com/office/powerpoint/2010/main" val="1398727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idx="1"/>
          </p:nvPr>
        </p:nvSpPr>
        <p:spPr>
          <a:xfrm>
            <a:off x="457201" y="318655"/>
            <a:ext cx="8520544" cy="620683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altLang="it-IT" sz="2600" b="1" u="sng" dirty="0" smtClean="0">
                <a:solidFill>
                  <a:srgbClr val="DE1667"/>
                </a:solidFill>
                <a:ea typeface="ＭＳ Ｐゴシック" charset="-128"/>
              </a:rPr>
              <a:t>TEORIE RELAZIONALI</a:t>
            </a:r>
            <a:endParaRPr lang="it-IT" altLang="it-IT" sz="2600" dirty="0"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2400" dirty="0" smtClean="0">
                <a:ea typeface="ＭＳ Ｐゴシック" charset="-128"/>
              </a:rPr>
              <a:t> </a:t>
            </a:r>
            <a:r>
              <a:rPr lang="it-IT" altLang="it-IT" sz="2400" dirty="0">
                <a:ea typeface="ＭＳ Ｐゴシック" charset="-128"/>
              </a:rPr>
              <a:t>sviluppano l’analisi delle </a:t>
            </a:r>
            <a:r>
              <a:rPr lang="it-IT" altLang="it-IT" sz="2400" dirty="0">
                <a:solidFill>
                  <a:srgbClr val="FF0000"/>
                </a:solidFill>
                <a:ea typeface="ＭＳ Ｐゴシック" charset="-128"/>
              </a:rPr>
              <a:t>relazioni sociali</a:t>
            </a:r>
            <a:r>
              <a:rPr lang="it-IT" altLang="it-IT" sz="2400" dirty="0">
                <a:ea typeface="ＭＳ Ｐゴシック" charset="-128"/>
              </a:rPr>
              <a:t> in specifici contesti, situazioni, “ecologie”, ma anche delle </a:t>
            </a:r>
            <a:r>
              <a:rPr lang="it-IT" altLang="it-IT" sz="2400" dirty="0">
                <a:solidFill>
                  <a:srgbClr val="FF6600"/>
                </a:solidFill>
                <a:ea typeface="ＭＳ Ｐゴシック" charset="-128"/>
              </a:rPr>
              <a:t>forme tipiche </a:t>
            </a:r>
            <a:r>
              <a:rPr lang="it-IT" altLang="it-IT" sz="2400" dirty="0">
                <a:ea typeface="ＭＳ Ｐゴシック" charset="-128"/>
              </a:rPr>
              <a:t>che caratterizzano specifici periodi </a:t>
            </a:r>
            <a:r>
              <a:rPr lang="it-IT" altLang="it-IT" sz="2400" dirty="0" smtClean="0">
                <a:ea typeface="ＭＳ Ｐゴシック" charset="-128"/>
              </a:rPr>
              <a:t>storici</a:t>
            </a:r>
            <a:endParaRPr lang="it-IT" altLang="it-IT" sz="2400" dirty="0"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2400" dirty="0">
                <a:ea typeface="ＭＳ Ｐゴシック" charset="-128"/>
              </a:rPr>
              <a:t>Propongono una sociologia dei </a:t>
            </a:r>
            <a:r>
              <a:rPr lang="it-IT" altLang="it-IT" sz="2400" dirty="0">
                <a:solidFill>
                  <a:srgbClr val="0000FF"/>
                </a:solidFill>
                <a:ea typeface="ＭＳ Ｐゴシック" charset="-128"/>
              </a:rPr>
              <a:t>processi sociali e della loro evoluzione, dei giochi e delle configurazioni che emergono nell’interazione fra individui, gruppi, istituzioni, idee</a:t>
            </a:r>
          </a:p>
          <a:p>
            <a:pPr marL="0" indent="0">
              <a:buNone/>
            </a:pPr>
            <a:r>
              <a:rPr lang="it-IT" altLang="it-IT" sz="2400" dirty="0" smtClean="0">
                <a:ea typeface="ＭＳ Ｐゴシック" charset="-128"/>
              </a:rPr>
              <a:t>SVILUPPANO ANALISI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DELL’IMMAGINARIO SOCIALE</a:t>
            </a:r>
            <a:r>
              <a:rPr lang="it-IT" altLang="it-IT" sz="2400" dirty="0" smtClean="0">
                <a:ea typeface="ＭＳ Ｐゴシック" charset="-128"/>
              </a:rPr>
              <a:t>, DELLE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EMOZIONI COLLETTIVE</a:t>
            </a:r>
            <a:r>
              <a:rPr lang="it-IT" altLang="it-IT" sz="2400" dirty="0" smtClean="0">
                <a:ea typeface="ＭＳ Ｐゴシック" charset="-128"/>
              </a:rPr>
              <a:t>, DAGLI ASPETTI </a:t>
            </a:r>
            <a:r>
              <a:rPr lang="it-IT" altLang="it-IT" sz="2400" dirty="0" smtClean="0">
                <a:solidFill>
                  <a:srgbClr val="FF6600"/>
                </a:solidFill>
                <a:ea typeface="ＭＳ Ｐゴシック" charset="-128"/>
              </a:rPr>
              <a:t>FIDUCIARI/SFIDUCIARI </a:t>
            </a:r>
            <a:r>
              <a:rPr lang="it-IT" altLang="it-IT" sz="2400" dirty="0" smtClean="0">
                <a:ea typeface="ＭＳ Ｐゴシック" charset="-128"/>
              </a:rPr>
              <a:t>DELLE RELAZIONI</a:t>
            </a:r>
          </a:p>
          <a:p>
            <a:pPr marL="0" indent="0">
              <a:buNone/>
            </a:pPr>
            <a:r>
              <a:rPr lang="it-IT" altLang="it-IT" sz="2400" dirty="0" smtClean="0">
                <a:ea typeface="ＭＳ Ｐゴシック" charset="-128"/>
              </a:rPr>
              <a:t>Spesso </a:t>
            </a:r>
            <a:r>
              <a:rPr lang="it-IT" altLang="it-IT" sz="2400" dirty="0">
                <a:ea typeface="ＭＳ Ｐゴシック" charset="-128"/>
              </a:rPr>
              <a:t>si occupano di </a:t>
            </a:r>
            <a:r>
              <a:rPr lang="it-IT" altLang="it-IT" sz="2400" b="1" dirty="0">
                <a:solidFill>
                  <a:srgbClr val="0000FF"/>
                </a:solidFill>
                <a:ea typeface="ＭＳ Ｐゴシック" charset="-128"/>
              </a:rPr>
              <a:t>aggregati di relazioni o sistemi</a:t>
            </a:r>
            <a:r>
              <a:rPr lang="it-IT" altLang="it-IT" sz="2400" dirty="0">
                <a:ea typeface="ＭＳ Ｐゴシック" charset="-128"/>
              </a:rPr>
              <a:t>: le proprietà dei sistemi sono diverse da quelle degli elementi </a:t>
            </a:r>
            <a:r>
              <a:rPr lang="it-IT" altLang="it-IT" sz="2400" dirty="0" smtClean="0">
                <a:ea typeface="ＭＳ Ｐゴシック" charset="-128"/>
              </a:rPr>
              <a:t>componenti </a:t>
            </a:r>
            <a:r>
              <a:rPr lang="it-IT" altLang="it-IT" sz="2000" dirty="0" smtClean="0">
                <a:ea typeface="ＭＳ Ｐゴシック" charset="-128"/>
              </a:rPr>
              <a:t>(particolare attenzione alla </a:t>
            </a:r>
            <a:r>
              <a:rPr lang="it-IT" altLang="it-IT" sz="2000" b="1" dirty="0" smtClean="0">
                <a:solidFill>
                  <a:srgbClr val="00B050"/>
                </a:solidFill>
                <a:ea typeface="ＭＳ Ｐゴシック" charset="-128"/>
              </a:rPr>
              <a:t>DIMENSIONE MESO </a:t>
            </a:r>
            <a:r>
              <a:rPr lang="it-IT" altLang="it-IT" sz="2000" dirty="0" smtClean="0">
                <a:ea typeface="ＭＳ Ｐゴシック" charset="-128"/>
              </a:rPr>
              <a:t>che connette micro e macro)</a:t>
            </a:r>
          </a:p>
          <a:p>
            <a:pPr marL="0" indent="0">
              <a:buNone/>
            </a:pPr>
            <a:endParaRPr lang="it-IT" altLang="it-IT" sz="2000" dirty="0"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1650" dirty="0" smtClean="0">
                <a:solidFill>
                  <a:srgbClr val="2645A2"/>
                </a:solidFill>
                <a:ea typeface="ＭＳ Ｐゴシック" charset="-128"/>
              </a:rPr>
              <a:t>Esempi: </a:t>
            </a:r>
            <a:r>
              <a:rPr lang="it-IT" altLang="it-IT" sz="1600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. Elias, </a:t>
            </a:r>
            <a:r>
              <a:rPr 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Che cos'è la sociologia?; Coinvolgimento e distacco </a:t>
            </a:r>
            <a:endParaRPr lang="it-IT" altLang="it-IT" sz="1600" b="1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G.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Bateson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Verso un’ecologia della mente (1972); Mente e Natura (1979)</a:t>
            </a: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E.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Morin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Il Metodo; Il soggetto ecologico</a:t>
            </a:r>
          </a:p>
          <a:p>
            <a:pPr marL="0" indent="0">
              <a:buNone/>
            </a:pP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Z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altLang="it-IT" sz="1600" dirty="0" err="1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Bauman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L</a:t>
            </a:r>
            <a:r>
              <a:rPr lang="it-IT" altLang="it-IT" sz="1600" b="1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a modernità liquida; Vite di scarto</a:t>
            </a:r>
            <a:endParaRPr lang="it-IT" altLang="it-IT" sz="1600" b="1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G. Morgan, </a:t>
            </a:r>
            <a:r>
              <a:rPr lang="it-IT" altLang="it-IT" sz="1600" b="1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Images. Le metafore </a:t>
            </a:r>
            <a:r>
              <a:rPr lang="it-IT" altLang="it-IT" sz="1600" b="1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dell’organizzazione</a:t>
            </a:r>
            <a:r>
              <a:rPr lang="it-IT" altLang="it-IT" sz="1600" dirty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it-IT" sz="1600" dirty="0" smtClean="0">
                <a:solidFill>
                  <a:srgbClr val="2645A2"/>
                </a:solidFill>
                <a:latin typeface="Arial" charset="0"/>
                <a:ea typeface="Arial" charset="0"/>
                <a:cs typeface="Arial" charset="0"/>
              </a:rPr>
              <a:t>(1989)</a:t>
            </a:r>
            <a:endParaRPr lang="it-IT" altLang="it-IT" sz="1600" dirty="0">
              <a:solidFill>
                <a:srgbClr val="2645A2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it-IT" altLang="it-IT" sz="1650" dirty="0" smtClean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9634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E9B88D9D-5230-D647-B288-FA2D60AEEF71}" type="slidenum">
              <a:rPr lang="it-IT" altLang="it-IT" sz="900">
                <a:solidFill>
                  <a:srgbClr val="898989"/>
                </a:solidFill>
              </a:rPr>
              <a:pPr/>
              <a:t>16</a:t>
            </a:fld>
            <a:endParaRPr lang="it-IT" altLang="it-IT" sz="9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88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057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3600" b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La RELAZIONE SOCIALE:</a:t>
            </a:r>
            <a:br>
              <a:rPr lang="it-IT" sz="3600" b="1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</a:br>
            <a:r>
              <a:rPr lang="it-IT" sz="3600" b="1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il mattone fondamentale </a:t>
            </a:r>
            <a:br>
              <a:rPr lang="it-IT" sz="3600" b="1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</a:br>
            <a:r>
              <a:rPr lang="it-IT" sz="3600" b="1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della vita sociale</a:t>
            </a:r>
            <a:br>
              <a:rPr lang="it-IT" sz="3600" b="1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</a:br>
            <a:endParaRPr lang="it-IT" sz="3600" b="1" dirty="0">
              <a:solidFill>
                <a:srgbClr val="00009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>
          <a:xfrm>
            <a:off x="1322388" y="3298825"/>
            <a:ext cx="6499225" cy="9175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it-IT" dirty="0">
              <a:solidFill>
                <a:srgbClr val="0000FF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339" name="Immagine 2" descr="images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86689">
            <a:off x="417512" y="3374863"/>
            <a:ext cx="3683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Immagine 3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61373">
            <a:off x="6533044" y="2311788"/>
            <a:ext cx="2262187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Immagine 4" descr="images-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712" y="4036865"/>
            <a:ext cx="316865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907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1089025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Definizione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charset="2"/>
              <a:buNone/>
            </a:pPr>
            <a:r>
              <a:rPr lang="ja-JP" altLang="it-IT" sz="260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“</a:t>
            </a:r>
            <a:r>
              <a:rPr lang="it-IT" altLang="ja-JP" sz="2600" i="1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Processo </a:t>
            </a:r>
            <a:r>
              <a:rPr lang="it-IT" altLang="ja-JP" sz="260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di interagenza fra unità distinte che origina una </a:t>
            </a:r>
            <a:r>
              <a:rPr lang="it-IT" altLang="ja-JP" sz="2600" i="1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forma di legame</a:t>
            </a:r>
            <a:r>
              <a:rPr lang="it-IT" altLang="ja-JP" sz="260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 di cui esse diventano parte</a:t>
            </a:r>
            <a:r>
              <a:rPr lang="ja-JP" altLang="it-IT" sz="260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”</a:t>
            </a:r>
            <a:endParaRPr lang="it-IT" altLang="ja-JP" sz="2600">
              <a:solidFill>
                <a:srgbClr val="000090"/>
              </a:solidFill>
              <a:latin typeface="Trebuchet MS" charset="0"/>
              <a:ea typeface="ＭＳ Ｐゴシック" charset="-128"/>
            </a:endParaRPr>
          </a:p>
          <a:p>
            <a:pPr eaLnBrk="1" hangingPunct="1">
              <a:buFont typeface="Wingdings 2" charset="2"/>
              <a:buNone/>
            </a:pPr>
            <a:endParaRPr lang="it-IT" altLang="ja-JP" sz="2600">
              <a:solidFill>
                <a:srgbClr val="000090"/>
              </a:solidFill>
              <a:latin typeface="Trebuchet MS" charset="0"/>
              <a:ea typeface="ＭＳ Ｐゴシック" charset="-128"/>
            </a:endParaRPr>
          </a:p>
          <a:p>
            <a:pPr algn="r" eaLnBrk="1" hangingPunct="1">
              <a:buFont typeface="Wingdings 2" charset="2"/>
              <a:buNone/>
            </a:pPr>
            <a:r>
              <a:rPr lang="it-IT" altLang="it-IT" sz="280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La </a:t>
            </a:r>
            <a:r>
              <a:rPr lang="it-IT" altLang="it-IT" sz="2800" b="1">
                <a:solidFill>
                  <a:srgbClr val="FF0000"/>
                </a:solidFill>
                <a:latin typeface="Arial" charset="0"/>
                <a:ea typeface="ＭＳ Ｐゴシック" charset="-128"/>
              </a:rPr>
              <a:t>relazione</a:t>
            </a:r>
            <a:r>
              <a:rPr lang="it-IT" altLang="it-IT" sz="280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 (</a:t>
            </a:r>
            <a:r>
              <a:rPr lang="it-IT" altLang="it-IT" sz="2800" i="1">
                <a:solidFill>
                  <a:srgbClr val="FF0000"/>
                </a:solidFill>
                <a:latin typeface="Arial" charset="0"/>
                <a:ea typeface="ＭＳ Ｐゴシック" charset="-128"/>
              </a:rPr>
              <a:t>diadica, triadica, multipla, ecc</a:t>
            </a:r>
            <a:r>
              <a:rPr lang="it-IT" altLang="it-IT" sz="280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.) è una interazione (</a:t>
            </a:r>
            <a:r>
              <a:rPr lang="it-IT" altLang="it-IT" sz="2800" i="1">
                <a:solidFill>
                  <a:srgbClr val="FF0000"/>
                </a:solidFill>
                <a:latin typeface="Arial" charset="0"/>
                <a:ea typeface="ＭＳ Ｐゴシック" charset="-128"/>
              </a:rPr>
              <a:t>fra esseri viventi o organizzazioni</a:t>
            </a:r>
            <a:r>
              <a:rPr lang="it-IT" altLang="it-IT" sz="280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) che sviluppa                     </a:t>
            </a:r>
            <a:r>
              <a:rPr lang="it-IT" altLang="it-IT" sz="2800" b="1">
                <a:solidFill>
                  <a:srgbClr val="FF0000"/>
                </a:solidFill>
                <a:latin typeface="Arial" charset="0"/>
                <a:ea typeface="ＭＳ Ｐゴシック" charset="-128"/>
              </a:rPr>
              <a:t>qualità sistemiche</a:t>
            </a:r>
            <a:r>
              <a:rPr lang="it-IT" altLang="it-IT" sz="2800" b="1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 </a:t>
            </a:r>
            <a:endParaRPr lang="it-IT" altLang="ja-JP" sz="2800" b="1">
              <a:solidFill>
                <a:srgbClr val="FF0000"/>
              </a:solidFill>
              <a:latin typeface="Trebuchet MS" charset="0"/>
              <a:ea typeface="ＭＳ Ｐゴシック" charset="-128"/>
            </a:endParaRPr>
          </a:p>
          <a:p>
            <a:pPr eaLnBrk="1" hangingPunct="1"/>
            <a:endParaRPr lang="it-IT" altLang="it-IT">
              <a:solidFill>
                <a:srgbClr val="EB62FF"/>
              </a:solidFill>
              <a:latin typeface="Trebuchet M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164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657225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rgbClr val="00B050"/>
                </a:solidFill>
                <a:latin typeface="+mn-lt"/>
                <a:ea typeface="ＭＳ Ｐゴシック" charset="-128"/>
              </a:rPr>
              <a:t>Rappresentazione grafica</a:t>
            </a:r>
          </a:p>
        </p:txBody>
      </p:sp>
      <p:pic>
        <p:nvPicPr>
          <p:cNvPr id="17410" name="Segnaposto contenuto 3" descr="Grafico Relazione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87" b="11787"/>
          <a:stretch>
            <a:fillRect/>
          </a:stretch>
        </p:blipFill>
        <p:spPr>
          <a:xfrm>
            <a:off x="177800" y="1268413"/>
            <a:ext cx="8858250" cy="5040312"/>
          </a:xfrm>
        </p:spPr>
      </p:pic>
    </p:spTree>
    <p:extLst>
      <p:ext uri="{BB962C8B-B14F-4D97-AF65-F5344CB8AC3E}">
        <p14:creationId xmlns:p14="http://schemas.microsoft.com/office/powerpoint/2010/main" val="498746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318654"/>
            <a:ext cx="7571509" cy="845128"/>
          </a:xfrm>
        </p:spPr>
        <p:txBody>
          <a:bodyPr>
            <a:normAutofit/>
          </a:bodyPr>
          <a:lstStyle/>
          <a:p>
            <a:pPr algn="ctr"/>
            <a:r>
              <a:rPr lang="it-IT" altLang="it-IT" sz="3200" b="1" dirty="0">
                <a:solidFill>
                  <a:srgbClr val="0000FF"/>
                </a:solidFill>
                <a:latin typeface="+mn-lt"/>
                <a:ea typeface="ＭＳ Ｐゴシック" charset="-128"/>
              </a:rPr>
              <a:t>Paradigmi dei sociologi classici</a:t>
            </a: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1676400"/>
            <a:ext cx="8492836" cy="48768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sz="1950" dirty="0">
                <a:ea typeface="ＭＳ Ｐゴシック" charset="-128"/>
              </a:rPr>
              <a:t> </a:t>
            </a:r>
            <a:r>
              <a:rPr lang="it-IT" altLang="it-IT" sz="1950" dirty="0" smtClean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0070C0"/>
                </a:solidFill>
                <a:ea typeface="ＭＳ Ｐゴシック" charset="-128"/>
              </a:rPr>
              <a:t>Strutturalismo Organicista</a:t>
            </a:r>
            <a:r>
              <a:rPr lang="it-IT" altLang="it-IT" dirty="0" smtClean="0">
                <a:solidFill>
                  <a:srgbClr val="00206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>
                <a:solidFill>
                  <a:srgbClr val="FF0000"/>
                </a:solidFill>
                <a:ea typeface="ＭＳ Ｐゴシック" charset="-128"/>
              </a:rPr>
              <a:t>Durkheim</a:t>
            </a:r>
            <a:endParaRPr lang="it-IT" altLang="it-IT" dirty="0">
              <a:ea typeface="ＭＳ Ｐゴシック" charset="-128"/>
            </a:endParaRP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7030A0"/>
                </a:solidFill>
                <a:ea typeface="ＭＳ Ｐゴシック" charset="-128"/>
              </a:rPr>
              <a:t>Strutturalismo </a:t>
            </a:r>
            <a:r>
              <a:rPr lang="it-IT" altLang="it-IT" b="1" dirty="0" err="1" smtClean="0">
                <a:solidFill>
                  <a:srgbClr val="7030A0"/>
                </a:solidFill>
                <a:ea typeface="ＭＳ Ｐゴシック" charset="-128"/>
              </a:rPr>
              <a:t>Conflittualista</a:t>
            </a:r>
            <a:r>
              <a:rPr lang="it-IT" altLang="it-IT" dirty="0" smtClean="0">
                <a:solidFill>
                  <a:srgbClr val="7030A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>
                <a:solidFill>
                  <a:srgbClr val="FF0000"/>
                </a:solidFill>
                <a:ea typeface="ＭＳ Ｐゴシック" charset="-128"/>
              </a:rPr>
              <a:t>Marx</a:t>
            </a:r>
            <a:endParaRPr lang="it-IT" altLang="it-IT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0070C0"/>
                </a:solidFill>
                <a:ea typeface="ＭＳ Ｐゴシック" charset="-128"/>
              </a:rPr>
              <a:t>Paradigma dell’azione</a:t>
            </a:r>
            <a:r>
              <a:rPr lang="it-IT" altLang="it-IT" dirty="0" smtClean="0">
                <a:solidFill>
                  <a:srgbClr val="0070C0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>
                <a:solidFill>
                  <a:srgbClr val="FF0000"/>
                </a:solidFill>
                <a:ea typeface="ＭＳ Ｐゴシック" charset="-128"/>
              </a:rPr>
              <a:t>Weber</a:t>
            </a:r>
          </a:p>
          <a:p>
            <a:pPr>
              <a:lnSpc>
                <a:spcPct val="130000"/>
              </a:lnSpc>
              <a:buFont typeface="Wingdings" charset="2"/>
              <a:buChar char="Ø"/>
            </a:pPr>
            <a:r>
              <a:rPr lang="it-IT" altLang="it-IT" dirty="0">
                <a:ea typeface="ＭＳ Ｐゴシック" charset="-128"/>
              </a:rPr>
              <a:t>	</a:t>
            </a:r>
            <a:r>
              <a:rPr lang="it-IT" altLang="it-IT" b="1" dirty="0" smtClean="0">
                <a:solidFill>
                  <a:srgbClr val="DE1667"/>
                </a:solidFill>
                <a:ea typeface="ＭＳ Ｐゴシック" charset="-128"/>
              </a:rPr>
              <a:t>Paradigma della relazione</a:t>
            </a:r>
            <a:r>
              <a:rPr lang="it-IT" altLang="it-IT" dirty="0" smtClean="0">
                <a:solidFill>
                  <a:srgbClr val="DE1667"/>
                </a:solidFill>
                <a:ea typeface="ＭＳ Ｐゴシック" charset="-128"/>
              </a:rPr>
              <a:t>:</a:t>
            </a:r>
            <a:r>
              <a:rPr lang="it-IT" altLang="it-IT" dirty="0" smtClean="0">
                <a:ea typeface="ＭＳ Ｐゴシック" charset="-128"/>
              </a:rPr>
              <a:t> </a:t>
            </a:r>
            <a:r>
              <a:rPr lang="it-IT" altLang="it-IT" dirty="0" err="1" smtClean="0">
                <a:solidFill>
                  <a:srgbClr val="FF0000"/>
                </a:solidFill>
                <a:ea typeface="ＭＳ Ｐゴシック" charset="-128"/>
              </a:rPr>
              <a:t>Simmel</a:t>
            </a:r>
            <a:endParaRPr lang="it-IT" altLang="it-IT" sz="1950" dirty="0">
              <a:solidFill>
                <a:srgbClr val="FF0000"/>
              </a:solidFill>
              <a:ea typeface="ＭＳ Ｐゴシック" charset="-128"/>
            </a:endParaRPr>
          </a:p>
          <a:p>
            <a:pPr algn="just">
              <a:lnSpc>
                <a:spcPct val="90000"/>
              </a:lnSpc>
              <a:buClr>
                <a:srgbClr val="00DA00"/>
              </a:buClr>
              <a:buFont typeface="Arial" charset="0"/>
              <a:buNone/>
            </a:pPr>
            <a:endParaRPr lang="it-IT" altLang="it-IT" sz="2400" b="1" i="1" dirty="0" smtClean="0">
              <a:solidFill>
                <a:srgbClr val="C00000"/>
              </a:solidFill>
              <a:ea typeface="ＭＳ Ｐゴシック" charset="-128"/>
            </a:endParaRPr>
          </a:p>
          <a:p>
            <a:pPr algn="just">
              <a:lnSpc>
                <a:spcPct val="90000"/>
              </a:lnSpc>
              <a:buClr>
                <a:srgbClr val="00DA00"/>
              </a:buClr>
              <a:buFont typeface="Arial" charset="0"/>
              <a:buNone/>
            </a:pPr>
            <a:r>
              <a:rPr lang="it-IT" altLang="it-IT" sz="2400" b="1" i="1" dirty="0" smtClean="0">
                <a:solidFill>
                  <a:srgbClr val="C00000"/>
                </a:solidFill>
                <a:ea typeface="ＭＳ Ｐゴシック" charset="-128"/>
              </a:rPr>
              <a:t>Si </a:t>
            </a:r>
            <a:r>
              <a:rPr lang="it-IT" altLang="it-IT" sz="2400" b="1" i="1" dirty="0">
                <a:solidFill>
                  <a:srgbClr val="C00000"/>
                </a:solidFill>
                <a:ea typeface="ＭＳ Ｐゴシック" charset="-128"/>
              </a:rPr>
              <a:t>evolvono ulteriormente nel corso del ‘900 in stretto contatto con la trasformazione della società moderna e delle sue diverse </a:t>
            </a:r>
            <a:r>
              <a:rPr lang="it-IT" altLang="it-IT" sz="2400" b="1" i="1" dirty="0" smtClean="0">
                <a:solidFill>
                  <a:srgbClr val="C00000"/>
                </a:solidFill>
                <a:ea typeface="ＭＳ Ｐゴシック" charset="-128"/>
              </a:rPr>
              <a:t>versioni </a:t>
            </a:r>
          </a:p>
        </p:txBody>
      </p:sp>
    </p:spTree>
    <p:extLst>
      <p:ext uri="{BB962C8B-B14F-4D97-AF65-F5344CB8AC3E}">
        <p14:creationId xmlns:p14="http://schemas.microsoft.com/office/powerpoint/2010/main" val="226453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2373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t-IT" altLang="it-IT" sz="3100" b="1" dirty="0" smtClean="0">
                <a:solidFill>
                  <a:srgbClr val="FF6600"/>
                </a:solidFill>
                <a:ea typeface="ＭＳ Ｐゴシック" charset="-128"/>
              </a:rPr>
              <a:t/>
            </a:r>
            <a:br>
              <a:rPr lang="it-IT" altLang="it-IT" sz="3100" b="1" dirty="0" smtClean="0">
                <a:solidFill>
                  <a:srgbClr val="FF6600"/>
                </a:solidFill>
                <a:ea typeface="ＭＳ Ｐゴシック" charset="-128"/>
              </a:rPr>
            </a:br>
            <a:r>
              <a:rPr lang="it-IT" altLang="it-IT" sz="3100" b="1" dirty="0" smtClean="0">
                <a:solidFill>
                  <a:srgbClr val="FF6600"/>
                </a:solidFill>
                <a:ea typeface="ＭＳ Ｐゴシック" charset="-128"/>
              </a:rPr>
              <a:t>TIPI </a:t>
            </a:r>
            <a:r>
              <a:rPr lang="it-IT" altLang="it-IT" sz="3100" b="1" dirty="0">
                <a:solidFill>
                  <a:srgbClr val="FF6600"/>
                </a:solidFill>
                <a:ea typeface="ＭＳ Ｐゴシック" charset="-128"/>
              </a:rPr>
              <a:t>DI RELAZIONI SOCIALI (I)</a:t>
            </a:r>
            <a:r>
              <a:rPr lang="it-IT" altLang="it-IT" sz="3100" dirty="0">
                <a:solidFill>
                  <a:srgbClr val="FF6600"/>
                </a:solidFill>
                <a:ea typeface="ＭＳ Ｐゴシック" charset="-128"/>
              </a:rPr>
              <a:t/>
            </a:r>
            <a:br>
              <a:rPr lang="it-IT" altLang="it-IT" sz="3100" dirty="0">
                <a:solidFill>
                  <a:srgbClr val="FF6600"/>
                </a:solidFill>
                <a:ea typeface="ＭＳ Ｐゴシック" charset="-128"/>
              </a:rPr>
            </a:br>
            <a:endParaRPr lang="it-IT" altLang="it-IT" sz="3100" dirty="0">
              <a:solidFill>
                <a:srgbClr val="FF6600"/>
              </a:solidFill>
              <a:ea typeface="ＭＳ Ｐゴシック" charset="-128"/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95288" y="923731"/>
            <a:ext cx="8353425" cy="5458019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100" b="1" i="1" u="sng" dirty="0" smtClean="0">
                <a:solidFill>
                  <a:srgbClr val="EB62FF"/>
                </a:solidFill>
                <a:latin typeface="Trebuchet MS" charset="0"/>
                <a:ea typeface="ＭＳ Ｐゴシック" charset="-128"/>
              </a:rPr>
              <a:t>DIADICA </a:t>
            </a:r>
            <a:r>
              <a:rPr lang="it-IT" altLang="it-IT" sz="2000" b="1" i="1" dirty="0" smtClean="0">
                <a:solidFill>
                  <a:srgbClr val="7030A0"/>
                </a:solidFill>
                <a:latin typeface="Trebuchet MS" charset="0"/>
                <a:ea typeface="ＭＳ Ｐゴシック" charset="-128"/>
              </a:rPr>
              <a:t>(</a:t>
            </a:r>
            <a:r>
              <a:rPr lang="it-IT" altLang="it-IT" sz="2000" b="1" i="1" dirty="0" err="1" smtClean="0">
                <a:solidFill>
                  <a:srgbClr val="7030A0"/>
                </a:solidFill>
                <a:latin typeface="Trebuchet MS" charset="0"/>
                <a:ea typeface="ＭＳ Ｐゴシック" charset="-128"/>
              </a:rPr>
              <a:t>Bateson</a:t>
            </a:r>
            <a:r>
              <a:rPr lang="it-IT" altLang="it-IT" sz="2000" b="1" i="1" dirty="0" smtClean="0">
                <a:solidFill>
                  <a:srgbClr val="7030A0"/>
                </a:solidFill>
                <a:latin typeface="Trebuchet MS" charset="0"/>
                <a:ea typeface="ＭＳ Ｐゴシック" charset="-128"/>
              </a:rPr>
              <a:t>, 1972</a:t>
            </a:r>
            <a:r>
              <a:rPr lang="it-IT" altLang="it-IT" sz="2000" b="1" i="1" dirty="0" smtClean="0">
                <a:solidFill>
                  <a:srgbClr val="7030A0"/>
                </a:solidFill>
                <a:latin typeface="Trebuchet MS" charset="0"/>
                <a:ea typeface="ＭＳ Ｐゴシック" charset="-128"/>
              </a:rPr>
              <a:t>): </a:t>
            </a: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2000" b="1" i="1" dirty="0" smtClean="0">
                <a:solidFill>
                  <a:srgbClr val="7030A0"/>
                </a:solidFill>
                <a:latin typeface="Trebuchet MS" charset="0"/>
                <a:ea typeface="ＭＳ Ｐゴシック" charset="-128"/>
              </a:rPr>
              <a:t>del tipo IO-TU, EGO-ALTER, NOI-LORO</a:t>
            </a:r>
            <a:endParaRPr lang="it-IT" altLang="it-IT" sz="2000" dirty="0">
              <a:solidFill>
                <a:srgbClr val="7030A0"/>
              </a:solidFill>
              <a:latin typeface="Trebuchet MS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dirty="0">
                <a:latin typeface="Trebuchet MS" charset="0"/>
                <a:ea typeface="ＭＳ Ｐゴシック" charset="-128"/>
              </a:rPr>
              <a:t>	</a:t>
            </a:r>
            <a:endParaRPr lang="it-IT" altLang="it-IT" dirty="0" smtClean="0">
              <a:latin typeface="Trebuchet MS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2400" b="1" dirty="0" smtClean="0">
                <a:solidFill>
                  <a:srgbClr val="008F00"/>
                </a:solidFill>
                <a:latin typeface="Trebuchet MS" charset="0"/>
                <a:ea typeface="ＭＳ Ｐゴシック" charset="-128"/>
              </a:rPr>
              <a:t>simmetrica</a:t>
            </a:r>
            <a:r>
              <a:rPr lang="it-IT" altLang="it-IT" sz="2400" dirty="0">
                <a:latin typeface="Trebuchet MS" charset="0"/>
                <a:ea typeface="ＭＳ Ｐゴシック" charset="-128"/>
              </a:rPr>
              <a:t>: interazione per somiglianza e </a:t>
            </a:r>
            <a:r>
              <a:rPr lang="it-IT" altLang="it-IT" sz="2400" dirty="0" err="1" smtClean="0">
                <a:latin typeface="Trebuchet MS" charset="0"/>
                <a:ea typeface="ＭＳ Ｐゴシック" charset="-128"/>
              </a:rPr>
              <a:t>paritarietà</a:t>
            </a:r>
            <a:r>
              <a:rPr lang="it-IT" altLang="it-IT" dirty="0" smtClean="0">
                <a:latin typeface="Trebuchet MS" charset="0"/>
                <a:ea typeface="ＭＳ Ｐゴシック" charset="-128"/>
              </a:rPr>
              <a:t> </a:t>
            </a:r>
            <a:r>
              <a:rPr lang="it-IT" altLang="it-IT" sz="2000" i="1" dirty="0">
                <a:latin typeface="Trebuchet MS" charset="0"/>
                <a:ea typeface="ＭＳ Ｐゴシック" charset="-128"/>
              </a:rPr>
              <a:t>(rischi di competitività e </a:t>
            </a:r>
            <a:r>
              <a:rPr lang="it-IT" altLang="it-IT" sz="2000" i="1" dirty="0" err="1">
                <a:solidFill>
                  <a:srgbClr val="9437FF"/>
                </a:solidFill>
                <a:latin typeface="Trebuchet MS" charset="0"/>
                <a:ea typeface="ＭＳ Ｐゴシック" charset="-128"/>
              </a:rPr>
              <a:t>schismogenesi</a:t>
            </a:r>
            <a:r>
              <a:rPr lang="it-IT" altLang="it-IT" sz="2000" i="1" dirty="0">
                <a:latin typeface="Trebuchet MS" charset="0"/>
                <a:ea typeface="ＭＳ Ｐゴシック" charset="-128"/>
              </a:rPr>
              <a:t>)</a:t>
            </a:r>
            <a:endParaRPr lang="it-IT" altLang="it-IT" dirty="0">
              <a:latin typeface="Trebuchet MS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dirty="0">
                <a:solidFill>
                  <a:schemeClr val="tx1"/>
                </a:solidFill>
                <a:latin typeface="Trebuchet MS" charset="0"/>
                <a:ea typeface="ＭＳ Ｐゴシック" charset="-128"/>
              </a:rPr>
              <a:t>			</a:t>
            </a:r>
            <a:r>
              <a:rPr lang="it-IT" altLang="it-IT" sz="2400" b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complementare</a:t>
            </a:r>
            <a:r>
              <a:rPr lang="it-IT" altLang="it-IT" sz="2400" dirty="0">
                <a:latin typeface="Trebuchet MS" charset="0"/>
                <a:ea typeface="ＭＳ Ｐゴシック" charset="-128"/>
              </a:rPr>
              <a:t>: interazione per differenze che si richiedono vicendevolmente </a:t>
            </a:r>
            <a:r>
              <a:rPr lang="it-IT" altLang="it-IT" sz="2000" dirty="0">
                <a:latin typeface="Trebuchet MS" charset="0"/>
                <a:ea typeface="ＭＳ Ｐゴシック" charset="-128"/>
              </a:rPr>
              <a:t>(rischi di dominazione e dipendenza: </a:t>
            </a:r>
            <a:r>
              <a:rPr lang="it-IT" altLang="it-IT" sz="2000" i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asimmetria</a:t>
            </a:r>
            <a:r>
              <a:rPr lang="it-IT" altLang="it-IT" sz="2000" dirty="0">
                <a:latin typeface="Trebuchet MS" charset="0"/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dirty="0">
                <a:solidFill>
                  <a:schemeClr val="tx1"/>
                </a:solidFill>
                <a:latin typeface="Trebuchet MS" charset="0"/>
                <a:ea typeface="ＭＳ Ｐゴシック" charset="-128"/>
              </a:rPr>
              <a:t>					</a:t>
            </a:r>
            <a:r>
              <a:rPr lang="it-IT" altLang="it-IT" sz="2400" b="1" dirty="0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reciproca</a:t>
            </a:r>
            <a:r>
              <a:rPr lang="it-IT" altLang="it-IT" sz="2400" dirty="0">
                <a:latin typeface="Trebuchet MS" charset="0"/>
                <a:ea typeface="ＭＳ Ｐゴシック" charset="-128"/>
              </a:rPr>
              <a:t>: combinazione flessibile di simmetria e complementarietà reversibile fra le parti </a:t>
            </a:r>
            <a:r>
              <a:rPr lang="it-IT" altLang="it-IT" sz="2000" dirty="0">
                <a:latin typeface="Trebuchet MS" charset="0"/>
                <a:ea typeface="ＭＳ Ｐゴシック" charset="-128"/>
              </a:rPr>
              <a:t>(rischio di </a:t>
            </a:r>
            <a:r>
              <a:rPr lang="it-IT" altLang="it-IT" sz="2000" dirty="0" err="1">
                <a:latin typeface="Trebuchet MS" charset="0"/>
                <a:ea typeface="ＭＳ Ｐゴシック" charset="-128"/>
              </a:rPr>
              <a:t>autorefenza</a:t>
            </a:r>
            <a:r>
              <a:rPr lang="it-IT" altLang="it-IT" sz="2000" dirty="0">
                <a:latin typeface="Trebuchet MS" charset="0"/>
                <a:ea typeface="ＭＳ Ｐゴシック" charset="-128"/>
              </a:rPr>
              <a:t> e </a:t>
            </a:r>
            <a:r>
              <a:rPr lang="it-IT" altLang="it-IT" sz="2000" i="1" dirty="0">
                <a:solidFill>
                  <a:srgbClr val="AB0101"/>
                </a:solidFill>
                <a:latin typeface="Trebuchet MS" charset="0"/>
                <a:ea typeface="ＭＳ Ｐゴシック" charset="-128"/>
              </a:rPr>
              <a:t>tautologia</a:t>
            </a:r>
            <a:r>
              <a:rPr lang="it-IT" altLang="it-IT" sz="2000" dirty="0">
                <a:latin typeface="Trebuchet MS" charset="0"/>
                <a:ea typeface="ＭＳ Ｐゴシック" charset="-128"/>
              </a:rPr>
              <a:t>)</a:t>
            </a: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endParaRPr lang="it-IT" altLang="it-IT" sz="2000" dirty="0"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endParaRPr lang="it-IT" altLang="it-IT" sz="2000" b="1" dirty="0" smtClean="0">
              <a:solidFill>
                <a:srgbClr val="FF6600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endParaRPr lang="it-IT" altLang="it-IT" sz="800" b="1" dirty="0" smtClean="0">
              <a:solidFill>
                <a:srgbClr val="FF6600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2000" b="1" dirty="0" smtClean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ENERGIA </a:t>
            </a:r>
            <a:r>
              <a:rPr lang="it-IT" altLang="it-IT" sz="20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COESIVA E DI APPARTENENZA </a:t>
            </a:r>
            <a:r>
              <a:rPr lang="it-IT" altLang="it-IT" sz="2000" b="1" dirty="0" smtClean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ALLA </a:t>
            </a:r>
            <a:r>
              <a:rPr lang="it-IT" altLang="it-IT" sz="20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RELAZIONE                     RISPETTO </a:t>
            </a:r>
            <a:r>
              <a:rPr lang="it-IT" altLang="it-IT" sz="2000" b="1" dirty="0" smtClean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ALLE </a:t>
            </a:r>
            <a:r>
              <a:rPr lang="it-IT" altLang="it-IT" sz="20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PARTI COSTITUENTI</a:t>
            </a:r>
            <a:endParaRPr lang="it-IT" altLang="it-IT" sz="2000" b="1" dirty="0">
              <a:latin typeface="Trebuchet MS" charset="0"/>
              <a:ea typeface="ＭＳ Ｐゴシック" charset="-128"/>
            </a:endParaRPr>
          </a:p>
        </p:txBody>
      </p:sp>
      <p:sp>
        <p:nvSpPr>
          <p:cNvPr id="2" name="Freccia giù 1"/>
          <p:cNvSpPr/>
          <p:nvPr/>
        </p:nvSpPr>
        <p:spPr>
          <a:xfrm>
            <a:off x="4223505" y="4831418"/>
            <a:ext cx="504056" cy="576064"/>
          </a:xfrm>
          <a:prstGeom prst="downArrow">
            <a:avLst>
              <a:gd name="adj1" fmla="val 50000"/>
              <a:gd name="adj2" fmla="val 4860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706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>
          <a:xfrm>
            <a:off x="549275" y="260350"/>
            <a:ext cx="8042275" cy="703803"/>
          </a:xfrm>
        </p:spPr>
        <p:txBody>
          <a:bodyPr/>
          <a:lstStyle/>
          <a:p>
            <a:r>
              <a:rPr lang="it-IT" altLang="it-IT" sz="3600" dirty="0">
                <a:solidFill>
                  <a:srgbClr val="FF6600"/>
                </a:solidFill>
                <a:ea typeface="ＭＳ Ｐゴシック" charset="-128"/>
              </a:rPr>
              <a:t>Esempi di relazione diadica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549275" y="1268413"/>
            <a:ext cx="8042275" cy="4968875"/>
          </a:xfrm>
        </p:spPr>
        <p:txBody>
          <a:bodyPr/>
          <a:lstStyle/>
          <a:p>
            <a:r>
              <a:rPr lang="it-IT" altLang="it-IT" b="1" dirty="0">
                <a:solidFill>
                  <a:srgbClr val="0000FF"/>
                </a:solidFill>
                <a:ea typeface="ＭＳ Ｐゴシック" charset="-128"/>
              </a:rPr>
              <a:t>Uomo-donna </a:t>
            </a:r>
            <a:r>
              <a:rPr lang="it-IT" altLang="it-IT" sz="2000" dirty="0">
                <a:solidFill>
                  <a:srgbClr val="000090"/>
                </a:solidFill>
                <a:ea typeface="ＭＳ Ｐゴシック" charset="-128"/>
              </a:rPr>
              <a:t>(da complementare differenziato a simmetrico-paritario)</a:t>
            </a:r>
          </a:p>
          <a:p>
            <a:r>
              <a:rPr lang="it-IT" altLang="it-IT" b="1" dirty="0">
                <a:solidFill>
                  <a:srgbClr val="008000"/>
                </a:solidFill>
                <a:ea typeface="ＭＳ Ｐゴシック" charset="-128"/>
              </a:rPr>
              <a:t>Insegnante-studente </a:t>
            </a:r>
            <a:r>
              <a:rPr lang="it-IT" altLang="it-IT" sz="2000" dirty="0">
                <a:solidFill>
                  <a:srgbClr val="000090"/>
                </a:solidFill>
                <a:ea typeface="ＭＳ Ｐゴシック" charset="-128"/>
              </a:rPr>
              <a:t>(da complementare gerarchica e complementare dialogica)</a:t>
            </a:r>
          </a:p>
          <a:p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Medico-paziente </a:t>
            </a:r>
            <a:r>
              <a:rPr lang="it-IT" altLang="it-IT" sz="2000" dirty="0">
                <a:solidFill>
                  <a:srgbClr val="000090"/>
                </a:solidFill>
                <a:ea typeface="ＭＳ Ｐゴシック" charset="-128"/>
              </a:rPr>
              <a:t>(da complementare gerarchica e complementare dialogica)</a:t>
            </a:r>
          </a:p>
          <a:p>
            <a:r>
              <a:rPr lang="it-IT" altLang="it-IT" b="1" dirty="0">
                <a:solidFill>
                  <a:srgbClr val="631675"/>
                </a:solidFill>
                <a:ea typeface="ＭＳ Ｐゴシック" charset="-128"/>
              </a:rPr>
              <a:t>Leader politico </a:t>
            </a:r>
            <a:r>
              <a:rPr lang="it-IT" altLang="it-IT" sz="2400" dirty="0">
                <a:solidFill>
                  <a:srgbClr val="631675"/>
                </a:solidFill>
                <a:ea typeface="ＭＳ Ｐゴシック" charset="-128"/>
              </a:rPr>
              <a:t>(carismatico)-</a:t>
            </a:r>
            <a:r>
              <a:rPr lang="it-IT" altLang="it-IT" b="1" dirty="0" err="1">
                <a:solidFill>
                  <a:srgbClr val="631675"/>
                </a:solidFill>
                <a:ea typeface="ＭＳ Ｐゴシック" charset="-128"/>
              </a:rPr>
              <a:t>follower</a:t>
            </a:r>
            <a:r>
              <a:rPr lang="it-IT" altLang="it-IT" b="1" dirty="0">
                <a:solidFill>
                  <a:srgbClr val="631675"/>
                </a:solidFill>
                <a:ea typeface="ＭＳ Ｐゴシック" charset="-128"/>
              </a:rPr>
              <a:t> </a:t>
            </a:r>
            <a:r>
              <a:rPr lang="it-IT" altLang="it-IT" sz="2400" dirty="0">
                <a:solidFill>
                  <a:srgbClr val="631675"/>
                </a:solidFill>
                <a:ea typeface="ＭＳ Ｐゴシック" charset="-128"/>
              </a:rPr>
              <a:t>(fiduciario) </a:t>
            </a:r>
            <a:r>
              <a:rPr lang="it-IT" altLang="it-IT" sz="2000" dirty="0">
                <a:solidFill>
                  <a:srgbClr val="0000FF"/>
                </a:solidFill>
                <a:ea typeface="ＭＳ Ｐゴシック" charset="-128"/>
              </a:rPr>
              <a:t>(da condivisione progetto ad affidamento imitativo)</a:t>
            </a:r>
          </a:p>
          <a:p>
            <a:r>
              <a:rPr lang="it-IT" altLang="it-IT" b="1" dirty="0">
                <a:solidFill>
                  <a:srgbClr val="800000"/>
                </a:solidFill>
                <a:ea typeface="ＭＳ Ｐゴシック" charset="-128"/>
              </a:rPr>
              <a:t>Soggetto </a:t>
            </a:r>
            <a:r>
              <a:rPr lang="it-IT" altLang="it-IT" sz="2000" dirty="0">
                <a:solidFill>
                  <a:srgbClr val="800000"/>
                </a:solidFill>
                <a:ea typeface="ＭＳ Ｐゴシック" charset="-128"/>
              </a:rPr>
              <a:t>(coscienza, </a:t>
            </a:r>
            <a:r>
              <a:rPr lang="it-IT" altLang="it-IT" sz="2000" dirty="0" smtClean="0">
                <a:solidFill>
                  <a:srgbClr val="800000"/>
                </a:solidFill>
                <a:ea typeface="ＭＳ Ｐゴシック" charset="-128"/>
              </a:rPr>
              <a:t>libertà, </a:t>
            </a:r>
            <a:r>
              <a:rPr lang="mr-IN" altLang="it-IT" sz="2000" dirty="0" smtClean="0">
                <a:solidFill>
                  <a:srgbClr val="800000"/>
                </a:solidFill>
                <a:ea typeface="ＭＳ Ｐゴシック" charset="-128"/>
              </a:rPr>
              <a:t>…</a:t>
            </a:r>
            <a:r>
              <a:rPr lang="it-IT" altLang="it-IT" sz="2000" dirty="0" smtClean="0">
                <a:solidFill>
                  <a:srgbClr val="800000"/>
                </a:solidFill>
                <a:ea typeface="ＭＳ Ｐゴシック" charset="-128"/>
              </a:rPr>
              <a:t>) - </a:t>
            </a:r>
            <a:r>
              <a:rPr lang="it-IT" altLang="it-IT" b="1" dirty="0" smtClean="0">
                <a:solidFill>
                  <a:srgbClr val="800000"/>
                </a:solidFill>
                <a:ea typeface="ＭＳ Ｐゴシック" charset="-128"/>
              </a:rPr>
              <a:t>Divinità </a:t>
            </a:r>
            <a:r>
              <a:rPr lang="it-IT" altLang="it-IT" sz="2000" dirty="0">
                <a:solidFill>
                  <a:srgbClr val="800000"/>
                </a:solidFill>
                <a:ea typeface="ＭＳ Ｐゴシック" charset="-128"/>
              </a:rPr>
              <a:t>(Assoluta, Paterna, Materna, Fraterna, …)</a:t>
            </a:r>
          </a:p>
        </p:txBody>
      </p:sp>
    </p:spTree>
    <p:extLst>
      <p:ext uri="{BB962C8B-B14F-4D97-AF65-F5344CB8AC3E}">
        <p14:creationId xmlns:p14="http://schemas.microsoft.com/office/powerpoint/2010/main" val="1799348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7777163" cy="46905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it-IT" sz="31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/>
            </a:r>
            <a:br>
              <a:rPr lang="it-IT" altLang="it-IT" sz="31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</a:br>
            <a:r>
              <a:rPr lang="it-IT" altLang="it-IT" sz="31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/>
            </a:r>
            <a:br>
              <a:rPr lang="it-IT" altLang="it-IT" sz="31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</a:br>
            <a:r>
              <a:rPr lang="it-IT" altLang="it-IT" sz="3100" b="1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            </a:t>
            </a:r>
            <a:r>
              <a:rPr lang="it-IT" altLang="it-IT" sz="3100" b="1" smtClean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TIPI </a:t>
            </a:r>
            <a:r>
              <a:rPr lang="it-IT" altLang="it-IT" sz="3100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DI RELAZIONI SOCIALI (II)</a:t>
            </a:r>
            <a:r>
              <a:rPr lang="it-IT" altLang="it-IT" sz="3100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/>
            </a:r>
            <a:br>
              <a:rPr lang="it-IT" altLang="it-IT" sz="3100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</a:br>
            <a:endParaRPr lang="it-IT" altLang="it-IT" sz="3100" dirty="0">
              <a:solidFill>
                <a:srgbClr val="FF6600"/>
              </a:solidFill>
              <a:latin typeface="Trebuchet MS" charset="0"/>
              <a:ea typeface="ＭＳ Ｐゴシック" charset="-128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539750" y="1399592"/>
            <a:ext cx="8280400" cy="505359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it-IT" altLang="it-IT" b="1" i="1" u="sng" dirty="0" smtClean="0">
                <a:solidFill>
                  <a:srgbClr val="EB62FF"/>
                </a:solidFill>
                <a:latin typeface="Arial" charset="0"/>
                <a:ea typeface="ＭＳ Ｐゴシック" charset="-128"/>
              </a:rPr>
              <a:t>TRIADICA 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it-IT" altLang="it-IT" sz="2000" dirty="0" smtClean="0">
                <a:solidFill>
                  <a:srgbClr val="9437FF"/>
                </a:solidFill>
                <a:latin typeface="Arial" charset="0"/>
                <a:ea typeface="ＭＳ Ｐゴシック" charset="-128"/>
              </a:rPr>
              <a:t>(es. IO-TU-LUI, NOI-VOI-LORO)</a:t>
            </a:r>
            <a:endParaRPr lang="it-IT" altLang="it-IT" sz="2000" dirty="0" smtClean="0">
              <a:solidFill>
                <a:srgbClr val="9437FF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it-IT" altLang="it-IT" b="1" i="1" u="sng" dirty="0">
              <a:solidFill>
                <a:srgbClr val="EB62FF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60000"/>
              </a:lnSpc>
              <a:buFontTx/>
              <a:buNone/>
            </a:pPr>
            <a:r>
              <a:rPr lang="it-IT" altLang="it-IT" sz="2300" b="1" i="1" dirty="0">
                <a:solidFill>
                  <a:srgbClr val="8F008F"/>
                </a:solidFill>
                <a:latin typeface="Arial" charset="0"/>
                <a:ea typeface="ＭＳ Ｐゴシック" charset="-128"/>
              </a:rPr>
              <a:t>Tre unità agenti, ma anche tre coppie diadiche</a:t>
            </a:r>
          </a:p>
          <a:p>
            <a:pPr algn="ctr" eaLnBrk="1" hangingPunct="1">
              <a:lnSpc>
                <a:spcPct val="60000"/>
              </a:lnSpc>
              <a:buFontTx/>
              <a:buNone/>
            </a:pPr>
            <a:endParaRPr lang="it-IT" altLang="it-IT" sz="1000" dirty="0">
              <a:solidFill>
                <a:srgbClr val="8F008F"/>
              </a:solidFill>
              <a:latin typeface="Trebuchet MS" charset="0"/>
              <a:ea typeface="ＭＳ Ｐゴシック" charset="-128"/>
            </a:endParaRP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il terzo gode </a:t>
            </a:r>
            <a:r>
              <a:rPr lang="it-IT" altLang="it-IT" sz="2000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(</a:t>
            </a:r>
            <a:r>
              <a:rPr lang="it-IT" altLang="it-IT" sz="2000" i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del conflitto fra due</a:t>
            </a:r>
            <a:r>
              <a:rPr lang="it-IT" altLang="it-IT" sz="2000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)</a:t>
            </a: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il capro espiatorio </a:t>
            </a:r>
            <a:r>
              <a:rPr lang="it-IT" altLang="it-IT" sz="2000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(</a:t>
            </a:r>
            <a:r>
              <a:rPr lang="it-IT" altLang="it-IT" sz="2000" i="1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terzo vittima ed escluso</a:t>
            </a:r>
            <a:r>
              <a:rPr lang="it-IT" altLang="it-IT" sz="2000" dirty="0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) </a:t>
            </a: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800000"/>
                </a:solidFill>
                <a:latin typeface="Trebuchet MS" charset="0"/>
                <a:ea typeface="ＭＳ Ｐゴシック" charset="-128"/>
              </a:rPr>
              <a:t>divide et impera </a:t>
            </a:r>
            <a:r>
              <a:rPr lang="it-IT" altLang="it-IT" sz="2000" dirty="0">
                <a:solidFill>
                  <a:srgbClr val="800000"/>
                </a:solidFill>
                <a:latin typeface="Trebuchet MS" charset="0"/>
                <a:ea typeface="ＭＳ Ｐゴシック" charset="-128"/>
              </a:rPr>
              <a:t>(non permettere un’alleanza) </a:t>
            </a: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mediazione</a:t>
            </a:r>
            <a:r>
              <a:rPr lang="it-IT" altLang="it-IT" sz="1700" dirty="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 </a:t>
            </a:r>
            <a:r>
              <a:rPr lang="it-IT" altLang="it-IT" sz="2000" dirty="0">
                <a:solidFill>
                  <a:srgbClr val="000090"/>
                </a:solidFill>
                <a:latin typeface="Trebuchet MS" charset="0"/>
                <a:ea typeface="ＭＳ Ｐゴシック" charset="-128"/>
              </a:rPr>
              <a:t>(costruire un ponte fra opposti)</a:t>
            </a: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reciprocità triadica </a:t>
            </a:r>
            <a:r>
              <a:rPr lang="it-IT" altLang="it-IT" sz="2000" dirty="0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(dinamismo sinergico)</a:t>
            </a:r>
          </a:p>
          <a:p>
            <a:pPr eaLnBrk="1" hangingPunct="1">
              <a:buFont typeface="Wingdings" charset="2"/>
              <a:buChar char="ü"/>
            </a:pPr>
            <a:r>
              <a:rPr lang="it-IT" altLang="it-IT" b="1" dirty="0">
                <a:solidFill>
                  <a:srgbClr val="41C2FF"/>
                </a:solidFill>
                <a:latin typeface="Trebuchet MS" charset="0"/>
                <a:ea typeface="ＭＳ Ｐゴシック" charset="-128"/>
              </a:rPr>
              <a:t>ecc.</a:t>
            </a:r>
            <a:r>
              <a:rPr lang="it-IT" altLang="it-IT" sz="800" dirty="0">
                <a:solidFill>
                  <a:schemeClr val="tx1"/>
                </a:solidFill>
                <a:latin typeface="Trebuchet MS" charset="0"/>
                <a:ea typeface="ＭＳ Ｐゴシック" charset="-128"/>
              </a:rPr>
              <a:t>		</a:t>
            </a:r>
            <a:endParaRPr lang="it-IT" altLang="it-IT" sz="700" dirty="0">
              <a:solidFill>
                <a:schemeClr val="tx1"/>
              </a:solidFill>
              <a:latin typeface="Trebuchet M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513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>
          <a:xfrm>
            <a:off x="549275" y="260350"/>
            <a:ext cx="8042275" cy="647700"/>
          </a:xfrm>
        </p:spPr>
        <p:txBody>
          <a:bodyPr/>
          <a:lstStyle/>
          <a:p>
            <a:r>
              <a:rPr lang="it-IT" altLang="it-IT" sz="3600">
                <a:solidFill>
                  <a:srgbClr val="FF6600"/>
                </a:solidFill>
                <a:ea typeface="ＭＳ Ｐゴシック" charset="-128"/>
              </a:rPr>
              <a:t>Esempi di relazione triadica</a:t>
            </a:r>
          </a:p>
        </p:txBody>
      </p:sp>
      <p:sp>
        <p:nvSpPr>
          <p:cNvPr id="25602" name="Segnaposto contenuto 2"/>
          <p:cNvSpPr>
            <a:spLocks noGrp="1"/>
          </p:cNvSpPr>
          <p:nvPr>
            <p:ph idx="1"/>
          </p:nvPr>
        </p:nvSpPr>
        <p:spPr>
          <a:xfrm>
            <a:off x="549275" y="1196975"/>
            <a:ext cx="8042275" cy="4746625"/>
          </a:xfrm>
        </p:spPr>
        <p:txBody>
          <a:bodyPr/>
          <a:lstStyle/>
          <a:p>
            <a:r>
              <a:rPr lang="it-IT" altLang="it-IT" b="1" dirty="0">
                <a:solidFill>
                  <a:srgbClr val="0000FF"/>
                </a:solidFill>
                <a:ea typeface="ＭＳ Ｐゴシック" charset="-128"/>
              </a:rPr>
              <a:t>Padre-Madre-Figlio </a:t>
            </a:r>
            <a:r>
              <a:rPr lang="it-IT" altLang="it-IT" sz="2000" dirty="0">
                <a:solidFill>
                  <a:srgbClr val="000090"/>
                </a:solidFill>
                <a:ea typeface="ＭＳ Ｐゴシック" charset="-128"/>
              </a:rPr>
              <a:t>(da guida </a:t>
            </a:r>
            <a:r>
              <a:rPr lang="it-IT" altLang="it-IT" sz="2000" dirty="0" smtClean="0">
                <a:solidFill>
                  <a:srgbClr val="000090"/>
                </a:solidFill>
                <a:ea typeface="ＭＳ Ｐゴシック" charset="-128"/>
              </a:rPr>
              <a:t>ad </a:t>
            </a:r>
            <a:r>
              <a:rPr lang="it-IT" altLang="it-IT" sz="2000" dirty="0">
                <a:solidFill>
                  <a:srgbClr val="000090"/>
                </a:solidFill>
                <a:ea typeface="ＭＳ Ｐゴシック" charset="-128"/>
              </a:rPr>
              <a:t>ammirazione identificativa)</a:t>
            </a:r>
          </a:p>
          <a:p>
            <a:r>
              <a:rPr lang="it-IT" altLang="it-IT" b="1" dirty="0">
                <a:solidFill>
                  <a:srgbClr val="008000"/>
                </a:solidFill>
                <a:ea typeface="ＭＳ Ｐゴシック" charset="-128"/>
              </a:rPr>
              <a:t>Dirigente-Insegnante-Studente</a:t>
            </a:r>
          </a:p>
          <a:p>
            <a:r>
              <a:rPr lang="it-IT" altLang="it-IT" b="1" dirty="0">
                <a:solidFill>
                  <a:srgbClr val="008000"/>
                </a:solidFill>
                <a:ea typeface="ＭＳ Ｐゴシック" charset="-128"/>
              </a:rPr>
              <a:t>Insegnante-Genitore-Studente</a:t>
            </a:r>
            <a:endParaRPr lang="it-IT" altLang="it-IT" dirty="0">
              <a:solidFill>
                <a:srgbClr val="000090"/>
              </a:solidFill>
              <a:ea typeface="ＭＳ Ｐゴシック" charset="-128"/>
            </a:endParaRPr>
          </a:p>
          <a:p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Medico-Media-Paziente</a:t>
            </a:r>
          </a:p>
          <a:p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Dirigente-Medico-Paziente</a:t>
            </a:r>
            <a:endParaRPr lang="it-IT" altLang="it-IT" sz="2000" dirty="0">
              <a:solidFill>
                <a:srgbClr val="000090"/>
              </a:solidFill>
              <a:ea typeface="ＭＳ Ｐゴシック" charset="-128"/>
            </a:endParaRPr>
          </a:p>
          <a:p>
            <a:r>
              <a:rPr lang="it-IT" altLang="it-IT" b="1" dirty="0">
                <a:solidFill>
                  <a:srgbClr val="660066"/>
                </a:solidFill>
                <a:ea typeface="ＭＳ Ｐゴシック" charset="-128"/>
              </a:rPr>
              <a:t>Leader politico-Partito-Cittadino</a:t>
            </a:r>
          </a:p>
          <a:p>
            <a:r>
              <a:rPr lang="it-IT" altLang="it-IT" b="1" dirty="0">
                <a:solidFill>
                  <a:srgbClr val="800000"/>
                </a:solidFill>
                <a:ea typeface="ＭＳ Ｐゴシック" charset="-128"/>
              </a:rPr>
              <a:t>Soggetto - Mediatore </a:t>
            </a:r>
            <a:r>
              <a:rPr lang="it-IT" altLang="it-IT" dirty="0">
                <a:solidFill>
                  <a:srgbClr val="800000"/>
                </a:solidFill>
                <a:ea typeface="ＭＳ Ｐゴシック" charset="-128"/>
              </a:rPr>
              <a:t>(Sciamano, Guru, Setta, Chiesa)-</a:t>
            </a:r>
            <a:r>
              <a:rPr lang="it-IT" altLang="it-IT" b="1" dirty="0">
                <a:solidFill>
                  <a:srgbClr val="800000"/>
                </a:solidFill>
                <a:ea typeface="ＭＳ Ｐゴシック" charset="-128"/>
              </a:rPr>
              <a:t>Divinità</a:t>
            </a:r>
            <a:endParaRPr lang="it-IT" altLang="it-IT" dirty="0">
              <a:solidFill>
                <a:srgbClr val="800000"/>
              </a:solidFill>
              <a:ea typeface="ＭＳ Ｐゴシック" charset="-128"/>
            </a:endParaRPr>
          </a:p>
          <a:p>
            <a:endParaRPr lang="it-IT" altLang="it-IT" b="1" dirty="0">
              <a:solidFill>
                <a:srgbClr val="660066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7529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olo 1"/>
          <p:cNvSpPr>
            <a:spLocks noGrp="1"/>
          </p:cNvSpPr>
          <p:nvPr>
            <p:ph type="title"/>
          </p:nvPr>
        </p:nvSpPr>
        <p:spPr>
          <a:xfrm>
            <a:off x="541338" y="127000"/>
            <a:ext cx="8042275" cy="873125"/>
          </a:xfrm>
        </p:spPr>
        <p:txBody>
          <a:bodyPr/>
          <a:lstStyle/>
          <a:p>
            <a:r>
              <a:rPr lang="it-IT" altLang="it-IT" sz="3600" b="1">
                <a:solidFill>
                  <a:srgbClr val="000090"/>
                </a:solidFill>
                <a:ea typeface="ＭＳ Ｐゴシック" charset="-128"/>
              </a:rPr>
              <a:t>Il desiderio mimetico </a:t>
            </a:r>
            <a:r>
              <a:rPr lang="it-IT" altLang="it-IT" sz="2400" i="1">
                <a:solidFill>
                  <a:srgbClr val="000090"/>
                </a:solidFill>
                <a:ea typeface="ＭＳ Ｐゴシック" charset="-128"/>
              </a:rPr>
              <a:t>(R. Girard)</a:t>
            </a:r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>
          <a:xfrm>
            <a:off x="395288" y="1082351"/>
            <a:ext cx="8353425" cy="4861249"/>
          </a:xfrm>
        </p:spPr>
        <p:txBody>
          <a:bodyPr>
            <a:normAutofit/>
          </a:bodyPr>
          <a:lstStyle/>
          <a:p>
            <a:r>
              <a:rPr lang="it-IT" altLang="it-IT" b="1" dirty="0">
                <a:solidFill>
                  <a:srgbClr val="631675"/>
                </a:solidFill>
                <a:ea typeface="ＭＳ Ｐゴシック" charset="-128"/>
              </a:rPr>
              <a:t>Nella società </a:t>
            </a:r>
            <a:r>
              <a:rPr lang="it-IT" altLang="it-IT" b="1" dirty="0" smtClean="0">
                <a:solidFill>
                  <a:srgbClr val="631675"/>
                </a:solidFill>
                <a:ea typeface="ＭＳ Ｐゴシック" charset="-128"/>
              </a:rPr>
              <a:t>molti </a:t>
            </a:r>
            <a:r>
              <a:rPr lang="it-IT" altLang="it-IT" b="1" dirty="0">
                <a:solidFill>
                  <a:srgbClr val="631675"/>
                </a:solidFill>
                <a:ea typeface="ＭＳ Ｐゴシック" charset="-128"/>
              </a:rPr>
              <a:t>desiderano ciò che hanno o desiderano altri </a:t>
            </a:r>
            <a:r>
              <a:rPr lang="it-IT" altLang="it-IT" dirty="0">
                <a:solidFill>
                  <a:srgbClr val="631675"/>
                </a:solidFill>
                <a:ea typeface="ＭＳ Ｐゴシック" charset="-128"/>
              </a:rPr>
              <a:t>(v. mode, pubblicità, spettacolo)</a:t>
            </a:r>
          </a:p>
          <a:p>
            <a:r>
              <a:rPr lang="it-IT" altLang="it-IT" b="1" dirty="0">
                <a:solidFill>
                  <a:srgbClr val="0000FF"/>
                </a:solidFill>
                <a:ea typeface="ＭＳ Ｐゴシック" charset="-128"/>
              </a:rPr>
              <a:t>Desiderio di essere come l’Altro, di desiderare ciò che desiderano i nostri modelli di riferimento</a:t>
            </a:r>
          </a:p>
          <a:p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Può accendere la “rivalità mimetica” e il “risentimento”: io e </a:t>
            </a:r>
            <a:r>
              <a:rPr lang="it-IT" altLang="it-IT" b="1" dirty="0" smtClean="0">
                <a:solidFill>
                  <a:srgbClr val="FF0000"/>
                </a:solidFill>
                <a:ea typeface="ＭＳ Ｐゴシック" charset="-128"/>
              </a:rPr>
              <a:t>l’Altro desideriamo </a:t>
            </a:r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lo stesso </a:t>
            </a:r>
            <a:r>
              <a:rPr lang="it-IT" altLang="it-IT" b="1" dirty="0" smtClean="0">
                <a:solidFill>
                  <a:srgbClr val="FF0000"/>
                </a:solidFill>
                <a:ea typeface="ＭＳ Ｐゴシック" charset="-128"/>
              </a:rPr>
              <a:t>modello-oggetto </a:t>
            </a:r>
            <a:r>
              <a:rPr lang="it-IT" altLang="it-IT" b="1" dirty="0">
                <a:solidFill>
                  <a:srgbClr val="FF0000"/>
                </a:solidFill>
                <a:ea typeface="ＭＳ Ｐゴシック" charset="-128"/>
              </a:rPr>
              <a:t>(o persona)</a:t>
            </a:r>
          </a:p>
          <a:p>
            <a:r>
              <a:rPr lang="it-IT" altLang="it-IT" b="1" dirty="0">
                <a:solidFill>
                  <a:srgbClr val="8F008F"/>
                </a:solidFill>
                <a:ea typeface="ＭＳ Ｐゴシック" charset="-128"/>
              </a:rPr>
              <a:t>Si ha quindi una triangolazione immaginario-desiderante fra tre poli:   (A) chi imita-(B) il </a:t>
            </a:r>
            <a:r>
              <a:rPr lang="it-IT" altLang="it-IT" b="1" dirty="0" smtClean="0">
                <a:solidFill>
                  <a:srgbClr val="8F008F"/>
                </a:solidFill>
                <a:ea typeface="ＭＳ Ｐゴシック" charset="-128"/>
              </a:rPr>
              <a:t>mediatore/modello desiderato-(</a:t>
            </a:r>
            <a:r>
              <a:rPr lang="it-IT" altLang="it-IT" b="1" dirty="0">
                <a:solidFill>
                  <a:srgbClr val="8F008F"/>
                </a:solidFill>
                <a:ea typeface="ＭＳ Ｐゴシック" charset="-128"/>
              </a:rPr>
              <a:t>C) l’Altro </a:t>
            </a:r>
            <a:r>
              <a:rPr lang="it-IT" altLang="it-IT" b="1" dirty="0" smtClean="0">
                <a:solidFill>
                  <a:srgbClr val="8F008F"/>
                </a:solidFill>
                <a:ea typeface="ＭＳ Ｐゴシック" charset="-128"/>
              </a:rPr>
              <a:t>desiderante </a:t>
            </a:r>
            <a:r>
              <a:rPr lang="it-IT" altLang="it-IT" sz="2400" dirty="0" smtClean="0">
                <a:solidFill>
                  <a:srgbClr val="8F008F"/>
                </a:solidFill>
                <a:ea typeface="ＭＳ Ｐゴシック" charset="-128"/>
              </a:rPr>
              <a:t>(da </a:t>
            </a:r>
            <a:r>
              <a:rPr lang="it-IT" altLang="it-IT" sz="2400" dirty="0">
                <a:solidFill>
                  <a:srgbClr val="8F008F"/>
                </a:solidFill>
                <a:ea typeface="ＭＳ Ｐゴシック" charset="-128"/>
              </a:rPr>
              <a:t>cui si vuole essere accettati e </a:t>
            </a:r>
            <a:r>
              <a:rPr lang="it-IT" altLang="it-IT" sz="2400" dirty="0" smtClean="0">
                <a:solidFill>
                  <a:srgbClr val="8F008F"/>
                </a:solidFill>
                <a:ea typeface="ＭＳ Ｐゴシック" charset="-128"/>
              </a:rPr>
              <a:t>riconosciuti)</a:t>
            </a:r>
            <a:endParaRPr lang="it-IT" altLang="it-IT" sz="2400" dirty="0">
              <a:solidFill>
                <a:srgbClr val="8F008F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434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873125"/>
          </a:xfrm>
        </p:spPr>
        <p:txBody>
          <a:bodyPr/>
          <a:lstStyle/>
          <a:p>
            <a:pPr eaLnBrk="1" hangingPunct="1"/>
            <a:r>
              <a:rPr lang="it-IT" altLang="it-IT" sz="3600" b="1">
                <a:solidFill>
                  <a:srgbClr val="FF6600"/>
                </a:solidFill>
                <a:latin typeface="Trebuchet MS" charset="0"/>
                <a:ea typeface="ＭＳ Ｐゴシック" charset="-128"/>
              </a:rPr>
              <a:t>TIPI DI RELAZIONI SOCIALI (III)</a:t>
            </a:r>
            <a:endParaRPr lang="it-IT" altLang="it-IT" sz="3600">
              <a:solidFill>
                <a:srgbClr val="FF6600"/>
              </a:solidFill>
              <a:latin typeface="Trebuchet MS" charset="0"/>
              <a:ea typeface="ＭＳ Ｐゴシック" charset="-128"/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355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MULTIPLA O GRUPPALE </a:t>
            </a:r>
            <a:r>
              <a:rPr lang="it-IT" altLang="it-IT" sz="2000" i="1" dirty="0">
                <a:solidFill>
                  <a:srgbClr val="0000FF"/>
                </a:solidFill>
                <a:latin typeface="Trebuchet MS" charset="0"/>
                <a:ea typeface="ＭＳ Ｐゴシック" charset="-128"/>
              </a:rPr>
              <a:t>(piccolo numero di Altri, Noi in cui mi riconosco e mi sento parte)</a:t>
            </a:r>
            <a:endParaRPr lang="it-IT" altLang="it-IT" sz="2000" dirty="0">
              <a:solidFill>
                <a:srgbClr val="0000FF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007F00"/>
                </a:solidFill>
                <a:latin typeface="Trebuchet MS" charset="0"/>
                <a:ea typeface="ＭＳ Ｐゴシック" charset="-128"/>
              </a:rPr>
              <a:t>ORGANIZZATIVA O ISTITUZIONALE </a:t>
            </a:r>
            <a:r>
              <a:rPr lang="it-IT" altLang="it-IT" sz="2000" i="1" dirty="0">
                <a:solidFill>
                  <a:srgbClr val="007F00"/>
                </a:solidFill>
                <a:latin typeface="Trebuchet MS" charset="0"/>
                <a:ea typeface="ＭＳ Ｐゴシック" charset="-128"/>
              </a:rPr>
              <a:t>(comporta ruoli e regole, ma anche una dimensione informale)</a:t>
            </a:r>
            <a:endParaRPr lang="it-IT" altLang="it-IT" sz="2000" dirty="0">
              <a:solidFill>
                <a:srgbClr val="007F00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660066"/>
                </a:solidFill>
                <a:latin typeface="Trebuchet MS" charset="0"/>
                <a:ea typeface="ＭＳ Ｐゴシック" charset="-128"/>
              </a:rPr>
              <a:t>COMUNITARIA </a:t>
            </a:r>
            <a:r>
              <a:rPr lang="it-IT" altLang="it-IT" sz="2000" i="1" dirty="0">
                <a:solidFill>
                  <a:srgbClr val="660066"/>
                </a:solidFill>
                <a:latin typeface="Trebuchet MS" charset="0"/>
                <a:ea typeface="ＭＳ Ｐゴシック" charset="-128"/>
              </a:rPr>
              <a:t>(comporta un forte senso di appartenenza e unità che trascende i singoli componenti: spesso è generata da </a:t>
            </a:r>
            <a:r>
              <a:rPr lang="it-IT" altLang="it-IT" sz="2400" b="1" dirty="0">
                <a:solidFill>
                  <a:srgbClr val="A500A5"/>
                </a:solidFill>
                <a:latin typeface="Trebuchet MS" charset="0"/>
                <a:ea typeface="ＭＳ Ｐゴシック" charset="-128"/>
              </a:rPr>
              <a:t>MOVIMENTI COLLETTIVI</a:t>
            </a:r>
            <a:r>
              <a:rPr lang="it-IT" altLang="it-IT" sz="2000" i="1" dirty="0">
                <a:solidFill>
                  <a:srgbClr val="660066"/>
                </a:solidFill>
                <a:latin typeface="Trebuchet MS" charset="0"/>
                <a:ea typeface="ＭＳ Ｐゴシック" charset="-128"/>
              </a:rPr>
              <a:t>)</a:t>
            </a:r>
            <a:endParaRPr lang="it-IT" altLang="it-IT" sz="2000" dirty="0">
              <a:solidFill>
                <a:srgbClr val="660066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800000"/>
                </a:solidFill>
                <a:latin typeface="Trebuchet MS" charset="0"/>
                <a:ea typeface="ＭＳ Ｐゴシック" charset="-128"/>
              </a:rPr>
              <a:t>RETICOLARE </a:t>
            </a:r>
            <a:r>
              <a:rPr lang="it-IT" altLang="it-IT" sz="2000" i="1" dirty="0">
                <a:solidFill>
                  <a:srgbClr val="800000"/>
                </a:solidFill>
                <a:latin typeface="Trebuchet MS" charset="0"/>
                <a:ea typeface="ＭＳ Ｐゴシック" charset="-128"/>
              </a:rPr>
              <a:t>(comporta dei nodi ben individuati senza un centro dirigente in cui si diffondono le informazioni e le emozioni; spesso dà un senso di spontaneità-libertà ma che può tramutarsi in oppressione senza regole)</a:t>
            </a: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SOCIETARIA </a:t>
            </a:r>
            <a:r>
              <a:rPr lang="it-IT" altLang="it-IT" sz="2000" i="1" dirty="0">
                <a:solidFill>
                  <a:srgbClr val="FF0000"/>
                </a:solidFill>
                <a:latin typeface="Trebuchet MS" charset="0"/>
                <a:ea typeface="ＭＳ Ｐゴシック" charset="-128"/>
              </a:rPr>
              <a:t>(comporta la collocazione entro una macro entità strutturata, organizzata attraverso apparati e un centro-guida)</a:t>
            </a:r>
            <a:endParaRPr lang="it-IT" altLang="it-IT" sz="2000" dirty="0">
              <a:solidFill>
                <a:srgbClr val="FF0000"/>
              </a:solidFill>
              <a:latin typeface="Trebuchet MS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 typeface="Wingdings 2" charset="2"/>
              <a:buNone/>
            </a:pPr>
            <a:r>
              <a:rPr lang="it-IT" altLang="it-IT" sz="3000" b="1" i="1" dirty="0">
                <a:solidFill>
                  <a:srgbClr val="EB62FF"/>
                </a:solidFill>
                <a:latin typeface="Trebuchet MS" charset="0"/>
                <a:ea typeface="ＭＳ Ｐゴシック" charset="-128"/>
              </a:rPr>
              <a:t>…</a:t>
            </a:r>
            <a:endParaRPr lang="it-IT" altLang="it-IT" sz="3000" dirty="0">
              <a:solidFill>
                <a:srgbClr val="EB62FF"/>
              </a:solidFill>
              <a:latin typeface="Trebuchet MS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900" dirty="0">
              <a:latin typeface="Trebuchet M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407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idx="1"/>
          </p:nvPr>
        </p:nvSpPr>
        <p:spPr>
          <a:xfrm>
            <a:off x="471054" y="1061959"/>
            <a:ext cx="8326581" cy="52943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altLang="it-IT" sz="2400" dirty="0" smtClean="0">
                <a:solidFill>
                  <a:srgbClr val="008000"/>
                </a:solidFill>
                <a:ea typeface="ＭＳ Ｐゴシック" charset="-128"/>
              </a:rPr>
              <a:t>Le </a:t>
            </a:r>
            <a:r>
              <a:rPr lang="it-IT" altLang="it-IT" sz="2400" dirty="0">
                <a:solidFill>
                  <a:srgbClr val="008000"/>
                </a:solidFill>
                <a:ea typeface="ＭＳ Ｐゴシック" charset="-128"/>
              </a:rPr>
              <a:t>varie teorie sono coesistenti, ma hanno avuto momenti di maggiore diffusione e riscontro sulla base del loro potere esplicativo rispetto all’evoluzione della </a:t>
            </a:r>
            <a:r>
              <a:rPr lang="it-IT" altLang="it-IT" sz="2400" dirty="0" smtClean="0">
                <a:solidFill>
                  <a:srgbClr val="008000"/>
                </a:solidFill>
                <a:ea typeface="ＭＳ Ｐゴシック" charset="-128"/>
              </a:rPr>
              <a:t>società</a:t>
            </a:r>
            <a:endParaRPr lang="it-IT" altLang="it-IT" sz="800" dirty="0">
              <a:solidFill>
                <a:srgbClr val="008000"/>
              </a:solidFill>
              <a:ea typeface="ＭＳ Ｐゴシック" charset="-128"/>
            </a:endParaRPr>
          </a:p>
          <a:p>
            <a:pPr marL="0" indent="0" algn="just">
              <a:buNone/>
            </a:pPr>
            <a:r>
              <a:rPr lang="it-IT" altLang="it-IT" sz="2400" dirty="0">
                <a:solidFill>
                  <a:srgbClr val="660066"/>
                </a:solidFill>
                <a:ea typeface="ＭＳ Ｐゴシック" charset="-128"/>
              </a:rPr>
              <a:t>Diversi sono stati i tentativi di integrare due o più teorie (es.: </a:t>
            </a:r>
            <a:r>
              <a:rPr lang="it-IT" altLang="it-IT" sz="2400" dirty="0" smtClean="0">
                <a:solidFill>
                  <a:srgbClr val="660066"/>
                </a:solidFill>
                <a:ea typeface="ＭＳ Ｐゴシック" charset="-128"/>
              </a:rPr>
              <a:t>Teorie funzionaliste e dell’azione; teorie </a:t>
            </a:r>
            <a:r>
              <a:rPr lang="it-IT" altLang="it-IT" sz="2400" dirty="0">
                <a:solidFill>
                  <a:srgbClr val="660066"/>
                </a:solidFill>
                <a:ea typeface="ＭＳ Ｐゴシック" charset="-128"/>
              </a:rPr>
              <a:t>del conflitto e dell’azione, </a:t>
            </a:r>
            <a:r>
              <a:rPr lang="it-IT" altLang="it-IT" sz="2400" dirty="0" smtClean="0">
                <a:solidFill>
                  <a:srgbClr val="660066"/>
                </a:solidFill>
                <a:ea typeface="ＭＳ Ｐゴシック" charset="-128"/>
              </a:rPr>
              <a:t>Teorie relazionali e dell’azione)</a:t>
            </a:r>
            <a:endParaRPr lang="it-IT" altLang="it-IT" sz="2400" dirty="0">
              <a:solidFill>
                <a:srgbClr val="660066"/>
              </a:solidFill>
              <a:ea typeface="ＭＳ Ｐゴシック" charset="-128"/>
            </a:endParaRPr>
          </a:p>
          <a:p>
            <a:pPr marL="0" indent="0" algn="just">
              <a:buNone/>
            </a:pPr>
            <a:endParaRPr lang="it-IT" altLang="it-IT" sz="800" dirty="0">
              <a:solidFill>
                <a:srgbClr val="660066"/>
              </a:solidFill>
              <a:ea typeface="ＭＳ Ｐゴシック" charset="-128"/>
            </a:endParaRPr>
          </a:p>
          <a:p>
            <a:pPr marL="0" indent="0" algn="just">
              <a:buNone/>
            </a:pPr>
            <a:r>
              <a:rPr lang="it-IT" altLang="it-IT" dirty="0">
                <a:solidFill>
                  <a:srgbClr val="0000FF"/>
                </a:solidFill>
                <a:ea typeface="ＭＳ Ｐゴシック" charset="-128"/>
              </a:rPr>
              <a:t>Attualmente la sociologia si considera un campo disciplinare pluralista costituito da </a:t>
            </a:r>
            <a:r>
              <a:rPr lang="it-IT" altLang="it-IT" dirty="0">
                <a:solidFill>
                  <a:srgbClr val="DE1667"/>
                </a:solidFill>
                <a:ea typeface="ＭＳ Ｐゴシック" charset="-128"/>
              </a:rPr>
              <a:t>diversi paradigmi, teorie e  metodi di ricerca coesistenti </a:t>
            </a:r>
            <a:r>
              <a:rPr lang="it-IT" altLang="it-IT" dirty="0">
                <a:solidFill>
                  <a:srgbClr val="0000FF"/>
                </a:solidFill>
                <a:ea typeface="ＭＳ Ｐゴシック" charset="-128"/>
              </a:rPr>
              <a:t>e chiamati a fornire quadri generali e analisi specializzate utili alla riflessività sociale e all’organizzazione di specifici campi operativi e professionali</a:t>
            </a:r>
          </a:p>
          <a:p>
            <a:pPr marL="0" indent="0" algn="ctr">
              <a:buNone/>
            </a:pPr>
            <a:endParaRPr lang="it-IT" altLang="it-IT" sz="1650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650" i="1" dirty="0"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7168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8DED2DE-D7AF-CC45-B96A-8F8728FF6245}" type="slidenum">
              <a:rPr lang="it-IT" altLang="it-IT" sz="900">
                <a:solidFill>
                  <a:srgbClr val="898989"/>
                </a:solidFill>
              </a:rPr>
              <a:pPr/>
              <a:t>26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71683" name="CasellaDiTesto 1"/>
          <p:cNvSpPr txBox="1">
            <a:spLocks noChangeArrowheads="1"/>
          </p:cNvSpPr>
          <p:nvPr/>
        </p:nvSpPr>
        <p:spPr bwMode="auto">
          <a:xfrm>
            <a:off x="1007918" y="387927"/>
            <a:ext cx="7083137" cy="76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742950" indent="-28575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altLang="it-IT" sz="2400" b="1" dirty="0">
                <a:solidFill>
                  <a:srgbClr val="0000FF"/>
                </a:solidFill>
                <a:latin typeface="Calibri" charset="0"/>
              </a:rPr>
              <a:t>COESISTENZA DEI PARADIGMI SOCIOLOGICI</a:t>
            </a:r>
          </a:p>
          <a:p>
            <a:pPr eaLnBrk="1" hangingPunct="1">
              <a:spcBef>
                <a:spcPct val="20000"/>
              </a:spcBef>
            </a:pPr>
            <a:endParaRPr lang="it-IT" altLang="it-IT" sz="1650" dirty="0"/>
          </a:p>
        </p:txBody>
      </p:sp>
    </p:spTree>
    <p:extLst>
      <p:ext uri="{BB962C8B-B14F-4D97-AF65-F5344CB8AC3E}">
        <p14:creationId xmlns:p14="http://schemas.microsoft.com/office/powerpoint/2010/main" val="335092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919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00B050"/>
                </a:solidFill>
                <a:latin typeface="+mn-lt"/>
              </a:rPr>
              <a:t>Obiettivi di apprendimento</a:t>
            </a:r>
            <a:endParaRPr lang="it-IT" sz="32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156995"/>
            <a:ext cx="7886700" cy="5019967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0432FF"/>
                </a:solidFill>
              </a:rPr>
              <a:t>Modelli societari e sviluppi storici della società moderna nel primo e secondo novecento</a:t>
            </a:r>
          </a:p>
          <a:p>
            <a:r>
              <a:rPr lang="it-IT" sz="2400" dirty="0" smtClean="0">
                <a:solidFill>
                  <a:srgbClr val="0432FF"/>
                </a:solidFill>
              </a:rPr>
              <a:t>Le teorie sociologiche del ‘900: a) </a:t>
            </a:r>
            <a:r>
              <a:rPr lang="it-IT" sz="2400" dirty="0" err="1" smtClean="0">
                <a:solidFill>
                  <a:srgbClr val="0432FF"/>
                </a:solidFill>
              </a:rPr>
              <a:t>struttural</a:t>
            </a:r>
            <a:r>
              <a:rPr lang="it-IT" sz="2400" dirty="0" smtClean="0">
                <a:solidFill>
                  <a:srgbClr val="0432FF"/>
                </a:solidFill>
              </a:rPr>
              <a:t>-funzionalismo; b) teoria critica e del conflitto; c) teorie dell’azione (scambio, </a:t>
            </a:r>
            <a:r>
              <a:rPr lang="it-IT" sz="2400" dirty="0" err="1" smtClean="0">
                <a:solidFill>
                  <a:srgbClr val="0432FF"/>
                </a:solidFill>
              </a:rPr>
              <a:t>interazionismo</a:t>
            </a:r>
            <a:r>
              <a:rPr lang="it-IT" sz="2400" dirty="0" smtClean="0">
                <a:solidFill>
                  <a:srgbClr val="0432FF"/>
                </a:solidFill>
              </a:rPr>
              <a:t>, costruttivismo, </a:t>
            </a:r>
            <a:r>
              <a:rPr lang="it-IT" sz="2400" dirty="0" err="1" smtClean="0">
                <a:solidFill>
                  <a:srgbClr val="0432FF"/>
                </a:solidFill>
              </a:rPr>
              <a:t>etnometodologia</a:t>
            </a:r>
            <a:r>
              <a:rPr lang="it-IT" sz="2400" dirty="0" smtClean="0">
                <a:solidFill>
                  <a:srgbClr val="0432FF"/>
                </a:solidFill>
              </a:rPr>
              <a:t>); teorie relazionali (nozioni basilari e esempi applicativi)</a:t>
            </a:r>
          </a:p>
          <a:p>
            <a:r>
              <a:rPr lang="it-IT" sz="2400" dirty="0" smtClean="0">
                <a:solidFill>
                  <a:srgbClr val="0432FF"/>
                </a:solidFill>
              </a:rPr>
              <a:t>La questione della coesistenza fra diversi paradigmi sociologici</a:t>
            </a:r>
            <a:endParaRPr lang="it-IT" sz="2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01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318655"/>
            <a:ext cx="7776217" cy="829010"/>
          </a:xfrm>
        </p:spPr>
        <p:txBody>
          <a:bodyPr>
            <a:normAutofit/>
          </a:bodyPr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MODELLI SOCIETARI DEL ‘900: ECON0MIA E POLITICA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1147665"/>
            <a:ext cx="8492836" cy="540553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buClr>
                <a:srgbClr val="00DA00"/>
              </a:buClr>
              <a:buFont typeface="Wingdings" charset="2"/>
              <a:buChar char="v"/>
            </a:pP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SOCIETA’ LIBERISTE: forte incentivo allo sviluppo economico capitalistico e ruolo secondario dello Stato</a:t>
            </a: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Wingdings" charset="2"/>
              <a:buChar char="v"/>
            </a:pPr>
            <a:r>
              <a:rPr lang="it-IT" altLang="it-IT" sz="2400" b="1" dirty="0" smtClean="0">
                <a:solidFill>
                  <a:srgbClr val="7030A0"/>
                </a:solidFill>
                <a:ea typeface="ＭＳ Ｐゴシック" charset="-128"/>
              </a:rPr>
              <a:t>SOCIETA’ SOCIALISTE: sviluppo economico collettivista e predominio della struttura politica </a:t>
            </a: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Wingdings" charset="2"/>
              <a:buChar char="v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SOCIETA’ MISTE O SOCIALDEMOCRATICHE: equilibrio instabile fra sviluppo economico e redistribuzione della ricchezza attraverso la mediazione del sistema politico e dei servizi pubblici</a:t>
            </a:r>
          </a:p>
          <a:p>
            <a:pPr algn="just">
              <a:lnSpc>
                <a:spcPct val="120000"/>
              </a:lnSpc>
              <a:buClr>
                <a:srgbClr val="00DA00"/>
              </a:buClr>
              <a:buFont typeface="Arial" charset="0"/>
              <a:buNone/>
            </a:pPr>
            <a:endParaRPr lang="it-IT" altLang="it-IT" sz="1900" b="1" dirty="0" smtClean="0">
              <a:solidFill>
                <a:srgbClr val="00B050"/>
              </a:solidFill>
              <a:ea typeface="ＭＳ Ｐゴシック" charset="-128"/>
            </a:endParaRPr>
          </a:p>
          <a:p>
            <a:pPr algn="r">
              <a:lnSpc>
                <a:spcPct val="120000"/>
              </a:lnSpc>
              <a:buClr>
                <a:srgbClr val="00DA00"/>
              </a:buClr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Divisione fra classi sociali capitalistiche 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vs</a:t>
            </a: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 lavoratrici</a:t>
            </a:r>
          </a:p>
          <a:p>
            <a:pPr algn="r">
              <a:lnSpc>
                <a:spcPct val="120000"/>
              </a:lnSpc>
              <a:buClr>
                <a:srgbClr val="00DA00"/>
              </a:buClr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Divisione fra forze progressiste 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vs</a:t>
            </a: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 conservatrici (sinistra/destra)</a:t>
            </a:r>
          </a:p>
          <a:p>
            <a:pPr algn="r">
              <a:lnSpc>
                <a:spcPct val="120000"/>
              </a:lnSpc>
              <a:buClr>
                <a:srgbClr val="00DA00"/>
              </a:buClr>
              <a:buFont typeface="Wingdings" charset="2"/>
              <a:buChar char="Ø"/>
            </a:pPr>
            <a:r>
              <a:rPr lang="it-IT" altLang="it-IT" sz="2400" b="1" dirty="0">
                <a:solidFill>
                  <a:srgbClr val="FF0000"/>
                </a:solidFill>
                <a:ea typeface="ＭＳ Ｐゴシック" charset="-128"/>
              </a:rPr>
              <a:t>C</a:t>
            </a: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ontrapposizione fra società liberiste e socialdemocratiche 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vs</a:t>
            </a: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 società socialiste   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(emergere dei paesi del “</a:t>
            </a:r>
            <a:r>
              <a:rPr lang="it-IT" altLang="it-IT" sz="2400" b="1" dirty="0">
                <a:solidFill>
                  <a:srgbClr val="002060"/>
                </a:solidFill>
                <a:ea typeface="ＭＳ Ｐゴシック" charset="-128"/>
              </a:rPr>
              <a:t>T</a:t>
            </a: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erzo Mondo”)</a:t>
            </a:r>
          </a:p>
        </p:txBody>
      </p:sp>
    </p:spTree>
    <p:extLst>
      <p:ext uri="{BB962C8B-B14F-4D97-AF65-F5344CB8AC3E}">
        <p14:creationId xmlns:p14="http://schemas.microsoft.com/office/powerpoint/2010/main" val="1217762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193964"/>
            <a:ext cx="7055427" cy="651163"/>
          </a:xfrm>
        </p:spPr>
        <p:txBody>
          <a:bodyPr/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PRIMA PARTE DEL ‘900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845127"/>
            <a:ext cx="8492836" cy="57080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it-IT" altLang="it-IT" sz="1950" b="1" dirty="0" smtClean="0">
                <a:solidFill>
                  <a:srgbClr val="0000FF"/>
                </a:solidFill>
                <a:ea typeface="ＭＳ Ｐゴシック" charset="-128"/>
              </a:rPr>
              <a:t>LA PRIMA GUERRA MONDIALE, ORIGINATA DAGLI SCONTRI FRA I NAZIONALISMI EUROPEI, PORTA AD UNA GRAVISSIMA CRISI MONDIALE CHE SEGNERA’ LA SOCIETA’ DEL ‘900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200" b="1" dirty="0" smtClean="0">
                <a:solidFill>
                  <a:srgbClr val="FF0000"/>
                </a:solidFill>
                <a:ea typeface="ＭＳ Ｐゴシック" charset="-128"/>
              </a:rPr>
              <a:t>Con la rivoluzione sovietica in Russia sia avrà la costituzione del MODELLO SOCIALISTA-COMUNISTA in molti Stati Europei e del “Terzo Mondo” che sfocia in “dittature del proletariato”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200" b="1" dirty="0" smtClean="0">
                <a:solidFill>
                  <a:schemeClr val="tx1"/>
                </a:solidFill>
                <a:ea typeface="ＭＳ Ｐゴシック" charset="-128"/>
              </a:rPr>
              <a:t>Con la crisi economica post-bellica e l’anti-comunismo andranno al potere REGIMI DITTATORIALI in diversi paesi europei (Italia, Germania, Spagna, Portogallo, …)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Dopo la crisi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del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1929 e il rilevante impoverimento di ampi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gruppi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sociali, gli </a:t>
            </a:r>
            <a:r>
              <a:rPr lang="it-IT" altLang="it-IT" sz="2400" b="1" dirty="0">
                <a:solidFill>
                  <a:srgbClr val="008000"/>
                </a:solidFill>
                <a:ea typeface="ＭＳ Ｐゴシック" charset="-128"/>
              </a:rPr>
              <a:t>Stati Uniti </a:t>
            </a:r>
            <a:r>
              <a:rPr lang="it-IT" altLang="it-IT" sz="2400" b="1" dirty="0" smtClean="0">
                <a:solidFill>
                  <a:srgbClr val="008000"/>
                </a:solidFill>
                <a:ea typeface="ＭＳ Ｐゴシック" charset="-128"/>
              </a:rPr>
              <a:t>reagiranno con politiche di forte investimento in lavori pubblici </a:t>
            </a:r>
            <a:r>
              <a:rPr lang="it-IT" altLang="it-IT" sz="2400" dirty="0" smtClean="0">
                <a:solidFill>
                  <a:srgbClr val="008000"/>
                </a:solidFill>
                <a:ea typeface="ＭＳ Ｐゴシック" charset="-128"/>
              </a:rPr>
              <a:t>(periodo di F.D. Roosevelt)</a:t>
            </a:r>
          </a:p>
          <a:p>
            <a:pPr marL="457200" indent="-457200" algn="just">
              <a:lnSpc>
                <a:spcPct val="110000"/>
              </a:lnSpc>
              <a:buAutoNum type="alphaLcParenR"/>
            </a:pPr>
            <a:r>
              <a:rPr lang="it-IT" altLang="it-IT" sz="2400" b="1" dirty="0" smtClean="0">
                <a:solidFill>
                  <a:srgbClr val="AB0101"/>
                </a:solidFill>
                <a:ea typeface="ＭＳ Ｐゴシック" charset="-128"/>
              </a:rPr>
              <a:t>I paesi occidentali (sia democratici sia dittatoriali) continuano o iniziano l’occupazione coloniale di ampi territori in Africa</a:t>
            </a:r>
            <a:r>
              <a:rPr lang="it-IT" altLang="it-IT" sz="2400" b="1" dirty="0">
                <a:solidFill>
                  <a:srgbClr val="AB0101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AB0101"/>
                </a:solidFill>
                <a:ea typeface="ＭＳ Ｐゴシック" charset="-128"/>
              </a:rPr>
              <a:t>e Asia</a:t>
            </a:r>
          </a:p>
          <a:p>
            <a:pPr marL="0" indent="0">
              <a:lnSpc>
                <a:spcPct val="110000"/>
              </a:lnSpc>
              <a:buNone/>
            </a:pPr>
            <a:endParaRPr lang="it-IT" altLang="it-IT" sz="1950" b="1" dirty="0" smtClean="0">
              <a:solidFill>
                <a:srgbClr val="7030A0"/>
              </a:solidFill>
              <a:ea typeface="ＭＳ Ｐゴシック" charset="-128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it-IT" altLang="it-IT" sz="1900" b="1" dirty="0" smtClean="0">
                <a:solidFill>
                  <a:srgbClr val="002060"/>
                </a:solidFill>
                <a:ea typeface="ＭＳ Ｐゴシック" charset="-128"/>
              </a:rPr>
              <a:t>LA SOCIOLOGIA VIENE OSTEGGIATA E SOPPRESSA D’AUTORITÀ                                             NEI PAESI DITTATORIALI E IN QUELLI SOCIALISTI EUROPEI</a:t>
            </a:r>
          </a:p>
        </p:txBody>
      </p:sp>
      <p:sp>
        <p:nvSpPr>
          <p:cNvPr id="3" name="Cornice 2"/>
          <p:cNvSpPr/>
          <p:nvPr/>
        </p:nvSpPr>
        <p:spPr>
          <a:xfrm>
            <a:off x="195943" y="5430416"/>
            <a:ext cx="8696130" cy="110101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06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602673" y="193964"/>
            <a:ext cx="7055427" cy="651163"/>
          </a:xfrm>
        </p:spPr>
        <p:txBody>
          <a:bodyPr/>
          <a:lstStyle/>
          <a:p>
            <a:pPr algn="ctr"/>
            <a:r>
              <a:rPr lang="it-IT" altLang="it-IT" sz="2700" b="1" dirty="0" smtClean="0">
                <a:solidFill>
                  <a:srgbClr val="0000FF"/>
                </a:solidFill>
                <a:ea typeface="ＭＳ Ｐゴシック" charset="-128"/>
              </a:rPr>
              <a:t>Seconda parte del ‘900</a:t>
            </a:r>
            <a:endParaRPr lang="it-IT" altLang="it-IT" sz="2700" b="1" dirty="0">
              <a:solidFill>
                <a:srgbClr val="0000FF"/>
              </a:solidFill>
              <a:ea typeface="ＭＳ Ｐゴシック" charset="-128"/>
            </a:endParaRPr>
          </a:p>
        </p:txBody>
      </p:sp>
      <p:sp>
        <p:nvSpPr>
          <p:cNvPr id="19457" name="Content Placeholder 2"/>
          <p:cNvSpPr>
            <a:spLocks noGrp="1"/>
          </p:cNvSpPr>
          <p:nvPr>
            <p:ph idx="1"/>
          </p:nvPr>
        </p:nvSpPr>
        <p:spPr>
          <a:xfrm>
            <a:off x="318655" y="845127"/>
            <a:ext cx="8492836" cy="570807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it-IT" altLang="it-IT" sz="1950" b="1" dirty="0" smtClean="0">
                <a:solidFill>
                  <a:srgbClr val="FF0000"/>
                </a:solidFill>
                <a:ea typeface="ＭＳ Ｐゴシック" charset="-128"/>
              </a:rPr>
              <a:t>SOLO DOPO LA SECONDA GUERRA MONDIALE SI SVILUPPA UNA NUOVA FASE SOCIALE “TARDO-MODERNA” (anni ‘50-anni </a:t>
            </a:r>
            <a:r>
              <a:rPr lang="fr-FR" altLang="it-IT" sz="1950" b="1" dirty="0" smtClean="0">
                <a:solidFill>
                  <a:srgbClr val="FF0000"/>
                </a:solidFill>
                <a:ea typeface="ＭＳ Ｐゴシック" charset="-128"/>
              </a:rPr>
              <a:t>’</a:t>
            </a:r>
            <a:r>
              <a:rPr lang="it-IT" altLang="it-IT" sz="1950" b="1" dirty="0" smtClean="0">
                <a:solidFill>
                  <a:srgbClr val="FF0000"/>
                </a:solidFill>
                <a:ea typeface="ＭＳ Ｐゴシック" charset="-128"/>
              </a:rPr>
              <a:t>70)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con un ulteriore sviluppo dell’industria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2060"/>
                </a:solidFill>
                <a:ea typeface="ＭＳ Ｐゴシック" charset="-128"/>
              </a:rPr>
              <a:t> l’avvento di una società dei consumi di massa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AB0101"/>
                </a:solidFill>
                <a:ea typeface="ＭＳ Ｐゴシック" charset="-128"/>
              </a:rPr>
              <a:t>la creazione di un sistema di assistenza sociale (pensioni) e di welfare (servizi sociali)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 smtClean="0">
                <a:solidFill>
                  <a:srgbClr val="00B050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7030A0"/>
                </a:solidFill>
                <a:ea typeface="ＭＳ Ｐゴシック" charset="-128"/>
              </a:rPr>
              <a:t>il forte sviluppo dei mass media (giornali, tv, radio)</a:t>
            </a:r>
          </a:p>
          <a:p>
            <a:pPr>
              <a:lnSpc>
                <a:spcPct val="110000"/>
              </a:lnSpc>
              <a:buFont typeface="Wingdings" charset="2"/>
              <a:buChar char="Ø"/>
            </a:pPr>
            <a:r>
              <a:rPr lang="it-IT" altLang="it-IT" sz="2400" b="1" dirty="0">
                <a:solidFill>
                  <a:srgbClr val="00B050"/>
                </a:solidFill>
                <a:ea typeface="ＭＳ Ｐゴシック" charset="-128"/>
              </a:rPr>
              <a:t> </a:t>
            </a:r>
            <a:r>
              <a:rPr lang="it-IT" altLang="it-IT" sz="2400" b="1" dirty="0" smtClean="0">
                <a:solidFill>
                  <a:srgbClr val="FF0000"/>
                </a:solidFill>
                <a:ea typeface="ＭＳ Ｐゴシック" charset="-128"/>
              </a:rPr>
              <a:t>il forte sviluppo di nuove istanze culturali e movimenti di massa</a:t>
            </a:r>
            <a:r>
              <a:rPr lang="it-IT" altLang="it-IT" sz="2400" b="1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it-IT" altLang="it-IT" sz="2400" dirty="0" smtClean="0">
                <a:solidFill>
                  <a:srgbClr val="FF0000"/>
                </a:solidFill>
                <a:ea typeface="ＭＳ Ｐゴシック" charset="-128"/>
              </a:rPr>
              <a:t>(giovani, donne, operai, pacifisti, riformisti per il welfare, di self-help, ecc.)</a:t>
            </a:r>
          </a:p>
        </p:txBody>
      </p:sp>
    </p:spTree>
    <p:extLst>
      <p:ext uri="{BB962C8B-B14F-4D97-AF65-F5344CB8AC3E}">
        <p14:creationId xmlns:p14="http://schemas.microsoft.com/office/powerpoint/2010/main" val="202375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idx="1"/>
          </p:nvPr>
        </p:nvSpPr>
        <p:spPr>
          <a:xfrm>
            <a:off x="360219" y="318654"/>
            <a:ext cx="8395854" cy="623454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altLang="it-IT" b="1" dirty="0">
                <a:solidFill>
                  <a:srgbClr val="0000FF"/>
                </a:solidFill>
                <a:ea typeface="ＭＳ Ｐゴシック" charset="-128"/>
              </a:rPr>
              <a:t>PROSPETTIVE SOCIOLOGICHE </a:t>
            </a:r>
            <a:r>
              <a:rPr lang="it-IT" altLang="it-IT" b="1" dirty="0" smtClean="0">
                <a:solidFill>
                  <a:srgbClr val="0000FF"/>
                </a:solidFill>
                <a:ea typeface="ＭＳ Ｐゴシック" charset="-128"/>
              </a:rPr>
              <a:t>del ‘900</a:t>
            </a:r>
            <a:endParaRPr lang="it-IT" altLang="it-IT" b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500" b="1" dirty="0">
              <a:solidFill>
                <a:srgbClr val="0000FF"/>
              </a:solidFill>
              <a:ea typeface="ＭＳ Ｐゴシック" charset="-128"/>
            </a:endParaRPr>
          </a:p>
          <a:p>
            <a:pPr marL="0" indent="0" algn="ctr">
              <a:buNone/>
            </a:pPr>
            <a:r>
              <a:rPr lang="it-IT" altLang="it-IT" sz="2600" b="1" u="sng" dirty="0" smtClean="0">
                <a:solidFill>
                  <a:srgbClr val="DE1667"/>
                </a:solidFill>
                <a:ea typeface="ＭＳ Ｐゴシック" charset="-128"/>
              </a:rPr>
              <a:t>STRUTTURAL-FUNZIONALISMO</a:t>
            </a:r>
            <a:endParaRPr lang="it-IT" altLang="it-IT" sz="75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b="1" dirty="0" err="1" smtClean="0">
                <a:solidFill>
                  <a:srgbClr val="0000FF"/>
                </a:solidFill>
                <a:ea typeface="ＭＳ Ｐゴシック" charset="-128"/>
              </a:rPr>
              <a:t>Talcott</a:t>
            </a:r>
            <a:r>
              <a:rPr lang="it-IT" altLang="it-IT" b="1" dirty="0" smtClean="0">
                <a:solidFill>
                  <a:srgbClr val="0000FF"/>
                </a:solidFill>
                <a:ea typeface="ＭＳ Ｐゴシック" charset="-128"/>
              </a:rPr>
              <a:t> Parsons</a:t>
            </a:r>
            <a:r>
              <a:rPr lang="it-IT" altLang="it-IT" dirty="0" smtClean="0">
                <a:ea typeface="ＭＳ Ｐゴシック" charset="-128"/>
              </a:rPr>
              <a:t> (1902-1979) parla di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</a:t>
            </a:r>
            <a:r>
              <a:rPr lang="it-IT" altLang="it-IT" b="1" i="1" dirty="0" smtClean="0">
                <a:solidFill>
                  <a:srgbClr val="DE1667"/>
                </a:solidFill>
                <a:ea typeface="ＭＳ Ｐゴシック" charset="-128"/>
              </a:rPr>
              <a:t>istema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</a:t>
            </a:r>
            <a:r>
              <a:rPr lang="it-IT" altLang="it-IT" b="1" i="1" dirty="0" smtClean="0">
                <a:solidFill>
                  <a:srgbClr val="DE1667"/>
                </a:solidFill>
                <a:ea typeface="ＭＳ Ｐゴシック" charset="-128"/>
              </a:rPr>
              <a:t>ociale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strutturato e integrato attraverso le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funzioni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 assolte da varie strutture sociali </a:t>
            </a:r>
            <a:r>
              <a:rPr lang="it-IT" altLang="it-IT" b="1" dirty="0" smtClean="0">
                <a:solidFill>
                  <a:srgbClr val="DE1667"/>
                </a:solidFill>
                <a:ea typeface="ＭＳ Ｐゴシック" charset="-128"/>
              </a:rPr>
              <a:t>(o sotto-sistemi) entro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cui il soggetto svolge dei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ruoli 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che gli conferiscono uno </a:t>
            </a:r>
            <a:r>
              <a:rPr lang="it-IT" altLang="it-IT" b="1" i="1" dirty="0">
                <a:solidFill>
                  <a:srgbClr val="DE1667"/>
                </a:solidFill>
                <a:ea typeface="ＭＳ Ｐゴシック" charset="-128"/>
              </a:rPr>
              <a:t>status</a:t>
            </a:r>
            <a:r>
              <a:rPr lang="it-IT" altLang="it-IT" b="1" dirty="0">
                <a:solidFill>
                  <a:srgbClr val="DE1667"/>
                </a:solidFill>
                <a:ea typeface="ＭＳ Ｐゴシック" charset="-128"/>
              </a:rPr>
              <a:t> </a:t>
            </a:r>
            <a:r>
              <a:rPr lang="it-IT" altLang="it-IT" dirty="0" smtClean="0">
                <a:ea typeface="ＭＳ Ｐゴシック" charset="-128"/>
              </a:rPr>
              <a:t>accentuando l’attenzione </a:t>
            </a:r>
            <a:r>
              <a:rPr lang="it-IT" altLang="it-IT" dirty="0">
                <a:ea typeface="ＭＳ Ｐゴシック" charset="-128"/>
              </a:rPr>
              <a:t>a ciò che mantiene l’ordine e la coesione </a:t>
            </a:r>
            <a:r>
              <a:rPr lang="it-IT" altLang="it-IT" dirty="0" smtClean="0">
                <a:ea typeface="ＭＳ Ｐゴシック" charset="-128"/>
              </a:rPr>
              <a:t>sociale </a:t>
            </a:r>
            <a:r>
              <a:rPr lang="it-IT" altLang="it-IT" dirty="0" smtClean="0">
                <a:solidFill>
                  <a:srgbClr val="00B050"/>
                </a:solidFill>
                <a:ea typeface="ＭＳ Ｐゴシック" charset="-128"/>
              </a:rPr>
              <a:t>(es. la famiglia, la relazione medico-paziente, ecc.)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altLang="it-IT" sz="750" dirty="0">
              <a:ea typeface="ＭＳ Ｐゴシック" charset="-128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it-IT" altLang="it-IT" sz="2600" b="1" dirty="0" smtClean="0">
                <a:solidFill>
                  <a:srgbClr val="0070C0"/>
                </a:solidFill>
                <a:latin typeface="Times New Roman" charset="0"/>
                <a:ea typeface="Times New Roman" charset="0"/>
                <a:cs typeface="Times New Roman" charset="0"/>
              </a:rPr>
              <a:t>Sistema</a:t>
            </a:r>
            <a:r>
              <a:rPr lang="it-IT" altLang="it-IT" sz="2600" dirty="0" smtClean="0">
                <a:solidFill>
                  <a:srgbClr val="0070C0"/>
                </a:solidFill>
                <a:latin typeface="Times New Roman" charset="0"/>
                <a:ea typeface="Times New Roman" charset="0"/>
                <a:cs typeface="Times New Roman" charset="0"/>
              </a:rPr>
              <a:t>: Sotto-sistemi interagenti formanti un complesso unitario che produce effetti sistemici emergenti superiori alle parti costituenti </a:t>
            </a:r>
            <a:r>
              <a:rPr lang="it-IT" altLang="it-IT" sz="2400" dirty="0" smtClean="0">
                <a:solidFill>
                  <a:srgbClr val="00B050"/>
                </a:solidFill>
                <a:latin typeface="Times New Roman" charset="0"/>
                <a:ea typeface="Times New Roman" charset="0"/>
                <a:cs typeface="Times New Roman" charset="0"/>
              </a:rPr>
              <a:t>(rilevante il ruolo dell’informazione per organizzare e tenere unito il sistema)</a:t>
            </a:r>
            <a:endParaRPr lang="it-IT" altLang="it-IT" sz="2400" dirty="0">
              <a:solidFill>
                <a:srgbClr val="00B05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ctr">
              <a:buNone/>
            </a:pPr>
            <a:r>
              <a:rPr lang="it-IT" altLang="it-IT" sz="2600" b="1" dirty="0">
                <a:solidFill>
                  <a:srgbClr val="002060"/>
                </a:solidFill>
                <a:ea typeface="ＭＳ Ｐゴシック" charset="-128"/>
              </a:rPr>
              <a:t>Status: posizione </a:t>
            </a:r>
            <a:r>
              <a:rPr lang="it-IT" altLang="it-IT" sz="2600" dirty="0">
                <a:solidFill>
                  <a:srgbClr val="002060"/>
                </a:solidFill>
                <a:ea typeface="ＭＳ Ｐゴシック" charset="-128"/>
              </a:rPr>
              <a:t>in </a:t>
            </a:r>
            <a:r>
              <a:rPr lang="it-IT" altLang="it-IT" sz="2600" dirty="0" smtClean="0">
                <a:solidFill>
                  <a:srgbClr val="002060"/>
                </a:solidFill>
                <a:ea typeface="ＭＳ Ｐゴシック" charset="-128"/>
              </a:rPr>
              <a:t>un sotto-sistema (e la sua </a:t>
            </a:r>
            <a:r>
              <a:rPr lang="it-IT" altLang="it-IT" sz="2600" b="1" dirty="0" smtClean="0">
                <a:solidFill>
                  <a:srgbClr val="002060"/>
                </a:solidFill>
                <a:ea typeface="ＭＳ Ｐゴシック" charset="-128"/>
              </a:rPr>
              <a:t>considerazione sociale</a:t>
            </a:r>
            <a:r>
              <a:rPr lang="it-IT" altLang="it-IT" sz="2600" dirty="0" smtClean="0">
                <a:solidFill>
                  <a:srgbClr val="002060"/>
                </a:solidFill>
                <a:ea typeface="ＭＳ Ｐゴシック" charset="-128"/>
              </a:rPr>
              <a:t>)</a:t>
            </a:r>
            <a:endParaRPr lang="it-IT" altLang="it-IT" sz="2600" dirty="0">
              <a:solidFill>
                <a:srgbClr val="002060"/>
              </a:solidFill>
              <a:ea typeface="ＭＳ Ｐゴシック" charset="-128"/>
            </a:endParaRPr>
          </a:p>
          <a:p>
            <a:pPr marL="0" indent="0" algn="ctr">
              <a:buNone/>
            </a:pPr>
            <a:r>
              <a:rPr lang="it-IT" altLang="it-IT" sz="2600" b="1" dirty="0">
                <a:solidFill>
                  <a:srgbClr val="7030A0"/>
                </a:solidFill>
                <a:ea typeface="ＭＳ Ｐゴシック" charset="-128"/>
              </a:rPr>
              <a:t>Ruolo: diritti e </a:t>
            </a:r>
            <a:r>
              <a:rPr lang="it-IT" altLang="it-IT" sz="2600" b="1" dirty="0" smtClean="0">
                <a:solidFill>
                  <a:srgbClr val="7030A0"/>
                </a:solidFill>
                <a:ea typeface="ＭＳ Ｐゴシック" charset="-128"/>
              </a:rPr>
              <a:t>doveri, aspettative </a:t>
            </a:r>
            <a:r>
              <a:rPr lang="it-IT" altLang="it-IT" sz="2600" dirty="0" smtClean="0">
                <a:solidFill>
                  <a:srgbClr val="7030A0"/>
                </a:solidFill>
                <a:ea typeface="ＭＳ Ｐゴシック" charset="-128"/>
              </a:rPr>
              <a:t>legate </a:t>
            </a:r>
            <a:r>
              <a:rPr lang="it-IT" altLang="it-IT" sz="2600" dirty="0">
                <a:solidFill>
                  <a:srgbClr val="7030A0"/>
                </a:solidFill>
                <a:ea typeface="ＭＳ Ｐゴシック" charset="-128"/>
              </a:rPr>
              <a:t>allo status</a:t>
            </a:r>
          </a:p>
          <a:p>
            <a:pPr marL="0" indent="0">
              <a:buNone/>
            </a:pPr>
            <a:endParaRPr lang="it-IT" altLang="it-IT" sz="750" dirty="0">
              <a:solidFill>
                <a:srgbClr val="7030A0"/>
              </a:solidFill>
              <a:ea typeface="ＭＳ Ｐゴシック" charset="-128"/>
            </a:endParaRPr>
          </a:p>
          <a:p>
            <a:pPr marL="0" indent="0">
              <a:buNone/>
            </a:pPr>
            <a:endParaRPr lang="it-IT" altLang="it-IT" sz="1050" u="sng" dirty="0">
              <a:solidFill>
                <a:srgbClr val="FFFF00"/>
              </a:solidFill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sz="1650" u="sng" dirty="0">
              <a:ea typeface="ＭＳ Ｐゴシック" charset="-128"/>
            </a:endParaRPr>
          </a:p>
        </p:txBody>
      </p:sp>
      <p:sp>
        <p:nvSpPr>
          <p:cNvPr id="63490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D082C358-97B5-684B-B50C-550C026F324E}" type="slidenum">
              <a:rPr lang="it-IT" altLang="it-IT" sz="900">
                <a:solidFill>
                  <a:srgbClr val="898989"/>
                </a:solidFill>
              </a:rPr>
              <a:pPr/>
              <a:t>6</a:t>
            </a:fld>
            <a:endParaRPr lang="it-IT" altLang="it-IT" sz="900">
              <a:solidFill>
                <a:srgbClr val="898989"/>
              </a:solidFill>
            </a:endParaRPr>
          </a:p>
        </p:txBody>
      </p:sp>
      <p:sp>
        <p:nvSpPr>
          <p:cNvPr id="4" name="Doppia parentesi quadra 3"/>
          <p:cNvSpPr/>
          <p:nvPr/>
        </p:nvSpPr>
        <p:spPr>
          <a:xfrm>
            <a:off x="249382" y="4128655"/>
            <a:ext cx="8617527" cy="1898072"/>
          </a:xfrm>
          <a:prstGeom prst="bracketPair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058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251928"/>
            <a:ext cx="7886700" cy="111034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b="1" dirty="0" smtClean="0">
                <a:solidFill>
                  <a:srgbClr val="002060"/>
                </a:solidFill>
              </a:rPr>
              <a:t>Sistema </a:t>
            </a:r>
            <a:r>
              <a:rPr lang="it-IT" sz="3600" b="1" dirty="0">
                <a:solidFill>
                  <a:srgbClr val="002060"/>
                </a:solidFill>
              </a:rPr>
              <a:t>sociale, sottosistemi, </a:t>
            </a:r>
            <a:r>
              <a:rPr lang="it-IT" sz="3600" b="1" dirty="0" smtClean="0">
                <a:solidFill>
                  <a:srgbClr val="002060"/>
                </a:solidFill>
              </a:rPr>
              <a:t>               prerequisiti </a:t>
            </a:r>
            <a:r>
              <a:rPr lang="it-IT" sz="3600" b="1" dirty="0">
                <a:solidFill>
                  <a:srgbClr val="002060"/>
                </a:solidFill>
              </a:rPr>
              <a:t>funzionali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474237"/>
            <a:ext cx="7886700" cy="47027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	          Schema </a:t>
            </a:r>
            <a:r>
              <a:rPr lang="it-IT" b="1" dirty="0" smtClean="0">
                <a:solidFill>
                  <a:srgbClr val="FF0000"/>
                </a:solidFill>
              </a:rPr>
              <a:t>A-G-I-L</a:t>
            </a: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>
              <a:solidFill>
                <a:srgbClr val="2645A2"/>
              </a:solidFill>
            </a:endParaRPr>
          </a:p>
          <a:p>
            <a:pPr marL="0" indent="0">
              <a:buNone/>
            </a:pPr>
            <a:r>
              <a:rPr lang="it-IT" b="1" dirty="0" smtClean="0">
                <a:solidFill>
                  <a:srgbClr val="2645A2"/>
                </a:solidFill>
              </a:rPr>
              <a:t>La teoria della 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2645A2"/>
                </a:solidFill>
              </a:rPr>
              <a:t>Modernizzazione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2645A2"/>
                </a:solidFill>
              </a:rPr>
              <a:t>(es. </a:t>
            </a:r>
            <a:r>
              <a:rPr lang="it-IT" sz="2400" dirty="0" err="1" smtClean="0">
                <a:solidFill>
                  <a:srgbClr val="2645A2"/>
                </a:solidFill>
              </a:rPr>
              <a:t>Rostow</a:t>
            </a:r>
            <a:r>
              <a:rPr lang="it-IT" sz="2400" dirty="0" smtClean="0">
                <a:solidFill>
                  <a:srgbClr val="2645A2"/>
                </a:solidFill>
              </a:rPr>
              <a:t>, </a:t>
            </a:r>
            <a:r>
              <a:rPr lang="it-IT" sz="2400" i="1" dirty="0" smtClean="0">
                <a:solidFill>
                  <a:srgbClr val="2645A2"/>
                </a:solidFill>
              </a:rPr>
              <a:t>Gli stadi dello sviluppo economico</a:t>
            </a:r>
            <a:r>
              <a:rPr lang="it-IT" sz="2400" dirty="0" smtClean="0">
                <a:solidFill>
                  <a:srgbClr val="2645A2"/>
                </a:solidFill>
              </a:rPr>
              <a:t>, 1960):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2645A2"/>
                </a:solidFill>
              </a:rPr>
              <a:t>Portare i diversi paesi (specie del Terzo Mondo) verso modelli avanzati di tipo capitalista, tecnologico e democratico</a:t>
            </a:r>
            <a:endParaRPr lang="it-IT" sz="2400" dirty="0">
              <a:solidFill>
                <a:srgbClr val="2645A2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667638" y="1474237"/>
            <a:ext cx="1903445" cy="154888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2060"/>
                </a:solidFill>
              </a:rPr>
              <a:t>Sistema economico</a:t>
            </a:r>
          </a:p>
          <a:p>
            <a:pPr algn="ctr"/>
            <a:r>
              <a:rPr lang="it-IT" i="1" dirty="0" smtClean="0">
                <a:solidFill>
                  <a:srgbClr val="C00000"/>
                </a:solidFill>
              </a:rPr>
              <a:t>(adattamento)</a:t>
            </a:r>
            <a:endParaRPr lang="it-IT" i="1" dirty="0">
              <a:solidFill>
                <a:srgbClr val="C00000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667638" y="3135086"/>
            <a:ext cx="1903444" cy="1483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FFC000"/>
                </a:solidFill>
              </a:rPr>
              <a:t>Comunità sociale</a:t>
            </a:r>
          </a:p>
          <a:p>
            <a:pPr algn="ctr"/>
            <a:r>
              <a:rPr lang="it-IT" i="1" dirty="0" smtClean="0">
                <a:solidFill>
                  <a:srgbClr val="7030A0"/>
                </a:solidFill>
              </a:rPr>
              <a:t>(integrazione)</a:t>
            </a:r>
            <a:endParaRPr lang="it-IT" i="1" dirty="0">
              <a:solidFill>
                <a:srgbClr val="7030A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683440" y="3116471"/>
            <a:ext cx="1944266" cy="14835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2060"/>
                </a:solidFill>
              </a:rPr>
              <a:t>Sistema fiduciario </a:t>
            </a:r>
            <a:r>
              <a:rPr lang="it-IT" sz="1400" dirty="0" smtClean="0">
                <a:solidFill>
                  <a:srgbClr val="002060"/>
                </a:solidFill>
              </a:rPr>
              <a:t>[famiglia, educazione, cultura]</a:t>
            </a:r>
            <a:endParaRPr lang="it-IT" sz="1400" dirty="0">
              <a:solidFill>
                <a:srgbClr val="002060"/>
              </a:solidFill>
            </a:endParaRPr>
          </a:p>
          <a:p>
            <a:pPr algn="ctr"/>
            <a:r>
              <a:rPr lang="it-IT" i="1" dirty="0" smtClean="0">
                <a:solidFill>
                  <a:schemeClr val="accent6">
                    <a:lumMod val="50000"/>
                  </a:schemeClr>
                </a:solidFill>
              </a:rPr>
              <a:t>(mantenimento ordine e valori)</a:t>
            </a:r>
            <a:endParaRPr lang="it-IT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683439" y="1474237"/>
            <a:ext cx="1944267" cy="154888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Sistema       politico</a:t>
            </a:r>
          </a:p>
          <a:p>
            <a:pPr algn="ctr"/>
            <a:r>
              <a:rPr lang="it-IT" i="1" dirty="0" smtClean="0">
                <a:solidFill>
                  <a:srgbClr val="FFFF00"/>
                </a:solidFill>
              </a:rPr>
              <a:t>(conseguimento scopi)</a:t>
            </a:r>
            <a:endParaRPr lang="it-IT" i="1" dirty="0">
              <a:solidFill>
                <a:srgbClr val="FFFF00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990609"/>
            <a:ext cx="2598420" cy="206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062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318655"/>
            <a:ext cx="8728364" cy="620683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it-IT" altLang="it-IT" sz="5100" b="1" u="sng" dirty="0" smtClean="0">
                <a:solidFill>
                  <a:srgbClr val="002060"/>
                </a:solidFill>
                <a:ea typeface="ＭＳ Ｐゴシック" charset="-128"/>
              </a:rPr>
              <a:t>TEORIE </a:t>
            </a:r>
            <a:r>
              <a:rPr lang="it-IT" altLang="it-IT" sz="5100" b="1" u="sng" dirty="0">
                <a:solidFill>
                  <a:srgbClr val="002060"/>
                </a:solidFill>
                <a:ea typeface="ＭＳ Ｐゴシック" charset="-128"/>
              </a:rPr>
              <a:t>DEL CONFLITTO, TEORIA </a:t>
            </a:r>
            <a:r>
              <a:rPr lang="it-IT" altLang="it-IT" sz="5100" b="1" u="sng" dirty="0" smtClean="0">
                <a:solidFill>
                  <a:srgbClr val="002060"/>
                </a:solidFill>
                <a:ea typeface="ＭＳ Ｐゴシック" charset="-128"/>
              </a:rPr>
              <a:t>CRITICA</a:t>
            </a:r>
            <a:r>
              <a:rPr lang="it-IT" altLang="it-IT" sz="5100" dirty="0" smtClean="0">
                <a:ea typeface="ＭＳ Ｐゴシック" charset="-128"/>
              </a:rPr>
              <a:t> </a:t>
            </a:r>
            <a:r>
              <a:rPr lang="it-IT" altLang="it-IT" sz="3300" dirty="0" smtClean="0">
                <a:solidFill>
                  <a:srgbClr val="002060"/>
                </a:solidFill>
                <a:ea typeface="ＭＳ Ｐゴシック" charset="-128"/>
              </a:rPr>
              <a:t>(ispiratori Weber e </a:t>
            </a:r>
            <a:r>
              <a:rPr lang="it-IT" altLang="it-IT" sz="3300" dirty="0" err="1" smtClean="0">
                <a:solidFill>
                  <a:srgbClr val="002060"/>
                </a:solidFill>
                <a:ea typeface="ＭＳ Ｐゴシック" charset="-128"/>
              </a:rPr>
              <a:t>Marx</a:t>
            </a:r>
            <a:r>
              <a:rPr lang="it-IT" altLang="it-IT" sz="3300" dirty="0" smtClean="0">
                <a:solidFill>
                  <a:srgbClr val="002060"/>
                </a:solidFill>
                <a:ea typeface="ＭＳ Ｐゴシック" charset="-128"/>
              </a:rPr>
              <a:t>)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buNone/>
            </a:pP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Scuola di Francoforte (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Horkheimer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Adorno,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Marcuse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Habermas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)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buNone/>
            </a:pP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Riformismo Keynesiano (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Dahrendorf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Giddens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Coser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Myrdal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ecc.)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buNone/>
            </a:pP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Radicalismo democratico (Wright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Mills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Goffman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mr-IN" altLang="it-IT" sz="4200" dirty="0" smtClean="0">
                <a:solidFill>
                  <a:srgbClr val="7030A0"/>
                </a:solidFill>
                <a:ea typeface="ＭＳ Ｐゴシック" charset="-128"/>
              </a:rPr>
              <a:t>…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)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buNone/>
            </a:pP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Storicismo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antideterminista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 (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Barrington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 Moore, </a:t>
            </a:r>
            <a:r>
              <a:rPr lang="mr-IN" altLang="it-IT" sz="4200" dirty="0" smtClean="0">
                <a:solidFill>
                  <a:srgbClr val="7030A0"/>
                </a:solidFill>
                <a:ea typeface="ＭＳ Ｐゴシック" charset="-128"/>
              </a:rPr>
              <a:t>…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)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buNone/>
            </a:pP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Antiimperialismo (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Wallestein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, </a:t>
            </a:r>
            <a:r>
              <a:rPr lang="it-IT" altLang="it-IT" sz="4200" dirty="0" err="1" smtClean="0">
                <a:solidFill>
                  <a:srgbClr val="7030A0"/>
                </a:solidFill>
                <a:ea typeface="ＭＳ Ｐゴシック" charset="-128"/>
              </a:rPr>
              <a:t>Gunder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 Frank, </a:t>
            </a:r>
            <a:r>
              <a:rPr lang="mr-IN" altLang="it-IT" sz="4200" dirty="0" smtClean="0">
                <a:solidFill>
                  <a:srgbClr val="7030A0"/>
                </a:solidFill>
                <a:ea typeface="ＭＳ Ｐゴシック" charset="-128"/>
              </a:rPr>
              <a:t>…</a:t>
            </a:r>
            <a:r>
              <a:rPr lang="it-IT" altLang="it-IT" sz="4200" dirty="0" smtClean="0">
                <a:solidFill>
                  <a:srgbClr val="7030A0"/>
                </a:solidFill>
                <a:ea typeface="ＭＳ Ｐゴシック" charset="-128"/>
              </a:rPr>
              <a:t>) e altri studiosi marxist</a:t>
            </a:r>
            <a:r>
              <a:rPr lang="it-IT" altLang="it-IT" sz="4200" dirty="0" smtClean="0">
                <a:solidFill>
                  <a:srgbClr val="9437FF"/>
                </a:solidFill>
                <a:ea typeface="ＭＳ Ｐゴシック" charset="-128"/>
              </a:rPr>
              <a:t>i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altLang="it-IT" sz="1500" dirty="0" smtClean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4500" dirty="0" smtClean="0">
                <a:ea typeface="ＭＳ Ｐゴシック" charset="-128"/>
              </a:rPr>
              <a:t>la </a:t>
            </a:r>
            <a:r>
              <a:rPr lang="it-IT" altLang="it-IT" sz="4500" dirty="0">
                <a:ea typeface="ＭＳ Ｐゴシック" charset="-128"/>
              </a:rPr>
              <a:t>società è composta di gruppi distinti generati nel campo </a:t>
            </a:r>
            <a:r>
              <a:rPr lang="it-IT" altLang="it-IT" sz="4500" dirty="0" smtClean="0">
                <a:ea typeface="ＭＳ Ｐゴシック" charset="-128"/>
              </a:rPr>
              <a:t>economico (</a:t>
            </a:r>
            <a:r>
              <a:rPr lang="it-IT" altLang="it-IT" sz="4500" b="1" i="1" dirty="0" smtClean="0">
                <a:solidFill>
                  <a:srgbClr val="9437FF"/>
                </a:solidFill>
                <a:ea typeface="ＭＳ Ｐゴシック" charset="-128"/>
              </a:rPr>
              <a:t>classi sociali, ceti, </a:t>
            </a:r>
            <a:r>
              <a:rPr lang="mr-IN" altLang="it-IT" sz="4500" dirty="0" smtClean="0">
                <a:ea typeface="ＭＳ Ｐゴシック" charset="-128"/>
              </a:rPr>
              <a:t>…</a:t>
            </a:r>
            <a:r>
              <a:rPr lang="it-IT" altLang="it-IT" sz="4500" dirty="0" smtClean="0">
                <a:ea typeface="ＭＳ Ｐゴシック" charset="-128"/>
              </a:rPr>
              <a:t>), </a:t>
            </a:r>
            <a:r>
              <a:rPr lang="it-IT" altLang="it-IT" sz="4500" dirty="0">
                <a:ea typeface="ＭＳ Ｐゴシック" charset="-128"/>
              </a:rPr>
              <a:t>ciascuno dedito al proprio </a:t>
            </a:r>
            <a:r>
              <a:rPr lang="it-IT" altLang="it-IT" sz="4500" i="1" dirty="0">
                <a:ea typeface="ＭＳ Ｐゴシック" charset="-128"/>
              </a:rPr>
              <a:t>interesse</a:t>
            </a:r>
            <a:r>
              <a:rPr lang="it-IT" altLang="it-IT" sz="4500" dirty="0">
                <a:ea typeface="ＭＳ Ｐゴシック" charset="-128"/>
              </a:rPr>
              <a:t> e ciò comporta la costante presenza di un </a:t>
            </a:r>
            <a:r>
              <a:rPr lang="it-IT" altLang="it-IT" sz="4500" b="1" i="1" dirty="0">
                <a:solidFill>
                  <a:srgbClr val="0000FF"/>
                </a:solidFill>
                <a:ea typeface="ＭＳ Ｐゴシック" charset="-128"/>
              </a:rPr>
              <a:t>conflitto</a:t>
            </a:r>
            <a:r>
              <a:rPr lang="it-IT" altLang="it-IT" sz="4500" dirty="0" smtClean="0">
                <a:ea typeface="ＭＳ Ｐゴシック" charset="-128"/>
              </a:rPr>
              <a:t>.</a:t>
            </a:r>
            <a:endParaRPr lang="it-IT" altLang="it-IT" sz="4500" dirty="0">
              <a:ea typeface="ＭＳ Ｐゴシック" charset="-128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4500" dirty="0">
                <a:ea typeface="ＭＳ Ｐゴシック" charset="-128"/>
              </a:rPr>
              <a:t>Quelli che prevalgono nel conflitto diventano </a:t>
            </a:r>
            <a:r>
              <a:rPr lang="it-IT" altLang="it-IT" sz="4500" i="1" dirty="0">
                <a:solidFill>
                  <a:srgbClr val="9437FF"/>
                </a:solidFill>
                <a:ea typeface="ＭＳ Ｐゴシック" charset="-128"/>
              </a:rPr>
              <a:t>gruppi sociali dominanti</a:t>
            </a:r>
            <a:r>
              <a:rPr lang="it-IT" altLang="it-IT" sz="4500" dirty="0">
                <a:ea typeface="ＭＳ Ｐゴシック" charset="-128"/>
              </a:rPr>
              <a:t>, quelli che soccombono diventano </a:t>
            </a:r>
            <a:r>
              <a:rPr lang="it-IT" altLang="it-IT" sz="4500" i="1" dirty="0">
                <a:solidFill>
                  <a:srgbClr val="9437FF"/>
                </a:solidFill>
                <a:ea typeface="ＭＳ Ｐゴシック" charset="-128"/>
              </a:rPr>
              <a:t>gruppi sociali subordinati</a:t>
            </a:r>
            <a:r>
              <a:rPr lang="it-IT" altLang="it-IT" sz="4500" dirty="0">
                <a:ea typeface="ＭＳ Ｐゴシック" charset="-128"/>
              </a:rPr>
              <a:t>. Si crea </a:t>
            </a:r>
            <a:r>
              <a:rPr lang="it-IT" altLang="it-IT" sz="4500" b="1" dirty="0" smtClean="0">
                <a:solidFill>
                  <a:srgbClr val="FF0000"/>
                </a:solidFill>
                <a:ea typeface="ＭＳ Ｐゴシック" charset="-128"/>
              </a:rPr>
              <a:t>DISEGUAGLIANZA</a:t>
            </a:r>
            <a:r>
              <a:rPr lang="it-IT" altLang="it-IT" sz="4500" dirty="0" smtClean="0">
                <a:ea typeface="ＭＳ Ｐゴシック" charset="-128"/>
              </a:rPr>
              <a:t> </a:t>
            </a:r>
            <a:r>
              <a:rPr lang="it-IT" altLang="it-IT" sz="4500" dirty="0">
                <a:ea typeface="ＭＳ Ｐゴシック" charset="-128"/>
              </a:rPr>
              <a:t>(</a:t>
            </a:r>
            <a:r>
              <a:rPr lang="it-IT" altLang="it-IT" sz="4500" dirty="0" smtClean="0">
                <a:solidFill>
                  <a:srgbClr val="0000FF"/>
                </a:solidFill>
                <a:ea typeface="ＭＳ Ｐゴシック" charset="-128"/>
              </a:rPr>
              <a:t>economica e sociale</a:t>
            </a:r>
            <a:r>
              <a:rPr lang="it-IT" altLang="it-IT" sz="4500" dirty="0" smtClean="0">
                <a:ea typeface="ＭＳ Ｐゴシック" charset="-128"/>
              </a:rPr>
              <a:t>) e quindi minori </a:t>
            </a:r>
            <a:r>
              <a:rPr lang="it-IT" altLang="it-IT" sz="4500" i="1" dirty="0" smtClean="0">
                <a:solidFill>
                  <a:srgbClr val="9437FF"/>
                </a:solidFill>
                <a:ea typeface="ＭＳ Ｐゴシック" charset="-128"/>
              </a:rPr>
              <a:t>opportunità</a:t>
            </a:r>
            <a:r>
              <a:rPr lang="it-IT" altLang="it-IT" sz="4500" dirty="0" smtClean="0">
                <a:ea typeface="ＭＳ Ｐゴシック" charset="-128"/>
              </a:rPr>
              <a:t> per vasti gruppi di popolazione.</a:t>
            </a:r>
            <a:endParaRPr lang="it-IT" altLang="it-IT" sz="4500" dirty="0">
              <a:ea typeface="ＭＳ Ｐゴシック" charset="-128"/>
            </a:endParaRPr>
          </a:p>
        </p:txBody>
      </p:sp>
      <p:sp>
        <p:nvSpPr>
          <p:cNvPr id="65538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AEAF311-1177-FC43-9162-D15F39BCB61C}" type="slidenum">
              <a:rPr lang="it-IT" altLang="it-IT" sz="900">
                <a:solidFill>
                  <a:srgbClr val="898989"/>
                </a:solidFill>
              </a:rPr>
              <a:pPr/>
              <a:t>8</a:t>
            </a:fld>
            <a:endParaRPr lang="it-IT" altLang="it-IT" sz="9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08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429208"/>
            <a:ext cx="8728364" cy="343366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100" dirty="0" smtClean="0">
                <a:ea typeface="ＭＳ Ｐゴシック" charset="-128"/>
              </a:rPr>
              <a:t>Le </a:t>
            </a:r>
            <a:r>
              <a:rPr lang="it-IT" altLang="it-IT" sz="3100" dirty="0">
                <a:ea typeface="ＭＳ Ｐゴシック" charset="-128"/>
              </a:rPr>
              <a:t>diseguaglianze non sono solo economiche e fra le classi sociali, ma anche fra </a:t>
            </a:r>
            <a:r>
              <a:rPr lang="it-IT" altLang="it-IT" sz="3100" dirty="0">
                <a:solidFill>
                  <a:srgbClr val="AB0101"/>
                </a:solidFill>
                <a:ea typeface="ＭＳ Ｐゴシック" charset="-128"/>
              </a:rPr>
              <a:t>gruppi di interesse </a:t>
            </a:r>
            <a:r>
              <a:rPr lang="it-IT" altLang="it-IT" sz="3100" dirty="0">
                <a:ea typeface="ＭＳ Ｐゴシック" charset="-128"/>
              </a:rPr>
              <a:t>e fra </a:t>
            </a:r>
            <a:r>
              <a:rPr lang="it-IT" altLang="it-IT" sz="3100" dirty="0">
                <a:solidFill>
                  <a:srgbClr val="AB0101"/>
                </a:solidFill>
                <a:ea typeface="ＭＳ Ｐゴシック" charset="-128"/>
              </a:rPr>
              <a:t>élite e popolo</a:t>
            </a:r>
            <a:r>
              <a:rPr lang="it-IT" altLang="it-IT" sz="3100" dirty="0">
                <a:ea typeface="ＭＳ Ｐゴシック" charset="-128"/>
              </a:rPr>
              <a:t> per ragioni di </a:t>
            </a:r>
            <a:r>
              <a:rPr lang="it-IT" altLang="it-IT" sz="3100" b="1" dirty="0">
                <a:solidFill>
                  <a:srgbClr val="9437FF"/>
                </a:solidFill>
                <a:ea typeface="ＭＳ Ｐゴシック" charset="-128"/>
              </a:rPr>
              <a:t>potere</a:t>
            </a:r>
            <a:r>
              <a:rPr lang="it-IT" altLang="it-IT" sz="3100" dirty="0">
                <a:ea typeface="ＭＳ Ｐゴシック" charset="-128"/>
              </a:rPr>
              <a:t>, per ragioni di </a:t>
            </a:r>
            <a:r>
              <a:rPr lang="it-IT" altLang="it-IT" sz="3100" b="1" dirty="0">
                <a:solidFill>
                  <a:srgbClr val="9437FF"/>
                </a:solidFill>
                <a:ea typeface="ＭＳ Ｐゴシック" charset="-128"/>
              </a:rPr>
              <a:t>considerazione sociale</a:t>
            </a:r>
            <a:r>
              <a:rPr lang="it-IT" altLang="it-IT" sz="3100" dirty="0">
                <a:ea typeface="ＭＳ Ｐゴシック" charset="-128"/>
              </a:rPr>
              <a:t>, per differenze di </a:t>
            </a:r>
            <a:r>
              <a:rPr lang="it-IT" altLang="it-IT" sz="3100" b="1" dirty="0">
                <a:solidFill>
                  <a:srgbClr val="9437FF"/>
                </a:solidFill>
                <a:ea typeface="ＭＳ Ｐゴシック" charset="-128"/>
              </a:rPr>
              <a:t>valori culturali</a:t>
            </a:r>
            <a:r>
              <a:rPr lang="it-IT" altLang="it-IT" sz="3100" dirty="0">
                <a:ea typeface="ＭＳ Ｐゴシック" charset="-128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100" dirty="0">
                <a:ea typeface="ＭＳ Ｐゴシック" charset="-128"/>
              </a:rPr>
              <a:t>Nuove forme di diseguaglianza sorgono dalle </a:t>
            </a:r>
            <a:r>
              <a:rPr lang="it-IT" altLang="it-IT" sz="3100" b="1" dirty="0">
                <a:solidFill>
                  <a:srgbClr val="FF0000"/>
                </a:solidFill>
                <a:ea typeface="ＭＳ Ｐゴシック" charset="-128"/>
              </a:rPr>
              <a:t>discriminazioni sessuali </a:t>
            </a:r>
            <a:r>
              <a:rPr lang="it-IT" altLang="it-IT" sz="3100" dirty="0">
                <a:ea typeface="ＭＳ Ｐゴシック" charset="-128"/>
              </a:rPr>
              <a:t>(</a:t>
            </a:r>
            <a:r>
              <a:rPr lang="it-IT" altLang="it-IT" sz="3100" dirty="0">
                <a:solidFill>
                  <a:srgbClr val="0000FF"/>
                </a:solidFill>
                <a:ea typeface="ＭＳ Ｐゴシック" charset="-128"/>
              </a:rPr>
              <a:t>gender </a:t>
            </a:r>
            <a:r>
              <a:rPr lang="it-IT" altLang="it-IT" sz="3100" dirty="0" err="1">
                <a:solidFill>
                  <a:srgbClr val="0000FF"/>
                </a:solidFill>
                <a:ea typeface="ＭＳ Ｐゴシック" charset="-128"/>
              </a:rPr>
              <a:t>studies</a:t>
            </a:r>
            <a:r>
              <a:rPr lang="it-IT" altLang="it-IT" sz="3100" dirty="0">
                <a:ea typeface="ＭＳ Ｐゴシック" charset="-128"/>
              </a:rPr>
              <a:t>) </a:t>
            </a:r>
            <a:r>
              <a:rPr lang="it-IT" altLang="it-IT" sz="3100" b="1" dirty="0">
                <a:solidFill>
                  <a:srgbClr val="FF0000"/>
                </a:solidFill>
                <a:ea typeface="ＭＳ Ｐゴシック" charset="-128"/>
              </a:rPr>
              <a:t>e razziali</a:t>
            </a:r>
            <a:r>
              <a:rPr lang="it-IT" altLang="it-IT" sz="3100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it-IT" altLang="it-IT" sz="3100" dirty="0">
                <a:ea typeface="ＭＳ Ｐゴシック" charset="-128"/>
              </a:rPr>
              <a:t>(</a:t>
            </a:r>
            <a:r>
              <a:rPr lang="it-IT" altLang="it-IT" sz="3100" dirty="0">
                <a:solidFill>
                  <a:srgbClr val="0000FF"/>
                </a:solidFill>
                <a:ea typeface="ＭＳ Ｐゴシック" charset="-128"/>
              </a:rPr>
              <a:t>studi multiculturali</a:t>
            </a:r>
            <a:r>
              <a:rPr lang="it-IT" altLang="it-IT" sz="3100" dirty="0">
                <a:ea typeface="ＭＳ Ｐゴシック" charset="-128"/>
              </a:rPr>
              <a:t>) che</a:t>
            </a:r>
            <a:r>
              <a:rPr lang="it-IT" altLang="it-IT" sz="3100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it-IT" altLang="it-IT" sz="3100" dirty="0">
                <a:ea typeface="ＭＳ Ｐゴシック" charset="-128"/>
              </a:rPr>
              <a:t>possono ripercuotersi sugli status delle persone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altLang="it-IT" sz="3100" dirty="0">
                <a:ea typeface="ＭＳ Ｐゴシック" charset="-128"/>
              </a:rPr>
              <a:t>Forme di redistribuzione della ricchezza, del potere, della considerazione sociale possono avvenire attraverso </a:t>
            </a:r>
            <a:r>
              <a:rPr lang="it-IT" altLang="it-IT" sz="3100" b="1" dirty="0">
                <a:solidFill>
                  <a:srgbClr val="AB0101"/>
                </a:solidFill>
                <a:ea typeface="ＭＳ Ｐゴシック" charset="-128"/>
              </a:rPr>
              <a:t>lotte e movimenti sociali </a:t>
            </a:r>
            <a:r>
              <a:rPr lang="it-IT" altLang="it-IT" sz="3100" dirty="0">
                <a:ea typeface="ＭＳ Ｐゴシック" charset="-128"/>
              </a:rPr>
              <a:t>che portano a </a:t>
            </a:r>
            <a:r>
              <a:rPr lang="it-IT" altLang="it-IT" sz="3100" b="1" dirty="0">
                <a:solidFill>
                  <a:srgbClr val="AB0101"/>
                </a:solidFill>
                <a:ea typeface="ＭＳ Ｐゴシック" charset="-128"/>
              </a:rPr>
              <a:t>politiche sociali inclusive e allo sviluppo di servizi pubblici e comuni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it-IT" altLang="it-IT" sz="3100" b="1" dirty="0" smtClean="0">
              <a:solidFill>
                <a:srgbClr val="AB0101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r">
              <a:lnSpc>
                <a:spcPct val="120000"/>
              </a:lnSpc>
              <a:buNone/>
            </a:pPr>
            <a:endParaRPr lang="it-IT" altLang="it-IT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65538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1pPr>
            <a:lvl2pPr marL="557213" indent="-214313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2pPr>
            <a:lvl3pPr marL="8572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3pPr>
            <a:lvl4pPr marL="12001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4pPr>
            <a:lvl5pPr marL="1543050" indent="-171450"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650">
                <a:solidFill>
                  <a:schemeClr val="bg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6AEAF311-1177-FC43-9162-D15F39BCB61C}" type="slidenum">
              <a:rPr lang="it-IT" altLang="it-IT" sz="900">
                <a:solidFill>
                  <a:srgbClr val="898989"/>
                </a:solidFill>
              </a:rPr>
              <a:pPr/>
              <a:t>9</a:t>
            </a:fld>
            <a:endParaRPr lang="it-IT" altLang="it-IT" sz="900" dirty="0">
              <a:solidFill>
                <a:srgbClr val="898989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52" y="4012164"/>
            <a:ext cx="4124131" cy="2344187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721290" y="3946849"/>
            <a:ext cx="4049486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it-IT" altLang="it-IT" b="1" dirty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Compito della sociologia è quello di mettere in evidenza i meccanismi                                   che creano diseguaglianza </a:t>
            </a:r>
            <a:r>
              <a:rPr lang="it-IT" altLang="it-IT" b="1" dirty="0" smtClean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ed </a:t>
            </a:r>
            <a:r>
              <a:rPr lang="it-IT" altLang="it-IT" b="1" dirty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essere critica verso i vari poteri sociali che la mantengono, ma anche sostenere i </a:t>
            </a:r>
            <a:r>
              <a:rPr lang="it-IT" altLang="it-IT" b="1" u="sng" dirty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movimenti sociali</a:t>
            </a:r>
            <a:r>
              <a:rPr lang="it-IT" altLang="it-IT" b="1" dirty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e le </a:t>
            </a:r>
            <a:r>
              <a:rPr lang="it-IT" altLang="it-IT" b="1" u="sng" dirty="0">
                <a:solidFill>
                  <a:srgbClr val="7030A0"/>
                </a:solidFill>
                <a:latin typeface="Times New Roman" charset="0"/>
                <a:ea typeface="Times New Roman" charset="0"/>
                <a:cs typeface="Times New Roman" charset="0"/>
              </a:rPr>
              <a:t>politiche inclusive e redistributive</a:t>
            </a:r>
          </a:p>
        </p:txBody>
      </p:sp>
    </p:spTree>
    <p:extLst>
      <p:ext uri="{BB962C8B-B14F-4D97-AF65-F5344CB8AC3E}">
        <p14:creationId xmlns:p14="http://schemas.microsoft.com/office/powerpoint/2010/main" val="1608894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1058</TotalTime>
  <Words>2639</Words>
  <Application>Microsoft Macintosh PowerPoint</Application>
  <PresentationFormat>Presentazione su schermo (4:3)</PresentationFormat>
  <Paragraphs>221</Paragraphs>
  <Slides>27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8" baseType="lpstr">
      <vt:lpstr>Tema di Office</vt:lpstr>
      <vt:lpstr>Sviluppi della società moderna  e teorie sociologiche del ‘900  </vt:lpstr>
      <vt:lpstr>Paradigmi dei sociologi classici</vt:lpstr>
      <vt:lpstr>MODELLI SOCIETARI DEL ‘900: ECON0MIA E POLITICA</vt:lpstr>
      <vt:lpstr>PRIMA PARTE DEL ‘900</vt:lpstr>
      <vt:lpstr>Seconda parte del ‘900</vt:lpstr>
      <vt:lpstr>Presentazione di PowerPoint</vt:lpstr>
      <vt:lpstr> Sistema sociale, sottosistemi,                prerequisiti funzionali </vt:lpstr>
      <vt:lpstr>Presentazione di PowerPoint</vt:lpstr>
      <vt:lpstr>Presentazione di PowerPoint</vt:lpstr>
      <vt:lpstr>Presentazione di PowerPoint</vt:lpstr>
      <vt:lpstr>Presentazione di PowerPoint</vt:lpstr>
      <vt:lpstr>Sé e socializzazione</vt:lpstr>
      <vt:lpstr>La presentazione del Sé</vt:lpstr>
      <vt:lpstr> LA COSTRUZIONE SOCIALE DELLA “REALTÀ” e  l’etnometodologia  </vt:lpstr>
      <vt:lpstr>Sociologia e senso comune</vt:lpstr>
      <vt:lpstr>Presentazione di PowerPoint</vt:lpstr>
      <vt:lpstr>La RELAZIONE SOCIALE: il mattone fondamentale  della vita sociale </vt:lpstr>
      <vt:lpstr>Definizione</vt:lpstr>
      <vt:lpstr>Rappresentazione grafica</vt:lpstr>
      <vt:lpstr> TIPI DI RELAZIONI SOCIALI (I) </vt:lpstr>
      <vt:lpstr>Esempi di relazione diadica</vt:lpstr>
      <vt:lpstr>              TIPI DI RELAZIONI SOCIALI (II) </vt:lpstr>
      <vt:lpstr>Esempi di relazione triadica</vt:lpstr>
      <vt:lpstr>Il desiderio mimetico (R. Girard)</vt:lpstr>
      <vt:lpstr>TIPI DI RELAZIONI SOCIALI (III)</vt:lpstr>
      <vt:lpstr>Presentazione di PowerPoint</vt:lpstr>
      <vt:lpstr>Obiettivi di apprendimento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sociologiche del ‘900: dal macro al micro </dc:title>
  <dc:creator>Marco Ingrosso</dc:creator>
  <cp:lastModifiedBy>Marco Ingrosso</cp:lastModifiedBy>
  <cp:revision>101</cp:revision>
  <dcterms:created xsi:type="dcterms:W3CDTF">2016-10-21T10:20:02Z</dcterms:created>
  <dcterms:modified xsi:type="dcterms:W3CDTF">2017-11-17T10:33:58Z</dcterms:modified>
</cp:coreProperties>
</file>