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9" r:id="rId3"/>
    <p:sldId id="258" r:id="rId4"/>
    <p:sldId id="264" r:id="rId5"/>
    <p:sldId id="265" r:id="rId6"/>
    <p:sldId id="266" r:id="rId7"/>
    <p:sldId id="267" r:id="rId8"/>
    <p:sldId id="257" r:id="rId9"/>
    <p:sldId id="262" r:id="rId10"/>
    <p:sldId id="263" r:id="rId11"/>
    <p:sldId id="260"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9900CC"/>
    <a:srgbClr val="D99B01"/>
    <a:srgbClr val="FF66CC"/>
    <a:srgbClr val="FF67AC"/>
    <a:srgbClr val="CC0099"/>
    <a:srgbClr val="FFDC47"/>
    <a:srgbClr val="5EEC3C"/>
    <a:srgbClr val="CCCC00"/>
    <a:srgbClr val="FFCC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810" y="246"/>
      </p:cViewPr>
      <p:guideLst>
        <p:guide orient="horz" pos="1620"/>
        <p:guide pos="2880"/>
      </p:guideLst>
    </p:cSldViewPr>
  </p:slideViewPr>
  <p:notesTextViewPr>
    <p:cViewPr>
      <p:scale>
        <a:sx n="1" d="1"/>
        <a:sy n="1" d="1"/>
      </p:scale>
      <p:origin x="0" y="0"/>
    </p:cViewPr>
  </p:notesTextViewPr>
  <p:gridSpacing cx="156370338" cy="1563703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Dubai" panose="020B0503030403030204" pitchFamily="34" charset="-78"/>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Dubai" panose="020B0503030403030204" pitchFamily="34" charset="-78"/>
              </a:defRPr>
            </a:lvl1pPr>
          </a:lstStyle>
          <a:p>
            <a:fld id="{D0D9BF88-7C37-4EF3-8E34-29BDAFC54E7D}" type="datetimeFigureOut">
              <a:rPr lang="en-US" smtClean="0"/>
              <a:pPr/>
              <a:t>11/24/2017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Dubai" panose="020B0503030403030204" pitchFamily="34" charset="-78"/>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Dubai" panose="020B0503030403030204" pitchFamily="34" charset="-78"/>
              </a:defRPr>
            </a:lvl1pPr>
          </a:lstStyle>
          <a:p>
            <a:fld id="{50FD61BD-D81B-4B4A-A35F-CBEB1D137711}" type="slidenum">
              <a:rPr lang="en-US" smtClean="0"/>
              <a:pPr/>
              <a:t>‹N›</a:t>
            </a:fld>
            <a:endParaRPr lang="en-US"/>
          </a:p>
        </p:txBody>
      </p:sp>
    </p:spTree>
    <p:extLst>
      <p:ext uri="{BB962C8B-B14F-4D97-AF65-F5344CB8AC3E}">
        <p14:creationId xmlns="" xmlns:p14="http://schemas.microsoft.com/office/powerpoint/2010/main" val="3691839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Dubai" panose="020B0503030403030204" pitchFamily="34" charset="-78"/>
        <a:ea typeface="+mn-ea"/>
        <a:cs typeface="+mn-cs"/>
      </a:defRPr>
    </a:lvl1pPr>
    <a:lvl2pPr marL="457200" algn="l" defTabSz="914400" rtl="0" eaLnBrk="1" latinLnBrk="0" hangingPunct="1">
      <a:defRPr sz="1200" kern="1200">
        <a:solidFill>
          <a:schemeClr val="tx1"/>
        </a:solidFill>
        <a:latin typeface="Dubai" panose="020B0503030403030204" pitchFamily="34" charset="-78"/>
        <a:ea typeface="+mn-ea"/>
        <a:cs typeface="+mn-cs"/>
      </a:defRPr>
    </a:lvl2pPr>
    <a:lvl3pPr marL="914400" algn="l" defTabSz="914400" rtl="0" eaLnBrk="1" latinLnBrk="0" hangingPunct="1">
      <a:defRPr sz="1200" kern="1200">
        <a:solidFill>
          <a:schemeClr val="tx1"/>
        </a:solidFill>
        <a:latin typeface="Dubai" panose="020B0503030403030204" pitchFamily="34" charset="-78"/>
        <a:ea typeface="+mn-ea"/>
        <a:cs typeface="+mn-cs"/>
      </a:defRPr>
    </a:lvl3pPr>
    <a:lvl4pPr marL="1371600" algn="l" defTabSz="914400" rtl="0" eaLnBrk="1" latinLnBrk="0" hangingPunct="1">
      <a:defRPr sz="1200" kern="1200">
        <a:solidFill>
          <a:schemeClr val="tx1"/>
        </a:solidFill>
        <a:latin typeface="Dubai" panose="020B0503030403030204" pitchFamily="34" charset="-78"/>
        <a:ea typeface="+mn-ea"/>
        <a:cs typeface="+mn-cs"/>
      </a:defRPr>
    </a:lvl4pPr>
    <a:lvl5pPr marL="1828800" algn="l" defTabSz="914400" rtl="0" eaLnBrk="1" latinLnBrk="0" hangingPunct="1">
      <a:defRPr sz="1200" kern="1200">
        <a:solidFill>
          <a:schemeClr val="tx1"/>
        </a:solidFill>
        <a:latin typeface="Dubai" panose="020B0503030403030204" pitchFamily="34" charset="-78"/>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0FD61BD-D81B-4B4A-A35F-CBEB1D137711}"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Razzismo/stereotipi</a:t>
            </a:r>
            <a:r>
              <a:rPr lang="it-IT" baseline="0" dirty="0" smtClean="0"/>
              <a:t> e pregiudizi</a:t>
            </a:r>
            <a:r>
              <a:rPr lang="it-IT" dirty="0" smtClean="0"/>
              <a:t> (tema collettivo, pubblico) vs. aggressione</a:t>
            </a:r>
            <a:r>
              <a:rPr lang="it-IT" baseline="0" dirty="0" smtClean="0"/>
              <a:t> femminile (questione privata della coppia?). Perché nel primo esperimento le persone intervengono in difesa della ragazza musulmana mentre rimangono indifferenti nel secondo caso? Che cosa porta le persone ad agire in modo così differente</a:t>
            </a:r>
            <a:r>
              <a:rPr lang="it-IT" baseline="0" dirty="0" smtClean="0"/>
              <a:t>? (</a:t>
            </a:r>
            <a:r>
              <a:rPr lang="it-IT" baseline="0" dirty="0" err="1" smtClean="0"/>
              <a:t>Comportamento-responsabilità</a:t>
            </a:r>
            <a:r>
              <a:rPr lang="it-IT" baseline="0" dirty="0" smtClean="0"/>
              <a:t> individuale vs. quelli di gruppo/folla Le Bon). </a:t>
            </a:r>
            <a:r>
              <a:rPr lang="it-IT" i="1" baseline="0" dirty="0" smtClean="0"/>
              <a:t>Effetto spettatore (</a:t>
            </a:r>
            <a:r>
              <a:rPr lang="it-IT" i="0" baseline="0" dirty="0" smtClean="0"/>
              <a:t>psicologia sociale, </a:t>
            </a:r>
            <a:r>
              <a:rPr lang="it-IT" dirty="0" smtClean="0"/>
              <a:t>Mark </a:t>
            </a:r>
            <a:r>
              <a:rPr lang="it-IT" dirty="0" err="1" smtClean="0"/>
              <a:t>Levine</a:t>
            </a:r>
            <a:r>
              <a:rPr lang="it-IT" dirty="0" smtClean="0"/>
              <a:t> e Simon </a:t>
            </a:r>
            <a:r>
              <a:rPr lang="it-IT" dirty="0" err="1" smtClean="0"/>
              <a:t>Crowther</a:t>
            </a:r>
            <a:r>
              <a:rPr lang="it-IT" dirty="0" smtClean="0"/>
              <a:t> (2008) . </a:t>
            </a:r>
            <a:r>
              <a:rPr lang="it-IT" i="1" dirty="0" smtClean="0"/>
              <a:t>Società degli indifferenti </a:t>
            </a:r>
            <a:r>
              <a:rPr lang="it-IT" dirty="0" smtClean="0"/>
              <a:t>dove sempre più scarsi sono</a:t>
            </a:r>
            <a:r>
              <a:rPr lang="it-IT" baseline="0" dirty="0" smtClean="0"/>
              <a:t> i gesti di solidarietà sociale (basso livello di coesione sociale).</a:t>
            </a:r>
            <a:endParaRPr lang="it-IT" i="1" baseline="0" dirty="0" smtClean="0"/>
          </a:p>
          <a:p>
            <a:r>
              <a:rPr lang="it-IT" baseline="0" dirty="0" smtClean="0"/>
              <a:t>Società degli indifferenti (pochi gesti di solidarietà, relazioni fragili, perdita del “bene-comune”);</a:t>
            </a:r>
          </a:p>
          <a:p>
            <a:r>
              <a:rPr lang="it-IT" baseline="0" dirty="0" smtClean="0"/>
              <a:t>“Effetto spettatore” (davanti al caso di Emergenza) -&gt; responsabilità individuale, personale diluisce quando si è parte di un gruppo. Nessuno interviene pensando che qualcuno lo faccia  o lo farà. </a:t>
            </a:r>
          </a:p>
          <a:p>
            <a:r>
              <a:rPr lang="it-IT" baseline="0" dirty="0" smtClean="0"/>
              <a:t>Riprova sociale-&gt; se una persona delle presenti prende l’iniziativa ed interviene davanti all’emergenza le restanti persone lo faranno.</a:t>
            </a:r>
            <a:endParaRPr lang="it-IT" dirty="0"/>
          </a:p>
        </p:txBody>
      </p:sp>
      <p:sp>
        <p:nvSpPr>
          <p:cNvPr id="4" name="Segnaposto numero diapositiva 3"/>
          <p:cNvSpPr>
            <a:spLocks noGrp="1"/>
          </p:cNvSpPr>
          <p:nvPr>
            <p:ph type="sldNum" sz="quarter" idx="10"/>
          </p:nvPr>
        </p:nvSpPr>
        <p:spPr/>
        <p:txBody>
          <a:bodyPr/>
          <a:lstStyle/>
          <a:p>
            <a:fld id="{50FD61BD-D81B-4B4A-A35F-CBEB1D13771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i="1" dirty="0" smtClean="0"/>
              <a:t>Non Luoghi</a:t>
            </a:r>
            <a:r>
              <a:rPr lang="it-IT" dirty="0" smtClean="0"/>
              <a:t>: treno,</a:t>
            </a:r>
            <a:r>
              <a:rPr lang="it-IT" baseline="0" dirty="0" smtClean="0"/>
              <a:t> autobus, centro commerciale, Mc </a:t>
            </a:r>
            <a:r>
              <a:rPr lang="it-IT" baseline="0" dirty="0" err="1" smtClean="0"/>
              <a:t>Donald’s</a:t>
            </a:r>
            <a:r>
              <a:rPr lang="it-IT" baseline="0" dirty="0" smtClean="0"/>
              <a:t>, </a:t>
            </a:r>
            <a:r>
              <a:rPr lang="it-IT" baseline="0" dirty="0" err="1" smtClean="0"/>
              <a:t>Piadinabus</a:t>
            </a:r>
            <a:r>
              <a:rPr lang="it-IT" baseline="0" dirty="0" smtClean="0"/>
              <a:t>, stazione FS, Pronto soccorso ospedaliero, negozi cittadini</a:t>
            </a:r>
            <a:endParaRPr lang="it-IT" dirty="0"/>
          </a:p>
        </p:txBody>
      </p:sp>
      <p:sp>
        <p:nvSpPr>
          <p:cNvPr id="4" name="Segnaposto numero diapositiva 3"/>
          <p:cNvSpPr>
            <a:spLocks noGrp="1"/>
          </p:cNvSpPr>
          <p:nvPr>
            <p:ph type="sldNum" sz="quarter" idx="10"/>
          </p:nvPr>
        </p:nvSpPr>
        <p:spPr/>
        <p:txBody>
          <a:bodyPr/>
          <a:lstStyle/>
          <a:p>
            <a:fld id="{50FD61BD-D81B-4B4A-A35F-CBEB1D137711}"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01670" y="2877160"/>
            <a:ext cx="8093364" cy="1383822"/>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601670" y="4251505"/>
            <a:ext cx="8093365" cy="610820"/>
          </a:xfrm>
        </p:spPr>
        <p:txBody>
          <a:bodyPr>
            <a:normAutofit/>
          </a:bodyPr>
          <a:lstStyle>
            <a:lvl1pPr marL="0" indent="0" algn="r">
              <a:buNone/>
              <a:defRPr sz="28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pic>
        <p:nvPicPr>
          <p:cNvPr id="7" name="Picture 6" descr="E:\websites\free-power-point-templates\2012\logos.png">
            <a:extLst>
              <a:ext uri="{FF2B5EF4-FFF2-40B4-BE49-F238E27FC236}">
                <a16:creationId xmlns="" xmlns:a16="http://schemas.microsoft.com/office/drawing/2014/main" id="{D5D53570-AF34-4645-9188-11522E8A0CBB}"/>
              </a:ext>
            </a:extLst>
          </p:cNvPr>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tretch>
            <a:fillRect/>
          </a:stretch>
        </p:blipFill>
        <p:spPr bwMode="auto">
          <a:xfrm>
            <a:off x="3918306" y="2326213"/>
            <a:ext cx="1463784" cy="526961"/>
          </a:xfrm>
          <a:prstGeom prst="rect">
            <a:avLst/>
          </a:prstGeom>
          <a:noFill/>
          <a:ln>
            <a:noFill/>
          </a:ln>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8965" y="128469"/>
            <a:ext cx="8246070" cy="1068935"/>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a:t>
            </a:r>
            <a:br>
              <a:rPr lang="en-US" dirty="0"/>
            </a:br>
            <a:r>
              <a:rPr lang="en-US" dirty="0"/>
              <a:t>Master title style</a:t>
            </a:r>
          </a:p>
        </p:txBody>
      </p:sp>
      <p:sp>
        <p:nvSpPr>
          <p:cNvPr id="3" name="Content Placeholder 2"/>
          <p:cNvSpPr>
            <a:spLocks noGrp="1"/>
          </p:cNvSpPr>
          <p:nvPr>
            <p:ph idx="1"/>
          </p:nvPr>
        </p:nvSpPr>
        <p:spPr>
          <a:xfrm>
            <a:off x="448966" y="1502815"/>
            <a:ext cx="8246070" cy="3206799"/>
          </a:xfrm>
        </p:spPr>
        <p:txBody>
          <a:bodyPr/>
          <a:lstStyle>
            <a:lvl1pPr algn="l">
              <a:defRPr sz="2800">
                <a:solidFill>
                  <a:schemeClr val="bg1"/>
                </a:solidFill>
              </a:defRPr>
            </a:lvl1pPr>
            <a:lvl2pPr algn="l">
              <a:defRPr>
                <a:solidFill>
                  <a:schemeClr val="bg1"/>
                </a:solidFill>
              </a:defRPr>
            </a:lvl2pPr>
            <a:lvl3pPr algn="l">
              <a:defRPr>
                <a:solidFill>
                  <a:schemeClr val="bg1"/>
                </a:solidFill>
              </a:defRPr>
            </a:lvl3pPr>
            <a:lvl4pPr algn="l">
              <a:defRPr>
                <a:solidFill>
                  <a:schemeClr val="bg1"/>
                </a:solidFill>
              </a:defRPr>
            </a:lvl4pPr>
            <a:lvl5pPr algn="l">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1425" y="433880"/>
            <a:ext cx="6260905" cy="572644"/>
          </a:xfrm>
        </p:spPr>
        <p:txBody>
          <a:bodyPr>
            <a:normAutofit/>
          </a:bodyPr>
          <a:lstStyle>
            <a:lvl1pPr algn="l">
              <a:defRPr sz="3600">
                <a:solidFill>
                  <a:schemeClr val="accent2">
                    <a:lumMod val="75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281425" y="1198559"/>
            <a:ext cx="6260905" cy="3511061"/>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8965" y="128470"/>
            <a:ext cx="8246071" cy="1068935"/>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536879" y="1655520"/>
            <a:ext cx="4040188"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087040"/>
            <a:ext cx="4040188" cy="2137871"/>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655520"/>
            <a:ext cx="4041775"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087040"/>
            <a:ext cx="4041775" cy="2137871"/>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Dubai" panose="020B0503030403030204" pitchFamily="34" charset="-78"/>
              </a:defRPr>
            </a:lvl1pPr>
          </a:lstStyle>
          <a:p>
            <a:fld id="{53074F12-AA26-4AC8-9962-C36BB8F32554}" type="datetimeFigureOut">
              <a:rPr lang="en-US" smtClean="0"/>
              <a:pPr/>
              <a:t>11/24/2017</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Dubai" panose="020B0503030403030204" pitchFamily="34" charset="-78"/>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latin typeface="Dubai" panose="020B0503030403030204" pitchFamily="34" charset="-78"/>
              </a:defRPr>
            </a:lvl1pPr>
          </a:lstStyle>
          <a:p>
            <a:fld id="{B82CCC60-E8CD-4174-8B1A-7DF615B22EEF}" type="slidenum">
              <a:rPr lang="en-US" smtClean="0"/>
              <a:pPr/>
              <a:t>‹N›</a:t>
            </a:fld>
            <a:endParaRPr lang="en-US"/>
          </a:p>
        </p:txBody>
      </p:sp>
      <p:sp>
        <p:nvSpPr>
          <p:cNvPr id="7" name="TextBox 6">
            <a:extLst>
              <a:ext uri="{FF2B5EF4-FFF2-40B4-BE49-F238E27FC236}">
                <a16:creationId xmlns="" xmlns:a16="http://schemas.microsoft.com/office/drawing/2014/main" id="{C68A34A6-61D1-4394-82E5-9AC8EA81C5E7}"/>
              </a:ext>
            </a:extLst>
          </p:cNvPr>
          <p:cNvSpPr txBox="1"/>
          <p:nvPr userDrawn="1"/>
        </p:nvSpPr>
        <p:spPr>
          <a:xfrm>
            <a:off x="-9150" y="5213747"/>
            <a:ext cx="8389625" cy="523220"/>
          </a:xfrm>
          <a:prstGeom prst="rect">
            <a:avLst/>
          </a:prstGeom>
          <a:noFill/>
        </p:spPr>
        <p:txBody>
          <a:bodyPr wrap="square" rtlCol="0">
            <a:spAutoFit/>
          </a:bodyPr>
          <a:lstStyle/>
          <a:p>
            <a:r>
              <a:rPr lang="en-US" sz="1400">
                <a:solidFill>
                  <a:schemeClr val="bg1">
                    <a:lumMod val="65000"/>
                  </a:schemeClr>
                </a:solidFill>
                <a:latin typeface="Dubai" panose="020B0503030403030204" pitchFamily="34" charset="-78"/>
              </a:rPr>
              <a:t>This presentation uses a free template provided by FPPT.com</a:t>
            </a:r>
          </a:p>
          <a:p>
            <a:r>
              <a:rPr lang="en-US" sz="1400">
                <a:solidFill>
                  <a:schemeClr val="bg1">
                    <a:lumMod val="65000"/>
                  </a:schemeClr>
                </a:solidFill>
                <a:latin typeface="Dubai" panose="020B0503030403030204" pitchFamily="34" charset="-78"/>
              </a:rPr>
              <a:t>www.free-power-point-templates.com</a:t>
            </a:r>
          </a:p>
        </p:txBody>
      </p:sp>
    </p:spTree>
    <p:extLst>
      <p:ext uri="{BB962C8B-B14F-4D97-AF65-F5344CB8AC3E}">
        <p14:creationId xmlns=""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Dubai" panose="020B0503030403030204" pitchFamily="34" charset="-7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Dubai" panose="020B0503030403030204" pitchFamily="34" charset="-78"/>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Dubai" panose="020B0503030403030204" pitchFamily="34" charset="-78"/>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Dubai" panose="020B0503030403030204" pitchFamily="34" charset="-78"/>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Dubai" panose="020B0503030403030204" pitchFamily="34" charset="-78"/>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Dubai" panose="020B0503030403030204" pitchFamily="34" charset="-78"/>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Bonus%20Esercitazione%20osservativa%20AA%202017-2018.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Fsrqe1soVbY"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6.jpeg"/><Relationship Id="rId5" Type="http://schemas.openxmlformats.org/officeDocument/2006/relationships/hyperlink" Target="https://www.youtube.com/watch?v=NhrNTMNQvn4" TargetMode="Externa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7081" y="2877160"/>
            <a:ext cx="8093364" cy="1383822"/>
          </a:xfrm>
        </p:spPr>
        <p:txBody>
          <a:bodyPr>
            <a:normAutofit/>
          </a:bodyPr>
          <a:lstStyle/>
          <a:p>
            <a:r>
              <a:rPr lang="en-US" sz="3200" dirty="0" err="1" smtClean="0"/>
              <a:t>Lavori</a:t>
            </a:r>
            <a:r>
              <a:rPr lang="en-US" sz="3200" dirty="0" smtClean="0"/>
              <a:t> </a:t>
            </a:r>
            <a:r>
              <a:rPr lang="en-US" sz="3200" dirty="0" err="1" smtClean="0"/>
              <a:t>di</a:t>
            </a:r>
            <a:r>
              <a:rPr lang="en-US" sz="3200" dirty="0" smtClean="0"/>
              <a:t> </a:t>
            </a:r>
            <a:r>
              <a:rPr lang="en-US" sz="3200" dirty="0" err="1" smtClean="0"/>
              <a:t>gruppo</a:t>
            </a:r>
            <a:r>
              <a:rPr lang="en-US" sz="3200" dirty="0" smtClean="0"/>
              <a:t>: </a:t>
            </a:r>
            <a:r>
              <a:rPr lang="en-US" sz="3200" dirty="0"/>
              <a:t/>
            </a:r>
            <a:br>
              <a:rPr lang="en-US" sz="3200" dirty="0"/>
            </a:br>
            <a:r>
              <a:rPr lang="en-US" sz="3200" dirty="0" err="1" smtClean="0"/>
              <a:t>osservazione</a:t>
            </a:r>
            <a:r>
              <a:rPr lang="en-US" sz="3200" dirty="0" smtClean="0"/>
              <a:t> </a:t>
            </a:r>
            <a:r>
              <a:rPr lang="en-US" sz="3200" dirty="0" err="1" smtClean="0"/>
              <a:t>partecipante</a:t>
            </a:r>
            <a:endParaRPr lang="en-US" sz="3200" dirty="0"/>
          </a:p>
        </p:txBody>
      </p:sp>
      <p:sp>
        <p:nvSpPr>
          <p:cNvPr id="3" name="Subtitle 2"/>
          <p:cNvSpPr>
            <a:spLocks noGrp="1"/>
          </p:cNvSpPr>
          <p:nvPr>
            <p:ph type="subTitle" idx="1"/>
          </p:nvPr>
        </p:nvSpPr>
        <p:spPr>
          <a:xfrm>
            <a:off x="907080" y="4404210"/>
            <a:ext cx="8093365" cy="610820"/>
          </a:xfrm>
        </p:spPr>
        <p:txBody>
          <a:bodyPr>
            <a:normAutofit fontScale="92500" lnSpcReduction="10000"/>
          </a:bodyPr>
          <a:lstStyle/>
          <a:p>
            <a:r>
              <a:rPr lang="en-US" sz="1800" dirty="0" err="1" smtClean="0"/>
              <a:t>Esercitazione</a:t>
            </a:r>
            <a:r>
              <a:rPr lang="en-US" sz="1800" dirty="0" smtClean="0"/>
              <a:t> </a:t>
            </a:r>
            <a:r>
              <a:rPr lang="en-US" sz="1800" dirty="0" err="1" smtClean="0"/>
              <a:t>di</a:t>
            </a:r>
            <a:r>
              <a:rPr lang="en-US" sz="1800" dirty="0" smtClean="0"/>
              <a:t> </a:t>
            </a:r>
            <a:r>
              <a:rPr lang="en-US" sz="1800" dirty="0" err="1" smtClean="0"/>
              <a:t>Sociologia</a:t>
            </a:r>
            <a:r>
              <a:rPr lang="en-US" sz="1800" dirty="0" smtClean="0"/>
              <a:t> </a:t>
            </a:r>
            <a:r>
              <a:rPr lang="en-US" sz="1800" dirty="0" err="1" smtClean="0"/>
              <a:t>generale</a:t>
            </a:r>
            <a:r>
              <a:rPr lang="en-US" sz="1800" dirty="0" smtClean="0"/>
              <a:t> 2017-2018</a:t>
            </a:r>
          </a:p>
          <a:p>
            <a:r>
              <a:rPr lang="en-US" sz="1800" dirty="0" smtClean="0"/>
              <a:t>(</a:t>
            </a:r>
            <a:r>
              <a:rPr lang="en-US" sz="1800" dirty="0" err="1" smtClean="0"/>
              <a:t>Restituzione</a:t>
            </a:r>
            <a:r>
              <a:rPr lang="en-US" sz="1800" dirty="0" smtClean="0"/>
              <a:t> a </a:t>
            </a:r>
            <a:r>
              <a:rPr lang="en-US" sz="1800" dirty="0" err="1" smtClean="0"/>
              <a:t>cura</a:t>
            </a:r>
            <a:r>
              <a:rPr lang="en-US" sz="1800" dirty="0" smtClean="0"/>
              <a:t> </a:t>
            </a:r>
            <a:r>
              <a:rPr lang="en-US" sz="1800" dirty="0" err="1" smtClean="0"/>
              <a:t>di</a:t>
            </a:r>
            <a:r>
              <a:rPr lang="en-US" sz="1800" dirty="0" smtClean="0"/>
              <a:t> Pierpaola Pierucci)</a:t>
            </a:r>
            <a:endParaRPr lang="en-US" sz="1800" dirty="0"/>
          </a:p>
        </p:txBody>
      </p:sp>
    </p:spTree>
    <p:extLst>
      <p:ext uri="{BB962C8B-B14F-4D97-AF65-F5344CB8AC3E}">
        <p14:creationId xmlns=""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contenuto 8"/>
          <p:cNvSpPr>
            <a:spLocks noGrp="1"/>
          </p:cNvSpPr>
          <p:nvPr>
            <p:ph idx="1"/>
          </p:nvPr>
        </p:nvSpPr>
        <p:spPr/>
        <p:txBody>
          <a:bodyPr/>
          <a:lstStyle/>
          <a:p>
            <a:r>
              <a:rPr lang="it-IT" dirty="0" err="1" smtClean="0"/>
              <a:t>Visual</a:t>
            </a:r>
            <a:r>
              <a:rPr lang="it-IT" dirty="0" smtClean="0"/>
              <a:t> </a:t>
            </a:r>
            <a:r>
              <a:rPr lang="it-IT" dirty="0" err="1" smtClean="0"/>
              <a:t>sociology</a:t>
            </a:r>
            <a:endParaRPr lang="it-IT" dirty="0" smtClean="0"/>
          </a:p>
          <a:p>
            <a:pPr>
              <a:buNone/>
            </a:pPr>
            <a:r>
              <a:rPr lang="it-IT" dirty="0" smtClean="0"/>
              <a:t>    </a:t>
            </a:r>
            <a:r>
              <a:rPr lang="it-IT" sz="2000" dirty="0" smtClean="0"/>
              <a:t>Un piccolo numero di lavori osservativi è ricorso all’uso di immagini fotografiche in modo corretto e pertinente al contesto osservato.</a:t>
            </a:r>
          </a:p>
          <a:p>
            <a:r>
              <a:rPr lang="it-IT" dirty="0" smtClean="0"/>
              <a:t>Interviste semi-strutturate</a:t>
            </a:r>
          </a:p>
          <a:p>
            <a:pPr>
              <a:buNone/>
            </a:pPr>
            <a:r>
              <a:rPr lang="it-IT" dirty="0" smtClean="0"/>
              <a:t>   Q</a:t>
            </a:r>
            <a:r>
              <a:rPr lang="it-IT" sz="2000" dirty="0" smtClean="0"/>
              <a:t>uale ulteriore strumento di “comprensione” del materiale osservativo raccolto.</a:t>
            </a:r>
          </a:p>
          <a:p>
            <a:pPr>
              <a:buNone/>
            </a:pPr>
            <a:r>
              <a:rPr lang="it-IT" dirty="0" smtClean="0"/>
              <a:t>    </a:t>
            </a:r>
            <a:endParaRPr lang="it-IT" dirty="0"/>
          </a:p>
        </p:txBody>
      </p:sp>
      <p:sp>
        <p:nvSpPr>
          <p:cNvPr id="10" name="Title 3"/>
          <p:cNvSpPr txBox="1">
            <a:spLocks/>
          </p:cNvSpPr>
          <p:nvPr/>
        </p:nvSpPr>
        <p:spPr>
          <a:xfrm>
            <a:off x="2281120" y="433880"/>
            <a:ext cx="6719020" cy="572644"/>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err="1" smtClean="0">
                <a:ln>
                  <a:noFill/>
                </a:ln>
                <a:solidFill>
                  <a:schemeClr val="accent2">
                    <a:lumMod val="75000"/>
                  </a:schemeClr>
                </a:solidFill>
                <a:effectLst>
                  <a:outerShdw blurRad="50800" dist="38100" dir="2700000" algn="tl" rotWithShape="0">
                    <a:prstClr val="black">
                      <a:alpha val="40000"/>
                    </a:prstClr>
                  </a:outerShdw>
                </a:effectLst>
                <a:uLnTx/>
                <a:uFillTx/>
                <a:latin typeface="Dubai" panose="020B0503030403030204" pitchFamily="34" charset="-78"/>
                <a:ea typeface="+mj-ea"/>
                <a:cs typeface="+mj-cs"/>
              </a:rPr>
              <a:t>Osservazioni</a:t>
            </a:r>
            <a:r>
              <a:rPr kumimoji="0" lang="en-US" sz="2800" b="0" i="0" u="none" strike="noStrike" kern="1200" cap="none" spc="0" normalizeH="0" baseline="0" noProof="0" dirty="0" smtClean="0">
                <a:ln>
                  <a:noFill/>
                </a:ln>
                <a:solidFill>
                  <a:schemeClr val="accent2">
                    <a:lumMod val="75000"/>
                  </a:schemeClr>
                </a:solidFill>
                <a:effectLst>
                  <a:outerShdw blurRad="50800" dist="38100" dir="2700000" algn="tl" rotWithShape="0">
                    <a:prstClr val="black">
                      <a:alpha val="40000"/>
                    </a:prstClr>
                  </a:outerShdw>
                </a:effectLst>
                <a:uLnTx/>
                <a:uFillTx/>
                <a:latin typeface="Dubai" panose="020B0503030403030204" pitchFamily="34" charset="-78"/>
                <a:ea typeface="+mj-ea"/>
                <a:cs typeface="+mj-cs"/>
              </a:rPr>
              <a:t> </a:t>
            </a:r>
            <a:r>
              <a:rPr kumimoji="0" lang="en-US" sz="2800" b="0" i="0" u="none" strike="noStrike" kern="1200" cap="none" spc="0" normalizeH="0" baseline="0" noProof="0" dirty="0" err="1" smtClean="0">
                <a:ln>
                  <a:noFill/>
                </a:ln>
                <a:solidFill>
                  <a:schemeClr val="accent2">
                    <a:lumMod val="75000"/>
                  </a:schemeClr>
                </a:solidFill>
                <a:effectLst>
                  <a:outerShdw blurRad="50800" dist="38100" dir="2700000" algn="tl" rotWithShape="0">
                    <a:prstClr val="black">
                      <a:alpha val="40000"/>
                    </a:prstClr>
                  </a:outerShdw>
                </a:effectLst>
                <a:uLnTx/>
                <a:uFillTx/>
                <a:latin typeface="Dubai" panose="020B0503030403030204" pitchFamily="34" charset="-78"/>
                <a:ea typeface="+mj-ea"/>
                <a:cs typeface="+mj-cs"/>
              </a:rPr>
              <a:t>metodologiche</a:t>
            </a:r>
            <a:r>
              <a:rPr kumimoji="0" lang="en-US" sz="2800" b="0" i="0" u="none" strike="noStrike" kern="1200" cap="none" spc="0" normalizeH="0" baseline="0" noProof="0" dirty="0" smtClean="0">
                <a:ln>
                  <a:noFill/>
                </a:ln>
                <a:solidFill>
                  <a:schemeClr val="accent2">
                    <a:lumMod val="75000"/>
                  </a:schemeClr>
                </a:solidFill>
                <a:effectLst>
                  <a:outerShdw blurRad="50800" dist="38100" dir="2700000" algn="tl" rotWithShape="0">
                    <a:prstClr val="black">
                      <a:alpha val="40000"/>
                    </a:prstClr>
                  </a:outerShdw>
                </a:effectLst>
                <a:uLnTx/>
                <a:uFillTx/>
                <a:latin typeface="Dubai" panose="020B0503030403030204" pitchFamily="34" charset="-78"/>
                <a:ea typeface="+mj-ea"/>
                <a:cs typeface="+mj-cs"/>
              </a:rPr>
              <a:t> (2)</a:t>
            </a:r>
            <a:endParaRPr kumimoji="0" lang="en-US" sz="2800" b="0" i="1" u="none" strike="noStrike" kern="1200" cap="none" spc="0" normalizeH="0" baseline="0" noProof="0" dirty="0">
              <a:ln>
                <a:noFill/>
              </a:ln>
              <a:solidFill>
                <a:schemeClr val="accent2">
                  <a:lumMod val="75000"/>
                </a:schemeClr>
              </a:solidFill>
              <a:effectLst>
                <a:outerShdw blurRad="50800" dist="38100" dir="2700000" algn="tl" rotWithShape="0">
                  <a:prstClr val="black">
                    <a:alpha val="40000"/>
                  </a:prstClr>
                </a:outerShdw>
              </a:effectLst>
              <a:uLnTx/>
              <a:uFillTx/>
              <a:latin typeface="Dubai" panose="020B0503030403030204" pitchFamily="34" charset="-78"/>
              <a:ea typeface="+mj-ea"/>
              <a:cs typeface="+mj-cs"/>
            </a:endParaRPr>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hlinkClick r:id="rId2" action="ppaction://hlinkfile"/>
              </a:rPr>
              <a:t>Bonus</a:t>
            </a:r>
            <a:endParaRPr lang="it-IT" dirty="0"/>
          </a:p>
        </p:txBody>
      </p:sp>
      <p:sp>
        <p:nvSpPr>
          <p:cNvPr id="3" name="Segnaposto contenuto 2"/>
          <p:cNvSpPr>
            <a:spLocks noGrp="1"/>
          </p:cNvSpPr>
          <p:nvPr>
            <p:ph idx="1"/>
          </p:nvPr>
        </p:nvSpPr>
        <p:spPr>
          <a:xfrm>
            <a:off x="448966" y="1808231"/>
            <a:ext cx="8246070" cy="3206799"/>
          </a:xfrm>
        </p:spPr>
        <p:txBody>
          <a:bodyPr>
            <a:normAutofit fontScale="85000" lnSpcReduction="20000"/>
          </a:bodyPr>
          <a:lstStyle/>
          <a:p>
            <a:pPr>
              <a:buNone/>
            </a:pPr>
            <a:r>
              <a:rPr lang="it-IT" b="1" dirty="0" smtClean="0">
                <a:solidFill>
                  <a:srgbClr val="FF9900"/>
                </a:solidFill>
              </a:rPr>
              <a:t>Criteri di valutazione</a:t>
            </a:r>
            <a:r>
              <a:rPr lang="it-IT" dirty="0" smtClean="0"/>
              <a:t>:</a:t>
            </a:r>
          </a:p>
          <a:p>
            <a:pPr>
              <a:buNone/>
            </a:pPr>
            <a:endParaRPr lang="it-IT" dirty="0" smtClean="0"/>
          </a:p>
          <a:p>
            <a:pPr>
              <a:buFont typeface="Wingdings" pitchFamily="2" charset="2"/>
              <a:buChar char="Ø"/>
            </a:pPr>
            <a:r>
              <a:rPr lang="it-IT" sz="2000" dirty="0" smtClean="0"/>
              <a:t>      </a:t>
            </a:r>
            <a:r>
              <a:rPr lang="it-IT" sz="2600" dirty="0" smtClean="0"/>
              <a:t>strutturazione delle fasi osservative;</a:t>
            </a:r>
          </a:p>
          <a:p>
            <a:pPr>
              <a:buFont typeface="Wingdings" pitchFamily="2" charset="2"/>
              <a:buChar char="Ø"/>
            </a:pPr>
            <a:r>
              <a:rPr lang="it-IT" sz="2600" dirty="0" smtClean="0"/>
              <a:t>     correttezza applicativa dello strumento;</a:t>
            </a:r>
          </a:p>
          <a:p>
            <a:pPr>
              <a:buFont typeface="Wingdings" pitchFamily="2" charset="2"/>
              <a:buChar char="Ø"/>
            </a:pPr>
            <a:r>
              <a:rPr lang="it-IT" sz="2600" dirty="0" smtClean="0"/>
              <a:t>     congruità tra interesse di ricerca e osservazioni svolte;</a:t>
            </a:r>
          </a:p>
          <a:p>
            <a:pPr>
              <a:buFont typeface="Wingdings" pitchFamily="2" charset="2"/>
              <a:buChar char="Ø"/>
            </a:pPr>
            <a:r>
              <a:rPr lang="it-IT" sz="2600" dirty="0" smtClean="0"/>
              <a:t>     capacità di rilettura del materiale raccolto;</a:t>
            </a:r>
          </a:p>
          <a:p>
            <a:pPr>
              <a:buFont typeface="Wingdings" pitchFamily="2" charset="2"/>
              <a:buChar char="Ø"/>
            </a:pPr>
            <a:r>
              <a:rPr lang="it-IT" sz="2600" dirty="0" smtClean="0"/>
              <a:t>     ricchezza dei contenuti degli elaborati inviati.</a:t>
            </a:r>
          </a:p>
          <a:p>
            <a:pPr>
              <a:buNone/>
            </a:pPr>
            <a:r>
              <a:rPr lang="it-IT" sz="2000" dirty="0" smtClean="0"/>
              <a:t>     </a:t>
            </a:r>
          </a:p>
          <a:p>
            <a:pPr>
              <a:buNone/>
            </a:pPr>
            <a:r>
              <a:rPr lang="it-IT" sz="2000" dirty="0" smtClean="0"/>
              <a:t>     </a:t>
            </a:r>
            <a:endParaRPr lang="it-IT"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8720" y="433880"/>
            <a:ext cx="6719020" cy="572644"/>
          </a:xfrm>
        </p:spPr>
        <p:txBody>
          <a:bodyPr>
            <a:noAutofit/>
          </a:bodyPr>
          <a:lstStyle/>
          <a:p>
            <a:pPr algn="ctr"/>
            <a:r>
              <a:rPr lang="en-US" sz="2800" dirty="0" err="1" smtClean="0"/>
              <a:t>Osservare</a:t>
            </a:r>
            <a:r>
              <a:rPr lang="en-US" sz="2800" dirty="0" smtClean="0"/>
              <a:t> e </a:t>
            </a:r>
            <a:r>
              <a:rPr lang="en-US" sz="2800" i="1" dirty="0" err="1" smtClean="0"/>
              <a:t>riflettere</a:t>
            </a:r>
            <a:r>
              <a:rPr lang="en-US" sz="2800" dirty="0" smtClean="0"/>
              <a:t> </a:t>
            </a:r>
            <a:r>
              <a:rPr lang="en-US" sz="2800" i="1" dirty="0" err="1" smtClean="0"/>
              <a:t>sociologicamente</a:t>
            </a:r>
            <a:endParaRPr lang="en-US" sz="2800" i="1" dirty="0"/>
          </a:p>
        </p:txBody>
      </p:sp>
      <p:sp>
        <p:nvSpPr>
          <p:cNvPr id="5" name="Content Placeholder 4"/>
          <p:cNvSpPr>
            <a:spLocks noGrp="1"/>
          </p:cNvSpPr>
          <p:nvPr>
            <p:ph idx="1"/>
          </p:nvPr>
        </p:nvSpPr>
        <p:spPr>
          <a:xfrm>
            <a:off x="2128720" y="4558069"/>
            <a:ext cx="3512215" cy="456961"/>
          </a:xfrm>
        </p:spPr>
        <p:txBody>
          <a:bodyPr/>
          <a:lstStyle/>
          <a:p>
            <a:pPr>
              <a:buNone/>
            </a:pPr>
            <a:r>
              <a:rPr lang="it-IT" sz="1200" u="sng" dirty="0" smtClean="0">
                <a:hlinkClick r:id="rId3"/>
              </a:rPr>
              <a:t>https://www.youtube.com/watch?v=Fsrqe1soVbY</a:t>
            </a:r>
            <a:endParaRPr lang="it-IT" sz="1200" u="sng" dirty="0" smtClean="0"/>
          </a:p>
          <a:p>
            <a:endParaRPr lang="en-US" dirty="0"/>
          </a:p>
        </p:txBody>
      </p:sp>
      <p:pic>
        <p:nvPicPr>
          <p:cNvPr id="6" name="Immagine 5" descr="210801771-9802aaed-31ea-4e90-bb33-c14bbb50e81d.jpg"/>
          <p:cNvPicPr>
            <a:picLocks noChangeAspect="1"/>
          </p:cNvPicPr>
          <p:nvPr/>
        </p:nvPicPr>
        <p:blipFill>
          <a:blip r:embed="rId4" cstate="print"/>
          <a:stretch>
            <a:fillRect/>
          </a:stretch>
        </p:blipFill>
        <p:spPr>
          <a:xfrm>
            <a:off x="2144324" y="1350110"/>
            <a:ext cx="3343906" cy="3054100"/>
          </a:xfrm>
          <a:prstGeom prst="rect">
            <a:avLst/>
          </a:prstGeom>
        </p:spPr>
      </p:pic>
      <p:sp>
        <p:nvSpPr>
          <p:cNvPr id="7" name="CasellaDiTesto 6"/>
          <p:cNvSpPr txBox="1"/>
          <p:nvPr/>
        </p:nvSpPr>
        <p:spPr>
          <a:xfrm>
            <a:off x="5640935" y="4556915"/>
            <a:ext cx="3467937" cy="276999"/>
          </a:xfrm>
          <a:prstGeom prst="rect">
            <a:avLst/>
          </a:prstGeom>
          <a:noFill/>
        </p:spPr>
        <p:txBody>
          <a:bodyPr wrap="none" rtlCol="0">
            <a:spAutoFit/>
          </a:bodyPr>
          <a:lstStyle/>
          <a:p>
            <a:r>
              <a:rPr lang="it-IT" sz="1200" u="sng" dirty="0" smtClean="0">
                <a:cs typeface="Dubai"/>
                <a:hlinkClick r:id="rId5"/>
              </a:rPr>
              <a:t>https://www.youtube.com/watch?v=NhrNTMNQvn4</a:t>
            </a:r>
            <a:endParaRPr lang="it-IT" sz="1200" dirty="0">
              <a:cs typeface="Dubai"/>
            </a:endParaRPr>
          </a:p>
        </p:txBody>
      </p:sp>
      <p:pic>
        <p:nvPicPr>
          <p:cNvPr id="8" name="Immagine 7" descr="index.jpg"/>
          <p:cNvPicPr>
            <a:picLocks noChangeAspect="1"/>
          </p:cNvPicPr>
          <p:nvPr/>
        </p:nvPicPr>
        <p:blipFill>
          <a:blip r:embed="rId6" cstate="print"/>
          <a:stretch>
            <a:fillRect/>
          </a:stretch>
        </p:blipFill>
        <p:spPr>
          <a:xfrm>
            <a:off x="5640935" y="1350110"/>
            <a:ext cx="3359510" cy="3054100"/>
          </a:xfrm>
          <a:prstGeom prst="rect">
            <a:avLst/>
          </a:prstGeom>
        </p:spPr>
      </p:pic>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descr="210801771-9802aaed-31ea-4e90-bb33-c14bbb50e81d.jpg"/>
          <p:cNvPicPr>
            <a:picLocks noChangeAspect="1"/>
          </p:cNvPicPr>
          <p:nvPr/>
        </p:nvPicPr>
        <p:blipFill>
          <a:blip r:embed="rId3" cstate="print"/>
          <a:stretch>
            <a:fillRect/>
          </a:stretch>
        </p:blipFill>
        <p:spPr>
          <a:xfrm>
            <a:off x="296260" y="1960930"/>
            <a:ext cx="1323071" cy="1208406"/>
          </a:xfrm>
          <a:prstGeom prst="rect">
            <a:avLst/>
          </a:prstGeom>
        </p:spPr>
      </p:pic>
      <p:pic>
        <p:nvPicPr>
          <p:cNvPr id="13" name="Immagine 12" descr="index.jpg"/>
          <p:cNvPicPr>
            <a:picLocks noChangeAspect="1"/>
          </p:cNvPicPr>
          <p:nvPr/>
        </p:nvPicPr>
        <p:blipFill>
          <a:blip r:embed="rId4" cstate="print"/>
          <a:stretch>
            <a:fillRect/>
          </a:stretch>
        </p:blipFill>
        <p:spPr>
          <a:xfrm>
            <a:off x="280990" y="3293628"/>
            <a:ext cx="1389615" cy="1263287"/>
          </a:xfrm>
          <a:prstGeom prst="rect">
            <a:avLst/>
          </a:prstGeom>
        </p:spPr>
      </p:pic>
      <p:sp>
        <p:nvSpPr>
          <p:cNvPr id="16" name="CasellaDiTesto 15"/>
          <p:cNvSpPr txBox="1"/>
          <p:nvPr/>
        </p:nvSpPr>
        <p:spPr>
          <a:xfrm>
            <a:off x="2281425" y="2383534"/>
            <a:ext cx="6413610" cy="646331"/>
          </a:xfrm>
          <a:prstGeom prst="rect">
            <a:avLst/>
          </a:prstGeom>
          <a:noFill/>
        </p:spPr>
        <p:txBody>
          <a:bodyPr wrap="square" rtlCol="0">
            <a:spAutoFit/>
          </a:bodyPr>
          <a:lstStyle/>
          <a:p>
            <a:pPr algn="ctr"/>
            <a:r>
              <a:rPr lang="it-IT" sz="3600" b="1" dirty="0" smtClean="0">
                <a:solidFill>
                  <a:schemeClr val="bg1"/>
                </a:solidFill>
              </a:rPr>
              <a:t>Solidarietà vs indifferenza?</a:t>
            </a:r>
            <a:endParaRPr lang="it-IT" sz="3600" b="1" dirty="0">
              <a:solidFill>
                <a:schemeClr val="bg1"/>
              </a:solidFill>
            </a:endParaRPr>
          </a:p>
        </p:txBody>
      </p:sp>
      <p:sp>
        <p:nvSpPr>
          <p:cNvPr id="17" name="CasellaDiTesto 16"/>
          <p:cNvSpPr txBox="1"/>
          <p:nvPr/>
        </p:nvSpPr>
        <p:spPr>
          <a:xfrm>
            <a:off x="2281425" y="3270170"/>
            <a:ext cx="6565900" cy="523220"/>
          </a:xfrm>
          <a:prstGeom prst="rect">
            <a:avLst/>
          </a:prstGeom>
          <a:noFill/>
        </p:spPr>
        <p:txBody>
          <a:bodyPr wrap="none" rtlCol="0">
            <a:spAutoFit/>
          </a:bodyPr>
          <a:lstStyle/>
          <a:p>
            <a:r>
              <a:rPr lang="it-IT" sz="2800" dirty="0" smtClean="0">
                <a:solidFill>
                  <a:srgbClr val="FFC000"/>
                </a:solidFill>
              </a:rPr>
              <a:t>Quale possibile interpretazione sociologica?</a:t>
            </a:r>
            <a:endParaRPr lang="it-IT" sz="2800" dirty="0">
              <a:solidFill>
                <a:srgbClr val="FFC000"/>
              </a:solidFill>
            </a:endParaRPr>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prospettiva.jpg"/>
          <p:cNvPicPr>
            <a:picLocks noChangeAspect="1"/>
          </p:cNvPicPr>
          <p:nvPr/>
        </p:nvPicPr>
        <p:blipFill>
          <a:blip r:embed="rId2" cstate="print"/>
          <a:stretch>
            <a:fillRect/>
          </a:stretch>
        </p:blipFill>
        <p:spPr>
          <a:xfrm>
            <a:off x="6180969" y="1502815"/>
            <a:ext cx="2819476" cy="2748456"/>
          </a:xfrm>
          <a:prstGeom prst="rect">
            <a:avLst/>
          </a:prstGeom>
        </p:spPr>
      </p:pic>
      <p:sp>
        <p:nvSpPr>
          <p:cNvPr id="5" name="CasellaDiTesto 4"/>
          <p:cNvSpPr txBox="1"/>
          <p:nvPr/>
        </p:nvSpPr>
        <p:spPr>
          <a:xfrm>
            <a:off x="251520" y="1044700"/>
            <a:ext cx="4896544" cy="2554545"/>
          </a:xfrm>
          <a:prstGeom prst="rect">
            <a:avLst/>
          </a:prstGeom>
          <a:noFill/>
        </p:spPr>
        <p:txBody>
          <a:bodyPr wrap="square" rtlCol="0">
            <a:spAutoFit/>
          </a:bodyPr>
          <a:lstStyle/>
          <a:p>
            <a:pPr algn="ctr"/>
            <a:endParaRPr lang="it-IT" sz="1600" b="1" dirty="0" smtClean="0">
              <a:solidFill>
                <a:schemeClr val="bg1"/>
              </a:solidFill>
              <a:latin typeface="Garamond" pitchFamily="18" charset="0"/>
            </a:endParaRPr>
          </a:p>
          <a:p>
            <a:pPr algn="ctr"/>
            <a:endParaRPr lang="it-IT" sz="1600" b="1" dirty="0" smtClean="0">
              <a:solidFill>
                <a:schemeClr val="bg1"/>
              </a:solidFill>
              <a:latin typeface="Garamond" pitchFamily="18" charset="0"/>
            </a:endParaRPr>
          </a:p>
          <a:p>
            <a:pPr algn="just"/>
            <a:r>
              <a:rPr lang="it-IT" sz="1600" b="1" i="1" dirty="0" smtClean="0">
                <a:solidFill>
                  <a:schemeClr val="bg1"/>
                </a:solidFill>
                <a:effectLst>
                  <a:outerShdw blurRad="38100" dist="38100" dir="2700000" algn="tl">
                    <a:srgbClr val="000000">
                      <a:alpha val="43137"/>
                    </a:srgbClr>
                  </a:outerShdw>
                </a:effectLst>
                <a:latin typeface="Garamond" pitchFamily="18" charset="0"/>
              </a:rPr>
              <a:t>Osservazione</a:t>
            </a:r>
            <a:r>
              <a:rPr lang="it-IT" sz="1600" i="1" dirty="0" smtClean="0">
                <a:solidFill>
                  <a:schemeClr val="bg1"/>
                </a:solidFill>
                <a:effectLst>
                  <a:outerShdw blurRad="38100" dist="38100" dir="2700000" algn="tl">
                    <a:srgbClr val="000000">
                      <a:alpha val="43137"/>
                    </a:srgbClr>
                  </a:outerShdw>
                </a:effectLst>
                <a:latin typeface="Garamond" pitchFamily="18" charset="0"/>
              </a:rPr>
              <a:t>:</a:t>
            </a:r>
            <a:r>
              <a:rPr lang="it-IT" sz="1600" dirty="0" smtClean="0">
                <a:solidFill>
                  <a:schemeClr val="bg1"/>
                </a:solidFill>
                <a:effectLst>
                  <a:outerShdw blurRad="38100" dist="38100" dir="2700000" algn="tl">
                    <a:srgbClr val="000000">
                      <a:alpha val="43137"/>
                    </a:srgbClr>
                  </a:outerShdw>
                </a:effectLst>
                <a:latin typeface="Garamond" pitchFamily="18" charset="0"/>
              </a:rPr>
              <a:t>  </a:t>
            </a:r>
          </a:p>
          <a:p>
            <a:pPr algn="just"/>
            <a:r>
              <a:rPr lang="it-IT" sz="1600" dirty="0" smtClean="0">
                <a:solidFill>
                  <a:schemeClr val="bg1"/>
                </a:solidFill>
                <a:latin typeface="Garamond" pitchFamily="18" charset="0"/>
              </a:rPr>
              <a:t>Guardare ed ascoltare</a:t>
            </a:r>
          </a:p>
          <a:p>
            <a:pPr algn="just"/>
            <a:endParaRPr lang="it-IT" sz="1600" dirty="0" smtClean="0">
              <a:solidFill>
                <a:schemeClr val="bg1"/>
              </a:solidFill>
              <a:latin typeface="Garamond" pitchFamily="18" charset="0"/>
            </a:endParaRPr>
          </a:p>
          <a:p>
            <a:pPr algn="just"/>
            <a:r>
              <a:rPr lang="it-IT" sz="1600" b="1" i="1" dirty="0" smtClean="0">
                <a:solidFill>
                  <a:schemeClr val="bg1"/>
                </a:solidFill>
                <a:effectLst>
                  <a:outerShdw blurRad="38100" dist="38100" dir="2700000" algn="tl">
                    <a:srgbClr val="000000">
                      <a:alpha val="43137"/>
                    </a:srgbClr>
                  </a:outerShdw>
                </a:effectLst>
                <a:latin typeface="Garamond" pitchFamily="18" charset="0"/>
              </a:rPr>
              <a:t>Partecipante:</a:t>
            </a:r>
          </a:p>
          <a:p>
            <a:pPr algn="just"/>
            <a:r>
              <a:rPr lang="it-IT" sz="1600" dirty="0" smtClean="0">
                <a:solidFill>
                  <a:schemeClr val="bg1"/>
                </a:solidFill>
                <a:latin typeface="Garamond" pitchFamily="18" charset="0"/>
              </a:rPr>
              <a:t>Coinvolgimento diretto del ricercatore nella situazione da studiare (ricerca sul campo) per un periodo di tempo relativamente lungo</a:t>
            </a:r>
          </a:p>
          <a:p>
            <a:pPr algn="just"/>
            <a:endParaRPr lang="it-IT" sz="1600" dirty="0" smtClean="0">
              <a:solidFill>
                <a:schemeClr val="bg1"/>
              </a:solidFill>
              <a:latin typeface="Garamond" pitchFamily="18" charset="0"/>
            </a:endParaRPr>
          </a:p>
        </p:txBody>
      </p:sp>
      <p:sp>
        <p:nvSpPr>
          <p:cNvPr id="6" name="CasellaDiTesto 5"/>
          <p:cNvSpPr txBox="1"/>
          <p:nvPr/>
        </p:nvSpPr>
        <p:spPr>
          <a:xfrm>
            <a:off x="296260" y="3640685"/>
            <a:ext cx="6264920" cy="1015663"/>
          </a:xfrm>
          <a:prstGeom prst="rect">
            <a:avLst/>
          </a:prstGeom>
          <a:noFill/>
        </p:spPr>
        <p:txBody>
          <a:bodyPr wrap="none" rtlCol="0">
            <a:spAutoFit/>
          </a:bodyPr>
          <a:lstStyle/>
          <a:p>
            <a:pPr algn="ctr"/>
            <a:r>
              <a:rPr lang="it-IT" b="1" dirty="0" smtClean="0">
                <a:latin typeface="Garamond" pitchFamily="18" charset="0"/>
              </a:rPr>
              <a:t>“Visione dal di dentro”</a:t>
            </a:r>
          </a:p>
          <a:p>
            <a:pPr algn="ctr"/>
            <a:r>
              <a:rPr lang="it-IT" b="1" dirty="0" smtClean="0">
                <a:latin typeface="Garamond" pitchFamily="18" charset="0"/>
              </a:rPr>
              <a:t>“Vedere il mondo con gli occhi dei soggetti studiati ”</a:t>
            </a:r>
          </a:p>
          <a:p>
            <a:endParaRPr lang="it-IT" sz="2400" dirty="0">
              <a:latin typeface="Garamond"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8720" y="433880"/>
            <a:ext cx="6719020" cy="572644"/>
          </a:xfrm>
        </p:spPr>
        <p:txBody>
          <a:bodyPr>
            <a:noAutofit/>
          </a:bodyPr>
          <a:lstStyle/>
          <a:p>
            <a:pPr algn="ctr"/>
            <a:r>
              <a:rPr lang="en-US" sz="2800" dirty="0" err="1" smtClean="0"/>
              <a:t>Osservare</a:t>
            </a:r>
            <a:r>
              <a:rPr lang="en-US" sz="2800" dirty="0" smtClean="0"/>
              <a:t> e </a:t>
            </a:r>
            <a:r>
              <a:rPr lang="en-US" sz="2800" i="1" dirty="0" err="1" smtClean="0"/>
              <a:t>riflettere</a:t>
            </a:r>
            <a:r>
              <a:rPr lang="en-US" sz="2800" dirty="0" smtClean="0"/>
              <a:t> </a:t>
            </a:r>
            <a:r>
              <a:rPr lang="en-US" sz="2800" i="1" dirty="0" err="1" smtClean="0"/>
              <a:t>sociologicamente</a:t>
            </a:r>
            <a:endParaRPr lang="en-US" sz="2800" i="1" dirty="0"/>
          </a:p>
        </p:txBody>
      </p:sp>
      <p:sp>
        <p:nvSpPr>
          <p:cNvPr id="10" name="CasellaDiTesto 9"/>
          <p:cNvSpPr txBox="1"/>
          <p:nvPr/>
        </p:nvSpPr>
        <p:spPr>
          <a:xfrm>
            <a:off x="2281425" y="1197405"/>
            <a:ext cx="6260905" cy="1569660"/>
          </a:xfrm>
          <a:prstGeom prst="rect">
            <a:avLst/>
          </a:prstGeom>
          <a:noFill/>
        </p:spPr>
        <p:txBody>
          <a:bodyPr wrap="square" rtlCol="0">
            <a:spAutoFit/>
          </a:bodyPr>
          <a:lstStyle/>
          <a:p>
            <a:pPr algn="just"/>
            <a:r>
              <a:rPr lang="it-IT" sz="1600" b="1" dirty="0" smtClean="0">
                <a:solidFill>
                  <a:srgbClr val="C00000"/>
                </a:solidFill>
                <a:latin typeface="Garamond" pitchFamily="18" charset="0"/>
              </a:rPr>
              <a:t>L’osservazione partecipante </a:t>
            </a:r>
            <a:r>
              <a:rPr lang="it-IT" sz="1600" dirty="0" smtClean="0">
                <a:latin typeface="Garamond" pitchFamily="18" charset="0"/>
              </a:rPr>
              <a:t>nasce dall’esigenze di cogliere i significati attribuiti dagli individui alle loro azioni, di vedere il mondo con i loro occhi</a:t>
            </a:r>
            <a:r>
              <a:rPr lang="it-IT" sz="1600" i="1" dirty="0" smtClean="0">
                <a:latin typeface="Garamond" pitchFamily="18" charset="0"/>
              </a:rPr>
              <a:t>. </a:t>
            </a:r>
          </a:p>
          <a:p>
            <a:pPr algn="just"/>
            <a:r>
              <a:rPr lang="it-IT" sz="1600" i="1" dirty="0" smtClean="0">
                <a:latin typeface="Garamond" pitchFamily="18" charset="0"/>
              </a:rPr>
              <a:t>L’insieme dei significati condivisi  </a:t>
            </a:r>
            <a:r>
              <a:rPr lang="it-IT" sz="1600" dirty="0" smtClean="0">
                <a:latin typeface="Garamond" pitchFamily="18" charset="0"/>
              </a:rPr>
              <a:t>è ciò che chiamiamo </a:t>
            </a:r>
            <a:r>
              <a:rPr lang="it-IT" sz="1600" b="1" dirty="0" smtClean="0">
                <a:latin typeface="Garamond" pitchFamily="18" charset="0"/>
              </a:rPr>
              <a:t>cultura .</a:t>
            </a:r>
          </a:p>
          <a:p>
            <a:pPr algn="just"/>
            <a:r>
              <a:rPr lang="it-IT" sz="1600" dirty="0" smtClean="0">
                <a:latin typeface="Garamond" pitchFamily="18" charset="0"/>
              </a:rPr>
              <a:t>L’osservazione partecipante consente di studiare ogni campo del settore umano con una </a:t>
            </a:r>
            <a:r>
              <a:rPr lang="it-IT" sz="1600" b="1" i="1" dirty="0" smtClean="0">
                <a:solidFill>
                  <a:srgbClr val="C00000"/>
                </a:solidFill>
                <a:latin typeface="Garamond" pitchFamily="18" charset="0"/>
              </a:rPr>
              <a:t>specificità culturale </a:t>
            </a:r>
            <a:r>
              <a:rPr lang="it-IT" sz="1600" dirty="0" smtClean="0">
                <a:latin typeface="Garamond" pitchFamily="18" charset="0"/>
              </a:rPr>
              <a:t>(dalle organizzazioni ai momenti più “banali” della quotidianità).</a:t>
            </a:r>
            <a:endParaRPr lang="it-IT" sz="1600" b="1" dirty="0">
              <a:latin typeface="Garamond" pitchFamily="18" charset="0"/>
            </a:endParaRPr>
          </a:p>
        </p:txBody>
      </p:sp>
      <p:sp>
        <p:nvSpPr>
          <p:cNvPr id="11" name="CasellaDiTesto 10"/>
          <p:cNvSpPr txBox="1"/>
          <p:nvPr/>
        </p:nvSpPr>
        <p:spPr>
          <a:xfrm>
            <a:off x="2281425" y="3661997"/>
            <a:ext cx="6566315" cy="584775"/>
          </a:xfrm>
          <a:prstGeom prst="rect">
            <a:avLst/>
          </a:prstGeom>
          <a:noFill/>
        </p:spPr>
        <p:txBody>
          <a:bodyPr wrap="square" rtlCol="0">
            <a:spAutoFit/>
          </a:bodyPr>
          <a:lstStyle/>
          <a:p>
            <a:pPr algn="ctr"/>
            <a:r>
              <a:rPr lang="it-IT" sz="1600" b="1" i="1" dirty="0" smtClean="0">
                <a:solidFill>
                  <a:schemeClr val="accent1">
                    <a:lumMod val="75000"/>
                  </a:schemeClr>
                </a:solidFill>
                <a:latin typeface="Garamond" pitchFamily="18" charset="0"/>
              </a:rPr>
              <a:t>Ogni attore sociale agisce su un palcoscenico ed un retroscena</a:t>
            </a:r>
          </a:p>
          <a:p>
            <a:pPr algn="ctr"/>
            <a:r>
              <a:rPr lang="it-IT" sz="1600" b="1" i="1" dirty="0" smtClean="0">
                <a:solidFill>
                  <a:schemeClr val="accent1">
                    <a:lumMod val="75000"/>
                  </a:schemeClr>
                </a:solidFill>
                <a:latin typeface="Garamond" pitchFamily="18" charset="0"/>
              </a:rPr>
              <a:t>[</a:t>
            </a:r>
            <a:r>
              <a:rPr lang="it-IT" sz="1600" b="1" i="1" dirty="0" err="1" smtClean="0">
                <a:solidFill>
                  <a:schemeClr val="accent1">
                    <a:lumMod val="75000"/>
                  </a:schemeClr>
                </a:solidFill>
                <a:latin typeface="Garamond" pitchFamily="18" charset="0"/>
              </a:rPr>
              <a:t>Goffman</a:t>
            </a:r>
            <a:r>
              <a:rPr lang="it-IT" sz="1600" b="1" i="1" dirty="0" smtClean="0">
                <a:solidFill>
                  <a:schemeClr val="accent1">
                    <a:lumMod val="75000"/>
                  </a:schemeClr>
                </a:solidFill>
                <a:latin typeface="Garamond" pitchFamily="18" charset="0"/>
              </a:rPr>
              <a:t>]</a:t>
            </a:r>
            <a:endParaRPr lang="it-IT" sz="1600" dirty="0"/>
          </a:p>
        </p:txBody>
      </p:sp>
      <p:sp>
        <p:nvSpPr>
          <p:cNvPr id="16" name="CasellaDiTesto 15"/>
          <p:cNvSpPr txBox="1"/>
          <p:nvPr/>
        </p:nvSpPr>
        <p:spPr>
          <a:xfrm>
            <a:off x="2281425" y="2903205"/>
            <a:ext cx="6566315" cy="584775"/>
          </a:xfrm>
          <a:prstGeom prst="rect">
            <a:avLst/>
          </a:prstGeom>
          <a:noFill/>
        </p:spPr>
        <p:txBody>
          <a:bodyPr wrap="square" rtlCol="0">
            <a:spAutoFit/>
          </a:bodyPr>
          <a:lstStyle/>
          <a:p>
            <a:pPr algn="just"/>
            <a:r>
              <a:rPr lang="it-IT" sz="1600" dirty="0" smtClean="0">
                <a:latin typeface="Garamond" pitchFamily="18" charset="0"/>
              </a:rPr>
              <a:t>La </a:t>
            </a:r>
            <a:r>
              <a:rPr lang="it-IT" sz="1600" b="1" dirty="0" smtClean="0">
                <a:solidFill>
                  <a:srgbClr val="C00000"/>
                </a:solidFill>
                <a:effectLst>
                  <a:outerShdw blurRad="38100" dist="38100" dir="2700000" algn="tl">
                    <a:srgbClr val="000000">
                      <a:alpha val="43137"/>
                    </a:srgbClr>
                  </a:outerShdw>
                </a:effectLst>
                <a:latin typeface="Garamond" pitchFamily="18" charset="0"/>
              </a:rPr>
              <a:t>vita quotidiana </a:t>
            </a:r>
            <a:r>
              <a:rPr lang="it-IT" sz="1600" dirty="0" smtClean="0">
                <a:latin typeface="Garamond" pitchFamily="18" charset="0"/>
              </a:rPr>
              <a:t>è densa di azioni, comportamenti individuali e collettivi carichi di significati,</a:t>
            </a:r>
            <a:r>
              <a:rPr lang="it-IT" sz="1600" i="1" dirty="0" smtClean="0">
                <a:latin typeface="Garamond" pitchFamily="18" charset="0"/>
              </a:rPr>
              <a:t> impliciti, </a:t>
            </a:r>
            <a:r>
              <a:rPr lang="it-IT" sz="1600" dirty="0" smtClean="0">
                <a:latin typeface="Garamond" pitchFamily="18" charset="0"/>
              </a:rPr>
              <a:t>che sfuggono agli stessi attori sociali. </a:t>
            </a:r>
            <a:endParaRPr lang="it-IT" sz="1600" dirty="0">
              <a:latin typeface="Garamond" pitchFamily="18" charset="0"/>
            </a:endParaRPr>
          </a:p>
        </p:txBody>
      </p:sp>
      <p:sp>
        <p:nvSpPr>
          <p:cNvPr id="17" name="CasellaDiTesto 16"/>
          <p:cNvSpPr txBox="1"/>
          <p:nvPr/>
        </p:nvSpPr>
        <p:spPr>
          <a:xfrm>
            <a:off x="2281425" y="4371066"/>
            <a:ext cx="6566315" cy="338554"/>
          </a:xfrm>
          <a:prstGeom prst="rect">
            <a:avLst/>
          </a:prstGeom>
          <a:noFill/>
        </p:spPr>
        <p:txBody>
          <a:bodyPr wrap="square" rtlCol="0">
            <a:spAutoFit/>
          </a:bodyPr>
          <a:lstStyle/>
          <a:p>
            <a:r>
              <a:rPr lang="it-IT" sz="1600" b="1" i="1" dirty="0" smtClean="0">
                <a:solidFill>
                  <a:schemeClr val="accent1">
                    <a:lumMod val="75000"/>
                  </a:schemeClr>
                </a:solidFill>
                <a:latin typeface="Garamond" pitchFamily="18" charset="0"/>
              </a:rPr>
              <a:t>Ciò che potrebbe sembrare “banale” ha invece una precisa significatività</a:t>
            </a:r>
            <a:endParaRPr lang="it-IT" sz="1600" b="1" i="1" dirty="0">
              <a:solidFill>
                <a:schemeClr val="accent1">
                  <a:lumMod val="75000"/>
                </a:schemeClr>
              </a:solidFill>
              <a:latin typeface="Garamond" pitchFamily="18" charset="0"/>
            </a:endParaRPr>
          </a:p>
        </p:txBody>
      </p:sp>
      <p:sp>
        <p:nvSpPr>
          <p:cNvPr id="18" name="Rettangolo 17"/>
          <p:cNvSpPr/>
          <p:nvPr/>
        </p:nvSpPr>
        <p:spPr>
          <a:xfrm>
            <a:off x="3197655" y="4645698"/>
            <a:ext cx="5256584" cy="338554"/>
          </a:xfrm>
          <a:prstGeom prst="rect">
            <a:avLst/>
          </a:prstGeom>
        </p:spPr>
        <p:txBody>
          <a:bodyPr wrap="square">
            <a:spAutoFit/>
          </a:bodyPr>
          <a:lstStyle/>
          <a:p>
            <a:pPr algn="ctr"/>
            <a:r>
              <a:rPr lang="it-IT" sz="1600" b="1" i="1" dirty="0" smtClean="0">
                <a:solidFill>
                  <a:schemeClr val="accent1">
                    <a:lumMod val="75000"/>
                  </a:schemeClr>
                </a:solidFill>
                <a:latin typeface="Garamond" pitchFamily="18" charset="0"/>
              </a:rPr>
              <a:t>[H. </a:t>
            </a:r>
            <a:r>
              <a:rPr lang="it-IT" sz="1600" b="1" i="1" dirty="0" err="1" smtClean="0">
                <a:solidFill>
                  <a:schemeClr val="accent1">
                    <a:lumMod val="75000"/>
                  </a:schemeClr>
                </a:solidFill>
                <a:latin typeface="Garamond" pitchFamily="18" charset="0"/>
              </a:rPr>
              <a:t>Garfinkel</a:t>
            </a:r>
            <a:r>
              <a:rPr lang="it-IT" sz="1600" b="1" i="1" dirty="0" smtClean="0">
                <a:solidFill>
                  <a:schemeClr val="accent1">
                    <a:lumMod val="75000"/>
                  </a:schemeClr>
                </a:solidFill>
                <a:latin typeface="Garamond" pitchFamily="18" charset="0"/>
              </a:rPr>
              <a:t> “</a:t>
            </a:r>
            <a:r>
              <a:rPr lang="it-IT" sz="1600" b="1" i="1" dirty="0" err="1" smtClean="0">
                <a:solidFill>
                  <a:schemeClr val="accent1">
                    <a:lumMod val="75000"/>
                  </a:schemeClr>
                </a:solidFill>
                <a:latin typeface="Garamond" pitchFamily="18" charset="0"/>
              </a:rPr>
              <a:t>etnometodologia</a:t>
            </a:r>
            <a:r>
              <a:rPr lang="it-IT" sz="1600" b="1" i="1" dirty="0" smtClean="0">
                <a:solidFill>
                  <a:schemeClr val="accent1">
                    <a:lumMod val="75000"/>
                  </a:schemeClr>
                </a:solidFill>
                <a:latin typeface="Garamond" pitchFamily="18" charset="0"/>
              </a:rPr>
              <a:t>”]</a:t>
            </a:r>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754375" y="1376155"/>
            <a:ext cx="3649782" cy="584775"/>
          </a:xfrm>
          <a:prstGeom prst="rect">
            <a:avLst/>
          </a:prstGeom>
          <a:noFill/>
          <a:ln w="57150">
            <a:noFill/>
          </a:ln>
        </p:spPr>
        <p:txBody>
          <a:bodyPr wrap="none" rtlCol="0">
            <a:spAutoFit/>
          </a:bodyPr>
          <a:lstStyle/>
          <a:p>
            <a:r>
              <a:rPr lang="it-IT" sz="3200" b="1" dirty="0" smtClean="0">
                <a:solidFill>
                  <a:srgbClr val="FFC000"/>
                </a:solidFill>
                <a:latin typeface="Garamond" pitchFamily="18" charset="0"/>
              </a:rPr>
              <a:t>Che cosa osservare?</a:t>
            </a:r>
            <a:endParaRPr lang="it-IT" sz="3200" b="1" dirty="0">
              <a:solidFill>
                <a:srgbClr val="FFC000"/>
              </a:solidFill>
              <a:latin typeface="Garamond" pitchFamily="18" charset="0"/>
            </a:endParaRPr>
          </a:p>
        </p:txBody>
      </p:sp>
      <p:sp>
        <p:nvSpPr>
          <p:cNvPr id="5" name="CasellaDiTesto 4"/>
          <p:cNvSpPr txBox="1"/>
          <p:nvPr/>
        </p:nvSpPr>
        <p:spPr>
          <a:xfrm>
            <a:off x="1059785" y="2113635"/>
            <a:ext cx="7056784" cy="830997"/>
          </a:xfrm>
          <a:prstGeom prst="rect">
            <a:avLst/>
          </a:prstGeom>
          <a:solidFill>
            <a:schemeClr val="accent6">
              <a:lumMod val="60000"/>
              <a:lumOff val="40000"/>
            </a:schemeClr>
          </a:solidFill>
        </p:spPr>
        <p:txBody>
          <a:bodyPr wrap="square" rtlCol="0">
            <a:spAutoFit/>
          </a:bodyPr>
          <a:lstStyle/>
          <a:p>
            <a:pPr algn="ctr"/>
            <a:r>
              <a:rPr lang="it-IT" sz="1600" dirty="0" smtClean="0">
                <a:latin typeface="Garamond" pitchFamily="18" charset="0"/>
              </a:rPr>
              <a:t>L’osservazione è </a:t>
            </a:r>
            <a:r>
              <a:rPr lang="it-IT" sz="1600" b="1" u="sng" dirty="0" smtClean="0">
                <a:latin typeface="Garamond" pitchFamily="18" charset="0"/>
              </a:rPr>
              <a:t>sempre un’operazione selettiva </a:t>
            </a:r>
            <a:r>
              <a:rPr lang="it-IT" sz="1600" dirty="0" smtClean="0">
                <a:latin typeface="Garamond" pitchFamily="18" charset="0"/>
              </a:rPr>
              <a:t>che è frutto di qualche interesse specifico del ricercatore/osservatore </a:t>
            </a:r>
          </a:p>
          <a:p>
            <a:pPr algn="ctr"/>
            <a:r>
              <a:rPr lang="it-IT" sz="1600" b="1" i="1" dirty="0" smtClean="0">
                <a:latin typeface="Garamond" pitchFamily="18" charset="0"/>
              </a:rPr>
              <a:t>[“concetti sensibilizzanti”  </a:t>
            </a:r>
            <a:r>
              <a:rPr lang="it-IT" sz="1600" dirty="0" err="1" smtClean="0">
                <a:latin typeface="Garamond" pitchFamily="18" charset="0"/>
              </a:rPr>
              <a:t>Blumer</a:t>
            </a:r>
            <a:r>
              <a:rPr lang="it-IT" sz="1600" dirty="0" smtClean="0">
                <a:latin typeface="Garamond" pitchFamily="18" charset="0"/>
              </a:rPr>
              <a:t>]. </a:t>
            </a:r>
          </a:p>
        </p:txBody>
      </p:sp>
      <p:sp>
        <p:nvSpPr>
          <p:cNvPr id="6" name="CasellaDiTesto 5"/>
          <p:cNvSpPr txBox="1"/>
          <p:nvPr/>
        </p:nvSpPr>
        <p:spPr>
          <a:xfrm>
            <a:off x="1013207" y="3507707"/>
            <a:ext cx="4235226" cy="369332"/>
          </a:xfrm>
          <a:prstGeom prst="rect">
            <a:avLst/>
          </a:prstGeom>
          <a:noFill/>
        </p:spPr>
        <p:txBody>
          <a:bodyPr wrap="square" rtlCol="0">
            <a:spAutoFit/>
          </a:bodyPr>
          <a:lstStyle/>
          <a:p>
            <a:r>
              <a:rPr lang="it-IT" b="1" dirty="0" smtClean="0">
                <a:solidFill>
                  <a:schemeClr val="bg1"/>
                </a:solidFill>
                <a:latin typeface="Garamond" pitchFamily="18" charset="0"/>
              </a:rPr>
              <a:t>Il contesto fisico</a:t>
            </a:r>
            <a:endParaRPr lang="it-IT" dirty="0">
              <a:solidFill>
                <a:schemeClr val="bg1"/>
              </a:solidFill>
              <a:latin typeface="Garamond" pitchFamily="18" charset="0"/>
            </a:endParaRPr>
          </a:p>
        </p:txBody>
      </p:sp>
      <p:sp>
        <p:nvSpPr>
          <p:cNvPr id="7" name="CasellaDiTesto 6"/>
          <p:cNvSpPr txBox="1"/>
          <p:nvPr/>
        </p:nvSpPr>
        <p:spPr>
          <a:xfrm>
            <a:off x="999961" y="3867747"/>
            <a:ext cx="1947969" cy="369332"/>
          </a:xfrm>
          <a:prstGeom prst="rect">
            <a:avLst/>
          </a:prstGeom>
          <a:noFill/>
        </p:spPr>
        <p:txBody>
          <a:bodyPr wrap="none" rtlCol="0">
            <a:spAutoFit/>
          </a:bodyPr>
          <a:lstStyle/>
          <a:p>
            <a:r>
              <a:rPr lang="it-IT" b="1" dirty="0" smtClean="0">
                <a:solidFill>
                  <a:schemeClr val="bg1"/>
                </a:solidFill>
                <a:latin typeface="Garamond" pitchFamily="18" charset="0"/>
              </a:rPr>
              <a:t>Il contesto sociale</a:t>
            </a:r>
            <a:endParaRPr lang="it-IT" b="1" dirty="0">
              <a:solidFill>
                <a:schemeClr val="bg1"/>
              </a:solidFill>
              <a:latin typeface="Garamond" pitchFamily="18" charset="0"/>
            </a:endParaRPr>
          </a:p>
        </p:txBody>
      </p:sp>
      <p:sp>
        <p:nvSpPr>
          <p:cNvPr id="8" name="CasellaDiTesto 7"/>
          <p:cNvSpPr txBox="1"/>
          <p:nvPr/>
        </p:nvSpPr>
        <p:spPr>
          <a:xfrm>
            <a:off x="1013207" y="4227787"/>
            <a:ext cx="4107022" cy="369332"/>
          </a:xfrm>
          <a:prstGeom prst="rect">
            <a:avLst/>
          </a:prstGeom>
          <a:noFill/>
        </p:spPr>
        <p:txBody>
          <a:bodyPr wrap="none" rtlCol="0">
            <a:spAutoFit/>
          </a:bodyPr>
          <a:lstStyle/>
          <a:p>
            <a:r>
              <a:rPr lang="it-IT" b="1" dirty="0" smtClean="0">
                <a:solidFill>
                  <a:schemeClr val="bg1"/>
                </a:solidFill>
                <a:latin typeface="Garamond" pitchFamily="18" charset="0"/>
              </a:rPr>
              <a:t>Le interazioni formali e quelle informali</a:t>
            </a:r>
            <a:endParaRPr lang="it-IT" b="1" dirty="0">
              <a:solidFill>
                <a:schemeClr val="bg1"/>
              </a:solidFill>
              <a:latin typeface="Garamond" pitchFamily="18" charset="0"/>
            </a:endParaRPr>
          </a:p>
        </p:txBody>
      </p:sp>
      <p:sp>
        <p:nvSpPr>
          <p:cNvPr id="9" name="CasellaDiTesto 8"/>
          <p:cNvSpPr txBox="1"/>
          <p:nvPr/>
        </p:nvSpPr>
        <p:spPr>
          <a:xfrm>
            <a:off x="1013207" y="4587827"/>
            <a:ext cx="5924379" cy="369332"/>
          </a:xfrm>
          <a:prstGeom prst="rect">
            <a:avLst/>
          </a:prstGeom>
          <a:noFill/>
        </p:spPr>
        <p:txBody>
          <a:bodyPr wrap="none" rtlCol="0">
            <a:spAutoFit/>
          </a:bodyPr>
          <a:lstStyle/>
          <a:p>
            <a:r>
              <a:rPr lang="it-IT" b="1" dirty="0" smtClean="0">
                <a:solidFill>
                  <a:schemeClr val="bg1"/>
                </a:solidFill>
                <a:latin typeface="Garamond" pitchFamily="18" charset="0"/>
              </a:rPr>
              <a:t>Le interpretazioni degli attori sociali </a:t>
            </a:r>
            <a:r>
              <a:rPr lang="it-IT" b="1" i="1" dirty="0" smtClean="0">
                <a:solidFill>
                  <a:schemeClr val="bg1"/>
                </a:solidFill>
                <a:latin typeface="Garamond" pitchFamily="18" charset="0"/>
              </a:rPr>
              <a:t>[guardare e chiedere]</a:t>
            </a:r>
            <a:endParaRPr lang="it-IT" b="1" i="1" dirty="0">
              <a:solidFill>
                <a:schemeClr val="bg1"/>
              </a:solidFill>
              <a:latin typeface="Garamond" pitchFamily="18" charset="0"/>
            </a:endParaRPr>
          </a:p>
        </p:txBody>
      </p:sp>
      <p:cxnSp>
        <p:nvCxnSpPr>
          <p:cNvPr id="10" name="Connettore 1 9"/>
          <p:cNvCxnSpPr/>
          <p:nvPr/>
        </p:nvCxnSpPr>
        <p:spPr>
          <a:xfrm>
            <a:off x="639921" y="1389858"/>
            <a:ext cx="0" cy="352839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Connettore 2 10"/>
          <p:cNvCxnSpPr/>
          <p:nvPr/>
        </p:nvCxnSpPr>
        <p:spPr>
          <a:xfrm>
            <a:off x="639921" y="3723731"/>
            <a:ext cx="432048"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Connettore 2 11"/>
          <p:cNvCxnSpPr/>
          <p:nvPr/>
        </p:nvCxnSpPr>
        <p:spPr>
          <a:xfrm>
            <a:off x="639921" y="4083771"/>
            <a:ext cx="432048"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Connettore 2 12"/>
          <p:cNvCxnSpPr/>
          <p:nvPr/>
        </p:nvCxnSpPr>
        <p:spPr>
          <a:xfrm>
            <a:off x="639921" y="4443811"/>
            <a:ext cx="432048"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639921" y="4803851"/>
            <a:ext cx="432048"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15" name="Immagine 14" descr="search-1013910_960_720.jpg"/>
          <p:cNvPicPr>
            <a:picLocks noChangeAspect="1"/>
          </p:cNvPicPr>
          <p:nvPr/>
        </p:nvPicPr>
        <p:blipFill>
          <a:blip r:embed="rId2" cstate="print"/>
          <a:stretch>
            <a:fillRect/>
          </a:stretch>
        </p:blipFill>
        <p:spPr>
          <a:xfrm>
            <a:off x="6709869" y="128470"/>
            <a:ext cx="1735049" cy="173504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4872894" y="433880"/>
            <a:ext cx="4271106" cy="461665"/>
          </a:xfrm>
          <a:prstGeom prst="rect">
            <a:avLst/>
          </a:prstGeom>
          <a:noFill/>
          <a:ln w="57150">
            <a:noFill/>
          </a:ln>
        </p:spPr>
        <p:txBody>
          <a:bodyPr wrap="none" rtlCol="0">
            <a:spAutoFit/>
          </a:bodyPr>
          <a:lstStyle/>
          <a:p>
            <a:r>
              <a:rPr lang="it-IT" sz="2400" b="1" dirty="0" smtClean="0">
                <a:solidFill>
                  <a:schemeClr val="bg1"/>
                </a:solidFill>
                <a:effectLst>
                  <a:outerShdw blurRad="38100" dist="38100" dir="2700000" algn="tl">
                    <a:srgbClr val="000000">
                      <a:alpha val="43137"/>
                    </a:srgbClr>
                  </a:outerShdw>
                </a:effectLst>
                <a:latin typeface="Garamond" pitchFamily="18" charset="0"/>
              </a:rPr>
              <a:t>Registrazione dell’osservazione</a:t>
            </a:r>
            <a:endParaRPr lang="it-IT" sz="2400" b="1" dirty="0">
              <a:solidFill>
                <a:schemeClr val="bg1"/>
              </a:solidFill>
              <a:effectLst>
                <a:outerShdw blurRad="38100" dist="38100" dir="2700000" algn="tl">
                  <a:srgbClr val="000000">
                    <a:alpha val="43137"/>
                  </a:srgbClr>
                </a:outerShdw>
              </a:effectLst>
              <a:latin typeface="Garamond" pitchFamily="18" charset="0"/>
            </a:endParaRPr>
          </a:p>
        </p:txBody>
      </p:sp>
      <p:sp>
        <p:nvSpPr>
          <p:cNvPr id="5" name="CasellaDiTesto 4"/>
          <p:cNvSpPr txBox="1"/>
          <p:nvPr/>
        </p:nvSpPr>
        <p:spPr>
          <a:xfrm>
            <a:off x="448965" y="2155075"/>
            <a:ext cx="8352928" cy="2308324"/>
          </a:xfrm>
          <a:prstGeom prst="rect">
            <a:avLst/>
          </a:prstGeom>
          <a:noFill/>
        </p:spPr>
        <p:txBody>
          <a:bodyPr wrap="square" rtlCol="0">
            <a:spAutoFit/>
          </a:bodyPr>
          <a:lstStyle/>
          <a:p>
            <a:pPr>
              <a:buFont typeface="Wingdings" pitchFamily="2" charset="2"/>
              <a:buChar char="ü"/>
            </a:pPr>
            <a:r>
              <a:rPr lang="it-IT" sz="1600" dirty="0" smtClean="0">
                <a:solidFill>
                  <a:schemeClr val="bg1"/>
                </a:solidFill>
                <a:latin typeface="Garamond" pitchFamily="18" charset="0"/>
              </a:rPr>
              <a:t> </a:t>
            </a:r>
            <a:r>
              <a:rPr lang="it-IT" sz="1600" b="1" u="sng" dirty="0" smtClean="0">
                <a:solidFill>
                  <a:schemeClr val="bg1"/>
                </a:solidFill>
                <a:latin typeface="Garamond" pitchFamily="18" charset="0"/>
              </a:rPr>
              <a:t>descrizione</a:t>
            </a:r>
            <a:r>
              <a:rPr lang="it-IT" sz="1600" dirty="0" smtClean="0">
                <a:solidFill>
                  <a:schemeClr val="bg1"/>
                </a:solidFill>
                <a:latin typeface="Garamond" pitchFamily="18" charset="0"/>
              </a:rPr>
              <a:t> di quanto osservato </a:t>
            </a:r>
          </a:p>
          <a:p>
            <a:r>
              <a:rPr lang="it-IT" sz="1600" dirty="0" smtClean="0">
                <a:solidFill>
                  <a:schemeClr val="bg1"/>
                </a:solidFill>
                <a:latin typeface="Garamond" pitchFamily="18" charset="0"/>
              </a:rPr>
              <a:t>     [luoghi, persone, fatti, ecc.] </a:t>
            </a:r>
          </a:p>
          <a:p>
            <a:r>
              <a:rPr lang="it-IT" sz="2400" b="1" dirty="0" smtClean="0">
                <a:latin typeface="Garamond" pitchFamily="18" charset="0"/>
              </a:rPr>
              <a:t>   </a:t>
            </a:r>
            <a:r>
              <a:rPr lang="it-IT" sz="2400" b="1" dirty="0" smtClean="0">
                <a:solidFill>
                  <a:schemeClr val="bg1">
                    <a:lumMod val="85000"/>
                  </a:schemeClr>
                </a:solidFill>
                <a:latin typeface="Garamond" pitchFamily="18" charset="0"/>
              </a:rPr>
              <a:t>rappresentazione oggettiva </a:t>
            </a:r>
          </a:p>
          <a:p>
            <a:endParaRPr lang="it-IT" sz="1600" b="1" dirty="0" smtClean="0">
              <a:solidFill>
                <a:schemeClr val="bg1"/>
              </a:solidFill>
              <a:latin typeface="Garamond" pitchFamily="18" charset="0"/>
            </a:endParaRPr>
          </a:p>
          <a:p>
            <a:pPr>
              <a:buFont typeface="Wingdings" pitchFamily="2" charset="2"/>
              <a:buChar char="ü"/>
            </a:pPr>
            <a:r>
              <a:rPr lang="it-IT" sz="1600" dirty="0" smtClean="0">
                <a:solidFill>
                  <a:schemeClr val="bg1"/>
                </a:solidFill>
                <a:latin typeface="Garamond" pitchFamily="18" charset="0"/>
              </a:rPr>
              <a:t> </a:t>
            </a:r>
            <a:r>
              <a:rPr lang="it-IT" sz="1600" b="1" u="sng" dirty="0" smtClean="0">
                <a:solidFill>
                  <a:schemeClr val="bg1"/>
                </a:solidFill>
                <a:latin typeface="Garamond" pitchFamily="18" charset="0"/>
              </a:rPr>
              <a:t>interpretazione</a:t>
            </a:r>
            <a:r>
              <a:rPr lang="it-IT" sz="1600" dirty="0" smtClean="0">
                <a:solidFill>
                  <a:schemeClr val="bg1"/>
                </a:solidFill>
                <a:latin typeface="Garamond" pitchFamily="18" charset="0"/>
              </a:rPr>
              <a:t> data sia dal </a:t>
            </a:r>
            <a:r>
              <a:rPr lang="it-IT" sz="1600" b="1" dirty="0" smtClean="0">
                <a:solidFill>
                  <a:schemeClr val="bg1"/>
                </a:solidFill>
                <a:latin typeface="Garamond" pitchFamily="18" charset="0"/>
              </a:rPr>
              <a:t>ricercatore</a:t>
            </a:r>
            <a:r>
              <a:rPr lang="it-IT" sz="1600" dirty="0" smtClean="0">
                <a:solidFill>
                  <a:schemeClr val="bg1"/>
                </a:solidFill>
                <a:latin typeface="Garamond" pitchFamily="18" charset="0"/>
              </a:rPr>
              <a:t>/</a:t>
            </a:r>
            <a:r>
              <a:rPr lang="it-IT" sz="1600" b="1" dirty="0" smtClean="0">
                <a:solidFill>
                  <a:schemeClr val="bg1"/>
                </a:solidFill>
                <a:latin typeface="Garamond" pitchFamily="18" charset="0"/>
              </a:rPr>
              <a:t>osservatore</a:t>
            </a:r>
            <a:r>
              <a:rPr lang="it-IT" sz="1600" dirty="0" smtClean="0">
                <a:solidFill>
                  <a:schemeClr val="bg1"/>
                </a:solidFill>
                <a:latin typeface="Garamond" pitchFamily="18" charset="0"/>
              </a:rPr>
              <a:t> di questi avvenimenti che dai </a:t>
            </a:r>
            <a:r>
              <a:rPr lang="it-IT" sz="1600" b="1" dirty="0" smtClean="0">
                <a:solidFill>
                  <a:schemeClr val="bg1"/>
                </a:solidFill>
                <a:latin typeface="Garamond" pitchFamily="18" charset="0"/>
              </a:rPr>
              <a:t>soggetti</a:t>
            </a:r>
          </a:p>
          <a:p>
            <a:r>
              <a:rPr lang="it-IT" sz="1600" b="1" dirty="0" smtClean="0">
                <a:solidFill>
                  <a:schemeClr val="bg1"/>
                </a:solidFill>
                <a:latin typeface="Garamond" pitchFamily="18" charset="0"/>
              </a:rPr>
              <a:t>    studiati. </a:t>
            </a:r>
            <a:r>
              <a:rPr lang="it-IT" sz="1600" dirty="0" smtClean="0">
                <a:solidFill>
                  <a:schemeClr val="bg1"/>
                </a:solidFill>
                <a:latin typeface="Garamond" pitchFamily="18" charset="0"/>
              </a:rPr>
              <a:t>Per dare </a:t>
            </a:r>
            <a:r>
              <a:rPr lang="it-IT" sz="1600" b="1" dirty="0" smtClean="0">
                <a:solidFill>
                  <a:schemeClr val="bg1"/>
                </a:solidFill>
                <a:latin typeface="Garamond" pitchFamily="18" charset="0"/>
              </a:rPr>
              <a:t>un significato </a:t>
            </a:r>
            <a:r>
              <a:rPr lang="it-IT" sz="1600" dirty="0" smtClean="0">
                <a:solidFill>
                  <a:schemeClr val="bg1"/>
                </a:solidFill>
                <a:latin typeface="Garamond" pitchFamily="18" charset="0"/>
              </a:rPr>
              <a:t>a ciò che si vede, si ascolta  e si annota ciò di cui si fa esperienza</a:t>
            </a:r>
          </a:p>
          <a:p>
            <a:r>
              <a:rPr lang="it-IT" sz="1600" dirty="0" smtClean="0">
                <a:solidFill>
                  <a:schemeClr val="bg1"/>
                </a:solidFill>
                <a:latin typeface="Garamond" pitchFamily="18" charset="0"/>
              </a:rPr>
              <a:t>    [riflessioni, reazioni, impressioni, emozioni, ecc.]</a:t>
            </a:r>
          </a:p>
          <a:p>
            <a:r>
              <a:rPr lang="it-IT" sz="1600" dirty="0" smtClean="0">
                <a:solidFill>
                  <a:schemeClr val="bg1"/>
                </a:solidFill>
                <a:latin typeface="Garamond" pitchFamily="18" charset="0"/>
              </a:rPr>
              <a:t>    </a:t>
            </a:r>
            <a:r>
              <a:rPr lang="it-IT" sz="2400" b="1" dirty="0" smtClean="0">
                <a:solidFill>
                  <a:schemeClr val="bg1">
                    <a:lumMod val="85000"/>
                  </a:schemeClr>
                </a:solidFill>
                <a:latin typeface="Garamond" pitchFamily="18" charset="0"/>
              </a:rPr>
              <a:t>comprensione soggettiva</a:t>
            </a:r>
            <a:endParaRPr lang="it-IT" sz="2400" b="1" dirty="0">
              <a:solidFill>
                <a:schemeClr val="bg1">
                  <a:lumMod val="85000"/>
                </a:schemeClr>
              </a:solidFill>
              <a:latin typeface="Garamond" pitchFamily="18" charset="0"/>
            </a:endParaRPr>
          </a:p>
        </p:txBody>
      </p:sp>
      <p:sp>
        <p:nvSpPr>
          <p:cNvPr id="7" name="CasellaDiTesto 6"/>
          <p:cNvSpPr txBox="1"/>
          <p:nvPr/>
        </p:nvSpPr>
        <p:spPr>
          <a:xfrm>
            <a:off x="754375" y="1502815"/>
            <a:ext cx="2550378" cy="461665"/>
          </a:xfrm>
          <a:prstGeom prst="rect">
            <a:avLst/>
          </a:prstGeom>
          <a:solidFill>
            <a:srgbClr val="FFC000"/>
          </a:solidFill>
          <a:ln w="38100">
            <a:solidFill>
              <a:schemeClr val="tx1"/>
            </a:solidFill>
          </a:ln>
        </p:spPr>
        <p:txBody>
          <a:bodyPr wrap="none" rtlCol="0">
            <a:spAutoFit/>
          </a:bodyPr>
          <a:lstStyle/>
          <a:p>
            <a:r>
              <a:rPr lang="it-IT" sz="2400" b="1" dirty="0" smtClean="0">
                <a:solidFill>
                  <a:schemeClr val="bg1"/>
                </a:solidFill>
                <a:latin typeface="Garamond" pitchFamily="18" charset="0"/>
              </a:rPr>
              <a:t>Note etnografiche</a:t>
            </a:r>
            <a:endParaRPr lang="it-IT" sz="2400" b="1" dirty="0">
              <a:solidFill>
                <a:schemeClr val="bg1"/>
              </a:solidFill>
              <a:latin typeface="Garamond"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a:t>
            </a:r>
            <a:r>
              <a:rPr lang="en-US" dirty="0" err="1" smtClean="0"/>
              <a:t>lavori</a:t>
            </a:r>
            <a:r>
              <a:rPr lang="en-US" dirty="0" smtClean="0"/>
              <a:t> </a:t>
            </a:r>
            <a:r>
              <a:rPr lang="en-US" dirty="0" err="1" smtClean="0"/>
              <a:t>di</a:t>
            </a:r>
            <a:r>
              <a:rPr lang="en-US" dirty="0" smtClean="0"/>
              <a:t> </a:t>
            </a:r>
            <a:r>
              <a:rPr lang="en-US" dirty="0" err="1" smtClean="0"/>
              <a:t>gruppo</a:t>
            </a:r>
            <a:endParaRPr lang="en-US" dirty="0"/>
          </a:p>
        </p:txBody>
      </p:sp>
      <p:sp>
        <p:nvSpPr>
          <p:cNvPr id="3" name="Content Placeholder 2"/>
          <p:cNvSpPr>
            <a:spLocks noGrp="1"/>
          </p:cNvSpPr>
          <p:nvPr>
            <p:ph idx="1"/>
          </p:nvPr>
        </p:nvSpPr>
        <p:spPr>
          <a:xfrm>
            <a:off x="448966" y="1655526"/>
            <a:ext cx="8246070" cy="3206799"/>
          </a:xfrm>
        </p:spPr>
        <p:txBody>
          <a:bodyPr>
            <a:normAutofit fontScale="92500" lnSpcReduction="20000"/>
          </a:bodyPr>
          <a:lstStyle/>
          <a:p>
            <a:r>
              <a:rPr lang="en-US" sz="2400" dirty="0" smtClean="0"/>
              <a:t>N. 21 </a:t>
            </a:r>
            <a:r>
              <a:rPr lang="en-US" sz="2400" dirty="0" err="1" smtClean="0"/>
              <a:t>lavori</a:t>
            </a:r>
            <a:r>
              <a:rPr lang="en-US" sz="2400" dirty="0" smtClean="0"/>
              <a:t> </a:t>
            </a:r>
            <a:r>
              <a:rPr lang="en-US" sz="2400" dirty="0" err="1" smtClean="0"/>
              <a:t>osservativi</a:t>
            </a:r>
            <a:endParaRPr lang="en-US" sz="2400" dirty="0"/>
          </a:p>
          <a:p>
            <a:r>
              <a:rPr lang="en-US" sz="2400" dirty="0" smtClean="0"/>
              <a:t>N. 51 </a:t>
            </a:r>
            <a:r>
              <a:rPr lang="en-US" sz="2400" dirty="0" err="1" smtClean="0"/>
              <a:t>studenti</a:t>
            </a:r>
            <a:r>
              <a:rPr lang="en-US" sz="2400" dirty="0" smtClean="0"/>
              <a:t> </a:t>
            </a:r>
            <a:r>
              <a:rPr lang="en-US" sz="2400" dirty="0" err="1" smtClean="0"/>
              <a:t>coinvolti</a:t>
            </a:r>
            <a:endParaRPr lang="en-US" sz="2400" dirty="0" smtClean="0"/>
          </a:p>
          <a:p>
            <a:pPr>
              <a:buNone/>
            </a:pPr>
            <a:endParaRPr lang="en-US" sz="2400" dirty="0" smtClean="0"/>
          </a:p>
          <a:p>
            <a:pPr>
              <a:buNone/>
            </a:pPr>
            <a:r>
              <a:rPr lang="en-US" sz="2400" dirty="0" smtClean="0"/>
              <a:t>Focus </a:t>
            </a:r>
            <a:r>
              <a:rPr lang="en-US" sz="2400" dirty="0" err="1" smtClean="0"/>
              <a:t>osservativi</a:t>
            </a:r>
            <a:r>
              <a:rPr lang="en-US" sz="2400" dirty="0" smtClean="0"/>
              <a:t>: </a:t>
            </a:r>
          </a:p>
          <a:p>
            <a:pPr>
              <a:buNone/>
            </a:pPr>
            <a:endParaRPr lang="en-US" sz="900" dirty="0" smtClean="0"/>
          </a:p>
          <a:p>
            <a:r>
              <a:rPr lang="en-US" sz="1800" dirty="0" err="1" smtClean="0">
                <a:solidFill>
                  <a:srgbClr val="FFC000"/>
                </a:solidFill>
              </a:rPr>
              <a:t>Preferenza</a:t>
            </a:r>
            <a:r>
              <a:rPr lang="en-US" sz="1800" dirty="0" smtClean="0">
                <a:solidFill>
                  <a:srgbClr val="FFC000"/>
                </a:solidFill>
              </a:rPr>
              <a:t> </a:t>
            </a:r>
            <a:r>
              <a:rPr lang="en-US" sz="1800" dirty="0" err="1" smtClean="0">
                <a:solidFill>
                  <a:srgbClr val="FFC000"/>
                </a:solidFill>
              </a:rPr>
              <a:t>osservativa</a:t>
            </a:r>
            <a:r>
              <a:rPr lang="en-US" sz="1800" dirty="0" smtClean="0">
                <a:solidFill>
                  <a:srgbClr val="FFC000"/>
                </a:solidFill>
              </a:rPr>
              <a:t> </a:t>
            </a:r>
            <a:r>
              <a:rPr lang="en-US" sz="1800" dirty="0" err="1" smtClean="0">
                <a:solidFill>
                  <a:srgbClr val="FFC000"/>
                </a:solidFill>
              </a:rPr>
              <a:t>di</a:t>
            </a:r>
            <a:r>
              <a:rPr lang="en-US" sz="1800" dirty="0" smtClean="0">
                <a:solidFill>
                  <a:srgbClr val="FFC000"/>
                </a:solidFill>
              </a:rPr>
              <a:t> </a:t>
            </a:r>
            <a:r>
              <a:rPr lang="en-US" sz="1800" dirty="0" err="1" smtClean="0">
                <a:solidFill>
                  <a:srgbClr val="FFC000"/>
                </a:solidFill>
              </a:rPr>
              <a:t>contesti</a:t>
            </a:r>
            <a:r>
              <a:rPr lang="en-US" sz="1800" dirty="0" smtClean="0">
                <a:solidFill>
                  <a:srgbClr val="FFC000"/>
                </a:solidFill>
              </a:rPr>
              <a:t> </a:t>
            </a:r>
            <a:r>
              <a:rPr lang="en-US" sz="1800" dirty="0" err="1" smtClean="0">
                <a:solidFill>
                  <a:srgbClr val="FFC000"/>
                </a:solidFill>
              </a:rPr>
              <a:t>fisici</a:t>
            </a:r>
            <a:r>
              <a:rPr lang="en-US" sz="1800" dirty="0" smtClean="0">
                <a:solidFill>
                  <a:srgbClr val="FFC000"/>
                </a:solidFill>
              </a:rPr>
              <a:t> </a:t>
            </a:r>
            <a:r>
              <a:rPr lang="en-US" sz="1800" i="1" dirty="0" smtClean="0">
                <a:solidFill>
                  <a:srgbClr val="FFC000"/>
                </a:solidFill>
              </a:rPr>
              <a:t>“non-</a:t>
            </a:r>
            <a:r>
              <a:rPr lang="en-US" sz="1800" i="1" dirty="0" err="1" smtClean="0">
                <a:solidFill>
                  <a:srgbClr val="FFC000"/>
                </a:solidFill>
              </a:rPr>
              <a:t>luoghi</a:t>
            </a:r>
            <a:r>
              <a:rPr lang="en-US" sz="1800" i="1" dirty="0" smtClean="0">
                <a:solidFill>
                  <a:srgbClr val="FFC000"/>
                </a:solidFill>
              </a:rPr>
              <a:t>” (</a:t>
            </a:r>
            <a:r>
              <a:rPr lang="en-US" sz="1800" dirty="0" smtClean="0">
                <a:solidFill>
                  <a:srgbClr val="FFC000"/>
                </a:solidFill>
              </a:rPr>
              <a:t>Marc </a:t>
            </a:r>
            <a:r>
              <a:rPr lang="en-US" sz="1800" dirty="0" err="1" smtClean="0">
                <a:solidFill>
                  <a:srgbClr val="FFC000"/>
                </a:solidFill>
              </a:rPr>
              <a:t>Augè</a:t>
            </a:r>
            <a:r>
              <a:rPr lang="en-US" sz="1800" dirty="0" smtClean="0">
                <a:solidFill>
                  <a:srgbClr val="FFC000"/>
                </a:solidFill>
              </a:rPr>
              <a:t>);</a:t>
            </a:r>
          </a:p>
          <a:p>
            <a:r>
              <a:rPr lang="en-US" sz="1800" dirty="0" err="1" smtClean="0">
                <a:solidFill>
                  <a:srgbClr val="FFC000"/>
                </a:solidFill>
              </a:rPr>
              <a:t>Spazi</a:t>
            </a:r>
            <a:r>
              <a:rPr lang="en-US" sz="1800" dirty="0" smtClean="0">
                <a:solidFill>
                  <a:srgbClr val="FFC000"/>
                </a:solidFill>
              </a:rPr>
              <a:t> </a:t>
            </a:r>
            <a:r>
              <a:rPr lang="en-US" sz="1800" dirty="0" err="1" smtClean="0">
                <a:solidFill>
                  <a:srgbClr val="FFC000"/>
                </a:solidFill>
              </a:rPr>
              <a:t>pubblici</a:t>
            </a:r>
            <a:r>
              <a:rPr lang="en-US" sz="1800" dirty="0" smtClean="0">
                <a:solidFill>
                  <a:srgbClr val="FFC000"/>
                </a:solidFill>
              </a:rPr>
              <a:t> </a:t>
            </a:r>
            <a:r>
              <a:rPr lang="en-US" sz="1800" dirty="0" err="1" smtClean="0">
                <a:solidFill>
                  <a:srgbClr val="FFC000"/>
                </a:solidFill>
              </a:rPr>
              <a:t>di</a:t>
            </a:r>
            <a:r>
              <a:rPr lang="en-US" sz="1800" dirty="0" smtClean="0">
                <a:solidFill>
                  <a:srgbClr val="FFC000"/>
                </a:solidFill>
              </a:rPr>
              <a:t> </a:t>
            </a:r>
            <a:r>
              <a:rPr lang="en-US" sz="1800" dirty="0" err="1" smtClean="0">
                <a:solidFill>
                  <a:srgbClr val="FFC000"/>
                </a:solidFill>
              </a:rPr>
              <a:t>ricreazione</a:t>
            </a:r>
            <a:r>
              <a:rPr lang="en-US" sz="1800" dirty="0" smtClean="0">
                <a:solidFill>
                  <a:srgbClr val="FFC000"/>
                </a:solidFill>
              </a:rPr>
              <a:t> (</a:t>
            </a:r>
            <a:r>
              <a:rPr lang="en-US" sz="1800" dirty="0" err="1" smtClean="0">
                <a:solidFill>
                  <a:srgbClr val="FFC000"/>
                </a:solidFill>
              </a:rPr>
              <a:t>giardini</a:t>
            </a:r>
            <a:r>
              <a:rPr lang="en-US" sz="1800" dirty="0" smtClean="0">
                <a:solidFill>
                  <a:srgbClr val="FFC000"/>
                </a:solidFill>
              </a:rPr>
              <a:t>, </a:t>
            </a:r>
            <a:r>
              <a:rPr lang="en-US" sz="1800" dirty="0" err="1" smtClean="0">
                <a:solidFill>
                  <a:srgbClr val="FFC000"/>
                </a:solidFill>
              </a:rPr>
              <a:t>parchi</a:t>
            </a:r>
            <a:r>
              <a:rPr lang="en-US" sz="1800" dirty="0" smtClean="0">
                <a:solidFill>
                  <a:srgbClr val="FFC000"/>
                </a:solidFill>
              </a:rPr>
              <a:t>, </a:t>
            </a:r>
            <a:r>
              <a:rPr lang="en-US" sz="1800" dirty="0" err="1" smtClean="0">
                <a:solidFill>
                  <a:srgbClr val="FFC000"/>
                </a:solidFill>
              </a:rPr>
              <a:t>ecc</a:t>
            </a:r>
            <a:r>
              <a:rPr lang="en-US" sz="1800" dirty="0" smtClean="0">
                <a:solidFill>
                  <a:srgbClr val="FFC000"/>
                </a:solidFill>
              </a:rPr>
              <a:t>.), </a:t>
            </a:r>
            <a:r>
              <a:rPr lang="en-US" sz="1800" dirty="0" err="1" smtClean="0">
                <a:solidFill>
                  <a:srgbClr val="FFC000"/>
                </a:solidFill>
              </a:rPr>
              <a:t>aggregazione</a:t>
            </a:r>
            <a:r>
              <a:rPr lang="en-US" sz="1800" dirty="0" smtClean="0">
                <a:solidFill>
                  <a:srgbClr val="FFC000"/>
                </a:solidFill>
              </a:rPr>
              <a:t> (</a:t>
            </a:r>
            <a:r>
              <a:rPr lang="en-US" sz="1800" dirty="0" err="1" smtClean="0">
                <a:solidFill>
                  <a:srgbClr val="FFC000"/>
                </a:solidFill>
              </a:rPr>
              <a:t>piazze</a:t>
            </a:r>
            <a:r>
              <a:rPr lang="en-US" sz="1800" dirty="0" smtClean="0">
                <a:solidFill>
                  <a:srgbClr val="FFC000"/>
                </a:solidFill>
              </a:rPr>
              <a:t>, </a:t>
            </a:r>
            <a:r>
              <a:rPr lang="en-US" sz="1800" dirty="0" err="1" smtClean="0">
                <a:solidFill>
                  <a:srgbClr val="FFC000"/>
                </a:solidFill>
              </a:rPr>
              <a:t>centro</a:t>
            </a:r>
            <a:r>
              <a:rPr lang="en-US" sz="1800" dirty="0" smtClean="0">
                <a:solidFill>
                  <a:srgbClr val="FFC000"/>
                </a:solidFill>
              </a:rPr>
              <a:t> </a:t>
            </a:r>
            <a:r>
              <a:rPr lang="en-US" sz="1800" dirty="0" err="1" smtClean="0">
                <a:solidFill>
                  <a:srgbClr val="FFC000"/>
                </a:solidFill>
              </a:rPr>
              <a:t>parrocchiale</a:t>
            </a:r>
            <a:r>
              <a:rPr lang="en-US" sz="1800" dirty="0" smtClean="0">
                <a:solidFill>
                  <a:srgbClr val="FFC000"/>
                </a:solidFill>
              </a:rPr>
              <a:t>), </a:t>
            </a:r>
            <a:r>
              <a:rPr lang="en-US" sz="1800" dirty="0" err="1" smtClean="0">
                <a:solidFill>
                  <a:srgbClr val="FFC000"/>
                </a:solidFill>
              </a:rPr>
              <a:t>cultura</a:t>
            </a:r>
            <a:r>
              <a:rPr lang="en-US" sz="1800" dirty="0" smtClean="0">
                <a:solidFill>
                  <a:srgbClr val="FFC000"/>
                </a:solidFill>
              </a:rPr>
              <a:t> (</a:t>
            </a:r>
            <a:r>
              <a:rPr lang="en-US" sz="1800" dirty="0" err="1" smtClean="0">
                <a:solidFill>
                  <a:srgbClr val="FFC000"/>
                </a:solidFill>
              </a:rPr>
              <a:t>biblioteche</a:t>
            </a:r>
            <a:r>
              <a:rPr lang="en-US" sz="1800" dirty="0" smtClean="0">
                <a:solidFill>
                  <a:srgbClr val="FFC000"/>
                </a:solidFill>
              </a:rPr>
              <a:t>, Aula magna), </a:t>
            </a:r>
            <a:r>
              <a:rPr lang="en-US" sz="1800" dirty="0" err="1" smtClean="0">
                <a:solidFill>
                  <a:srgbClr val="FFC000"/>
                </a:solidFill>
              </a:rPr>
              <a:t>culto</a:t>
            </a:r>
            <a:r>
              <a:rPr lang="en-US" sz="1800" dirty="0" smtClean="0">
                <a:solidFill>
                  <a:srgbClr val="FFC000"/>
                </a:solidFill>
              </a:rPr>
              <a:t> (</a:t>
            </a:r>
            <a:r>
              <a:rPr lang="en-US" sz="1800" dirty="0" err="1" smtClean="0">
                <a:solidFill>
                  <a:srgbClr val="FFC000"/>
                </a:solidFill>
              </a:rPr>
              <a:t>chiese</a:t>
            </a:r>
            <a:r>
              <a:rPr lang="en-US" sz="1800" dirty="0" smtClean="0">
                <a:solidFill>
                  <a:srgbClr val="FFC000"/>
                </a:solidFill>
              </a:rPr>
              <a:t>)</a:t>
            </a:r>
          </a:p>
          <a:p>
            <a:pPr lvl="0">
              <a:defRPr/>
            </a:pPr>
            <a:r>
              <a:rPr lang="en-US" sz="1800" dirty="0" err="1" smtClean="0">
                <a:solidFill>
                  <a:srgbClr val="FFC000"/>
                </a:solidFill>
              </a:rPr>
              <a:t>Contesti</a:t>
            </a:r>
            <a:r>
              <a:rPr lang="en-US" sz="1800" dirty="0" smtClean="0">
                <a:solidFill>
                  <a:srgbClr val="FFC000"/>
                </a:solidFill>
              </a:rPr>
              <a:t> </a:t>
            </a:r>
            <a:r>
              <a:rPr lang="en-US" sz="1800" dirty="0" err="1" smtClean="0">
                <a:solidFill>
                  <a:srgbClr val="FFC000"/>
                </a:solidFill>
              </a:rPr>
              <a:t>organizzativi</a:t>
            </a:r>
            <a:r>
              <a:rPr lang="en-US" sz="1800" dirty="0" smtClean="0">
                <a:solidFill>
                  <a:srgbClr val="FFC000"/>
                </a:solidFill>
              </a:rPr>
              <a:t> (</a:t>
            </a:r>
            <a:r>
              <a:rPr lang="en-US" sz="1800" dirty="0" err="1" smtClean="0">
                <a:solidFill>
                  <a:srgbClr val="FFC000"/>
                </a:solidFill>
              </a:rPr>
              <a:t>imprese</a:t>
            </a:r>
            <a:r>
              <a:rPr lang="en-US" sz="1800" dirty="0" smtClean="0">
                <a:solidFill>
                  <a:srgbClr val="FFC000"/>
                </a:solidFill>
              </a:rPr>
              <a:t> </a:t>
            </a:r>
            <a:r>
              <a:rPr lang="en-US" sz="1800" dirty="0" err="1" smtClean="0">
                <a:solidFill>
                  <a:srgbClr val="FFC000"/>
                </a:solidFill>
              </a:rPr>
              <a:t>familiari</a:t>
            </a:r>
            <a:r>
              <a:rPr lang="en-US" sz="1800" dirty="0" smtClean="0">
                <a:solidFill>
                  <a:srgbClr val="FFC000"/>
                </a:solidFill>
              </a:rPr>
              <a:t>)</a:t>
            </a:r>
          </a:p>
          <a:p>
            <a:pPr lvl="0">
              <a:defRPr/>
            </a:pPr>
            <a:r>
              <a:rPr lang="en-US" sz="1800" dirty="0" err="1" smtClean="0">
                <a:solidFill>
                  <a:srgbClr val="FFC000"/>
                </a:solidFill>
              </a:rPr>
              <a:t>Problematiche</a:t>
            </a:r>
            <a:r>
              <a:rPr lang="en-US" sz="1800" dirty="0" smtClean="0">
                <a:solidFill>
                  <a:srgbClr val="FFC000"/>
                </a:solidFill>
              </a:rPr>
              <a:t> </a:t>
            </a:r>
            <a:r>
              <a:rPr lang="en-US" sz="1800" dirty="0" err="1" smtClean="0">
                <a:solidFill>
                  <a:srgbClr val="FFC000"/>
                </a:solidFill>
              </a:rPr>
              <a:t>sociali</a:t>
            </a:r>
            <a:r>
              <a:rPr lang="en-US" sz="1800" dirty="0" smtClean="0">
                <a:solidFill>
                  <a:srgbClr val="FFC000"/>
                </a:solidFill>
              </a:rPr>
              <a:t> (</a:t>
            </a:r>
            <a:r>
              <a:rPr lang="en-US" sz="1800" dirty="0" err="1" smtClean="0">
                <a:solidFill>
                  <a:srgbClr val="FFC000"/>
                </a:solidFill>
              </a:rPr>
              <a:t>gioco</a:t>
            </a:r>
            <a:r>
              <a:rPr lang="en-US" sz="1800" dirty="0" smtClean="0">
                <a:solidFill>
                  <a:srgbClr val="FFC000"/>
                </a:solidFill>
              </a:rPr>
              <a:t> </a:t>
            </a:r>
            <a:r>
              <a:rPr lang="en-US" sz="1800" dirty="0" err="1" smtClean="0">
                <a:solidFill>
                  <a:srgbClr val="FFC000"/>
                </a:solidFill>
              </a:rPr>
              <a:t>d’azzardo</a:t>
            </a:r>
            <a:r>
              <a:rPr lang="en-US" sz="1800" dirty="0" smtClean="0">
                <a:solidFill>
                  <a:srgbClr val="FFC000"/>
                </a:solidFill>
              </a:rPr>
              <a:t>)</a:t>
            </a:r>
          </a:p>
          <a:p>
            <a:pPr lvl="0">
              <a:defRPr/>
            </a:pPr>
            <a:r>
              <a:rPr lang="en-US" sz="1800" dirty="0" smtClean="0">
                <a:solidFill>
                  <a:srgbClr val="FFC000"/>
                </a:solidFill>
              </a:rPr>
              <a:t>Mass media (</a:t>
            </a:r>
            <a:r>
              <a:rPr lang="en-US" sz="1800" dirty="0" err="1" smtClean="0">
                <a:solidFill>
                  <a:srgbClr val="FFC000"/>
                </a:solidFill>
              </a:rPr>
              <a:t>valenza</a:t>
            </a:r>
            <a:r>
              <a:rPr lang="en-US" sz="1800" dirty="0" smtClean="0">
                <a:solidFill>
                  <a:srgbClr val="FFC000"/>
                </a:solidFill>
              </a:rPr>
              <a:t> </a:t>
            </a:r>
            <a:r>
              <a:rPr lang="en-US" sz="1800" dirty="0" err="1" smtClean="0">
                <a:solidFill>
                  <a:srgbClr val="FFC000"/>
                </a:solidFill>
              </a:rPr>
              <a:t>sociale</a:t>
            </a:r>
            <a:r>
              <a:rPr lang="en-US" sz="1800" dirty="0" smtClean="0">
                <a:solidFill>
                  <a:srgbClr val="FFC000"/>
                </a:solidFill>
              </a:rPr>
              <a:t> </a:t>
            </a:r>
            <a:r>
              <a:rPr lang="en-US" sz="1800" dirty="0" err="1" smtClean="0">
                <a:solidFill>
                  <a:srgbClr val="FFC000"/>
                </a:solidFill>
              </a:rPr>
              <a:t>della</a:t>
            </a:r>
            <a:r>
              <a:rPr lang="en-US" sz="1800" dirty="0" smtClean="0">
                <a:solidFill>
                  <a:srgbClr val="FFC000"/>
                </a:solidFill>
              </a:rPr>
              <a:t> TV)</a:t>
            </a:r>
          </a:p>
          <a:p>
            <a:pPr>
              <a:buNone/>
            </a:pPr>
            <a:endParaRPr lang="en-US" sz="1800" dirty="0" smtClean="0">
              <a:solidFill>
                <a:srgbClr val="FFC000"/>
              </a:solidFill>
            </a:endParaRPr>
          </a:p>
          <a:p>
            <a:endParaRPr lang="en-US" sz="2000" dirty="0" smtClean="0"/>
          </a:p>
          <a:p>
            <a:endParaRPr lang="en-US" sz="2000" dirty="0" smtClean="0"/>
          </a:p>
          <a:p>
            <a:endParaRPr lang="en-US" sz="2000" dirty="0" smtClean="0"/>
          </a:p>
          <a:p>
            <a:pPr>
              <a:buNone/>
            </a:pPr>
            <a:endParaRPr lang="en-US" sz="2000" dirty="0"/>
          </a:p>
          <a:p>
            <a:endParaRPr lang="en-US" sz="2400" dirty="0"/>
          </a:p>
          <a:p>
            <a:endParaRPr lang="en-US" sz="2400" dirty="0"/>
          </a:p>
        </p:txBody>
      </p:sp>
    </p:spTree>
    <p:extLst>
      <p:ext uri="{BB962C8B-B14F-4D97-AF65-F5344CB8AC3E}">
        <p14:creationId xmlns="" xmlns:p14="http://schemas.microsoft.com/office/powerpoint/2010/main" val="41033094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8720" y="433880"/>
            <a:ext cx="6719020" cy="572644"/>
          </a:xfrm>
        </p:spPr>
        <p:txBody>
          <a:bodyPr>
            <a:noAutofit/>
          </a:bodyPr>
          <a:lstStyle/>
          <a:p>
            <a:pPr algn="ctr"/>
            <a:r>
              <a:rPr lang="en-US" sz="2800" dirty="0" err="1" smtClean="0"/>
              <a:t>Osservazioni</a:t>
            </a:r>
            <a:r>
              <a:rPr lang="en-US" sz="2800" dirty="0" smtClean="0"/>
              <a:t> </a:t>
            </a:r>
            <a:r>
              <a:rPr lang="en-US" sz="2800" dirty="0" err="1" smtClean="0"/>
              <a:t>metodologiche</a:t>
            </a:r>
            <a:r>
              <a:rPr lang="en-US" sz="2800" dirty="0" smtClean="0"/>
              <a:t> (1)</a:t>
            </a:r>
            <a:endParaRPr lang="en-US" sz="2800" i="1" dirty="0"/>
          </a:p>
        </p:txBody>
      </p:sp>
      <p:sp>
        <p:nvSpPr>
          <p:cNvPr id="9" name="Segnaposto contenuto 8"/>
          <p:cNvSpPr>
            <a:spLocks noGrp="1"/>
          </p:cNvSpPr>
          <p:nvPr>
            <p:ph idx="1"/>
          </p:nvPr>
        </p:nvSpPr>
        <p:spPr>
          <a:xfrm>
            <a:off x="2281425" y="1351264"/>
            <a:ext cx="6566315" cy="3511061"/>
          </a:xfrm>
        </p:spPr>
        <p:txBody>
          <a:bodyPr>
            <a:normAutofit/>
          </a:bodyPr>
          <a:lstStyle/>
          <a:p>
            <a:r>
              <a:rPr lang="it-IT" sz="1800" dirty="0" smtClean="0"/>
              <a:t>Osservazioni “puntuali”, non differenziate nel tempo (giorni della settimana, orari);</a:t>
            </a:r>
          </a:p>
          <a:p>
            <a:r>
              <a:rPr lang="it-IT" sz="1800" dirty="0" smtClean="0"/>
              <a:t>Scarsa coerenza tra interesse osservativo, osservazioni svolte e riflessioni finali;</a:t>
            </a:r>
          </a:p>
          <a:p>
            <a:r>
              <a:rPr lang="it-IT" sz="1800" dirty="0" smtClean="0"/>
              <a:t>Sbilanciamento sulla </a:t>
            </a:r>
            <a:r>
              <a:rPr lang="it-IT" sz="1800" i="1" dirty="0" smtClean="0"/>
              <a:t>descrizione</a:t>
            </a:r>
            <a:r>
              <a:rPr lang="it-IT" sz="1800" dirty="0" smtClean="0"/>
              <a:t>  (scarsa interpretazione);</a:t>
            </a:r>
          </a:p>
          <a:p>
            <a:r>
              <a:rPr lang="it-IT" sz="1800" dirty="0" smtClean="0"/>
              <a:t>Osservazione delle </a:t>
            </a:r>
            <a:r>
              <a:rPr lang="it-IT" sz="1800" i="1" dirty="0" smtClean="0"/>
              <a:t>relazioni  </a:t>
            </a:r>
            <a:r>
              <a:rPr lang="it-IT" sz="1800" dirty="0" smtClean="0"/>
              <a:t>focalizzate su </a:t>
            </a:r>
            <a:r>
              <a:rPr lang="it-IT" sz="1800" i="1" dirty="0" smtClean="0"/>
              <a:t>alcuni </a:t>
            </a:r>
            <a:r>
              <a:rPr lang="it-IT" sz="1800" dirty="0" smtClean="0"/>
              <a:t>dei soggetti del contesto interattivo;</a:t>
            </a:r>
          </a:p>
          <a:p>
            <a:r>
              <a:rPr lang="it-IT" sz="1800" dirty="0" smtClean="0"/>
              <a:t>Scarsa attenzione rispetto alle valenze “sociologiche” dell’osservazione svolta;</a:t>
            </a:r>
          </a:p>
          <a:p>
            <a:r>
              <a:rPr lang="it-IT" sz="1800" dirty="0" smtClean="0"/>
              <a:t>Uso del dato numerico quale lente interpretativa privilegiata</a:t>
            </a:r>
          </a:p>
          <a:p>
            <a:endParaRPr lang="it-IT" sz="1800" dirty="0" smtClean="0"/>
          </a:p>
          <a:p>
            <a:endParaRPr lang="it-IT" sz="1800" dirty="0"/>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1226</TotalTime>
  <Words>754</Words>
  <Application>Microsoft Office PowerPoint</Application>
  <PresentationFormat>Presentazione su schermo (16:9)</PresentationFormat>
  <Paragraphs>90</Paragraphs>
  <Slides>11</Slides>
  <Notes>3</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Office Theme</vt:lpstr>
      <vt:lpstr>Lavori di gruppo:  osservazione partecipante</vt:lpstr>
      <vt:lpstr>Osservare e riflettere sociologicamente</vt:lpstr>
      <vt:lpstr>Diapositiva 3</vt:lpstr>
      <vt:lpstr>Diapositiva 4</vt:lpstr>
      <vt:lpstr>Osservare e riflettere sociologicamente</vt:lpstr>
      <vt:lpstr>Diapositiva 6</vt:lpstr>
      <vt:lpstr>Diapositiva 7</vt:lpstr>
      <vt:lpstr>I lavori di gruppo</vt:lpstr>
      <vt:lpstr>Osservazioni metodologiche (1)</vt:lpstr>
      <vt:lpstr>Diapositiva 10</vt:lpstr>
      <vt:lpstr>Bonus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Pierpaola Pierucci</cp:lastModifiedBy>
  <cp:revision>178</cp:revision>
  <dcterms:created xsi:type="dcterms:W3CDTF">2013-08-21T19:17:07Z</dcterms:created>
  <dcterms:modified xsi:type="dcterms:W3CDTF">2017-11-24T07:15:15Z</dcterms:modified>
</cp:coreProperties>
</file>