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0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17/11/16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17/11/16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17/11/16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17/11/16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17/11/16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17/11/16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17/11/16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17/11/16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17/11/16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17/11/16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17/11/16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17/11/16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racneeditrice.it/aracneweb/index.php/pubblicazione.html?item=978885489717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acneeditrice.it/aracneweb/index.php/rete-vendita.html?lib=LIB1273" TargetMode="External"/><Relationship Id="rId4" Type="http://schemas.openxmlformats.org/officeDocument/2006/relationships/hyperlink" Target="http://www.aracneeditrice.it/aracneweb/index.php/rete-vendita.html?lib=LIB1277" TargetMode="External"/><Relationship Id="rId5" Type="http://schemas.openxmlformats.org/officeDocument/2006/relationships/hyperlink" Target="http://www.aracneeditrice.it/aracneweb/index.php/rete-vendita.html?lib=LIB1274" TargetMode="External"/><Relationship Id="rId6" Type="http://schemas.openxmlformats.org/officeDocument/2006/relationships/hyperlink" Target="http://www.aracneeditrice.it/aracneweb/index.php/rete-vendita.html?lib=LIB1271" TargetMode="External"/><Relationship Id="rId7" Type="http://schemas.openxmlformats.org/officeDocument/2006/relationships/hyperlink" Target="http://www.aracneeditrice.it/aracneweb/index.php/rete-vendita.html?lib=LIB1281" TargetMode="External"/><Relationship Id="rId8" Type="http://schemas.openxmlformats.org/officeDocument/2006/relationships/hyperlink" Target="http://www.aracneeditrice.it/aracneweb/index.php/rete-vendita.html?lib=LIB1275" TargetMode="External"/><Relationship Id="rId9" Type="http://schemas.openxmlformats.org/officeDocument/2006/relationships/hyperlink" Target="http://www.aracneeditrice.it/aracneweb/index.php/rete-vendita.html?lib=LIB4407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racneeditrice.it/aracneweb/index.php/rete-vendita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46215" y="479444"/>
            <a:ext cx="8578675" cy="3291321"/>
          </a:xfrm>
        </p:spPr>
        <p:txBody>
          <a:bodyPr/>
          <a:lstStyle/>
          <a:p>
            <a:r>
              <a:rPr lang="it-IT" sz="3200" dirty="0" smtClean="0">
                <a:solidFill>
                  <a:srgbClr val="000090"/>
                </a:solidFill>
                <a:latin typeface="Arial"/>
                <a:cs typeface="Arial"/>
              </a:rPr>
              <a:t>È pronto il libro di testo:</a:t>
            </a:r>
            <a:br>
              <a:rPr lang="it-IT" sz="3200" dirty="0" smtClean="0">
                <a:solidFill>
                  <a:srgbClr val="000090"/>
                </a:solidFill>
                <a:latin typeface="Arial"/>
                <a:cs typeface="Arial"/>
              </a:rPr>
            </a:br>
            <a:r>
              <a:rPr lang="it-IT" sz="3200" dirty="0" smtClean="0">
                <a:solidFill>
                  <a:srgbClr val="000090"/>
                </a:solidFill>
                <a:latin typeface="Arial"/>
                <a:cs typeface="Arial"/>
              </a:rPr>
              <a:t/>
            </a:r>
            <a:br>
              <a:rPr lang="it-IT" sz="3200" dirty="0" smtClean="0">
                <a:solidFill>
                  <a:srgbClr val="000090"/>
                </a:solidFill>
                <a:latin typeface="Arial"/>
                <a:cs typeface="Arial"/>
              </a:rPr>
            </a:br>
            <a:r>
              <a:rPr lang="it-IT" sz="3200" dirty="0">
                <a:latin typeface="Arial"/>
                <a:cs typeface="Arial"/>
              </a:rPr>
              <a:t/>
            </a:r>
            <a:br>
              <a:rPr lang="it-IT" sz="3200" dirty="0">
                <a:latin typeface="Arial"/>
                <a:cs typeface="Arial"/>
              </a:rPr>
            </a:br>
            <a:r>
              <a:rPr lang="it-IT" sz="3200" dirty="0" smtClean="0">
                <a:latin typeface="Arial"/>
                <a:cs typeface="Arial"/>
              </a:rPr>
              <a:t/>
            </a:r>
            <a:br>
              <a:rPr lang="it-IT" sz="3200" dirty="0" smtClean="0">
                <a:latin typeface="Arial"/>
                <a:cs typeface="Arial"/>
              </a:rPr>
            </a:br>
            <a:r>
              <a:rPr lang="it-IT" sz="4000" b="1" i="1" dirty="0" smtClean="0">
                <a:solidFill>
                  <a:srgbClr val="FF0000"/>
                </a:solidFill>
              </a:rPr>
              <a:t>La cura complessa e collaborativa</a:t>
            </a:r>
            <a:endParaRPr lang="it-IT" sz="4000" b="1" i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5144310"/>
            <a:ext cx="7772400" cy="1027890"/>
          </a:xfrm>
        </p:spPr>
        <p:txBody>
          <a:bodyPr>
            <a:normAutofit/>
          </a:bodyPr>
          <a:lstStyle/>
          <a:p>
            <a:r>
              <a:rPr lang="it-IT" sz="2000" dirty="0" smtClean="0">
                <a:solidFill>
                  <a:srgbClr val="000090"/>
                </a:solidFill>
              </a:rPr>
              <a:t>15.11.2016</a:t>
            </a:r>
            <a:endParaRPr lang="it-IT" sz="20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02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33243"/>
            <a:ext cx="8229600" cy="518320"/>
          </a:xfrm>
        </p:spPr>
        <p:txBody>
          <a:bodyPr/>
          <a:lstStyle/>
          <a:p>
            <a:r>
              <a:rPr lang="it-IT" sz="2800" b="1" i="1" dirty="0" smtClean="0"/>
              <a:t>copertina</a:t>
            </a:r>
            <a:endParaRPr lang="it-IT" sz="2800" b="1" i="1" dirty="0"/>
          </a:p>
        </p:txBody>
      </p:sp>
      <p:pic>
        <p:nvPicPr>
          <p:cNvPr id="4" name="Segnaposto contenuto 3" descr="9717 copertina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19" b="10619"/>
          <a:stretch>
            <a:fillRect/>
          </a:stretch>
        </p:blipFill>
        <p:spPr>
          <a:xfrm>
            <a:off x="457200" y="1010722"/>
            <a:ext cx="8229600" cy="5260930"/>
          </a:xfrm>
        </p:spPr>
      </p:pic>
    </p:spTree>
    <p:extLst>
      <p:ext uri="{BB962C8B-B14F-4D97-AF65-F5344CB8AC3E}">
        <p14:creationId xmlns:p14="http://schemas.microsoft.com/office/powerpoint/2010/main" val="3742358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42267"/>
          </a:xfrm>
        </p:spPr>
        <p:txBody>
          <a:bodyPr/>
          <a:lstStyle/>
          <a:p>
            <a:r>
              <a:rPr lang="it-IT" sz="3200" b="1" i="1" dirty="0" smtClean="0"/>
              <a:t>informazioni</a:t>
            </a:r>
            <a:endParaRPr lang="it-IT" sz="3200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66216"/>
            <a:ext cx="8229600" cy="4959947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 smtClean="0">
                <a:solidFill>
                  <a:srgbClr val="008000"/>
                </a:solidFill>
              </a:rPr>
              <a:t>Editore </a:t>
            </a:r>
            <a:r>
              <a:rPr lang="it-IT" b="1" dirty="0" err="1" smtClean="0">
                <a:solidFill>
                  <a:srgbClr val="008000"/>
                </a:solidFill>
              </a:rPr>
              <a:t>Aracne</a:t>
            </a:r>
            <a:r>
              <a:rPr lang="it-IT" b="1" dirty="0" smtClean="0">
                <a:solidFill>
                  <a:srgbClr val="008000"/>
                </a:solidFill>
              </a:rPr>
              <a:t>, Roma</a:t>
            </a:r>
          </a:p>
          <a:p>
            <a:r>
              <a:rPr lang="it-IT" dirty="0" smtClean="0">
                <a:solidFill>
                  <a:srgbClr val="000090"/>
                </a:solidFill>
              </a:rPr>
              <a:t>Costo volume: 18 €</a:t>
            </a:r>
          </a:p>
          <a:p>
            <a:r>
              <a:rPr lang="it-IT" dirty="0" smtClean="0">
                <a:solidFill>
                  <a:srgbClr val="000090"/>
                </a:solidFill>
              </a:rPr>
              <a:t>Costo pdf: 10,8 €</a:t>
            </a:r>
          </a:p>
          <a:p>
            <a:pPr marL="0" indent="0">
              <a:buNone/>
            </a:pPr>
            <a:endParaRPr lang="it-IT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it-IT" dirty="0" smtClean="0">
                <a:solidFill>
                  <a:srgbClr val="000090"/>
                </a:solidFill>
              </a:rPr>
              <a:t>Richiesta diretta: </a:t>
            </a:r>
          </a:p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</a:rPr>
              <a:t>Marco Ingrosso, </a:t>
            </a:r>
            <a:r>
              <a:rPr lang="it-IT" i="1" dirty="0">
                <a:solidFill>
                  <a:srgbClr val="FF0000"/>
                </a:solidFill>
              </a:rPr>
              <a:t>La cura complessa e collaborativa</a:t>
            </a:r>
            <a:r>
              <a:rPr lang="it-IT" dirty="0">
                <a:solidFill>
                  <a:srgbClr val="FF0000"/>
                </a:solidFill>
              </a:rPr>
              <a:t>. </a:t>
            </a:r>
            <a:r>
              <a:rPr lang="it-IT" i="1" dirty="0">
                <a:solidFill>
                  <a:srgbClr val="FF0000"/>
                </a:solidFill>
              </a:rPr>
              <a:t>Ricerche e proposte di Sociologia della cura</a:t>
            </a: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1900" dirty="0">
                <a:solidFill>
                  <a:srgbClr val="000090"/>
                </a:solidFill>
              </a:rPr>
              <a:t>ISBN 978-88-548-9717-5, formato 14 x 21 cm, 264 pagine, 18 euro</a:t>
            </a:r>
          </a:p>
          <a:p>
            <a:pPr marL="0" indent="0">
              <a:buNone/>
            </a:pPr>
            <a:r>
              <a:rPr lang="it-IT" sz="2200" dirty="0">
                <a:solidFill>
                  <a:srgbClr val="000090"/>
                </a:solidFill>
                <a:latin typeface="+mn-lt"/>
                <a:hlinkClick r:id="rId2"/>
              </a:rPr>
              <a:t>http://www.aracneeditrice.it/aracneweb/index.php/pubblicazione.html?item=9788854897175</a:t>
            </a:r>
            <a:r>
              <a:rPr lang="it-IT" sz="2200" dirty="0">
                <a:solidFill>
                  <a:srgbClr val="000090"/>
                </a:solidFill>
                <a:latin typeface="+mn-lt"/>
              </a:rPr>
              <a:t> </a:t>
            </a:r>
          </a:p>
          <a:p>
            <a:pPr marL="0" indent="0">
              <a:buNone/>
            </a:pPr>
            <a:endParaRPr lang="it-IT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it-IT" b="1" dirty="0">
                <a:solidFill>
                  <a:srgbClr val="660066"/>
                </a:solidFill>
              </a:rPr>
              <a:t>Costi di spedizione per gli </a:t>
            </a:r>
            <a:r>
              <a:rPr lang="it-IT" b="1" i="1" dirty="0">
                <a:solidFill>
                  <a:srgbClr val="660066"/>
                </a:solidFill>
              </a:rPr>
              <a:t>acquisti online</a:t>
            </a:r>
            <a:r>
              <a:rPr lang="it-IT" dirty="0">
                <a:solidFill>
                  <a:srgbClr val="660066"/>
                </a:solidFill>
              </a:rPr>
              <a:t/>
            </a:r>
            <a:br>
              <a:rPr lang="it-IT" dirty="0">
                <a:solidFill>
                  <a:srgbClr val="660066"/>
                </a:solidFill>
              </a:rPr>
            </a:br>
            <a:r>
              <a:rPr lang="it-IT" sz="2000" dirty="0">
                <a:solidFill>
                  <a:srgbClr val="000090"/>
                </a:solidFill>
              </a:rPr>
              <a:t>6,00 euro per consegne in Italia (Per ordini fino a 49,00€)</a:t>
            </a:r>
            <a:br>
              <a:rPr lang="it-IT" sz="2000" dirty="0">
                <a:solidFill>
                  <a:srgbClr val="000090"/>
                </a:solidFill>
              </a:rPr>
            </a:br>
            <a:r>
              <a:rPr lang="it-IT" sz="2000" dirty="0">
                <a:solidFill>
                  <a:srgbClr val="000090"/>
                </a:solidFill>
              </a:rPr>
              <a:t>4,00 euro per consegne in Italia (Per ordini fino a 69,00€)</a:t>
            </a:r>
            <a:br>
              <a:rPr lang="it-IT" sz="2000" dirty="0">
                <a:solidFill>
                  <a:srgbClr val="000090"/>
                </a:solidFill>
              </a:rPr>
            </a:br>
            <a:r>
              <a:rPr lang="it-IT" sz="2000" dirty="0">
                <a:solidFill>
                  <a:srgbClr val="000090"/>
                </a:solidFill>
              </a:rPr>
              <a:t>Gratis per consegne in Italia (Per ordini superiori a 69,00€)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7156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29309"/>
          </a:xfrm>
        </p:spPr>
        <p:txBody>
          <a:bodyPr/>
          <a:lstStyle/>
          <a:p>
            <a:r>
              <a:rPr lang="it-IT" sz="3200" b="1" i="1" dirty="0" smtClean="0"/>
              <a:t>Librerie</a:t>
            </a:r>
            <a:endParaRPr lang="it-IT" sz="3200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2132"/>
            <a:ext cx="8497279" cy="4934031"/>
          </a:xfrm>
        </p:spPr>
        <p:txBody>
          <a:bodyPr>
            <a:normAutofit/>
          </a:bodyPr>
          <a:lstStyle/>
          <a:p>
            <a:pPr fontAlgn="t"/>
            <a:r>
              <a:rPr lang="it-IT" sz="2000" u="sng" dirty="0">
                <a:latin typeface="+mn-lt"/>
                <a:hlinkClick r:id="rId2"/>
              </a:rPr>
              <a:t>http://www.aracneeditrice.it/aracneweb/index.php/rete-vendita.html</a:t>
            </a:r>
            <a:endParaRPr lang="it-IT" sz="2000" dirty="0">
              <a:latin typeface="+mn-lt"/>
            </a:endParaRPr>
          </a:p>
          <a:p>
            <a:pPr fontAlgn="t"/>
            <a:endParaRPr lang="it-IT" dirty="0"/>
          </a:p>
          <a:p>
            <a:pPr fontAlgn="t"/>
            <a:r>
              <a:rPr lang="it-IT" sz="2000" u="sng" dirty="0">
                <a:solidFill>
                  <a:srgbClr val="000090"/>
                </a:solidFill>
                <a:hlinkClick r:id="rId3"/>
              </a:rPr>
              <a:t>Bottega estense</a:t>
            </a:r>
            <a:endParaRPr lang="it-IT" sz="2000" u="sng" dirty="0">
              <a:solidFill>
                <a:srgbClr val="000090"/>
              </a:solidFill>
            </a:endParaRPr>
          </a:p>
          <a:p>
            <a:pPr fontAlgn="t"/>
            <a:r>
              <a:rPr lang="it-IT" sz="2000" u="sng" dirty="0" smtClean="0">
                <a:solidFill>
                  <a:srgbClr val="000090"/>
                </a:solidFill>
                <a:hlinkClick r:id="rId4"/>
              </a:rPr>
              <a:t>Brancaleoni</a:t>
            </a:r>
            <a:endParaRPr lang="it-IT" sz="2000" u="sng" dirty="0">
              <a:solidFill>
                <a:srgbClr val="000090"/>
              </a:solidFill>
            </a:endParaRPr>
          </a:p>
          <a:p>
            <a:pPr fontAlgn="t"/>
            <a:r>
              <a:rPr lang="it-IT" sz="2000" u="sng" dirty="0">
                <a:solidFill>
                  <a:srgbClr val="000090"/>
                </a:solidFill>
                <a:hlinkClick r:id="rId5"/>
              </a:rPr>
              <a:t>Coop Estense. Ipercoop “Il Castello”</a:t>
            </a:r>
            <a:endParaRPr lang="it-IT" sz="2000" u="sng" dirty="0">
              <a:solidFill>
                <a:srgbClr val="000090"/>
              </a:solidFill>
            </a:endParaRPr>
          </a:p>
          <a:p>
            <a:pPr fontAlgn="t"/>
            <a:r>
              <a:rPr lang="it-IT" sz="2000" u="sng" dirty="0" smtClean="0">
                <a:solidFill>
                  <a:srgbClr val="000090"/>
                </a:solidFill>
                <a:hlinkClick r:id="rId6"/>
              </a:rPr>
              <a:t>Libreria </a:t>
            </a:r>
            <a:r>
              <a:rPr lang="it-IT" sz="2000" u="sng" dirty="0">
                <a:solidFill>
                  <a:srgbClr val="000090"/>
                </a:solidFill>
                <a:hlinkClick r:id="rId6"/>
              </a:rPr>
              <a:t>Universitaria Aria Nuova</a:t>
            </a:r>
            <a:endParaRPr lang="it-IT" sz="2000" u="sng" dirty="0">
              <a:solidFill>
                <a:srgbClr val="000090"/>
              </a:solidFill>
            </a:endParaRPr>
          </a:p>
          <a:p>
            <a:pPr fontAlgn="t"/>
            <a:r>
              <a:rPr lang="it-IT" sz="2000" u="sng" dirty="0" smtClean="0">
                <a:solidFill>
                  <a:srgbClr val="000090"/>
                </a:solidFill>
                <a:hlinkClick r:id="rId7"/>
              </a:rPr>
              <a:t>SCT Engineering</a:t>
            </a:r>
            <a:endParaRPr lang="it-IT" sz="2000" u="sng" dirty="0">
              <a:solidFill>
                <a:srgbClr val="000090"/>
              </a:solidFill>
            </a:endParaRPr>
          </a:p>
          <a:p>
            <a:pPr fontAlgn="t"/>
            <a:r>
              <a:rPr lang="it-IT" sz="2000" u="sng" dirty="0">
                <a:solidFill>
                  <a:srgbClr val="000090"/>
                </a:solidFill>
                <a:hlinkClick r:id="rId8"/>
              </a:rPr>
              <a:t>Tecno Libro</a:t>
            </a:r>
            <a:endParaRPr lang="it-IT" sz="2000" u="sng" dirty="0">
              <a:solidFill>
                <a:srgbClr val="000090"/>
              </a:solidFill>
            </a:endParaRPr>
          </a:p>
          <a:p>
            <a:pPr fontAlgn="t"/>
            <a:r>
              <a:rPr lang="it-IT" sz="2000" u="sng" dirty="0" smtClean="0">
                <a:solidFill>
                  <a:srgbClr val="000090"/>
                </a:solidFill>
                <a:hlinkClick r:id="rId9"/>
              </a:rPr>
              <a:t>Volta </a:t>
            </a:r>
            <a:r>
              <a:rPr lang="it-IT" sz="2000" u="sng" dirty="0">
                <a:solidFill>
                  <a:srgbClr val="000090"/>
                </a:solidFill>
                <a:hlinkClick r:id="rId9"/>
              </a:rPr>
              <a:t>la carta di Fabbri </a:t>
            </a:r>
            <a:r>
              <a:rPr lang="it-IT" sz="2000" u="sng" dirty="0" smtClean="0">
                <a:solidFill>
                  <a:srgbClr val="000090"/>
                </a:solidFill>
                <a:hlinkClick r:id="rId9"/>
              </a:rPr>
              <a:t>Claudio</a:t>
            </a:r>
            <a:endParaRPr lang="it-IT" sz="2000" u="sng" dirty="0" smtClean="0">
              <a:solidFill>
                <a:srgbClr val="000090"/>
              </a:solidFill>
            </a:endParaRPr>
          </a:p>
          <a:p>
            <a:pPr fontAlgn="t"/>
            <a:endParaRPr lang="it-IT" dirty="0"/>
          </a:p>
          <a:p>
            <a:pPr fontAlgn="t"/>
            <a:r>
              <a:rPr lang="it-IT" dirty="0" smtClean="0">
                <a:solidFill>
                  <a:srgbClr val="000090"/>
                </a:solidFill>
              </a:rPr>
              <a:t>(+ Feltrinelli)</a:t>
            </a:r>
            <a:endParaRPr lang="it-IT" dirty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29190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ilografica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Stilografica.thmx</Template>
  <TotalTime>38</TotalTime>
  <Words>128</Words>
  <Application>Microsoft Macintosh PowerPoint</Application>
  <PresentationFormat>Presentazione su schermo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Stilografica</vt:lpstr>
      <vt:lpstr>È pronto il libro di testo:    La cura complessa e collaborativa</vt:lpstr>
      <vt:lpstr>copertina</vt:lpstr>
      <vt:lpstr>informazioni</vt:lpstr>
      <vt:lpstr>Librerie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È pronto il libro di testo: La cura complessa e collaborativa</dc:title>
  <dc:creator>Marco Ingrosso</dc:creator>
  <cp:lastModifiedBy>Marco Ingrosso</cp:lastModifiedBy>
  <cp:revision>10</cp:revision>
  <dcterms:created xsi:type="dcterms:W3CDTF">2016-11-16T09:06:13Z</dcterms:created>
  <dcterms:modified xsi:type="dcterms:W3CDTF">2016-11-17T11:02:14Z</dcterms:modified>
</cp:coreProperties>
</file>