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7"/>
  </p:notesMasterIdLst>
  <p:sldIdLst>
    <p:sldId id="256" r:id="rId2"/>
    <p:sldId id="263" r:id="rId3"/>
    <p:sldId id="306" r:id="rId4"/>
    <p:sldId id="264" r:id="rId5"/>
    <p:sldId id="291" r:id="rId6"/>
    <p:sldId id="292" r:id="rId7"/>
    <p:sldId id="267" r:id="rId8"/>
    <p:sldId id="295" r:id="rId9"/>
    <p:sldId id="298" r:id="rId10"/>
    <p:sldId id="299" r:id="rId11"/>
    <p:sldId id="300" r:id="rId12"/>
    <p:sldId id="269" r:id="rId13"/>
    <p:sldId id="302" r:id="rId14"/>
    <p:sldId id="303" r:id="rId15"/>
    <p:sldId id="30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00"/>
    <a:srgbClr val="850085"/>
    <a:srgbClr val="BD5B2E"/>
    <a:srgbClr val="39B23F"/>
    <a:srgbClr val="780000"/>
    <a:srgbClr val="BD7527"/>
    <a:srgbClr val="1C591F"/>
    <a:srgbClr val="1B5821"/>
    <a:srgbClr val="45D74C"/>
    <a:srgbClr val="226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84820"/>
  </p:normalViewPr>
  <p:slideViewPr>
    <p:cSldViewPr snapToGrid="0" snapToObjects="1">
      <p:cViewPr varScale="1">
        <p:scale>
          <a:sx n="102" d="100"/>
          <a:sy n="102" d="100"/>
        </p:scale>
        <p:origin x="-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42B97-1677-6243-94B5-1CCCABA19B55}" type="datetimeFigureOut">
              <a:rPr lang="it-IT" smtClean="0"/>
              <a:t>30/11/16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8B3B-6B5A-C349-BAD7-F631F27BEFE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39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79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2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43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5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03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87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533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467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51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30/11/16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39C4FB-7D33-419B-8833-D1372BFD11C8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35429" y="1283216"/>
            <a:ext cx="8345714" cy="1477932"/>
          </a:xfrm>
        </p:spPr>
        <p:txBody>
          <a:bodyPr/>
          <a:lstStyle/>
          <a:p>
            <a:r>
              <a:rPr lang="it-IT" sz="4000" b="1" dirty="0" smtClean="0">
                <a:solidFill>
                  <a:srgbClr val="FF0000"/>
                </a:solidFill>
                <a:latin typeface="Century Gothic" charset="0"/>
                <a:ea typeface="Century Gothic" charset="0"/>
                <a:cs typeface="Century Gothic" charset="0"/>
              </a:rPr>
              <a:t>Evoluzione della Cura</a:t>
            </a:r>
            <a:endParaRPr lang="it-IT" sz="4000" b="1" dirty="0">
              <a:solidFill>
                <a:srgbClr val="FF0000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7756" y="4419600"/>
            <a:ext cx="3613737" cy="12192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it-IT" sz="2400" dirty="0" smtClean="0">
                <a:solidFill>
                  <a:srgbClr val="000090"/>
                </a:solidFill>
                <a:latin typeface="Arial"/>
                <a:cs typeface="Arial"/>
              </a:rPr>
              <a:t>Corso Sociologia generale 2016/17</a:t>
            </a:r>
            <a:endParaRPr lang="it-IT" sz="1800" i="1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453" y="3928209"/>
            <a:ext cx="3419724" cy="227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42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891" y="152400"/>
            <a:ext cx="5604191" cy="1432029"/>
          </a:xfrm>
        </p:spPr>
        <p:txBody>
          <a:bodyPr>
            <a:normAutofit fontScale="90000"/>
          </a:bodyPr>
          <a:lstStyle/>
          <a:p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Verso la società planetaria: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Grande contrazione </a:t>
            </a:r>
            <a:b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 smtClean="0">
                <a:solidFill>
                  <a:srgbClr val="1C591F"/>
                </a:solidFill>
                <a:latin typeface="Arial" charset="0"/>
                <a:ea typeface="ＭＳ Ｐゴシック" charset="0"/>
                <a:cs typeface="ＭＳ Ｐゴシック" charset="0"/>
              </a:rPr>
              <a:t>nuovi processi (I)</a:t>
            </a:r>
            <a:endParaRPr lang="it-IT" i="1" dirty="0">
              <a:solidFill>
                <a:srgbClr val="1C591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2074847"/>
            <a:ext cx="8345588" cy="447835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persiste: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nuova ricerca etica. La salute resta centrale</a:t>
            </a:r>
            <a:endParaRPr lang="it-IT" sz="2400" b="1" dirty="0">
              <a:solidFill>
                <a:srgbClr val="66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destrutturazione </a:t>
            </a:r>
            <a:r>
              <a:rPr lang="it-IT" sz="2400" dirty="0" err="1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pubblico:</a:t>
            </a:r>
            <a:r>
              <a:rPr lang="it-IT" sz="24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trasformazioni del pubblico, imprese no-profit e coordinamento fra vari attori</a:t>
            </a:r>
            <a:endParaRPr lang="it-IT" sz="2400" b="1" i="1" dirty="0">
              <a:solidFill>
                <a:srgbClr val="226A2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medica</a:t>
            </a: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Crisi della dominanza: </a:t>
            </a:r>
            <a:r>
              <a:rPr lang="it-IT" sz="2400" b="1" i="1" dirty="0" err="1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autosufficenza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dei propri </a:t>
            </a:r>
            <a:r>
              <a:rPr lang="it-IT" sz="2400" b="1" i="1" dirty="0" err="1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 crisi </a:t>
            </a:r>
            <a:r>
              <a:rPr lang="it-IT" sz="2400" b="1" i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integrazione? crisi </a:t>
            </a:r>
            <a:r>
              <a:rPr lang="it-IT" sz="2400" b="1" i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relazionale e comunicativa?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Le altre professioni della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cura: </a:t>
            </a:r>
            <a:r>
              <a:rPr lang="it-IT" b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uscita 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dalla dominanza medica? sviluppo di propri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saperi</a:t>
            </a:r>
            <a:r>
              <a:rPr lang="it-IT" b="1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 di cura? sviluppo delle qualità del </a:t>
            </a:r>
            <a:r>
              <a:rPr lang="it-IT" b="1" dirty="0" err="1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caring</a:t>
            </a:r>
            <a:r>
              <a:rPr lang="it-IT" b="1" dirty="0" smtClean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it-IT" b="1" dirty="0">
              <a:solidFill>
                <a:srgbClr val="226A26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endParaRPr lang="it-IT" sz="2400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700" y="152400"/>
            <a:ext cx="1606063" cy="160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6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6399" y="152400"/>
            <a:ext cx="5939417" cy="1344005"/>
          </a:xfrm>
        </p:spPr>
        <p:txBody>
          <a:bodyPr>
            <a:normAutofit fontScale="90000"/>
          </a:bodyPr>
          <a:lstStyle/>
          <a:p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Verso la società planetaria: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Grande contrazione </a:t>
            </a: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ma </a:t>
            </a:r>
            <a:r>
              <a:rPr lang="it-IT" sz="3600" i="1" dirty="0" smtClean="0">
                <a:solidFill>
                  <a:srgbClr val="1C591F"/>
                </a:solidFill>
                <a:latin typeface="Arial" charset="0"/>
                <a:ea typeface="ＭＳ Ｐゴシック" charset="0"/>
                <a:cs typeface="ＭＳ Ｐゴシック" charset="0"/>
              </a:rPr>
              <a:t>nuovi processi (II)</a:t>
            </a:r>
            <a:endParaRPr lang="it-IT" i="1" dirty="0">
              <a:solidFill>
                <a:srgbClr val="1C591F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399" y="2125147"/>
            <a:ext cx="8609155" cy="442805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familiare-informale: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sovraccarico,</a:t>
            </a:r>
            <a:r>
              <a:rPr lang="it-IT" sz="24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ma anche nuove reti/servizi: </a:t>
            </a:r>
            <a:r>
              <a:rPr lang="it-IT" sz="2400" b="1" dirty="0" err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</a:t>
            </a:r>
            <a:r>
              <a:rPr lang="it-IT" sz="2400" b="1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it-IT" sz="24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domiciliare; cure primarie</a:t>
            </a:r>
          </a:p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self-care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e cittadinanza competente: </a:t>
            </a:r>
            <a:r>
              <a:rPr lang="it-IT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basso supporto, ma anche nuove opportunità via web</a:t>
            </a:r>
            <a:endParaRPr lang="it-IT" sz="2400" b="1" i="1" dirty="0">
              <a:solidFill>
                <a:srgbClr val="850085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</a:t>
            </a:r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fraterna: </a:t>
            </a:r>
            <a:r>
              <a:rPr lang="it-IT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sviluppo </a:t>
            </a:r>
            <a:r>
              <a:rPr lang="it-IT" b="1" dirty="0" err="1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associazionismo </a:t>
            </a:r>
            <a:r>
              <a:rPr lang="it-IT" sz="2400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della </a:t>
            </a:r>
            <a:r>
              <a:rPr lang="it-IT" sz="2400" b="1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salute</a:t>
            </a:r>
          </a:p>
          <a:p>
            <a:r>
              <a:rPr lang="it-IT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comunicazione della salute: </a:t>
            </a:r>
            <a:r>
              <a:rPr lang="it-IT" b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le potenzialità del web 2.0 </a:t>
            </a:r>
            <a:r>
              <a:rPr lang="it-IT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per informazione, comunicazione, apprendimento, coordinamento, partecipazione</a:t>
            </a:r>
            <a:r>
              <a:rPr lang="it-IT" sz="2400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it-IT" sz="2400" dirty="0">
              <a:solidFill>
                <a:srgbClr val="8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 descr="k11656997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056" y="291157"/>
            <a:ext cx="1695667" cy="169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87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2078" y="130940"/>
            <a:ext cx="8513486" cy="1309404"/>
          </a:xfrm>
        </p:spPr>
        <p:txBody>
          <a:bodyPr/>
          <a:lstStyle/>
          <a:p>
            <a:pPr algn="ctr"/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Verso delle 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della salute</a:t>
            </a:r>
            <a:r>
              <a:rPr lang="ja-JP" altLang="it-IT" sz="4000" dirty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it-IT" sz="4000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br>
              <a:rPr lang="it-IT" sz="4000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200" i="1" dirty="0" smtClean="0">
                <a:solidFill>
                  <a:srgbClr val="8C2579"/>
                </a:solidFill>
                <a:latin typeface="Arial" charset="0"/>
                <a:ea typeface="ＭＳ Ｐゴシック" charset="0"/>
                <a:cs typeface="ＭＳ Ｐゴシック" charset="0"/>
              </a:rPr>
              <a:t>Uno scenario possibile</a:t>
            </a:r>
            <a:endParaRPr lang="it-IT" sz="3200" i="1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432077" y="1728411"/>
            <a:ext cx="8301122" cy="4792417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ja-JP" altLang="it-IT" sz="2800" b="1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“</a:t>
            </a:r>
            <a:r>
              <a:rPr lang="it-IT" sz="2800" dirty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Nelle società moderne la visione della salute cambia: sempre più la salute è concepita come una risorsa per gli individui e per la società, un bene co-prodotto e una responsabilità condivisa da innumerevoli settori e attori sociali</a:t>
            </a:r>
            <a:r>
              <a:rPr lang="it-IT" sz="2800" dirty="0" smtClean="0">
                <a:solidFill>
                  <a:srgbClr val="4D1588"/>
                </a:solidFill>
                <a:latin typeface="Arial"/>
                <a:ea typeface="ＭＳ Ｐゴシック" charset="0"/>
                <a:cs typeface="Arial"/>
              </a:rPr>
              <a:t>.” </a:t>
            </a:r>
          </a:p>
          <a:p>
            <a:pPr algn="r">
              <a:buFont typeface="Wingdings" charset="0"/>
              <a:buNone/>
            </a:pPr>
            <a:r>
              <a:rPr lang="it-IT" sz="2000" i="1" dirty="0" err="1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Kickbusch</a:t>
            </a:r>
            <a:r>
              <a:rPr lang="it-IT" sz="2000" i="1" dirty="0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000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I. e Maag D., 2007</a:t>
            </a:r>
            <a:endParaRPr lang="it-IT" sz="2000" dirty="0">
              <a:solidFill>
                <a:srgbClr val="18058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3188" name="Picture 4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54" y="4150808"/>
            <a:ext cx="2945655" cy="2370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13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107576"/>
            <a:ext cx="4868562" cy="1894220"/>
          </a:xfrm>
        </p:spPr>
        <p:txBody>
          <a:bodyPr/>
          <a:lstStyle/>
          <a:p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4 forme basilari di </a:t>
            </a: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cura </a:t>
            </a:r>
            <a:b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360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da </a:t>
            </a:r>
            <a:r>
              <a:rPr lang="it-IT" sz="3600" dirty="0" smtClean="0">
                <a:solidFill>
                  <a:srgbClr val="850085"/>
                </a:solidFill>
                <a:latin typeface="Arial" charset="0"/>
                <a:ea typeface="Arial" charset="0"/>
                <a:cs typeface="Arial" charset="0"/>
              </a:rPr>
              <a:t>coordinare e comporre</a:t>
            </a:r>
            <a:endParaRPr lang="it-IT" sz="3600" dirty="0">
              <a:solidFill>
                <a:srgbClr val="850085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4" y="3002692"/>
            <a:ext cx="8174595" cy="3645242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00B050"/>
                </a:solidFill>
              </a:rPr>
              <a:t>“MATERNA” </a:t>
            </a:r>
            <a:r>
              <a:rPr lang="it-IT" sz="2000" dirty="0" smtClean="0">
                <a:solidFill>
                  <a:srgbClr val="39B23F"/>
                </a:solidFill>
              </a:rPr>
              <a:t>(accudimento, protezione, vicinanza affettiva, …)</a:t>
            </a:r>
          </a:p>
          <a:p>
            <a:r>
              <a:rPr lang="it-IT" b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“PATERNA” </a:t>
            </a:r>
            <a:r>
              <a:rPr lang="it-IT" sz="2000" dirty="0" smtClean="0">
                <a:solidFill>
                  <a:srgbClr val="0070C0"/>
                </a:solidFill>
              </a:rPr>
              <a:t>(custodia, capacità terapeutica, regolazione, …)</a:t>
            </a:r>
          </a:p>
          <a:p>
            <a:r>
              <a:rPr lang="it-IT" b="1" dirty="0" smtClean="0">
                <a:solidFill>
                  <a:srgbClr val="BD5B2E"/>
                </a:solidFill>
              </a:rPr>
              <a:t>“FRATERNA” 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(fratellanza, </a:t>
            </a:r>
            <a:r>
              <a:rPr lang="it-IT" sz="2000" dirty="0" err="1" smtClean="0">
                <a:solidFill>
                  <a:schemeClr val="accent3">
                    <a:lumMod val="75000"/>
                  </a:schemeClr>
                </a:solidFill>
              </a:rPr>
              <a:t>amicalità</a:t>
            </a:r>
            <a:r>
              <a:rPr lang="it-IT" sz="2000" dirty="0" smtClean="0">
                <a:solidFill>
                  <a:schemeClr val="accent3">
                    <a:lumMod val="75000"/>
                  </a:schemeClr>
                </a:solidFill>
              </a:rPr>
              <a:t>, reciprocità, ..)</a:t>
            </a:r>
          </a:p>
          <a:p>
            <a:r>
              <a:rPr lang="it-IT" b="1" dirty="0" smtClean="0">
                <a:solidFill>
                  <a:srgbClr val="BC0000"/>
                </a:solidFill>
              </a:rPr>
              <a:t>“AUTO-CURA” </a:t>
            </a:r>
            <a:r>
              <a:rPr lang="it-IT" sz="2000" dirty="0" smtClean="0">
                <a:solidFill>
                  <a:srgbClr val="FF0000"/>
                </a:solidFill>
              </a:rPr>
              <a:t>(parti deboli-parti forti, riflessività, senso e orientamento, capacità relazionale, ecc.)</a:t>
            </a:r>
          </a:p>
          <a:p>
            <a:pPr marL="0" indent="0" algn="r">
              <a:buNone/>
            </a:pPr>
            <a:r>
              <a:rPr lang="it-IT" sz="1600" b="1" i="1" dirty="0" smtClean="0">
                <a:solidFill>
                  <a:srgbClr val="002060"/>
                </a:solidFill>
              </a:rPr>
              <a:t>(elaborazione da Franco </a:t>
            </a:r>
            <a:r>
              <a:rPr lang="it-IT" sz="1600" b="1" i="1" dirty="0" err="1" smtClean="0">
                <a:solidFill>
                  <a:srgbClr val="002060"/>
                </a:solidFill>
              </a:rPr>
              <a:t>Fornari</a:t>
            </a:r>
            <a:r>
              <a:rPr lang="it-IT" sz="1600" b="1" i="1" dirty="0" smtClean="0">
                <a:solidFill>
                  <a:srgbClr val="002060"/>
                </a:solidFill>
              </a:rPr>
              <a:t>)</a:t>
            </a:r>
            <a:endParaRPr lang="it-IT" sz="1600" b="1" i="1" dirty="0">
              <a:solidFill>
                <a:srgbClr val="00206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51" y="333633"/>
            <a:ext cx="35433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778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8347" y="107577"/>
            <a:ext cx="4099354" cy="1807720"/>
          </a:xfrm>
        </p:spPr>
        <p:txBody>
          <a:bodyPr/>
          <a:lstStyle/>
          <a:p>
            <a:r>
              <a:rPr lang="it-IT" sz="2800" b="1" dirty="0" smtClean="0">
                <a:solidFill>
                  <a:srgbClr val="39B23F"/>
                </a:solidFill>
              </a:rPr>
              <a:t>La società fraterna di cui abbiamo </a:t>
            </a:r>
            <a:r>
              <a:rPr lang="it-IT" sz="2800" b="1" smtClean="0">
                <a:solidFill>
                  <a:srgbClr val="39B23F"/>
                </a:solidFill>
              </a:rPr>
              <a:t>bisogno </a:t>
            </a:r>
            <a:br>
              <a:rPr lang="it-IT" sz="2800" b="1" smtClean="0">
                <a:solidFill>
                  <a:srgbClr val="39B23F"/>
                </a:solidFill>
              </a:rPr>
            </a:br>
            <a:r>
              <a:rPr lang="it-IT" sz="2800" b="1" smtClean="0">
                <a:solidFill>
                  <a:srgbClr val="39B23F"/>
                </a:solidFill>
              </a:rPr>
              <a:t>e </a:t>
            </a:r>
            <a:r>
              <a:rPr lang="it-IT" sz="2800" b="1" dirty="0" smtClean="0">
                <a:solidFill>
                  <a:srgbClr val="39B23F"/>
                </a:solidFill>
              </a:rPr>
              <a:t>che ci manca</a:t>
            </a:r>
            <a:endParaRPr lang="it-IT" sz="2800" b="1" dirty="0">
              <a:solidFill>
                <a:srgbClr val="39B23F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2434281"/>
            <a:ext cx="8042276" cy="4102443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BD5B2E"/>
                </a:solidFill>
              </a:rPr>
              <a:t>La società competitiva fra pari e senza padri:              il </a:t>
            </a:r>
            <a:r>
              <a:rPr lang="it-IT" dirty="0" err="1" smtClean="0">
                <a:solidFill>
                  <a:srgbClr val="BD5B2E"/>
                </a:solidFill>
              </a:rPr>
              <a:t>paritarismo</a:t>
            </a:r>
            <a:r>
              <a:rPr lang="it-IT" dirty="0" smtClean="0">
                <a:solidFill>
                  <a:srgbClr val="BD5B2E"/>
                </a:solidFill>
              </a:rPr>
              <a:t> ineguale, centrato su una libertà tecno-narcisista</a:t>
            </a:r>
          </a:p>
          <a:p>
            <a:r>
              <a:rPr lang="it-IT" dirty="0" smtClean="0">
                <a:solidFill>
                  <a:srgbClr val="7030A0"/>
                </a:solidFill>
              </a:rPr>
              <a:t>L’escalation violenta del confronto competitivo</a:t>
            </a:r>
          </a:p>
          <a:p>
            <a:r>
              <a:rPr lang="it-IT" dirty="0" smtClean="0">
                <a:solidFill>
                  <a:srgbClr val="780000"/>
                </a:solidFill>
              </a:rPr>
              <a:t>Lo scacco di una unicità/diversità che non dialoga con l’Altro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Il fallimento di una libertà autoreferente, senza confini sociali, che non collabora al bene comune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8551" y="224481"/>
            <a:ext cx="3683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5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51869" y="383058"/>
            <a:ext cx="4720281" cy="1495169"/>
          </a:xfrm>
        </p:spPr>
        <p:txBody>
          <a:bodyPr/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sz="3600" b="1" dirty="0" smtClean="0">
                <a:solidFill>
                  <a:srgbClr val="BC0000"/>
                </a:solidFill>
              </a:rPr>
              <a:t>La “nuova cura” costruisce </a:t>
            </a:r>
            <a:br>
              <a:rPr lang="it-IT" sz="3600" b="1" dirty="0" smtClean="0">
                <a:solidFill>
                  <a:srgbClr val="BC0000"/>
                </a:solidFill>
              </a:rPr>
            </a:br>
            <a:r>
              <a:rPr lang="it-IT" sz="3600" b="1" dirty="0" smtClean="0">
                <a:solidFill>
                  <a:srgbClr val="BC0000"/>
                </a:solidFill>
              </a:rPr>
              <a:t>una società fraterna</a:t>
            </a:r>
            <a:endParaRPr lang="it-IT" sz="3600" b="1" dirty="0">
              <a:solidFill>
                <a:srgbClr val="BC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422" y="2529357"/>
            <a:ext cx="8369129" cy="4044438"/>
          </a:xfrm>
        </p:spPr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70C0"/>
                </a:solidFill>
              </a:rPr>
              <a:t>La cura come relazione sociale che si occupa dell’Altro </a:t>
            </a:r>
            <a:r>
              <a:rPr lang="it-IT" b="1" dirty="0">
                <a:solidFill>
                  <a:srgbClr val="0070C0"/>
                </a:solidFill>
              </a:rPr>
              <a:t>in modo fraterno </a:t>
            </a:r>
            <a:r>
              <a:rPr lang="it-IT" dirty="0">
                <a:solidFill>
                  <a:srgbClr val="0070C0"/>
                </a:solidFill>
              </a:rPr>
              <a:t>(ossia </a:t>
            </a:r>
            <a:r>
              <a:rPr lang="it-IT" dirty="0" smtClean="0">
                <a:solidFill>
                  <a:srgbClr val="0070C0"/>
                </a:solidFill>
              </a:rPr>
              <a:t>reciproco, </a:t>
            </a:r>
            <a:r>
              <a:rPr lang="it-IT" dirty="0">
                <a:solidFill>
                  <a:srgbClr val="0070C0"/>
                </a:solidFill>
              </a:rPr>
              <a:t>né </a:t>
            </a:r>
            <a:r>
              <a:rPr lang="it-IT" dirty="0" smtClean="0">
                <a:solidFill>
                  <a:srgbClr val="0070C0"/>
                </a:solidFill>
              </a:rPr>
              <a:t>autoritario-paternalista </a:t>
            </a:r>
            <a:r>
              <a:rPr lang="it-IT" dirty="0">
                <a:solidFill>
                  <a:srgbClr val="0070C0"/>
                </a:solidFill>
              </a:rPr>
              <a:t>né </a:t>
            </a:r>
            <a:r>
              <a:rPr lang="it-IT" dirty="0" smtClean="0">
                <a:solidFill>
                  <a:srgbClr val="0070C0"/>
                </a:solidFill>
              </a:rPr>
              <a:t>fusionale-</a:t>
            </a:r>
            <a:r>
              <a:rPr lang="it-IT" dirty="0" err="1" smtClean="0">
                <a:solidFill>
                  <a:srgbClr val="0070C0"/>
                </a:solidFill>
              </a:rPr>
              <a:t>maternalista</a:t>
            </a:r>
            <a:r>
              <a:rPr lang="it-IT" dirty="0" smtClean="0">
                <a:solidFill>
                  <a:srgbClr val="0070C0"/>
                </a:solidFill>
              </a:rPr>
              <a:t>)</a:t>
            </a:r>
            <a:endParaRPr lang="it-IT" dirty="0">
              <a:solidFill>
                <a:srgbClr val="0070C0"/>
              </a:solidFill>
            </a:endParaRPr>
          </a:p>
          <a:p>
            <a:r>
              <a:rPr lang="it-IT" dirty="0" smtClean="0">
                <a:solidFill>
                  <a:srgbClr val="39B23F"/>
                </a:solidFill>
              </a:rPr>
              <a:t>La cura attuata è il </a:t>
            </a:r>
            <a:r>
              <a:rPr lang="it-IT" b="1" dirty="0" smtClean="0">
                <a:solidFill>
                  <a:srgbClr val="39B23F"/>
                </a:solidFill>
              </a:rPr>
              <a:t>massimo </a:t>
            </a:r>
            <a:r>
              <a:rPr lang="it-IT" b="1" dirty="0">
                <a:solidFill>
                  <a:srgbClr val="39B23F"/>
                </a:solidFill>
              </a:rPr>
              <a:t>antidoto </a:t>
            </a:r>
            <a:r>
              <a:rPr lang="it-IT" b="1" dirty="0" smtClean="0">
                <a:solidFill>
                  <a:srgbClr val="39B23F"/>
                </a:solidFill>
              </a:rPr>
              <a:t>                       </a:t>
            </a:r>
            <a:r>
              <a:rPr lang="it-IT" dirty="0" smtClean="0">
                <a:solidFill>
                  <a:srgbClr val="39B23F"/>
                </a:solidFill>
              </a:rPr>
              <a:t>alla </a:t>
            </a:r>
            <a:r>
              <a:rPr lang="it-IT" dirty="0" smtClean="0">
                <a:solidFill>
                  <a:srgbClr val="39B23F"/>
                </a:solidFill>
              </a:rPr>
              <a:t>alla violenza </a:t>
            </a:r>
            <a:r>
              <a:rPr lang="it-IT" dirty="0">
                <a:solidFill>
                  <a:srgbClr val="39B23F"/>
                </a:solidFill>
              </a:rPr>
              <a:t>e all’eccesso </a:t>
            </a:r>
            <a:r>
              <a:rPr lang="it-IT" dirty="0" smtClean="0">
                <a:solidFill>
                  <a:srgbClr val="39B23F"/>
                </a:solidFill>
              </a:rPr>
              <a:t>competitivo</a:t>
            </a:r>
          </a:p>
          <a:p>
            <a:endParaRPr lang="it-IT" dirty="0" smtClean="0">
              <a:solidFill>
                <a:srgbClr val="39B23F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La cura esprime la </a:t>
            </a:r>
            <a:r>
              <a:rPr lang="it-IT" b="1" dirty="0" smtClean="0">
                <a:solidFill>
                  <a:srgbClr val="FF0000"/>
                </a:solidFill>
              </a:rPr>
              <a:t>libertà responsabile</a:t>
            </a:r>
            <a:r>
              <a:rPr lang="it-IT" dirty="0" smtClean="0">
                <a:solidFill>
                  <a:srgbClr val="FF0000"/>
                </a:solidFill>
              </a:rPr>
              <a:t>, </a:t>
            </a:r>
            <a:r>
              <a:rPr lang="it-IT" b="1" dirty="0" smtClean="0">
                <a:solidFill>
                  <a:srgbClr val="FF0000"/>
                </a:solidFill>
              </a:rPr>
              <a:t>il rispetto </a:t>
            </a:r>
            <a:r>
              <a:rPr lang="it-IT" b="1" smtClean="0">
                <a:solidFill>
                  <a:srgbClr val="FF0000"/>
                </a:solidFill>
              </a:rPr>
              <a:t>e ascolto dell’altro</a:t>
            </a:r>
            <a:r>
              <a:rPr lang="it-IT" b="1" dirty="0" smtClean="0">
                <a:solidFill>
                  <a:srgbClr val="FF0000"/>
                </a:solidFill>
              </a:rPr>
              <a:t>, la coerenza con la norma etica e la collaborazione alla costruzione del bene comune</a:t>
            </a:r>
            <a:endParaRPr lang="it-IT" b="1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69" y="90273"/>
            <a:ext cx="3784600" cy="21463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443" y="3608001"/>
            <a:ext cx="2397210" cy="1589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00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49275" y="405914"/>
            <a:ext cx="8042276" cy="1720169"/>
          </a:xfrm>
        </p:spPr>
        <p:txBody>
          <a:bodyPr/>
          <a:lstStyle/>
          <a:p>
            <a:pPr marL="609600" indent="-609600">
              <a:spcBef>
                <a:spcPts val="800"/>
              </a:spcBef>
            </a:pPr>
            <a: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  <a:t>La prospettiva storica: </a:t>
            </a:r>
            <a:b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</a:br>
            <a:r>
              <a:rPr lang="it-IT" sz="3600" b="1" dirty="0">
                <a:solidFill>
                  <a:srgbClr val="970D3D"/>
                </a:solidFill>
                <a:latin typeface="Arial"/>
                <a:ea typeface="ＭＳ Ｐゴシック" charset="0"/>
                <a:cs typeface="Arial"/>
              </a:rPr>
              <a:t>da dove viene la cura e dove va?</a:t>
            </a:r>
            <a:r>
              <a:rPr lang="it-IT" sz="3600" b="1" dirty="0">
                <a:solidFill>
                  <a:srgbClr val="C75B21"/>
                </a:solidFill>
                <a:latin typeface="Arial"/>
                <a:ea typeface="ＭＳ Ｐゴシック" charset="0"/>
                <a:cs typeface="Arial"/>
              </a:rPr>
              <a:t/>
            </a:r>
            <a:br>
              <a:rPr lang="it-IT" sz="3600" b="1" dirty="0">
                <a:solidFill>
                  <a:srgbClr val="C75B21"/>
                </a:solidFill>
                <a:latin typeface="Arial"/>
                <a:ea typeface="ＭＳ Ｐゴシック" charset="0"/>
                <a:cs typeface="Arial"/>
              </a:rPr>
            </a:br>
            <a:endParaRPr lang="it-IT" sz="3600" dirty="0">
              <a:solidFill>
                <a:srgbClr val="1B5821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49275" y="1283215"/>
            <a:ext cx="8042276" cy="4962639"/>
          </a:xfrm>
        </p:spPr>
        <p:txBody>
          <a:bodyPr/>
          <a:lstStyle/>
          <a:p>
            <a:pPr marL="609600" indent="-609600" algn="ctr">
              <a:buFont typeface="Arial" charset="0"/>
              <a:buNone/>
            </a:pPr>
            <a:endParaRPr lang="it-IT" sz="2800" b="1" dirty="0">
              <a:solidFill>
                <a:srgbClr val="C75B21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 marL="609600" indent="-609600"/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94" y="2263128"/>
            <a:ext cx="4873118" cy="3265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57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1237"/>
          </a:xfrm>
        </p:spPr>
        <p:txBody>
          <a:bodyPr/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significati</a:t>
            </a:r>
            <a:endParaRPr lang="it-IT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9275" y="1207855"/>
            <a:ext cx="8042276" cy="4735746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CURA (CURARE, PRENDERSI CURA) </a:t>
            </a:r>
            <a:r>
              <a:rPr lang="it-IT" dirty="0" smtClean="0">
                <a:solidFill>
                  <a:srgbClr val="0000FF"/>
                </a:solidFill>
              </a:rPr>
              <a:t>come attenzione, sollecitudine, risposta ai bisogni di un’altra persona (o un gruppo di persone)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Un </a:t>
            </a:r>
            <a:r>
              <a:rPr lang="it-IT" b="1" dirty="0" smtClean="0">
                <a:solidFill>
                  <a:srgbClr val="FF0000"/>
                </a:solidFill>
              </a:rPr>
              <a:t>RAPPORTO SOCIALE </a:t>
            </a:r>
            <a:r>
              <a:rPr lang="it-IT" dirty="0" smtClean="0">
                <a:solidFill>
                  <a:srgbClr val="FF0000"/>
                </a:solidFill>
              </a:rPr>
              <a:t>fra un curante e un curato che presuppone uno scambio di servizi ed emozioni</a:t>
            </a:r>
          </a:p>
          <a:p>
            <a:r>
              <a:rPr lang="it-IT" dirty="0" smtClean="0">
                <a:solidFill>
                  <a:srgbClr val="850085"/>
                </a:solidFill>
              </a:rPr>
              <a:t>Si può anche aver </a:t>
            </a:r>
            <a:r>
              <a:rPr lang="it-IT" b="1" dirty="0" smtClean="0">
                <a:solidFill>
                  <a:srgbClr val="850085"/>
                </a:solidFill>
              </a:rPr>
              <a:t>CURA DI SÉ</a:t>
            </a:r>
            <a:r>
              <a:rPr lang="it-IT" dirty="0" smtClean="0">
                <a:solidFill>
                  <a:srgbClr val="850085"/>
                </a:solidFill>
              </a:rPr>
              <a:t>: agisco e beneficio me stesso</a:t>
            </a:r>
          </a:p>
          <a:p>
            <a:r>
              <a:rPr lang="it-IT" dirty="0" smtClean="0">
                <a:solidFill>
                  <a:srgbClr val="39B23F"/>
                </a:solidFill>
              </a:rPr>
              <a:t>In modo traslato ci si può curare anche di una casa, un ambiente, un oggetto di uso, un lavoro che svolgo (di cui saranno </a:t>
            </a:r>
            <a:r>
              <a:rPr lang="it-IT" b="1" dirty="0" smtClean="0">
                <a:solidFill>
                  <a:srgbClr val="39B23F"/>
                </a:solidFill>
              </a:rPr>
              <a:t>beneficiari persone e processi sociali</a:t>
            </a:r>
            <a:r>
              <a:rPr lang="it-IT" dirty="0" smtClean="0">
                <a:solidFill>
                  <a:srgbClr val="39B23F"/>
                </a:solidFill>
              </a:rPr>
              <a:t>)</a:t>
            </a:r>
            <a:endParaRPr lang="it-IT" dirty="0">
              <a:solidFill>
                <a:srgbClr val="39B2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611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79705" y="228600"/>
            <a:ext cx="6503456" cy="1198650"/>
          </a:xfrm>
        </p:spPr>
        <p:txBody>
          <a:bodyPr/>
          <a:lstStyle/>
          <a:p>
            <a:pPr algn="l"/>
            <a: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  <a:t>Perché in ogni epoca </a:t>
            </a:r>
            <a:b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</a:br>
            <a:r>
              <a:rPr lang="it-IT" sz="3600" dirty="0" smtClean="0">
                <a:solidFill>
                  <a:srgbClr val="0000FF"/>
                </a:solidFill>
                <a:latin typeface="Apple Casual"/>
                <a:ea typeface="ＭＳ Ｐゴシック" charset="0"/>
                <a:cs typeface="Apple Casual"/>
              </a:rPr>
              <a:t>la cura è importante?</a:t>
            </a:r>
            <a:endParaRPr lang="it-IT" sz="3600" dirty="0">
              <a:solidFill>
                <a:srgbClr val="0000FF"/>
              </a:solidFill>
              <a:latin typeface="Apple Casual"/>
              <a:ea typeface="ＭＳ Ｐゴシック" charset="0"/>
              <a:cs typeface="Apple Casual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79704" y="1727200"/>
            <a:ext cx="8535696" cy="4457770"/>
          </a:xfrm>
        </p:spPr>
        <p:txBody>
          <a:bodyPr>
            <a:normAutofit fontScale="92500" lnSpcReduction="10000"/>
          </a:bodyPr>
          <a:lstStyle/>
          <a:p>
            <a:pPr>
              <a:buFont typeface="Times" charset="0"/>
              <a:buChar char="•"/>
            </a:pPr>
            <a:r>
              <a:rPr lang="it-IT" sz="28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Incompiutezza </a:t>
            </a: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alla nascita </a:t>
            </a:r>
            <a:r>
              <a:rPr lang="it-IT" sz="2800" i="1" dirty="0">
                <a:solidFill>
                  <a:srgbClr val="3F7444"/>
                </a:solidFill>
                <a:latin typeface="Arial" charset="0"/>
                <a:ea typeface="ＭＳ Ｐゴシック" charset="0"/>
                <a:cs typeface="Cambria" charset="0"/>
              </a:rPr>
              <a:t>(cura </a:t>
            </a:r>
            <a:r>
              <a:rPr lang="it-IT" sz="2800" i="1" dirty="0" smtClean="0">
                <a:solidFill>
                  <a:srgbClr val="3F7444"/>
                </a:solidFill>
                <a:latin typeface="Arial" charset="0"/>
                <a:ea typeface="ＭＳ Ｐゴシック" charset="0"/>
                <a:cs typeface="Cambria" charset="0"/>
              </a:rPr>
              <a:t>materna-familiare)</a:t>
            </a:r>
            <a:endParaRPr lang="it-IT" sz="2800" i="1" dirty="0">
              <a:solidFill>
                <a:srgbClr val="3F7444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Lungo periodo evolutivo </a:t>
            </a:r>
            <a:r>
              <a:rPr lang="it-IT" sz="2800" i="1" dirty="0">
                <a:solidFill>
                  <a:schemeClr val="accent2"/>
                </a:solidFill>
                <a:latin typeface="Arial" charset="0"/>
                <a:ea typeface="ＭＳ Ｐゴシック" charset="0"/>
                <a:cs typeface="Cambria" charset="0"/>
              </a:rPr>
              <a:t>(cura educativa)</a:t>
            </a: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Mantenimento quotidiano del benessere </a:t>
            </a:r>
            <a:r>
              <a:rPr lang="it-IT" sz="2800" i="1" dirty="0">
                <a:solidFill>
                  <a:srgbClr val="BC0000"/>
                </a:solidFill>
                <a:latin typeface="Arial" charset="0"/>
                <a:ea typeface="ＭＳ Ｐゴシック" charset="0"/>
                <a:cs typeface="Cambria" charset="0"/>
              </a:rPr>
              <a:t>(auto-cura)</a:t>
            </a: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Malattia, disabilità, malessere </a:t>
            </a:r>
            <a:r>
              <a:rPr lang="it-IT" sz="2800" i="1" dirty="0">
                <a:solidFill>
                  <a:srgbClr val="970D3D"/>
                </a:solidFill>
                <a:latin typeface="Arial" charset="0"/>
                <a:ea typeface="ＭＳ Ｐゴシック" charset="0"/>
                <a:cs typeface="Cambria" charset="0"/>
              </a:rPr>
              <a:t>(cura infermieristica, terapeutica, riabilitativa, …)</a:t>
            </a:r>
            <a:endParaRPr lang="it-IT" sz="2800" dirty="0">
              <a:solidFill>
                <a:schemeClr val="tx2"/>
              </a:solidFill>
              <a:latin typeface="Arial" charset="0"/>
              <a:ea typeface="ＭＳ Ｐゴシック" charset="0"/>
              <a:cs typeface="Cambria" charset="0"/>
            </a:endParaRPr>
          </a:p>
          <a:p>
            <a:pPr>
              <a:buFont typeface="Times" charset="0"/>
              <a:buChar char="•"/>
            </a:pPr>
            <a:r>
              <a:rPr lang="it-IT" sz="2800" dirty="0">
                <a:solidFill>
                  <a:srgbClr val="000090"/>
                </a:solidFill>
                <a:latin typeface="Arial" charset="0"/>
                <a:ea typeface="ＭＳ Ｐゴシック" charset="0"/>
                <a:cs typeface="Cambria" charset="0"/>
              </a:rPr>
              <a:t>Vecchiaia e decadimento </a:t>
            </a:r>
            <a:r>
              <a:rPr lang="it-IT" sz="2800" i="1" dirty="0">
                <a:solidFill>
                  <a:srgbClr val="850085"/>
                </a:solidFill>
                <a:latin typeface="Arial" charset="0"/>
                <a:ea typeface="ＭＳ Ｐゴシック" charset="0"/>
                <a:cs typeface="Cambria" charset="0"/>
              </a:rPr>
              <a:t>(cura assistenziale, palliativa, …</a:t>
            </a:r>
            <a:r>
              <a:rPr lang="it-IT" sz="2800" i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Cambria" charset="0"/>
              </a:rPr>
              <a:t>)</a:t>
            </a:r>
          </a:p>
          <a:p>
            <a:pPr marL="0" indent="0" algn="ctr">
              <a:buNone/>
            </a:pPr>
            <a:r>
              <a:rPr lang="it-IT" sz="2800" b="1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Cambria" charset="0"/>
              </a:rPr>
              <a:t>LA CURA COME “COSTANTE ANTROPOLOGICA”</a:t>
            </a:r>
          </a:p>
          <a:p>
            <a:pPr algn="ctr">
              <a:lnSpc>
                <a:spcPct val="90000"/>
              </a:lnSpc>
              <a:buFont typeface="Wingdings" charset="0"/>
              <a:buNone/>
            </a:pPr>
            <a:endParaRPr lang="it-IT" sz="2800" b="1" dirty="0">
              <a:solidFill>
                <a:srgbClr val="39B23F"/>
              </a:solidFill>
              <a:latin typeface="Arial" charset="0"/>
              <a:ea typeface="ＭＳ Ｐゴシック" charset="0"/>
              <a:cs typeface="Cambria" charset="0"/>
            </a:endParaRPr>
          </a:p>
        </p:txBody>
      </p:sp>
      <p:pic>
        <p:nvPicPr>
          <p:cNvPr id="2" name="Immagine 1" descr="images-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160" y="228600"/>
            <a:ext cx="1734963" cy="149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29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7331" y="107576"/>
            <a:ext cx="8264220" cy="1336956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i="1" dirty="0" smtClean="0">
                <a:solidFill>
                  <a:srgbClr val="4A8951"/>
                </a:solidFill>
                <a:latin typeface="Arial" charset="0"/>
                <a:ea typeface="ＭＳ Ｐゴシック" charset="0"/>
                <a:cs typeface="ＭＳ Ｐゴシック" charset="0"/>
              </a:rPr>
              <a:t>nelle </a:t>
            </a:r>
            <a:r>
              <a:rPr lang="it-IT" sz="3600" i="1" dirty="0">
                <a:solidFill>
                  <a:srgbClr val="4A8951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antiche</a:t>
            </a:r>
            <a:endParaRPr lang="it-IT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331" y="1840675"/>
            <a:ext cx="6595983" cy="4725271"/>
          </a:xfrm>
        </p:spPr>
        <p:txBody>
          <a:bodyPr>
            <a:no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comunitarie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sacralizzazione e la fondazione </a:t>
            </a:r>
            <a:r>
              <a:rPr lang="it-IT" dirty="0" smtClean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mitica   (Igino, I sec.)</a:t>
            </a:r>
            <a:endParaRPr lang="it-IT" dirty="0">
              <a:solidFill>
                <a:srgbClr val="970D3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I mediatori del </a:t>
            </a:r>
            <a:r>
              <a:rPr 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sacro (Asclepio)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invenzione del medico (del </a:t>
            </a:r>
            <a:r>
              <a:rPr lang="it-IT" dirty="0" smtClean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benessere: Ippocrate)</a:t>
            </a:r>
            <a:endParaRPr lang="it-IT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di </a:t>
            </a:r>
            <a:r>
              <a:rPr lang="it-IT" dirty="0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sé (saggezza e </a:t>
            </a:r>
            <a:r>
              <a:rPr lang="it-IT" dirty="0" err="1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valetudo</a:t>
            </a:r>
            <a:r>
              <a:rPr lang="it-IT" dirty="0" smtClean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4149" y="339788"/>
            <a:ext cx="1770916" cy="237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734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40425" y="107576"/>
            <a:ext cx="8251126" cy="1336956"/>
          </a:xfrm>
        </p:spPr>
        <p:txBody>
          <a:bodyPr/>
          <a:lstStyle/>
          <a:p>
            <a:pPr algn="l"/>
            <a: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Modi sociali di preservare la cura:</a:t>
            </a:r>
            <a:br>
              <a:rPr lang="it-IT" sz="3200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i="1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nelle </a:t>
            </a:r>
            <a:r>
              <a:rPr lang="it-IT" sz="3600" i="1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di mezzo</a:t>
            </a:r>
            <a:endParaRPr lang="it-IT" dirty="0">
              <a:solidFill>
                <a:srgbClr val="00009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6" y="2658088"/>
            <a:ext cx="8396288" cy="3784175"/>
          </a:xfrm>
        </p:spPr>
        <p:txBody>
          <a:bodyPr/>
          <a:lstStyle/>
          <a:p>
            <a:r>
              <a:rPr lang="it-IT" dirty="0">
                <a:solidFill>
                  <a:srgbClr val="226A26"/>
                </a:solidFill>
                <a:latin typeface="Arial" charset="0"/>
                <a:ea typeface="ＭＳ Ｐゴシック" charset="0"/>
                <a:cs typeface="ＭＳ Ｐゴシック" charset="0"/>
              </a:rPr>
              <a:t>Le relazioni primarie, familiari, parentali, vicinali</a:t>
            </a: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fondazione </a:t>
            </a:r>
            <a:r>
              <a:rPr lang="it-IT" dirty="0" err="1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cosmogologica</a:t>
            </a:r>
            <a:endParaRPr lang="it-IT" dirty="0">
              <a:solidFill>
                <a:srgbClr val="970D3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salvezza </a:t>
            </a:r>
            <a:r>
              <a:rPr lang="it-IT" dirty="0" err="1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anima (primazia religiosa)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Le res </a:t>
            </a:r>
            <a:r>
              <a:rPr lang="it-IT" dirty="0" err="1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naturae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e la cura del </a:t>
            </a:r>
            <a:r>
              <a:rPr lang="it-IT" dirty="0" smtClean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corpo (asimmetria complementare)</a:t>
            </a:r>
            <a:endParaRPr lang="it-IT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C75B21"/>
                </a:solidFill>
                <a:latin typeface="Arial" charset="0"/>
                <a:ea typeface="ＭＳ Ｐゴシック" charset="0"/>
                <a:cs typeface="ＭＳ Ｐゴシック" charset="0"/>
              </a:rPr>
              <a:t>La fraternità ospitale</a:t>
            </a:r>
            <a:endParaRPr lang="it-IT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5052" y="107576"/>
            <a:ext cx="2550512" cy="2550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45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0190" y="274638"/>
            <a:ext cx="521134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a cura nelle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 umanistiche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e moderne</a:t>
            </a:r>
            <a:endParaRPr lang="it-IT" sz="3600" dirty="0">
              <a:solidFill>
                <a:srgbClr val="BC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147422"/>
            <a:ext cx="7626742" cy="4364214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 diritti umani e l</a:t>
            </a:r>
            <a:r>
              <a:rPr lang="ja-JP" alt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                   </a:t>
            </a:r>
            <a:r>
              <a:rPr lang="it-IT" i="1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etica e politica della cura)</a:t>
            </a:r>
            <a:endParaRPr lang="it-IT" dirty="0">
              <a:solidFill>
                <a:srgbClr val="0C1D6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medica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(fondazione scientifica della </a:t>
            </a:r>
            <a:r>
              <a:rPr lang="it-IT" i="1" dirty="0" smtClean="0">
                <a:solidFill>
                  <a:srgbClr val="800000"/>
                </a:solidFill>
                <a:latin typeface="Arial" charset="0"/>
                <a:ea typeface="ＭＳ Ｐゴシック" charset="0"/>
                <a:cs typeface="ＭＳ Ｐゴシック" charset="0"/>
              </a:rPr>
              <a:t>terapia)</a:t>
            </a:r>
            <a:endParaRPr lang="it-IT" i="1" dirty="0">
              <a:solidFill>
                <a:srgbClr val="8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professionalizzazione della cura</a:t>
            </a:r>
            <a:r>
              <a:rPr lang="it-IT" dirty="0">
                <a:solidFill>
                  <a:schemeClr val="accent2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3F7444"/>
                </a:solidFill>
                <a:latin typeface="Arial" charset="0"/>
                <a:ea typeface="ＭＳ Ｐゴシック" charset="0"/>
                <a:cs typeface="ＭＳ Ｐゴシック" charset="0"/>
              </a:rPr>
              <a:t>(medica, sanitaria, socio-</a:t>
            </a:r>
            <a:r>
              <a:rPr lang="it-IT" i="1" dirty="0" smtClean="0">
                <a:solidFill>
                  <a:srgbClr val="3F7444"/>
                </a:solidFill>
                <a:latin typeface="Arial" charset="0"/>
                <a:ea typeface="ＭＳ Ｐゴシック" charset="0"/>
                <a:cs typeface="ＭＳ Ｐゴシック" charset="0"/>
              </a:rPr>
              <a:t>assistenziale: fondazione tecnica)</a:t>
            </a:r>
            <a:endParaRPr lang="it-IT" i="1" dirty="0">
              <a:solidFill>
                <a:srgbClr val="3F7444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dirty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materno-familiare</a:t>
            </a:r>
            <a:r>
              <a:rPr lang="it-IT" dirty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(primaria e residuale)</a:t>
            </a:r>
          </a:p>
          <a:p>
            <a:r>
              <a:rPr lang="it-IT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religiosa </a:t>
            </a:r>
            <a:r>
              <a:rPr lang="it-IT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it-IT" i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trascendente, caritativa </a:t>
            </a:r>
            <a:r>
              <a:rPr lang="it-IT" i="1" dirty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e residuale)</a:t>
            </a:r>
            <a:endParaRPr lang="it-IT" dirty="0">
              <a:solidFill>
                <a:srgbClr val="660066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693" y="149218"/>
            <a:ext cx="2369535" cy="257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445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0190" y="274638"/>
            <a:ext cx="5211349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Le fratture della cura nelle </a:t>
            </a:r>
            <a:r>
              <a:rPr lang="it-IT" sz="3600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società </a:t>
            </a:r>
            <a:r>
              <a:rPr lang="it-IT" sz="3600" dirty="0" smtClean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moderne</a:t>
            </a:r>
            <a:endParaRPr lang="it-IT" sz="3600" dirty="0">
              <a:solidFill>
                <a:srgbClr val="BC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40189" y="2315572"/>
            <a:ext cx="7818427" cy="4196064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L</a:t>
            </a:r>
            <a:r>
              <a:rPr lang="ja-JP" alt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800" dirty="0" smtClean="0">
                <a:solidFill>
                  <a:srgbClr val="0C1D6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pubblico: </a:t>
            </a:r>
            <a:r>
              <a:rPr lang="it-IT" sz="28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diseguaglianze e standardizzazione</a:t>
            </a:r>
            <a:endParaRPr lang="it-IT" sz="2800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it-IT" sz="2800" dirty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</a:t>
            </a:r>
            <a:r>
              <a:rPr lang="it-IT" sz="2800" dirty="0" smtClean="0">
                <a:solidFill>
                  <a:srgbClr val="970D3D"/>
                </a:solidFill>
                <a:latin typeface="Arial" charset="0"/>
                <a:ea typeface="ＭＳ Ｐゴシック" charset="0"/>
                <a:cs typeface="ＭＳ Ｐゴシック" charset="0"/>
              </a:rPr>
              <a:t>medica: </a:t>
            </a:r>
            <a:r>
              <a:rPr lang="it-IT" sz="2800" i="1" dirty="0" smtClean="0">
                <a:solidFill>
                  <a:srgbClr val="660066"/>
                </a:solidFill>
                <a:latin typeface="Arial" charset="0"/>
                <a:ea typeface="ＭＳ Ｐゴシック" charset="0"/>
                <a:cs typeface="ＭＳ Ｐゴシック" charset="0"/>
              </a:rPr>
              <a:t>dominanza professionale e  negazione del sapere profano </a:t>
            </a:r>
          </a:p>
          <a:p>
            <a:r>
              <a:rPr lang="it-IT" sz="2800" dirty="0" smtClean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800" dirty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professionalizzazione della </a:t>
            </a:r>
            <a:r>
              <a:rPr lang="it-IT" sz="2800" dirty="0" smtClean="0">
                <a:solidFill>
                  <a:srgbClr val="004500"/>
                </a:solidFill>
                <a:latin typeface="Arial" charset="0"/>
                <a:ea typeface="ＭＳ Ｐゴシック" charset="0"/>
                <a:cs typeface="ＭＳ Ｐゴシック" charset="0"/>
              </a:rPr>
              <a:t>cura: </a:t>
            </a:r>
            <a:r>
              <a:rPr lang="it-IT" sz="2800" i="1" dirty="0" smtClean="0">
                <a:solidFill>
                  <a:srgbClr val="39B23F"/>
                </a:solidFill>
                <a:latin typeface="Arial" charset="0"/>
                <a:ea typeface="ＭＳ Ｐゴシック" charset="0"/>
                <a:cs typeface="ＭＳ Ｐゴシック" charset="0"/>
              </a:rPr>
              <a:t>tecnicismo senza affetti </a:t>
            </a:r>
          </a:p>
          <a:p>
            <a:r>
              <a:rPr lang="it-IT" sz="2800" dirty="0" smtClean="0">
                <a:solidFill>
                  <a:srgbClr val="4D1588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familiare: </a:t>
            </a:r>
            <a:r>
              <a:rPr lang="it-IT" sz="2800" i="1" dirty="0" smtClean="0">
                <a:solidFill>
                  <a:srgbClr val="18058D"/>
                </a:solidFill>
                <a:latin typeface="Arial" charset="0"/>
                <a:ea typeface="ＭＳ Ｐゴシック" charset="0"/>
                <a:cs typeface="ＭＳ Ｐゴシック" charset="0"/>
              </a:rPr>
              <a:t>delega e mercato </a:t>
            </a:r>
          </a:p>
          <a:p>
            <a:r>
              <a:rPr lang="it-IT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8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</a:t>
            </a:r>
            <a:r>
              <a:rPr lang="it-IT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religiosa: </a:t>
            </a:r>
            <a:r>
              <a:rPr lang="it-IT" sz="2800" i="1" dirty="0" err="1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devozionismo</a:t>
            </a:r>
            <a:r>
              <a:rPr lang="it-IT" sz="2800" i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 senza spiritualità</a:t>
            </a:r>
            <a:endParaRPr lang="it-IT" sz="2800" i="1" dirty="0">
              <a:solidFill>
                <a:srgbClr val="850085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5" name="Immagine 4" descr="k843462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243" y="339474"/>
            <a:ext cx="2624504" cy="197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7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8264" y="152400"/>
            <a:ext cx="5187189" cy="1117721"/>
          </a:xfrm>
        </p:spPr>
        <p:txBody>
          <a:bodyPr>
            <a:normAutofit fontScale="90000"/>
          </a:bodyPr>
          <a:lstStyle/>
          <a:p>
            <a:pPr algn="l"/>
            <a:r>
              <a:rPr lang="it-IT" sz="3200" dirty="0" smtClean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>Nella modernità liquida: </a:t>
            </a:r>
            <a: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it-IT" sz="3600" dirty="0">
                <a:solidFill>
                  <a:srgbClr val="00009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it-IT" sz="3600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crisi etica e sociale</a:t>
            </a:r>
            <a:endParaRPr lang="it-IT" i="1" dirty="0">
              <a:solidFill>
                <a:srgbClr val="45D74C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6400" y="1986824"/>
            <a:ext cx="8046079" cy="456637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La crisi etica della cura nello spazio personale </a:t>
            </a:r>
            <a:r>
              <a:rPr lang="it-IT" sz="2400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(edonismo nihilista) </a:t>
            </a:r>
            <a:r>
              <a:rPr lang="it-IT" sz="2400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e </a:t>
            </a:r>
            <a:r>
              <a:rPr lang="it-IT" sz="2400" b="1" dirty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nello spazio </a:t>
            </a:r>
            <a:r>
              <a:rPr lang="it-IT" sz="2400" b="1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</a:t>
            </a:r>
            <a:r>
              <a:rPr lang="it-IT" sz="2400" dirty="0" smtClean="0">
                <a:solidFill>
                  <a:srgbClr val="850085"/>
                </a:solidFill>
                <a:latin typeface="Arial" charset="0"/>
                <a:ea typeface="ＭＳ Ｐゴシック" charset="0"/>
                <a:cs typeface="ＭＳ Ｐゴシック" charset="0"/>
              </a:rPr>
              <a:t>(tecno-economicismo) </a:t>
            </a:r>
          </a:p>
          <a:p>
            <a:pPr>
              <a:lnSpc>
                <a:spcPct val="110000"/>
              </a:lnSpc>
            </a:pPr>
            <a:r>
              <a:rPr lang="it-IT" sz="2400" b="1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destrutturazione </a:t>
            </a:r>
            <a:r>
              <a:rPr lang="it-IT" sz="2400" b="1" dirty="0" err="1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dell</a:t>
            </a:r>
            <a:r>
              <a:rPr lang="ja-JP" alt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it-IT" sz="24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intervento </a:t>
            </a:r>
            <a:r>
              <a:rPr lang="it-IT" sz="2400" b="1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pubblico </a:t>
            </a:r>
            <a:r>
              <a:rPr lang="it-IT" sz="2400" dirty="0" smtClean="0">
                <a:solidFill>
                  <a:srgbClr val="650728"/>
                </a:solidFill>
                <a:latin typeface="Arial" charset="0"/>
                <a:ea typeface="ＭＳ Ｐゴシック" charset="0"/>
                <a:cs typeface="ＭＳ Ｐゴシック" charset="0"/>
              </a:rPr>
              <a:t>(neo-liberismo e anti-egualitarismo)	</a:t>
            </a:r>
            <a:endParaRPr lang="it-IT" dirty="0">
              <a:solidFill>
                <a:srgbClr val="650728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it-IT" sz="2400" b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it-IT" sz="24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cura medica</a:t>
            </a:r>
            <a:r>
              <a:rPr lang="it-IT" sz="2400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sz="2400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(neo-tecnicismo e domande aperte</a:t>
            </a:r>
            <a:r>
              <a:rPr lang="it-IT" i="1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it-IT" b="1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La cura familiare-informale</a:t>
            </a:r>
            <a:r>
              <a:rPr lang="it-IT" dirty="0">
                <a:solidFill>
                  <a:srgbClr val="BC00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it-IT" i="1" dirty="0" smtClean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sovraccarico</a:t>
            </a:r>
            <a:r>
              <a:rPr lang="it-IT" i="1" dirty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it-IT" i="1" dirty="0" smtClean="0">
                <a:solidFill>
                  <a:srgbClr val="FF6600"/>
                </a:solidFill>
                <a:latin typeface="Arial" charset="0"/>
                <a:ea typeface="ＭＳ Ｐゴシック" charset="0"/>
                <a:cs typeface="ＭＳ Ｐゴシック" charset="0"/>
              </a:rPr>
              <a:t>e delegittimazione)</a:t>
            </a:r>
            <a:endParaRPr lang="it-IT" sz="2400" i="1" dirty="0">
              <a:solidFill>
                <a:srgbClr val="FF66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Immagine 3" descr="k233194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9495" y="152400"/>
            <a:ext cx="3055334" cy="164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14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zza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zza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zz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Brezza.thmx</Template>
  <TotalTime>3933</TotalTime>
  <Words>827</Words>
  <Application>Microsoft Macintosh PowerPoint</Application>
  <PresentationFormat>Presentazione su schermo (4:3)</PresentationFormat>
  <Paragraphs>73</Paragraphs>
  <Slides>15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Brezza</vt:lpstr>
      <vt:lpstr>Evoluzione della Cura</vt:lpstr>
      <vt:lpstr>La prospettiva storica:  da dove viene la cura e dove va? </vt:lpstr>
      <vt:lpstr>significati</vt:lpstr>
      <vt:lpstr>Perché in ogni epoca  la cura è importante?</vt:lpstr>
      <vt:lpstr>Modi sociali di preservare la cura: nelle società antiche</vt:lpstr>
      <vt:lpstr>Modi sociali di preservare la cura: nelle società di mezzo</vt:lpstr>
      <vt:lpstr>La cura nelle società  umanistiche e moderne</vt:lpstr>
      <vt:lpstr>Le fratture della cura nelle società moderne</vt:lpstr>
      <vt:lpstr>Nella modernità liquida:  crisi etica e sociale</vt:lpstr>
      <vt:lpstr>Verso la società planetaria:  Grande contrazione  ma nuovi processi (I)</vt:lpstr>
      <vt:lpstr>Verso la società planetaria:  Grande contrazione  ma nuovi processi (II)</vt:lpstr>
      <vt:lpstr>Verso delle “società della salute”? Uno scenario possibile</vt:lpstr>
      <vt:lpstr>4 forme basilari di cura  da coordinare e comporre</vt:lpstr>
      <vt:lpstr>La società fraterna di cui abbiamo bisogno  e che ci manca</vt:lpstr>
      <vt:lpstr>  La “nuova cura” costruisce  una società fraterna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Etica della cura e  cura della comunicazione</dc:title>
  <dc:creator>Marco Ingrosso</dc:creator>
  <cp:lastModifiedBy>Marco Ingrosso</cp:lastModifiedBy>
  <cp:revision>210</cp:revision>
  <dcterms:created xsi:type="dcterms:W3CDTF">2013-04-01T09:25:24Z</dcterms:created>
  <dcterms:modified xsi:type="dcterms:W3CDTF">2016-11-30T10:08:18Z</dcterms:modified>
</cp:coreProperties>
</file>