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varScale="1">
        <p:scale>
          <a:sx n="64" d="100"/>
          <a:sy n="64" d="100"/>
        </p:scale>
        <p:origin x="-14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sz="1400"/>
            </a:pPr>
            <a:r>
              <a:rPr lang="en-US" sz="1400"/>
              <a:t>Scienze Filosofiche e dell'educazione</a:t>
            </a:r>
          </a:p>
        </c:rich>
      </c:tx>
      <c:layout/>
    </c:title>
    <c:plotArea>
      <c:layout>
        <c:manualLayout>
          <c:layoutTarget val="inner"/>
          <c:xMode val="edge"/>
          <c:yMode val="edge"/>
          <c:x val="0.1579188538932646"/>
          <c:y val="0.16041666666666674"/>
          <c:w val="0.7888103674540683"/>
          <c:h val="0.72360345581802465"/>
        </c:manualLayout>
      </c:layout>
      <c:barChart>
        <c:barDir val="bar"/>
        <c:grouping val="clustered"/>
        <c:ser>
          <c:idx val="0"/>
          <c:order val="0"/>
          <c:dPt>
            <c:idx val="0"/>
            <c:spPr>
              <a:solidFill>
                <a:srgbClr val="00B0F0"/>
              </a:solidFill>
            </c:spPr>
          </c:dPt>
          <c:dPt>
            <c:idx val="1"/>
            <c:spPr>
              <a:solidFill>
                <a:srgbClr val="FED0F5"/>
              </a:solidFill>
            </c:spPr>
          </c:dPt>
          <c:dLbls>
            <c:dLbl>
              <c:idx val="0"/>
              <c:layout/>
              <c:showVal val="1"/>
            </c:dLbl>
            <c:dLbl>
              <c:idx val="1"/>
              <c:layout>
                <c:manualLayout>
                  <c:x val="-0.67500000000000249"/>
                  <c:y val="4.6296296296296519E-3"/>
                </c:manualLayout>
              </c:layout>
              <c:showVal val="1"/>
            </c:dLbl>
            <c:delete val="1"/>
            <c:txPr>
              <a:bodyPr/>
              <a:lstStyle/>
              <a:p>
                <a:pPr>
                  <a:defRPr sz="1400" b="1"/>
                </a:pPr>
                <a:endParaRPr lang="it-IT"/>
              </a:p>
            </c:txPr>
          </c:dLbls>
          <c:cat>
            <c:strRef>
              <c:f>Foglio1!$B$11:$C$11</c:f>
              <c:strCache>
                <c:ptCount val="2"/>
                <c:pt idx="0">
                  <c:v>Maschi</c:v>
                </c:pt>
                <c:pt idx="1">
                  <c:v>Femmine</c:v>
                </c:pt>
              </c:strCache>
            </c:strRef>
          </c:cat>
          <c:val>
            <c:numRef>
              <c:f>Foglio1!$B$12:$C$12</c:f>
              <c:numCache>
                <c:formatCode>0%</c:formatCode>
                <c:ptCount val="2"/>
                <c:pt idx="0">
                  <c:v>8.0000000000000057E-2</c:v>
                </c:pt>
                <c:pt idx="1">
                  <c:v>0.92</c:v>
                </c:pt>
              </c:numCache>
            </c:numRef>
          </c:val>
        </c:ser>
        <c:gapWidth val="75"/>
        <c:overlap val="-25"/>
        <c:axId val="80008320"/>
        <c:axId val="80009856"/>
      </c:barChart>
      <c:catAx>
        <c:axId val="80008320"/>
        <c:scaling>
          <c:orientation val="minMax"/>
        </c:scaling>
        <c:axPos val="l"/>
        <c:majorTickMark val="none"/>
        <c:tickLblPos val="nextTo"/>
        <c:crossAx val="80009856"/>
        <c:crosses val="autoZero"/>
        <c:auto val="1"/>
        <c:lblAlgn val="ctr"/>
        <c:lblOffset val="100"/>
      </c:catAx>
      <c:valAx>
        <c:axId val="80009856"/>
        <c:scaling>
          <c:orientation val="minMax"/>
        </c:scaling>
        <c:axPos val="b"/>
        <c:majorGridlines/>
        <c:numFmt formatCode="0%" sourceLinked="1"/>
        <c:majorTickMark val="none"/>
        <c:tickLblPos val="nextTo"/>
        <c:spPr>
          <a:ln w="9525">
            <a:noFill/>
          </a:ln>
        </c:spPr>
        <c:crossAx val="8000832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82E019-1A9C-4B98-BC31-AE67235DEE3E}" type="datetimeFigureOut">
              <a:rPr lang="it-IT" smtClean="0"/>
              <a:pPr/>
              <a:t>04/11/2016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F40343-F5EB-4EDC-9560-548C2407D55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Come si procede una volta fatta tale ipotesi? Con la raccolta dei dati </a:t>
            </a:r>
            <a:endParaRPr lang="it-IT" dirty="0"/>
          </a:p>
        </p:txBody>
      </p:sp>
      <p:sp>
        <p:nvSpPr>
          <p:cNvPr id="4" name="Segnaposto numero diapositiva 3"/>
          <p:cNvSpPr>
            <a:spLocks noGrp="1"/>
          </p:cNvSpPr>
          <p:nvPr>
            <p:ph type="sldNum" sz="quarter" idx="10"/>
          </p:nvPr>
        </p:nvSpPr>
        <p:spPr/>
        <p:txBody>
          <a:bodyPr/>
          <a:lstStyle/>
          <a:p>
            <a:fld id="{03F40343-F5EB-4EDC-9560-548C2407D55B}"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Le</a:t>
            </a:r>
            <a:r>
              <a:rPr lang="it-IT" baseline="0" dirty="0" smtClean="0"/>
              <a:t> indagini campionarie sono probabilmente il miglior modo disponibile quando si vogliono raccogliere dati per descrivere un’ampia popolazione che non sarebbe possibile osservare direttamente. </a:t>
            </a:r>
            <a:r>
              <a:rPr lang="it-IT" baseline="0" dirty="0" err="1" smtClean="0"/>
              <a:t>Es</a:t>
            </a:r>
            <a:r>
              <a:rPr lang="it-IT" baseline="0" dirty="0" smtClean="0"/>
              <a:t> Censimento della popolazione (ogni 10 anni); i sondaggi elettorali; sanità ed istruzione; lavoro;  consumi reddito e benessere, ecc.</a:t>
            </a:r>
            <a:endParaRPr lang="it-IT" dirty="0"/>
          </a:p>
        </p:txBody>
      </p:sp>
      <p:sp>
        <p:nvSpPr>
          <p:cNvPr id="4" name="Segnaposto numero diapositiva 3"/>
          <p:cNvSpPr>
            <a:spLocks noGrp="1"/>
          </p:cNvSpPr>
          <p:nvPr>
            <p:ph type="sldNum" sz="quarter" idx="10"/>
          </p:nvPr>
        </p:nvSpPr>
        <p:spPr/>
        <p:txBody>
          <a:bodyPr/>
          <a:lstStyle/>
          <a:p>
            <a:fld id="{03F40343-F5EB-4EDC-9560-548C2407D55B}" type="slidenum">
              <a:rPr lang="it-IT" smtClean="0"/>
              <a:pPr/>
              <a:t>5</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Campionamento probabilistico e non probabilistico; il primo garantisce la rappresentatività dei</a:t>
            </a:r>
            <a:r>
              <a:rPr lang="it-IT" baseline="0" dirty="0" smtClean="0"/>
              <a:t> risultati che possono essere generalizzati alla popolazione di riferimento mentre con quello non probabilistico (</a:t>
            </a:r>
            <a:r>
              <a:rPr lang="it-IT" baseline="0" dirty="0" err="1" smtClean="0"/>
              <a:t>es</a:t>
            </a:r>
            <a:r>
              <a:rPr lang="it-IT" baseline="0" dirty="0" smtClean="0"/>
              <a:t>, “a valanga”) non si possono generalizzare i dati.  </a:t>
            </a:r>
            <a:endParaRPr lang="it-IT" dirty="0"/>
          </a:p>
        </p:txBody>
      </p:sp>
      <p:sp>
        <p:nvSpPr>
          <p:cNvPr id="4" name="Segnaposto numero diapositiva 3"/>
          <p:cNvSpPr>
            <a:spLocks noGrp="1"/>
          </p:cNvSpPr>
          <p:nvPr>
            <p:ph type="sldNum" sz="quarter" idx="10"/>
          </p:nvPr>
        </p:nvSpPr>
        <p:spPr/>
        <p:txBody>
          <a:bodyPr/>
          <a:lstStyle/>
          <a:p>
            <a:fld id="{03F40343-F5EB-4EDC-9560-548C2407D55B}" type="slidenum">
              <a:rPr lang="it-IT" smtClean="0"/>
              <a:pPr/>
              <a:t>6</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Non affronteremo il tema di “come si costruisce un questionario” </a:t>
            </a:r>
            <a:r>
              <a:rPr lang="it-IT" baseline="0" dirty="0" smtClean="0"/>
              <a:t>quanto piuttosto quelli che sono gli aspetti caratterizzanti questo strumento di raccolta dei dati.</a:t>
            </a:r>
            <a:endParaRPr lang="it-IT" dirty="0"/>
          </a:p>
        </p:txBody>
      </p:sp>
      <p:sp>
        <p:nvSpPr>
          <p:cNvPr id="4" name="Segnaposto numero diapositiva 3"/>
          <p:cNvSpPr>
            <a:spLocks noGrp="1"/>
          </p:cNvSpPr>
          <p:nvPr>
            <p:ph type="sldNum" sz="quarter" idx="10"/>
          </p:nvPr>
        </p:nvSpPr>
        <p:spPr/>
        <p:txBody>
          <a:bodyPr/>
          <a:lstStyle/>
          <a:p>
            <a:fld id="{03F40343-F5EB-4EDC-9560-548C2407D55B}" type="slidenum">
              <a:rPr lang="it-IT" smtClean="0"/>
              <a:pPr/>
              <a:t>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8F05DFC-7B60-448D-8B77-3E43EE55EA4C}" type="datetimeFigureOut">
              <a:rPr lang="it-IT" smtClean="0"/>
              <a:pPr/>
              <a:t>04/11/2016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D6FCC1D-5A27-4237-8B3A-C279C42942F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05DFC-7B60-448D-8B77-3E43EE55EA4C}" type="datetimeFigureOut">
              <a:rPr lang="it-IT" smtClean="0"/>
              <a:pPr/>
              <a:t>04/11/2016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FCC1D-5A27-4237-8B3A-C279C42942F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054"/>
          <p:cNvSpPr txBox="1">
            <a:spLocks noChangeArrowheads="1"/>
          </p:cNvSpPr>
          <p:nvPr/>
        </p:nvSpPr>
        <p:spPr bwMode="auto">
          <a:xfrm>
            <a:off x="5148064" y="6237312"/>
            <a:ext cx="379432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it-IT" sz="1800" b="1" i="1" dirty="0" smtClean="0">
                <a:solidFill>
                  <a:srgbClr val="0070C0"/>
                </a:solidFill>
                <a:latin typeface="+mn-lt"/>
              </a:rPr>
              <a:t>pierpaola.pierucci@unife.it</a:t>
            </a:r>
            <a:endParaRPr lang="it-IT" sz="1800" b="1" i="1" dirty="0">
              <a:solidFill>
                <a:srgbClr val="0070C0"/>
              </a:solidFill>
              <a:latin typeface="+mn-lt"/>
            </a:endParaRPr>
          </a:p>
        </p:txBody>
      </p:sp>
      <p:pic>
        <p:nvPicPr>
          <p:cNvPr id="7" name="Immagine 6" descr="logo unife.png"/>
          <p:cNvPicPr>
            <a:picLocks noChangeAspect="1"/>
          </p:cNvPicPr>
          <p:nvPr/>
        </p:nvPicPr>
        <p:blipFill>
          <a:blip r:embed="rId2" cstate="print"/>
          <a:stretch>
            <a:fillRect/>
          </a:stretch>
        </p:blipFill>
        <p:spPr>
          <a:xfrm>
            <a:off x="251520" y="188640"/>
            <a:ext cx="2736304" cy="1229577"/>
          </a:xfrm>
          <a:prstGeom prst="rect">
            <a:avLst/>
          </a:prstGeom>
        </p:spPr>
      </p:pic>
      <p:pic>
        <p:nvPicPr>
          <p:cNvPr id="12" name="Immagine 11" descr="image017.png"/>
          <p:cNvPicPr>
            <a:picLocks noChangeAspect="1"/>
          </p:cNvPicPr>
          <p:nvPr/>
        </p:nvPicPr>
        <p:blipFill>
          <a:blip r:embed="rId3" cstate="print"/>
          <a:stretch>
            <a:fillRect/>
          </a:stretch>
        </p:blipFill>
        <p:spPr>
          <a:xfrm>
            <a:off x="505377" y="1342544"/>
            <a:ext cx="8315095" cy="4246696"/>
          </a:xfrm>
          <a:prstGeom prst="rect">
            <a:avLst/>
          </a:prstGeom>
        </p:spPr>
      </p:pic>
      <p:sp>
        <p:nvSpPr>
          <p:cNvPr id="9" name="Text Box 2053"/>
          <p:cNvSpPr txBox="1">
            <a:spLocks noChangeArrowheads="1"/>
          </p:cNvSpPr>
          <p:nvPr/>
        </p:nvSpPr>
        <p:spPr bwMode="auto">
          <a:xfrm>
            <a:off x="3707904" y="4646166"/>
            <a:ext cx="4464496" cy="1231106"/>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57150">
            <a:solidFill>
              <a:schemeClr val="accent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it-IT" sz="2800" b="1" dirty="0" smtClean="0">
                <a:solidFill>
                  <a:schemeClr val="tx2">
                    <a:lumMod val="75000"/>
                  </a:schemeClr>
                </a:solidFill>
                <a:latin typeface="Garamond" pitchFamily="18" charset="0"/>
              </a:rPr>
              <a:t>La ricerca sociale </a:t>
            </a:r>
          </a:p>
          <a:p>
            <a:pPr algn="ctr" eaLnBrk="1" hangingPunct="1"/>
            <a:r>
              <a:rPr lang="it-IT" sz="2800" b="1" dirty="0" smtClean="0">
                <a:solidFill>
                  <a:schemeClr val="tx2">
                    <a:lumMod val="75000"/>
                  </a:schemeClr>
                </a:solidFill>
                <a:latin typeface="Garamond" pitchFamily="18" charset="0"/>
              </a:rPr>
              <a:t>di tipo quantitativo</a:t>
            </a:r>
          </a:p>
          <a:p>
            <a:pPr algn="ctr" eaLnBrk="1" hangingPunct="1"/>
            <a:endParaRPr lang="it-IT" sz="1800" b="1" dirty="0" smtClean="0">
              <a:solidFill>
                <a:srgbClr val="FF0000"/>
              </a:solidFill>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2937" y="1465620"/>
            <a:ext cx="4051109" cy="523220"/>
          </a:xfrm>
          <a:prstGeom prst="rect">
            <a:avLst/>
          </a:prstGeom>
          <a:solidFill>
            <a:schemeClr val="accent6">
              <a:lumMod val="60000"/>
              <a:lumOff val="40000"/>
            </a:schemeClr>
          </a:solidFill>
        </p:spPr>
        <p:txBody>
          <a:bodyPr wrap="none" rtlCol="0">
            <a:spAutoFit/>
          </a:bodyPr>
          <a:lstStyle/>
          <a:p>
            <a:r>
              <a:rPr lang="it-IT" sz="2800" b="1" dirty="0" smtClean="0">
                <a:solidFill>
                  <a:schemeClr val="bg1"/>
                </a:solidFill>
              </a:rPr>
              <a:t>Ricerca quantitativa</a:t>
            </a:r>
            <a:endParaRPr lang="it-IT" sz="2800" b="1" dirty="0">
              <a:solidFill>
                <a:schemeClr val="bg1"/>
              </a:solidFill>
            </a:endParaRPr>
          </a:p>
        </p:txBody>
      </p:sp>
      <p:sp>
        <p:nvSpPr>
          <p:cNvPr id="4" name="CasellaDiTesto 3"/>
          <p:cNvSpPr txBox="1"/>
          <p:nvPr/>
        </p:nvSpPr>
        <p:spPr>
          <a:xfrm>
            <a:off x="5735512" y="1547500"/>
            <a:ext cx="2292872" cy="369332"/>
          </a:xfrm>
          <a:prstGeom prst="rect">
            <a:avLst/>
          </a:prstGeom>
          <a:noFill/>
        </p:spPr>
        <p:txBody>
          <a:bodyPr wrap="none" rtlCol="0">
            <a:spAutoFit/>
          </a:bodyPr>
          <a:lstStyle/>
          <a:p>
            <a:r>
              <a:rPr lang="it-IT" b="1" i="1" dirty="0" smtClean="0">
                <a:solidFill>
                  <a:srgbClr val="C00000"/>
                </a:solidFill>
              </a:rPr>
              <a:t>Quali caratteristiche? </a:t>
            </a:r>
          </a:p>
        </p:txBody>
      </p:sp>
      <p:cxnSp>
        <p:nvCxnSpPr>
          <p:cNvPr id="5" name="Connettore 2 4"/>
          <p:cNvCxnSpPr/>
          <p:nvPr/>
        </p:nvCxnSpPr>
        <p:spPr>
          <a:xfrm>
            <a:off x="5004048" y="174145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70716" y="2051556"/>
            <a:ext cx="1941044" cy="369332"/>
          </a:xfrm>
          <a:prstGeom prst="rect">
            <a:avLst/>
          </a:prstGeom>
          <a:noFill/>
        </p:spPr>
        <p:txBody>
          <a:bodyPr wrap="none" rtlCol="0">
            <a:spAutoFit/>
          </a:bodyPr>
          <a:lstStyle/>
          <a:p>
            <a:r>
              <a:rPr lang="it-IT" b="1" u="sng" dirty="0" smtClean="0">
                <a:solidFill>
                  <a:srgbClr val="C00000"/>
                </a:solidFill>
              </a:rPr>
              <a:t>Punto di partenza</a:t>
            </a:r>
            <a:r>
              <a:rPr lang="it-IT" b="1" dirty="0" smtClean="0">
                <a:solidFill>
                  <a:srgbClr val="C00000"/>
                </a:solidFill>
              </a:rPr>
              <a:t>:</a:t>
            </a:r>
          </a:p>
        </p:txBody>
      </p:sp>
      <p:sp>
        <p:nvSpPr>
          <p:cNvPr id="7" name="CasellaDiTesto 6"/>
          <p:cNvSpPr txBox="1"/>
          <p:nvPr/>
        </p:nvSpPr>
        <p:spPr>
          <a:xfrm>
            <a:off x="423433" y="4067780"/>
            <a:ext cx="4436599" cy="369332"/>
          </a:xfrm>
          <a:prstGeom prst="rect">
            <a:avLst/>
          </a:prstGeom>
          <a:noFill/>
        </p:spPr>
        <p:txBody>
          <a:bodyPr wrap="none" rtlCol="0">
            <a:spAutoFit/>
          </a:bodyPr>
          <a:lstStyle/>
          <a:p>
            <a:r>
              <a:rPr lang="it-IT" b="1" u="sng" dirty="0" smtClean="0">
                <a:solidFill>
                  <a:srgbClr val="C00000"/>
                </a:solidFill>
              </a:rPr>
              <a:t>Rapporto </a:t>
            </a:r>
            <a:r>
              <a:rPr lang="it-IT" b="1" u="sng" dirty="0">
                <a:solidFill>
                  <a:srgbClr val="C00000"/>
                </a:solidFill>
              </a:rPr>
              <a:t>tra ricercatore e soggetto studiato</a:t>
            </a:r>
            <a:r>
              <a:rPr lang="it-IT" b="1" dirty="0" smtClean="0">
                <a:solidFill>
                  <a:srgbClr val="C00000"/>
                </a:solidFill>
              </a:rPr>
              <a:t>:</a:t>
            </a:r>
            <a:endParaRPr lang="it-IT" b="1" dirty="0">
              <a:solidFill>
                <a:srgbClr val="C00000"/>
              </a:solidFill>
            </a:endParaRPr>
          </a:p>
        </p:txBody>
      </p:sp>
      <p:sp>
        <p:nvSpPr>
          <p:cNvPr id="8" name="CasellaDiTesto 7"/>
          <p:cNvSpPr txBox="1"/>
          <p:nvPr/>
        </p:nvSpPr>
        <p:spPr>
          <a:xfrm>
            <a:off x="414940" y="2998693"/>
            <a:ext cx="2572884" cy="369332"/>
          </a:xfrm>
          <a:prstGeom prst="rect">
            <a:avLst/>
          </a:prstGeom>
          <a:noFill/>
        </p:spPr>
        <p:txBody>
          <a:bodyPr wrap="none" rtlCol="0">
            <a:spAutoFit/>
          </a:bodyPr>
          <a:lstStyle/>
          <a:p>
            <a:r>
              <a:rPr lang="it-IT" b="1" u="sng" dirty="0">
                <a:solidFill>
                  <a:srgbClr val="C00000"/>
                </a:solidFill>
              </a:rPr>
              <a:t>Teoria e ricerca </a:t>
            </a:r>
            <a:r>
              <a:rPr lang="it-IT" b="1" u="sng" dirty="0" smtClean="0">
                <a:solidFill>
                  <a:srgbClr val="C00000"/>
                </a:solidFill>
              </a:rPr>
              <a:t>empirica</a:t>
            </a:r>
            <a:r>
              <a:rPr lang="it-IT" b="1" dirty="0" smtClean="0">
                <a:solidFill>
                  <a:srgbClr val="C00000"/>
                </a:solidFill>
              </a:rPr>
              <a:t>:</a:t>
            </a:r>
            <a:endParaRPr lang="it-IT" b="1" dirty="0">
              <a:solidFill>
                <a:srgbClr val="C00000"/>
              </a:solidFill>
            </a:endParaRPr>
          </a:p>
        </p:txBody>
      </p:sp>
      <p:sp>
        <p:nvSpPr>
          <p:cNvPr id="9" name="CasellaDiTesto 8"/>
          <p:cNvSpPr txBox="1"/>
          <p:nvPr/>
        </p:nvSpPr>
        <p:spPr>
          <a:xfrm>
            <a:off x="479386" y="5579948"/>
            <a:ext cx="2868478" cy="369332"/>
          </a:xfrm>
          <a:prstGeom prst="rect">
            <a:avLst/>
          </a:prstGeom>
          <a:noFill/>
        </p:spPr>
        <p:txBody>
          <a:bodyPr wrap="none" rtlCol="0">
            <a:spAutoFit/>
          </a:bodyPr>
          <a:lstStyle/>
          <a:p>
            <a:r>
              <a:rPr lang="it-IT" b="1" u="sng" dirty="0" smtClean="0">
                <a:solidFill>
                  <a:srgbClr val="C00000"/>
                </a:solidFill>
              </a:rPr>
              <a:t>Ruolo del soggetto studiato:</a:t>
            </a:r>
            <a:endParaRPr lang="it-IT" b="1" u="sng" dirty="0">
              <a:solidFill>
                <a:srgbClr val="C00000"/>
              </a:solidFill>
            </a:endParaRPr>
          </a:p>
        </p:txBody>
      </p:sp>
      <p:sp>
        <p:nvSpPr>
          <p:cNvPr id="10" name="CasellaDiTesto 9"/>
          <p:cNvSpPr txBox="1"/>
          <p:nvPr/>
        </p:nvSpPr>
        <p:spPr>
          <a:xfrm>
            <a:off x="467544" y="2348880"/>
            <a:ext cx="7848872" cy="646331"/>
          </a:xfrm>
          <a:prstGeom prst="rect">
            <a:avLst/>
          </a:prstGeom>
          <a:noFill/>
        </p:spPr>
        <p:txBody>
          <a:bodyPr wrap="square" rtlCol="0">
            <a:spAutoFit/>
          </a:bodyPr>
          <a:lstStyle/>
          <a:p>
            <a:r>
              <a:rPr lang="it-IT" dirty="0" smtClean="0"/>
              <a:t> - Analisi della </a:t>
            </a:r>
            <a:r>
              <a:rPr lang="it-IT" b="1" dirty="0" smtClean="0"/>
              <a:t>letteratura esistente </a:t>
            </a:r>
            <a:r>
              <a:rPr lang="it-IT" dirty="0" smtClean="0"/>
              <a:t>da cui vengono formulate </a:t>
            </a:r>
            <a:r>
              <a:rPr lang="it-IT" b="1" dirty="0" smtClean="0"/>
              <a:t>le ipotesi teoriche </a:t>
            </a:r>
            <a:r>
              <a:rPr lang="it-IT" dirty="0" smtClean="0"/>
              <a:t>da verificare</a:t>
            </a:r>
            <a:endParaRPr lang="it-IT" dirty="0"/>
          </a:p>
        </p:txBody>
      </p:sp>
      <p:sp>
        <p:nvSpPr>
          <p:cNvPr id="11" name="CasellaDiTesto 10"/>
          <p:cNvSpPr txBox="1"/>
          <p:nvPr/>
        </p:nvSpPr>
        <p:spPr>
          <a:xfrm>
            <a:off x="467544" y="3358733"/>
            <a:ext cx="8208912" cy="646331"/>
          </a:xfrm>
          <a:prstGeom prst="rect">
            <a:avLst/>
          </a:prstGeom>
          <a:noFill/>
        </p:spPr>
        <p:txBody>
          <a:bodyPr wrap="square" rtlCol="0">
            <a:spAutoFit/>
          </a:bodyPr>
          <a:lstStyle/>
          <a:p>
            <a:r>
              <a:rPr lang="it-IT" dirty="0" smtClean="0"/>
              <a:t>- La </a:t>
            </a:r>
            <a:r>
              <a:rPr lang="it-IT" b="1" dirty="0" smtClean="0"/>
              <a:t>teoria precede l’osservazione</a:t>
            </a:r>
            <a:r>
              <a:rPr lang="it-IT" dirty="0" smtClean="0"/>
              <a:t>, la ricerca scientifica. Rapporto   strutturato in fasi logiche- consequenziali (impostazione </a:t>
            </a:r>
            <a:r>
              <a:rPr lang="it-IT" b="1" dirty="0" smtClean="0"/>
              <a:t>deduttiva</a:t>
            </a:r>
            <a:r>
              <a:rPr lang="it-IT" dirty="0" smtClean="0"/>
              <a:t>)</a:t>
            </a:r>
          </a:p>
        </p:txBody>
      </p:sp>
      <p:sp>
        <p:nvSpPr>
          <p:cNvPr id="12" name="CasellaDiTesto 11"/>
          <p:cNvSpPr txBox="1"/>
          <p:nvPr/>
        </p:nvSpPr>
        <p:spPr>
          <a:xfrm>
            <a:off x="467544" y="4366845"/>
            <a:ext cx="8352928" cy="1200329"/>
          </a:xfrm>
          <a:prstGeom prst="rect">
            <a:avLst/>
          </a:prstGeom>
          <a:noFill/>
        </p:spPr>
        <p:txBody>
          <a:bodyPr wrap="square" rtlCol="0">
            <a:spAutoFit/>
          </a:bodyPr>
          <a:lstStyle/>
          <a:p>
            <a:pPr marL="285750" indent="-285750">
              <a:buFontTx/>
              <a:buChar char="-"/>
            </a:pPr>
            <a:r>
              <a:rPr lang="it-IT" dirty="0" smtClean="0"/>
              <a:t>Rapporto distaccato, neutrale. </a:t>
            </a:r>
          </a:p>
          <a:p>
            <a:pPr marL="285750" indent="-285750">
              <a:buFontTx/>
              <a:buChar char="-"/>
            </a:pPr>
            <a:r>
              <a:rPr lang="it-IT" dirty="0" smtClean="0"/>
              <a:t>È il ricercatore che indaga ciò che a lui (o alla comunità scientifica) sembra importante</a:t>
            </a:r>
          </a:p>
          <a:p>
            <a:r>
              <a:rPr lang="it-IT" dirty="0" smtClean="0"/>
              <a:t>-    Non c’è alcuna interazione tra studioso e studiato</a:t>
            </a:r>
            <a:endParaRPr lang="it-IT" dirty="0"/>
          </a:p>
        </p:txBody>
      </p:sp>
      <p:sp>
        <p:nvSpPr>
          <p:cNvPr id="13" name="CasellaDiTesto 12"/>
          <p:cNvSpPr txBox="1"/>
          <p:nvPr/>
        </p:nvSpPr>
        <p:spPr>
          <a:xfrm>
            <a:off x="467544" y="5879013"/>
            <a:ext cx="2610010" cy="646331"/>
          </a:xfrm>
          <a:prstGeom prst="rect">
            <a:avLst/>
          </a:prstGeom>
          <a:noFill/>
        </p:spPr>
        <p:txBody>
          <a:bodyPr wrap="none" rtlCol="0">
            <a:spAutoFit/>
          </a:bodyPr>
          <a:lstStyle/>
          <a:p>
            <a:r>
              <a:rPr lang="it-IT" dirty="0" smtClean="0"/>
              <a:t>-  </a:t>
            </a:r>
            <a:r>
              <a:rPr lang="it-IT" dirty="0" err="1" smtClean="0"/>
              <a:t>  </a:t>
            </a:r>
            <a:r>
              <a:rPr lang="it-IT" dirty="0" smtClean="0"/>
              <a:t>«Oggetto» di ricerca</a:t>
            </a:r>
          </a:p>
          <a:p>
            <a:r>
              <a:rPr lang="it-IT" dirty="0" smtClean="0"/>
              <a:t>-    Passivo</a:t>
            </a:r>
            <a:endParaRPr lang="it-IT" dirty="0"/>
          </a:p>
        </p:txBody>
      </p:sp>
      <p:pic>
        <p:nvPicPr>
          <p:cNvPr id="15" name="Immagine 14" descr="logo unife.png"/>
          <p:cNvPicPr>
            <a:picLocks noChangeAspect="1"/>
          </p:cNvPicPr>
          <p:nvPr/>
        </p:nvPicPr>
        <p:blipFill>
          <a:blip r:embed="rId2" cstate="print"/>
          <a:stretch>
            <a:fillRect/>
          </a:stretch>
        </p:blipFill>
        <p:spPr>
          <a:xfrm>
            <a:off x="251520" y="188640"/>
            <a:ext cx="2736304" cy="1229577"/>
          </a:xfrm>
          <a:prstGeom prst="rect">
            <a:avLst/>
          </a:prstGeom>
        </p:spPr>
      </p:pic>
      <p:pic>
        <p:nvPicPr>
          <p:cNvPr id="16" name="Immagine 15" descr="imm sito nuovo home_0.jpg"/>
          <p:cNvPicPr>
            <a:picLocks noChangeAspect="1"/>
          </p:cNvPicPr>
          <p:nvPr/>
        </p:nvPicPr>
        <p:blipFill>
          <a:blip r:embed="rId3" cstate="print"/>
          <a:stretch>
            <a:fillRect/>
          </a:stretch>
        </p:blipFill>
        <p:spPr>
          <a:xfrm>
            <a:off x="5724128" y="57161"/>
            <a:ext cx="2585571" cy="14996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897668"/>
            <a:ext cx="3816424" cy="523220"/>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0">
            <a:spAutoFit/>
          </a:bodyPr>
          <a:lstStyle/>
          <a:p>
            <a:pPr algn="ctr"/>
            <a:r>
              <a:rPr lang="it-IT" sz="2800" b="1" dirty="0" smtClean="0"/>
              <a:t>Ricerca qualitativa</a:t>
            </a:r>
            <a:endParaRPr lang="it-IT" sz="2800" b="1" dirty="0"/>
          </a:p>
        </p:txBody>
      </p:sp>
      <p:sp>
        <p:nvSpPr>
          <p:cNvPr id="5" name="CasellaDiTesto 4"/>
          <p:cNvSpPr txBox="1"/>
          <p:nvPr/>
        </p:nvSpPr>
        <p:spPr>
          <a:xfrm>
            <a:off x="4716016" y="1897668"/>
            <a:ext cx="4032448" cy="523220"/>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square" rtlCol="0">
            <a:spAutoFit/>
          </a:bodyPr>
          <a:lstStyle/>
          <a:p>
            <a:pPr algn="ctr"/>
            <a:r>
              <a:rPr lang="it-IT" sz="2800" b="1" dirty="0" smtClean="0"/>
              <a:t>Ricerca quantitativa</a:t>
            </a:r>
            <a:endParaRPr lang="it-IT" sz="2800" b="1" dirty="0"/>
          </a:p>
        </p:txBody>
      </p:sp>
      <p:sp>
        <p:nvSpPr>
          <p:cNvPr id="6" name="CasellaDiTesto 5"/>
          <p:cNvSpPr txBox="1"/>
          <p:nvPr/>
        </p:nvSpPr>
        <p:spPr>
          <a:xfrm>
            <a:off x="2699792" y="1196752"/>
            <a:ext cx="3857274" cy="523220"/>
          </a:xfrm>
          <a:prstGeom prst="rect">
            <a:avLst/>
          </a:prstGeom>
          <a:noFill/>
        </p:spPr>
        <p:txBody>
          <a:bodyPr wrap="none" rtlCol="0">
            <a:spAutoFit/>
          </a:bodyPr>
          <a:lstStyle/>
          <a:p>
            <a:r>
              <a:rPr lang="it-IT" sz="2800" b="1" i="1" dirty="0" smtClean="0">
                <a:solidFill>
                  <a:srgbClr val="C00000"/>
                </a:solidFill>
              </a:rPr>
              <a:t>«La portata dei risultati»</a:t>
            </a:r>
          </a:p>
        </p:txBody>
      </p:sp>
      <p:sp>
        <p:nvSpPr>
          <p:cNvPr id="7" name="CasellaDiTesto 6"/>
          <p:cNvSpPr txBox="1"/>
          <p:nvPr/>
        </p:nvSpPr>
        <p:spPr>
          <a:xfrm>
            <a:off x="99425" y="2708920"/>
            <a:ext cx="4184543" cy="646331"/>
          </a:xfrm>
          <a:prstGeom prst="rect">
            <a:avLst/>
          </a:prstGeom>
          <a:noFill/>
        </p:spPr>
        <p:txBody>
          <a:bodyPr wrap="none" rtlCol="0">
            <a:spAutoFit/>
          </a:bodyPr>
          <a:lstStyle/>
          <a:p>
            <a:r>
              <a:rPr lang="it-IT" dirty="0" smtClean="0"/>
              <a:t>Ricerca condotta su </a:t>
            </a:r>
            <a:r>
              <a:rPr lang="it-IT" b="1" u="sng" dirty="0" smtClean="0"/>
              <a:t>pochi</a:t>
            </a:r>
            <a:r>
              <a:rPr lang="it-IT" b="1" dirty="0" smtClean="0"/>
              <a:t> «casi di studio</a:t>
            </a:r>
            <a:r>
              <a:rPr lang="it-IT" dirty="0" smtClean="0"/>
              <a:t>»,</a:t>
            </a:r>
          </a:p>
          <a:p>
            <a:r>
              <a:rPr lang="it-IT" dirty="0"/>
              <a:t>m</a:t>
            </a:r>
            <a:r>
              <a:rPr lang="it-IT" dirty="0" smtClean="0"/>
              <a:t>a in modo </a:t>
            </a:r>
            <a:r>
              <a:rPr lang="it-IT" b="1" dirty="0" smtClean="0"/>
              <a:t>più approfondito.</a:t>
            </a:r>
          </a:p>
        </p:txBody>
      </p:sp>
      <p:sp>
        <p:nvSpPr>
          <p:cNvPr id="8" name="CasellaDiTesto 7"/>
          <p:cNvSpPr txBox="1"/>
          <p:nvPr/>
        </p:nvSpPr>
        <p:spPr>
          <a:xfrm>
            <a:off x="4995968" y="2708920"/>
            <a:ext cx="3968520" cy="646331"/>
          </a:xfrm>
          <a:prstGeom prst="rect">
            <a:avLst/>
          </a:prstGeom>
          <a:noFill/>
        </p:spPr>
        <p:txBody>
          <a:bodyPr wrap="square" rtlCol="0">
            <a:spAutoFit/>
          </a:bodyPr>
          <a:lstStyle/>
          <a:p>
            <a:r>
              <a:rPr lang="it-IT" dirty="0" smtClean="0"/>
              <a:t>Ricerca condotta su larga scala, su </a:t>
            </a:r>
            <a:r>
              <a:rPr lang="it-IT" b="1" u="sng" dirty="0" smtClean="0"/>
              <a:t>molti</a:t>
            </a:r>
            <a:r>
              <a:rPr lang="it-IT" b="1" dirty="0" smtClean="0"/>
              <a:t> soggetti, </a:t>
            </a:r>
            <a:r>
              <a:rPr lang="it-IT" dirty="0" smtClean="0"/>
              <a:t>ma con </a:t>
            </a:r>
            <a:r>
              <a:rPr lang="it-IT" b="1" dirty="0" smtClean="0"/>
              <a:t>minore profondità.</a:t>
            </a:r>
          </a:p>
        </p:txBody>
      </p:sp>
      <p:cxnSp>
        <p:nvCxnSpPr>
          <p:cNvPr id="9" name="Connettore 2 8"/>
          <p:cNvCxnSpPr/>
          <p:nvPr/>
        </p:nvCxnSpPr>
        <p:spPr>
          <a:xfrm>
            <a:off x="3203848" y="3427259"/>
            <a:ext cx="720080" cy="50579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4427984" y="3355251"/>
            <a:ext cx="567984" cy="5778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699792" y="4149080"/>
            <a:ext cx="3672408" cy="646331"/>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it-IT" b="1" dirty="0" err="1" smtClean="0"/>
              <a:t>Generalizzabilità</a:t>
            </a:r>
            <a:r>
              <a:rPr lang="it-IT" b="1" dirty="0" smtClean="0"/>
              <a:t> dei risultati</a:t>
            </a:r>
            <a:endParaRPr lang="it-IT" b="1" dirty="0"/>
          </a:p>
        </p:txBody>
      </p:sp>
      <p:sp>
        <p:nvSpPr>
          <p:cNvPr id="12" name="Ovale 11"/>
          <p:cNvSpPr/>
          <p:nvPr/>
        </p:nvSpPr>
        <p:spPr>
          <a:xfrm>
            <a:off x="6523028" y="384720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a:t>
            </a:r>
          </a:p>
        </p:txBody>
      </p:sp>
      <p:sp>
        <p:nvSpPr>
          <p:cNvPr id="13" name="Ovale 12"/>
          <p:cNvSpPr/>
          <p:nvPr/>
        </p:nvSpPr>
        <p:spPr>
          <a:xfrm>
            <a:off x="1619672" y="386104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smtClean="0"/>
              <a:t>-</a:t>
            </a:r>
            <a:endParaRPr lang="it-IT" sz="7200" dirty="0"/>
          </a:p>
        </p:txBody>
      </p:sp>
      <p:sp>
        <p:nvSpPr>
          <p:cNvPr id="14" name="CasellaDiTesto 13"/>
          <p:cNvSpPr txBox="1"/>
          <p:nvPr/>
        </p:nvSpPr>
        <p:spPr>
          <a:xfrm>
            <a:off x="539552" y="5157192"/>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smtClean="0"/>
              <a:t>Ricerca qualitativa e ricerca quantitativa hanno pari dignità ed utilità scientifica. </a:t>
            </a:r>
            <a:r>
              <a:rPr lang="it-IT" b="1" dirty="0" smtClean="0"/>
              <a:t>L’una non è migliore dell’altra</a:t>
            </a:r>
            <a:r>
              <a:rPr lang="it-IT" dirty="0" smtClean="0"/>
              <a:t>, ma rispondono a diverse esigenze di indagine. Spesso è utile l’applicazione di entrambe per avere una visione della realtà studiata più significativa e completa.</a:t>
            </a:r>
            <a:endParaRPr lang="it-IT" dirty="0"/>
          </a:p>
        </p:txBody>
      </p:sp>
      <p:pic>
        <p:nvPicPr>
          <p:cNvPr id="16" name="Immagine 15" descr="logo unife.png"/>
          <p:cNvPicPr>
            <a:picLocks noChangeAspect="1"/>
          </p:cNvPicPr>
          <p:nvPr/>
        </p:nvPicPr>
        <p:blipFill>
          <a:blip r:embed="rId2" cstate="print"/>
          <a:stretch>
            <a:fillRect/>
          </a:stretch>
        </p:blipFill>
        <p:spPr>
          <a:xfrm>
            <a:off x="251520" y="188640"/>
            <a:ext cx="2736304" cy="12295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8"/>
          <p:cNvSpPr txBox="1"/>
          <p:nvPr/>
        </p:nvSpPr>
        <p:spPr>
          <a:xfrm>
            <a:off x="4860032" y="2132856"/>
            <a:ext cx="297772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smtClean="0">
                <a:solidFill>
                  <a:srgbClr val="C00000"/>
                </a:solidFill>
              </a:rPr>
              <a:t>Quali tecniche?</a:t>
            </a:r>
            <a:endParaRPr lang="it-IT" sz="2800" b="1" dirty="0">
              <a:solidFill>
                <a:srgbClr val="C00000"/>
              </a:solidFill>
            </a:endParaRPr>
          </a:p>
        </p:txBody>
      </p:sp>
      <p:sp>
        <p:nvSpPr>
          <p:cNvPr id="6" name="CasellaDiTesto 12"/>
          <p:cNvSpPr txBox="1"/>
          <p:nvPr/>
        </p:nvSpPr>
        <p:spPr>
          <a:xfrm>
            <a:off x="4788024" y="548680"/>
            <a:ext cx="3154838" cy="523220"/>
          </a:xfrm>
          <a:prstGeom prst="rect">
            <a:avLst/>
          </a:prstGeom>
          <a:solidFill>
            <a:schemeClr val="accent6">
              <a:lumMod val="60000"/>
              <a:lumOff val="40000"/>
            </a:schemeClr>
          </a:solidFill>
          <a:ln w="76200">
            <a:solidFill>
              <a:srgbClr val="C00000"/>
            </a:solidFill>
          </a:ln>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800" b="1" dirty="0" smtClean="0"/>
              <a:t>Ricerca quantitativa</a:t>
            </a:r>
            <a:endParaRPr lang="it-IT" sz="2800" b="1" dirty="0"/>
          </a:p>
        </p:txBody>
      </p:sp>
      <p:cxnSp>
        <p:nvCxnSpPr>
          <p:cNvPr id="9" name="Connettore 2 8"/>
          <p:cNvCxnSpPr/>
          <p:nvPr/>
        </p:nvCxnSpPr>
        <p:spPr>
          <a:xfrm>
            <a:off x="6516216" y="1124744"/>
            <a:ext cx="0" cy="86409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83568" y="2708920"/>
            <a:ext cx="7776864" cy="830997"/>
          </a:xfrm>
          <a:prstGeom prst="rect">
            <a:avLst/>
          </a:prstGeom>
          <a:noFill/>
        </p:spPr>
        <p:txBody>
          <a:bodyPr wrap="square" rtlCol="0">
            <a:spAutoFit/>
          </a:bodyPr>
          <a:lstStyle/>
          <a:p>
            <a:pPr>
              <a:buFont typeface="Wingdings" pitchFamily="2" charset="2"/>
              <a:buChar char="ü"/>
            </a:pPr>
            <a:r>
              <a:rPr lang="it-IT" sz="2400" b="1" i="1" dirty="0" smtClean="0"/>
              <a:t>L’inchiesta campionaria </a:t>
            </a:r>
          </a:p>
          <a:p>
            <a:r>
              <a:rPr lang="it-IT" sz="2400" i="1" dirty="0" smtClean="0"/>
              <a:t>   ricerca condotta attraverso il </a:t>
            </a:r>
            <a:r>
              <a:rPr lang="it-IT" sz="2400" b="1" i="1" u="sng" dirty="0" smtClean="0"/>
              <a:t>questionario</a:t>
            </a:r>
            <a:endParaRPr lang="it-IT" sz="2400" i="1" dirty="0"/>
          </a:p>
        </p:txBody>
      </p:sp>
      <p:pic>
        <p:nvPicPr>
          <p:cNvPr id="8" name="Immagine 7" descr="logo unife.png"/>
          <p:cNvPicPr>
            <a:picLocks noChangeAspect="1"/>
          </p:cNvPicPr>
          <p:nvPr/>
        </p:nvPicPr>
        <p:blipFill>
          <a:blip r:embed="rId2" cstate="print"/>
          <a:stretch>
            <a:fillRect/>
          </a:stretch>
        </p:blipFill>
        <p:spPr>
          <a:xfrm>
            <a:off x="251520" y="188640"/>
            <a:ext cx="2736304" cy="1229577"/>
          </a:xfrm>
          <a:prstGeom prst="rect">
            <a:avLst/>
          </a:prstGeom>
        </p:spPr>
      </p:pic>
      <p:pic>
        <p:nvPicPr>
          <p:cNvPr id="15" name="Immagine 14" descr="censimento-2011-risposta.jpg"/>
          <p:cNvPicPr>
            <a:picLocks noChangeAspect="1"/>
          </p:cNvPicPr>
          <p:nvPr/>
        </p:nvPicPr>
        <p:blipFill>
          <a:blip r:embed="rId3" cstate="print"/>
          <a:stretch>
            <a:fillRect/>
          </a:stretch>
        </p:blipFill>
        <p:spPr>
          <a:xfrm>
            <a:off x="3559984" y="3645024"/>
            <a:ext cx="5010978" cy="2952328"/>
          </a:xfrm>
          <a:prstGeom prst="rect">
            <a:avLst/>
          </a:prstGeom>
        </p:spPr>
      </p:pic>
      <p:pic>
        <p:nvPicPr>
          <p:cNvPr id="16" name="Immagine 15" descr="image017.png"/>
          <p:cNvPicPr>
            <a:picLocks noChangeAspect="1"/>
          </p:cNvPicPr>
          <p:nvPr/>
        </p:nvPicPr>
        <p:blipFill>
          <a:blip r:embed="rId4" cstate="print"/>
          <a:stretch>
            <a:fillRect/>
          </a:stretch>
        </p:blipFill>
        <p:spPr>
          <a:xfrm>
            <a:off x="179512" y="5301208"/>
            <a:ext cx="2626463" cy="13413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467544" y="1988840"/>
            <a:ext cx="2519279" cy="461665"/>
          </a:xfrm>
          <a:prstGeom prst="rect">
            <a:avLst/>
          </a:prstGeom>
          <a:noFill/>
        </p:spPr>
        <p:txBody>
          <a:bodyPr wrap="none" rtlCol="0">
            <a:spAutoFit/>
          </a:bodyPr>
          <a:lstStyle/>
          <a:p>
            <a:r>
              <a:rPr lang="it-IT" sz="2400" b="1" dirty="0" smtClean="0"/>
              <a:t>La struttura “tipo”</a:t>
            </a:r>
            <a:endParaRPr lang="it-IT" sz="2400" b="1" dirty="0"/>
          </a:p>
        </p:txBody>
      </p:sp>
      <p:pic>
        <p:nvPicPr>
          <p:cNvPr id="9" name="Segnaposto contenuto 4" descr="Figure3.1.eps"/>
          <p:cNvPicPr>
            <a:picLocks noChangeAspect="1"/>
          </p:cNvPicPr>
          <p:nvPr/>
        </p:nvPicPr>
        <p:blipFill>
          <a:blip r:embed="rId2" cstate="print"/>
          <a:srcRect/>
          <a:stretch>
            <a:fillRect/>
          </a:stretch>
        </p:blipFill>
        <p:spPr bwMode="auto">
          <a:xfrm>
            <a:off x="4346575" y="2348880"/>
            <a:ext cx="4797425" cy="3306762"/>
          </a:xfrm>
          <a:prstGeom prst="rect">
            <a:avLst/>
          </a:prstGeom>
          <a:noFill/>
          <a:ln w="9525">
            <a:noFill/>
            <a:miter lim="800000"/>
            <a:headEnd/>
            <a:tailEnd/>
          </a:ln>
        </p:spPr>
      </p:pic>
      <p:sp>
        <p:nvSpPr>
          <p:cNvPr id="10" name="Segnaposto contenuto 2"/>
          <p:cNvSpPr>
            <a:spLocks noGrp="1"/>
          </p:cNvSpPr>
          <p:nvPr>
            <p:ph idx="1"/>
          </p:nvPr>
        </p:nvSpPr>
        <p:spPr>
          <a:xfrm>
            <a:off x="192286" y="2492896"/>
            <a:ext cx="8412162" cy="3312368"/>
          </a:xfrm>
        </p:spPr>
        <p:txBody>
          <a:bodyPr>
            <a:noAutofit/>
          </a:bodyPr>
          <a:lstStyle/>
          <a:p>
            <a:pPr eaLnBrk="1" hangingPunct="1">
              <a:lnSpc>
                <a:spcPct val="80000"/>
              </a:lnSpc>
            </a:pPr>
            <a:r>
              <a:rPr lang="it-IT" sz="1800" dirty="0" smtClean="0">
                <a:latin typeface="Garamond" pitchFamily="18" charset="0"/>
                <a:ea typeface="ＭＳ Ｐゴシック" pitchFamily="34" charset="-128"/>
                <a:cs typeface="Arial" pitchFamily="34" charset="0"/>
              </a:rPr>
              <a:t>Si parte da una </a:t>
            </a:r>
            <a:r>
              <a:rPr lang="it-IT" sz="1800" b="1" dirty="0" smtClean="0">
                <a:latin typeface="Garamond" pitchFamily="18" charset="0"/>
                <a:ea typeface="ＭＳ Ｐゴシック" pitchFamily="34" charset="-128"/>
                <a:cs typeface="Arial" pitchFamily="34" charset="0"/>
              </a:rPr>
              <a:t>domanda</a:t>
            </a:r>
            <a:r>
              <a:rPr lang="it-IT" sz="1800" dirty="0" smtClean="0">
                <a:latin typeface="Garamond" pitchFamily="18" charset="0"/>
                <a:ea typeface="ＭＳ Ｐゴシック" pitchFamily="34" charset="-128"/>
                <a:cs typeface="Arial" pitchFamily="34" charset="0"/>
              </a:rPr>
              <a:t> di ricerca</a:t>
            </a:r>
          </a:p>
          <a:p>
            <a:pPr eaLnBrk="1" hangingPunct="1">
              <a:lnSpc>
                <a:spcPct val="80000"/>
              </a:lnSpc>
            </a:pPr>
            <a:endParaRPr lang="it-IT" sz="1100" dirty="0" smtClean="0">
              <a:latin typeface="Garamond" pitchFamily="18" charset="0"/>
              <a:ea typeface="ＭＳ Ｐゴシック" pitchFamily="34" charset="-128"/>
              <a:cs typeface="Arial" pitchFamily="34" charset="0"/>
            </a:endParaRPr>
          </a:p>
          <a:p>
            <a:pPr eaLnBrk="1" hangingPunct="1">
              <a:lnSpc>
                <a:spcPct val="80000"/>
              </a:lnSpc>
            </a:pPr>
            <a:r>
              <a:rPr lang="it-IT" sz="1800" dirty="0" smtClean="0">
                <a:latin typeface="Garamond" pitchFamily="18" charset="0"/>
                <a:ea typeface="ＭＳ Ｐゴシック" pitchFamily="34" charset="-128"/>
                <a:cs typeface="Arial" pitchFamily="34" charset="0"/>
              </a:rPr>
              <a:t>Si passa poi all’</a:t>
            </a:r>
            <a:r>
              <a:rPr lang="it-IT" altLang="ja-JP" sz="1800" b="1" dirty="0" smtClean="0">
                <a:latin typeface="Garamond" pitchFamily="18" charset="0"/>
                <a:ea typeface="ＭＳ Ｐゴシック" pitchFamily="34" charset="-128"/>
                <a:cs typeface="Arial" pitchFamily="34" charset="0"/>
              </a:rPr>
              <a:t>esame della </a:t>
            </a:r>
            <a:br>
              <a:rPr lang="it-IT" altLang="ja-JP" sz="1800" b="1" dirty="0" smtClean="0">
                <a:latin typeface="Garamond" pitchFamily="18" charset="0"/>
                <a:ea typeface="ＭＳ Ｐゴシック" pitchFamily="34" charset="-128"/>
                <a:cs typeface="Arial" pitchFamily="34" charset="0"/>
              </a:rPr>
            </a:br>
            <a:r>
              <a:rPr lang="it-IT" altLang="ja-JP" sz="1800" b="1" dirty="0" smtClean="0">
                <a:latin typeface="Garamond" pitchFamily="18" charset="0"/>
                <a:ea typeface="ＭＳ Ｐゴシック" pitchFamily="34" charset="-128"/>
                <a:cs typeface="Arial" pitchFamily="34" charset="0"/>
              </a:rPr>
              <a:t>letteratura</a:t>
            </a:r>
            <a:r>
              <a:rPr lang="it-IT" altLang="ja-JP" sz="1800" dirty="0" smtClean="0">
                <a:latin typeface="Garamond" pitchFamily="18" charset="0"/>
                <a:ea typeface="ＭＳ Ｐゴシック" pitchFamily="34" charset="-128"/>
                <a:cs typeface="Arial" pitchFamily="34" charset="0"/>
              </a:rPr>
              <a:t> per cercare tutte le informazioni </a:t>
            </a:r>
            <a:br>
              <a:rPr lang="it-IT" altLang="ja-JP" sz="1800" dirty="0" smtClean="0">
                <a:latin typeface="Garamond" pitchFamily="18" charset="0"/>
                <a:ea typeface="ＭＳ Ｐゴシック" pitchFamily="34" charset="-128"/>
                <a:cs typeface="Arial" pitchFamily="34" charset="0"/>
              </a:rPr>
            </a:br>
            <a:r>
              <a:rPr lang="it-IT" altLang="ja-JP" sz="1800" dirty="0" smtClean="0">
                <a:latin typeface="Garamond" pitchFamily="18" charset="0"/>
                <a:ea typeface="ＭＳ Ｐゴシック" pitchFamily="34" charset="-128"/>
                <a:cs typeface="Arial" pitchFamily="34" charset="0"/>
              </a:rPr>
              <a:t>sull’argomento già diffuse. </a:t>
            </a:r>
          </a:p>
          <a:p>
            <a:pPr eaLnBrk="1" hangingPunct="1">
              <a:lnSpc>
                <a:spcPct val="80000"/>
              </a:lnSpc>
            </a:pPr>
            <a:endParaRPr lang="it-IT" altLang="ja-JP" sz="1100" dirty="0" smtClean="0">
              <a:latin typeface="Garamond" pitchFamily="18" charset="0"/>
              <a:ea typeface="ＭＳ Ｐゴシック" pitchFamily="34" charset="-128"/>
              <a:cs typeface="Arial" pitchFamily="34" charset="0"/>
            </a:endParaRPr>
          </a:p>
          <a:p>
            <a:pPr eaLnBrk="1" hangingPunct="1">
              <a:lnSpc>
                <a:spcPct val="80000"/>
              </a:lnSpc>
            </a:pPr>
            <a:r>
              <a:rPr lang="it-IT" sz="1800" dirty="0" smtClean="0">
                <a:latin typeface="Garamond" pitchFamily="18" charset="0"/>
                <a:ea typeface="ＭＳ Ｐゴシック" pitchFamily="34" charset="-128"/>
                <a:cs typeface="Arial" pitchFamily="34" charset="0"/>
              </a:rPr>
              <a:t>Si sviluppa un’</a:t>
            </a:r>
            <a:r>
              <a:rPr lang="it-IT" altLang="ja-JP" sz="1800" b="1" dirty="0" smtClean="0">
                <a:latin typeface="Garamond" pitchFamily="18" charset="0"/>
                <a:ea typeface="ＭＳ Ｐゴシック" pitchFamily="34" charset="-128"/>
                <a:cs typeface="Arial" pitchFamily="34" charset="0"/>
              </a:rPr>
              <a:t>ipotesi</a:t>
            </a:r>
            <a:r>
              <a:rPr lang="it-IT" altLang="ja-JP" sz="1800" dirty="0" smtClean="0">
                <a:latin typeface="Garamond" pitchFamily="18" charset="0"/>
                <a:ea typeface="ＭＳ Ｐゴシック" pitchFamily="34" charset="-128"/>
                <a:cs typeface="Arial" pitchFamily="34" charset="0"/>
              </a:rPr>
              <a:t> </a:t>
            </a:r>
            <a:br>
              <a:rPr lang="it-IT" altLang="ja-JP" sz="1800" dirty="0" smtClean="0">
                <a:latin typeface="Garamond" pitchFamily="18" charset="0"/>
                <a:ea typeface="ＭＳ Ｐゴシック" pitchFamily="34" charset="-128"/>
                <a:cs typeface="Arial" pitchFamily="34" charset="0"/>
              </a:rPr>
            </a:br>
            <a:r>
              <a:rPr lang="it-IT" altLang="ja-JP" sz="1800" dirty="0" smtClean="0">
                <a:latin typeface="Garamond" pitchFamily="18" charset="0"/>
                <a:ea typeface="ＭＳ Ｐゴシック" pitchFamily="34" charset="-128"/>
                <a:cs typeface="Arial" pitchFamily="34" charset="0"/>
              </a:rPr>
              <a:t>plausibile su come immagina che </a:t>
            </a:r>
            <a:br>
              <a:rPr lang="it-IT" altLang="ja-JP" sz="1800" dirty="0" smtClean="0">
                <a:latin typeface="Garamond" pitchFamily="18" charset="0"/>
                <a:ea typeface="ＭＳ Ｐゴシック" pitchFamily="34" charset="-128"/>
                <a:cs typeface="Arial" pitchFamily="34" charset="0"/>
              </a:rPr>
            </a:br>
            <a:r>
              <a:rPr lang="it-IT" altLang="ja-JP" sz="1800" dirty="0" smtClean="0">
                <a:latin typeface="Garamond" pitchFamily="18" charset="0"/>
                <a:ea typeface="ＭＳ Ｐゴシック" pitchFamily="34" charset="-128"/>
                <a:cs typeface="Arial" pitchFamily="34" charset="0"/>
              </a:rPr>
              <a:t>fenomeni sociali si relazionino tra loro.</a:t>
            </a:r>
          </a:p>
          <a:p>
            <a:pPr eaLnBrk="1" hangingPunct="1">
              <a:lnSpc>
                <a:spcPct val="80000"/>
              </a:lnSpc>
            </a:pPr>
            <a:endParaRPr lang="it-IT" altLang="ja-JP" sz="1100" dirty="0" smtClean="0">
              <a:latin typeface="Garamond" pitchFamily="18" charset="0"/>
              <a:ea typeface="ＭＳ Ｐゴシック" pitchFamily="34" charset="-128"/>
              <a:cs typeface="Arial" pitchFamily="34" charset="0"/>
            </a:endParaRPr>
          </a:p>
          <a:p>
            <a:pPr eaLnBrk="1" hangingPunct="1">
              <a:lnSpc>
                <a:spcPct val="80000"/>
              </a:lnSpc>
            </a:pPr>
            <a:r>
              <a:rPr lang="it-IT" sz="1800" dirty="0" smtClean="0">
                <a:latin typeface="Garamond" pitchFamily="18" charset="0"/>
                <a:ea typeface="ＭＳ Ｐゴシック" pitchFamily="34" charset="-128"/>
                <a:cs typeface="Arial" pitchFamily="34" charset="0"/>
              </a:rPr>
              <a:t>C’</a:t>
            </a:r>
            <a:r>
              <a:rPr lang="it-IT" altLang="ja-JP" sz="1800" dirty="0" smtClean="0">
                <a:latin typeface="Garamond" pitchFamily="18" charset="0"/>
                <a:ea typeface="ＭＳ Ｐゴシック" pitchFamily="34" charset="-128"/>
                <a:cs typeface="Arial" pitchFamily="34" charset="0"/>
              </a:rPr>
              <a:t>è poi la fase di </a:t>
            </a:r>
            <a:r>
              <a:rPr lang="it-IT" altLang="ja-JP" sz="1800" b="1" dirty="0" smtClean="0">
                <a:latin typeface="Garamond" pitchFamily="18" charset="0"/>
                <a:ea typeface="ＭＳ Ｐゴシック" pitchFamily="34" charset="-128"/>
                <a:cs typeface="Arial" pitchFamily="34" charset="0"/>
              </a:rPr>
              <a:t>raccolta dei dati</a:t>
            </a:r>
            <a:r>
              <a:rPr lang="it-IT" altLang="ja-JP" sz="1800" dirty="0" smtClean="0">
                <a:latin typeface="Garamond" pitchFamily="18" charset="0"/>
                <a:ea typeface="ＭＳ Ｐゴシック" pitchFamily="34" charset="-128"/>
                <a:cs typeface="Arial" pitchFamily="34" charset="0"/>
              </a:rPr>
              <a:t>, </a:t>
            </a:r>
            <a:br>
              <a:rPr lang="it-IT" altLang="ja-JP" sz="1800" dirty="0" smtClean="0">
                <a:latin typeface="Garamond" pitchFamily="18" charset="0"/>
                <a:ea typeface="ＭＳ Ｐゴシック" pitchFamily="34" charset="-128"/>
                <a:cs typeface="Arial" pitchFamily="34" charset="0"/>
              </a:rPr>
            </a:br>
            <a:r>
              <a:rPr lang="it-IT" altLang="ja-JP" sz="1800" dirty="0" smtClean="0">
                <a:latin typeface="Garamond" pitchFamily="18" charset="0"/>
                <a:ea typeface="ＭＳ Ｐゴシック" pitchFamily="34" charset="-128"/>
                <a:cs typeface="Arial" pitchFamily="34" charset="0"/>
              </a:rPr>
              <a:t>i quali possono confermare, o meno, </a:t>
            </a:r>
            <a:br>
              <a:rPr lang="it-IT" altLang="ja-JP" sz="1800" dirty="0" smtClean="0">
                <a:latin typeface="Garamond" pitchFamily="18" charset="0"/>
                <a:ea typeface="ＭＳ Ｐゴシック" pitchFamily="34" charset="-128"/>
                <a:cs typeface="Arial" pitchFamily="34" charset="0"/>
              </a:rPr>
            </a:br>
            <a:r>
              <a:rPr lang="it-IT" altLang="ja-JP" sz="1800" dirty="0" smtClean="0">
                <a:latin typeface="Garamond" pitchFamily="18" charset="0"/>
                <a:ea typeface="ＭＳ Ｐゴシック" pitchFamily="34" charset="-128"/>
                <a:cs typeface="Arial" pitchFamily="34" charset="0"/>
              </a:rPr>
              <a:t>l’ipotesi di partenza.</a:t>
            </a:r>
          </a:p>
          <a:p>
            <a:pPr eaLnBrk="1" hangingPunct="1">
              <a:lnSpc>
                <a:spcPct val="80000"/>
              </a:lnSpc>
              <a:buNone/>
            </a:pPr>
            <a:endParaRPr lang="it-IT" altLang="ja-JP" sz="1100" dirty="0" smtClean="0">
              <a:latin typeface="Garamond" pitchFamily="18" charset="0"/>
              <a:ea typeface="ＭＳ Ｐゴシック" pitchFamily="34" charset="-128"/>
              <a:cs typeface="Arial" pitchFamily="34" charset="0"/>
            </a:endParaRPr>
          </a:p>
          <a:p>
            <a:pPr eaLnBrk="1" hangingPunct="1">
              <a:lnSpc>
                <a:spcPct val="80000"/>
              </a:lnSpc>
            </a:pPr>
            <a:r>
              <a:rPr lang="it-IT" sz="1800" dirty="0" smtClean="0">
                <a:latin typeface="Garamond" pitchFamily="18" charset="0"/>
                <a:ea typeface="ＭＳ Ｐゴシック" pitchFamily="34" charset="-128"/>
                <a:cs typeface="Arial" pitchFamily="34" charset="0"/>
              </a:rPr>
              <a:t>Infine, il ricercatore </a:t>
            </a:r>
            <a:r>
              <a:rPr lang="it-IT" sz="1800" b="1" dirty="0" smtClean="0">
                <a:latin typeface="Garamond" pitchFamily="18" charset="0"/>
                <a:ea typeface="ＭＳ Ｐゴシック" pitchFamily="34" charset="-128"/>
                <a:cs typeface="Arial" pitchFamily="34" charset="0"/>
              </a:rPr>
              <a:t>analizza i dati </a:t>
            </a:r>
            <a:br>
              <a:rPr lang="it-IT" sz="1800" b="1" dirty="0" smtClean="0">
                <a:latin typeface="Garamond" pitchFamily="18" charset="0"/>
                <a:ea typeface="ＭＳ Ｐゴシック" pitchFamily="34" charset="-128"/>
                <a:cs typeface="Arial" pitchFamily="34" charset="0"/>
              </a:rPr>
            </a:br>
            <a:r>
              <a:rPr lang="it-IT" sz="1800" b="1" dirty="0" smtClean="0">
                <a:latin typeface="Garamond" pitchFamily="18" charset="0"/>
                <a:ea typeface="ＭＳ Ｐゴシック" pitchFamily="34" charset="-128"/>
                <a:cs typeface="Arial" pitchFamily="34" charset="0"/>
              </a:rPr>
              <a:t>a</a:t>
            </a:r>
            <a:r>
              <a:rPr lang="it-IT" sz="1800" dirty="0" smtClean="0">
                <a:latin typeface="Garamond" pitchFamily="18" charset="0"/>
                <a:ea typeface="ＭＳ Ｐゴシック" pitchFamily="34" charset="-128"/>
                <a:cs typeface="Arial" pitchFamily="34" charset="0"/>
              </a:rPr>
              <a:t>lla luce dell’</a:t>
            </a:r>
            <a:r>
              <a:rPr lang="it-IT" altLang="ja-JP" sz="1800" dirty="0" smtClean="0">
                <a:latin typeface="Garamond" pitchFamily="18" charset="0"/>
                <a:ea typeface="ＭＳ Ｐゴシック" pitchFamily="34" charset="-128"/>
                <a:cs typeface="Arial" pitchFamily="34" charset="0"/>
              </a:rPr>
              <a:t>ipotesi iniziale.</a:t>
            </a:r>
            <a:endParaRPr lang="it-IT" sz="1800" dirty="0" smtClean="0">
              <a:latin typeface="Garamond" pitchFamily="18" charset="0"/>
              <a:ea typeface="ＭＳ Ｐゴシック" pitchFamily="34" charset="-128"/>
              <a:cs typeface="Arial" pitchFamily="34" charset="0"/>
            </a:endParaRPr>
          </a:p>
        </p:txBody>
      </p:sp>
      <p:pic>
        <p:nvPicPr>
          <p:cNvPr id="11" name="Immagine 10" descr="logo unife.png"/>
          <p:cNvPicPr>
            <a:picLocks noChangeAspect="1"/>
          </p:cNvPicPr>
          <p:nvPr/>
        </p:nvPicPr>
        <p:blipFill>
          <a:blip r:embed="rId3" cstate="print"/>
          <a:stretch>
            <a:fillRect/>
          </a:stretch>
        </p:blipFill>
        <p:spPr>
          <a:xfrm>
            <a:off x="251520" y="188640"/>
            <a:ext cx="2736304" cy="1229577"/>
          </a:xfrm>
          <a:prstGeom prst="rect">
            <a:avLst/>
          </a:prstGeom>
        </p:spPr>
      </p:pic>
      <p:pic>
        <p:nvPicPr>
          <p:cNvPr id="12" name="Immagine 11" descr="image017.png"/>
          <p:cNvPicPr>
            <a:picLocks noChangeAspect="1"/>
          </p:cNvPicPr>
          <p:nvPr/>
        </p:nvPicPr>
        <p:blipFill>
          <a:blip r:embed="rId4" cstate="print"/>
          <a:stretch>
            <a:fillRect/>
          </a:stretch>
        </p:blipFill>
        <p:spPr>
          <a:xfrm>
            <a:off x="3491880" y="260648"/>
            <a:ext cx="3850599" cy="19665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625554" y="4509120"/>
            <a:ext cx="4077976" cy="369332"/>
          </a:xfrm>
          <a:prstGeom prst="rect">
            <a:avLst/>
          </a:prstGeom>
          <a:solidFill>
            <a:schemeClr val="accent6">
              <a:lumMod val="40000"/>
              <a:lumOff val="60000"/>
            </a:schemeClr>
          </a:solidFill>
        </p:spPr>
        <p:txBody>
          <a:bodyPr wrap="none" rtlCol="0">
            <a:spAutoFit/>
          </a:bodyPr>
          <a:lstStyle/>
          <a:p>
            <a:pPr algn="ctr"/>
            <a:r>
              <a:rPr lang="it-IT" b="1" dirty="0" smtClean="0"/>
              <a:t>Domanda di ricerca e ipotesi di partenza </a:t>
            </a:r>
            <a:endParaRPr lang="it-IT" b="1" dirty="0"/>
          </a:p>
        </p:txBody>
      </p:sp>
      <p:sp>
        <p:nvSpPr>
          <p:cNvPr id="10" name="CasellaDiTesto 9"/>
          <p:cNvSpPr txBox="1"/>
          <p:nvPr/>
        </p:nvSpPr>
        <p:spPr>
          <a:xfrm>
            <a:off x="467544" y="5325015"/>
            <a:ext cx="8136904" cy="1200329"/>
          </a:xfrm>
          <a:prstGeom prst="rect">
            <a:avLst/>
          </a:prstGeom>
          <a:noFill/>
        </p:spPr>
        <p:txBody>
          <a:bodyPr wrap="square" rtlCol="0">
            <a:spAutoFit/>
          </a:bodyPr>
          <a:lstStyle/>
          <a:p>
            <a:r>
              <a:rPr lang="it-IT" b="1" dirty="0" err="1" smtClean="0"/>
              <a:t>Perchè</a:t>
            </a:r>
            <a:r>
              <a:rPr lang="it-IT" b="1" dirty="0" smtClean="0"/>
              <a:t> la professione di educatore è così “femminile”? </a:t>
            </a:r>
          </a:p>
          <a:p>
            <a:r>
              <a:rPr lang="it-IT" dirty="0" smtClean="0"/>
              <a:t>Per un retaggio culturale secondo cui è la donna ad avere maggior propensione alla relazione di aiuto/ di cura  o anche per motivazioni più sociologiche riguardanti le prospettive di carriera, che orientano diversamente uomini e </a:t>
            </a:r>
            <a:r>
              <a:rPr lang="it-IT" dirty="0" smtClean="0"/>
              <a:t>donne</a:t>
            </a:r>
            <a:r>
              <a:rPr lang="it-IT" dirty="0" smtClean="0"/>
              <a:t>?</a:t>
            </a:r>
            <a:endParaRPr lang="it-IT" i="1" dirty="0"/>
          </a:p>
        </p:txBody>
      </p:sp>
      <p:pic>
        <p:nvPicPr>
          <p:cNvPr id="17" name="Immagine 16" descr="logo unife.png"/>
          <p:cNvPicPr>
            <a:picLocks noChangeAspect="1"/>
          </p:cNvPicPr>
          <p:nvPr/>
        </p:nvPicPr>
        <p:blipFill>
          <a:blip r:embed="rId3" cstate="print"/>
          <a:stretch>
            <a:fillRect/>
          </a:stretch>
        </p:blipFill>
        <p:spPr>
          <a:xfrm>
            <a:off x="251520" y="188640"/>
            <a:ext cx="2736304" cy="1229577"/>
          </a:xfrm>
          <a:prstGeom prst="rect">
            <a:avLst/>
          </a:prstGeom>
        </p:spPr>
      </p:pic>
      <p:graphicFrame>
        <p:nvGraphicFramePr>
          <p:cNvPr id="19" name="Grafico 18"/>
          <p:cNvGraphicFramePr/>
          <p:nvPr/>
        </p:nvGraphicFramePr>
        <p:xfrm>
          <a:off x="2339752" y="1412776"/>
          <a:ext cx="4464496" cy="2880320"/>
        </p:xfrm>
        <a:graphic>
          <a:graphicData uri="http://schemas.openxmlformats.org/drawingml/2006/chart">
            <c:chart xmlns:c="http://schemas.openxmlformats.org/drawingml/2006/chart" xmlns:r="http://schemas.openxmlformats.org/officeDocument/2006/relationships" r:id="rId4"/>
          </a:graphicData>
        </a:graphic>
      </p:graphicFrame>
      <p:pic>
        <p:nvPicPr>
          <p:cNvPr id="20" name="Immagine 19" descr="image017.png"/>
          <p:cNvPicPr>
            <a:picLocks noChangeAspect="1"/>
          </p:cNvPicPr>
          <p:nvPr/>
        </p:nvPicPr>
        <p:blipFill>
          <a:blip r:embed="rId5" cstate="print"/>
          <a:stretch>
            <a:fillRect/>
          </a:stretch>
        </p:blipFill>
        <p:spPr>
          <a:xfrm>
            <a:off x="6084168" y="188640"/>
            <a:ext cx="2626463" cy="134139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355976" y="1475492"/>
            <a:ext cx="2952328" cy="369332"/>
          </a:xfrm>
          <a:prstGeom prst="rect">
            <a:avLst/>
          </a:prstGeom>
          <a:solidFill>
            <a:schemeClr val="bg1"/>
          </a:solidFill>
          <a:ln w="38100">
            <a:solidFill>
              <a:srgbClr val="0070C0"/>
            </a:solidFill>
          </a:ln>
        </p:spPr>
        <p:txBody>
          <a:bodyPr wrap="square" rtlCol="0">
            <a:spAutoFit/>
          </a:bodyPr>
          <a:lstStyle/>
          <a:p>
            <a:pPr algn="ctr"/>
            <a:r>
              <a:rPr lang="it-IT" b="1" i="1" dirty="0" smtClean="0"/>
              <a:t>“Raccolta dei dati” </a:t>
            </a:r>
          </a:p>
        </p:txBody>
      </p:sp>
      <p:sp>
        <p:nvSpPr>
          <p:cNvPr id="6" name="Rettangolo 5"/>
          <p:cNvSpPr/>
          <p:nvPr/>
        </p:nvSpPr>
        <p:spPr>
          <a:xfrm>
            <a:off x="323528" y="1475492"/>
            <a:ext cx="3096344" cy="369332"/>
          </a:xfrm>
          <a:prstGeom prst="rect">
            <a:avLst/>
          </a:prstGeom>
          <a:solidFill>
            <a:srgbClr val="FFC000"/>
          </a:solidFill>
        </p:spPr>
        <p:txBody>
          <a:bodyPr wrap="square">
            <a:spAutoFit/>
          </a:bodyPr>
          <a:lstStyle/>
          <a:p>
            <a:r>
              <a:rPr lang="it-IT" b="1" i="1" dirty="0" smtClean="0"/>
              <a:t>L’inchiesta campionaria </a:t>
            </a:r>
          </a:p>
        </p:txBody>
      </p:sp>
      <p:sp>
        <p:nvSpPr>
          <p:cNvPr id="7" name="Freccia a destra 6"/>
          <p:cNvSpPr/>
          <p:nvPr/>
        </p:nvSpPr>
        <p:spPr>
          <a:xfrm>
            <a:off x="3563888" y="161950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egnaposto contenuto 2"/>
          <p:cNvSpPr>
            <a:spLocks noGrp="1"/>
          </p:cNvSpPr>
          <p:nvPr>
            <p:ph idx="1"/>
          </p:nvPr>
        </p:nvSpPr>
        <p:spPr>
          <a:xfrm>
            <a:off x="250825" y="1989138"/>
            <a:ext cx="8624888" cy="1007814"/>
          </a:xfrm>
        </p:spPr>
        <p:txBody>
          <a:bodyPr>
            <a:normAutofit/>
          </a:bodyPr>
          <a:lstStyle/>
          <a:p>
            <a:pPr eaLnBrk="1" hangingPunct="1"/>
            <a:r>
              <a:rPr lang="it-IT" sz="1800" dirty="0" smtClean="0">
                <a:latin typeface="+mj-lt"/>
                <a:ea typeface="ＭＳ Ｐゴシック" pitchFamily="34" charset="-128"/>
              </a:rPr>
              <a:t>Data l</a:t>
            </a:r>
            <a:r>
              <a:rPr lang="ja-JP" altLang="it-IT" sz="1800" dirty="0" smtClean="0">
                <a:latin typeface="+mj-lt"/>
                <a:ea typeface="ＭＳ Ｐゴシック" pitchFamily="34" charset="-128"/>
              </a:rPr>
              <a:t>’</a:t>
            </a:r>
            <a:r>
              <a:rPr lang="it-IT" altLang="ja-JP" sz="1800" dirty="0" smtClean="0">
                <a:latin typeface="+mj-lt"/>
                <a:ea typeface="ＭＳ Ｐゴシック" pitchFamily="34" charset="-128"/>
              </a:rPr>
              <a:t>impossibilità di esaminare tutti i soggetti appartenenti a realtà sociali molto grandi, i ricercatori spesso costruiscono un </a:t>
            </a:r>
            <a:r>
              <a:rPr lang="it-IT" altLang="ja-JP" sz="1800" b="1" u="sng" dirty="0" smtClean="0">
                <a:latin typeface="+mj-lt"/>
                <a:ea typeface="ＭＳ Ｐゴシック" pitchFamily="34" charset="-128"/>
              </a:rPr>
              <a:t>campione</a:t>
            </a:r>
            <a:r>
              <a:rPr lang="it-IT" altLang="ja-JP" sz="1800" b="1" dirty="0" smtClean="0">
                <a:latin typeface="+mj-lt"/>
                <a:ea typeface="ＭＳ Ｐゴシック" pitchFamily="34" charset="-128"/>
              </a:rPr>
              <a:t>, </a:t>
            </a:r>
            <a:r>
              <a:rPr lang="it-IT" altLang="ja-JP" sz="1800" dirty="0" smtClean="0">
                <a:latin typeface="+mj-lt"/>
                <a:ea typeface="ＭＳ Ｐゴシック" pitchFamily="34" charset="-128"/>
              </a:rPr>
              <a:t>una parte </a:t>
            </a:r>
            <a:r>
              <a:rPr lang="it-IT" altLang="ja-JP" sz="1800" b="1" u="sng" dirty="0" smtClean="0">
                <a:latin typeface="+mj-lt"/>
                <a:ea typeface="ＭＳ Ｐゴシック" pitchFamily="34" charset="-128"/>
              </a:rPr>
              <a:t>rappresentativa</a:t>
            </a:r>
            <a:r>
              <a:rPr lang="it-IT" altLang="ja-JP" sz="1800" dirty="0" smtClean="0">
                <a:latin typeface="+mj-lt"/>
                <a:ea typeface="ＭＳ Ｐゴシック" pitchFamily="34" charset="-128"/>
              </a:rPr>
              <a:t> della popolazione generale.</a:t>
            </a:r>
          </a:p>
        </p:txBody>
      </p:sp>
      <p:sp>
        <p:nvSpPr>
          <p:cNvPr id="9" name="CasellaDiTesto 8"/>
          <p:cNvSpPr txBox="1"/>
          <p:nvPr/>
        </p:nvSpPr>
        <p:spPr>
          <a:xfrm>
            <a:off x="323528" y="3140968"/>
            <a:ext cx="8568952" cy="923330"/>
          </a:xfrm>
          <a:prstGeom prst="rect">
            <a:avLst/>
          </a:prstGeom>
          <a:noFill/>
        </p:spPr>
        <p:txBody>
          <a:bodyPr wrap="square" rtlCol="0">
            <a:spAutoFit/>
          </a:bodyPr>
          <a:lstStyle/>
          <a:p>
            <a:pPr algn="just"/>
            <a:r>
              <a:rPr lang="it-IT" i="1" dirty="0"/>
              <a:t>U</a:t>
            </a:r>
            <a:r>
              <a:rPr lang="it-IT" i="1" dirty="0" smtClean="0"/>
              <a:t>n </a:t>
            </a:r>
            <a:r>
              <a:rPr lang="it-IT" b="1" i="1" dirty="0" smtClean="0">
                <a:solidFill>
                  <a:srgbClr val="00B0F0"/>
                </a:solidFill>
              </a:rPr>
              <a:t>campione è rappresentativo </a:t>
            </a:r>
            <a:r>
              <a:rPr lang="it-IT" i="1" dirty="0" smtClean="0"/>
              <a:t>nella misura in cui costituisce un modello in scala della popolazione, capace di fornire un immagine fedele della sua struttura (es. genere di appartenenza, classi di età, professione, fascia di reddito, ecc.) e delle sue proporzioni.</a:t>
            </a:r>
            <a:endParaRPr lang="it-IT" i="1" dirty="0"/>
          </a:p>
        </p:txBody>
      </p:sp>
      <p:pic>
        <p:nvPicPr>
          <p:cNvPr id="10" name="Immagine 9" descr="Colosseo in scala.png"/>
          <p:cNvPicPr>
            <a:picLocks noChangeAspect="1"/>
          </p:cNvPicPr>
          <p:nvPr/>
        </p:nvPicPr>
        <p:blipFill>
          <a:blip r:embed="rId3" cstate="print"/>
          <a:stretch>
            <a:fillRect/>
          </a:stretch>
        </p:blipFill>
        <p:spPr>
          <a:xfrm>
            <a:off x="1043608" y="4476566"/>
            <a:ext cx="7085715" cy="1904762"/>
          </a:xfrm>
          <a:prstGeom prst="rect">
            <a:avLst/>
          </a:prstGeom>
        </p:spPr>
      </p:pic>
      <p:pic>
        <p:nvPicPr>
          <p:cNvPr id="12" name="Immagine 11" descr="logo unife.png"/>
          <p:cNvPicPr>
            <a:picLocks noChangeAspect="1"/>
          </p:cNvPicPr>
          <p:nvPr/>
        </p:nvPicPr>
        <p:blipFill>
          <a:blip r:embed="rId4" cstate="print"/>
          <a:stretch>
            <a:fillRect/>
          </a:stretch>
        </p:blipFill>
        <p:spPr>
          <a:xfrm>
            <a:off x="251520" y="188640"/>
            <a:ext cx="2736304" cy="1229577"/>
          </a:xfrm>
          <a:prstGeom prst="rect">
            <a:avLst/>
          </a:prstGeom>
        </p:spPr>
      </p:pic>
      <p:pic>
        <p:nvPicPr>
          <p:cNvPr id="13" name="Immagine 12" descr="image017.png"/>
          <p:cNvPicPr>
            <a:picLocks noChangeAspect="1"/>
          </p:cNvPicPr>
          <p:nvPr/>
        </p:nvPicPr>
        <p:blipFill>
          <a:blip r:embed="rId5" cstate="print"/>
          <a:stretch>
            <a:fillRect/>
          </a:stretch>
        </p:blipFill>
        <p:spPr>
          <a:xfrm>
            <a:off x="6588224" y="188640"/>
            <a:ext cx="2088232" cy="10665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p:cNvSpPr txBox="1"/>
          <p:nvPr/>
        </p:nvSpPr>
        <p:spPr>
          <a:xfrm>
            <a:off x="734449" y="4482986"/>
            <a:ext cx="4464496" cy="1754326"/>
          </a:xfrm>
          <a:prstGeom prst="rect">
            <a:avLst/>
          </a:prstGeom>
          <a:noFill/>
        </p:spPr>
        <p:txBody>
          <a:bodyPr wrap="square" rtlCol="0">
            <a:spAutoFit/>
          </a:bodyPr>
          <a:lstStyle/>
          <a:p>
            <a:pPr algn="just"/>
            <a:r>
              <a:rPr lang="it-IT" dirty="0" smtClean="0">
                <a:ea typeface="ＭＳ Ｐゴシック" pitchFamily="34" charset="-128"/>
              </a:rPr>
              <a:t>Un secondo tipo di </a:t>
            </a:r>
            <a:r>
              <a:rPr lang="it-IT" b="1" dirty="0" smtClean="0">
                <a:ea typeface="ＭＳ Ｐゴシック" pitchFamily="34" charset="-128"/>
              </a:rPr>
              <a:t>campionamento casuale</a:t>
            </a:r>
            <a:r>
              <a:rPr lang="it-IT" dirty="0" smtClean="0">
                <a:ea typeface="ＭＳ Ｐゴシック" pitchFamily="34" charset="-128"/>
              </a:rPr>
              <a:t> è quello </a:t>
            </a:r>
            <a:r>
              <a:rPr lang="it-IT" b="1" u="sng" dirty="0" smtClean="0">
                <a:ea typeface="ＭＳ Ｐゴシック" pitchFamily="34" charset="-128"/>
              </a:rPr>
              <a:t>stratificato</a:t>
            </a:r>
            <a:r>
              <a:rPr lang="it-IT" dirty="0" smtClean="0">
                <a:ea typeface="ＭＳ Ｐゴシック" pitchFamily="34" charset="-128"/>
              </a:rPr>
              <a:t>. Il gruppo più ampio è diviso in sottogruppi dai quali poi si estraggono campioni casuali. Questo permette di avere una rappresentanza di ciascun gruppo nel campione finale. </a:t>
            </a:r>
            <a:endParaRPr lang="it-IT" dirty="0"/>
          </a:p>
        </p:txBody>
      </p:sp>
      <p:sp>
        <p:nvSpPr>
          <p:cNvPr id="9" name="CasellaDiTesto 8"/>
          <p:cNvSpPr txBox="1"/>
          <p:nvPr/>
        </p:nvSpPr>
        <p:spPr>
          <a:xfrm>
            <a:off x="4499992" y="1619508"/>
            <a:ext cx="2592288" cy="369332"/>
          </a:xfrm>
          <a:prstGeom prst="rect">
            <a:avLst/>
          </a:prstGeom>
          <a:solidFill>
            <a:schemeClr val="bg1"/>
          </a:solidFill>
          <a:ln w="38100">
            <a:solidFill>
              <a:srgbClr val="0070C0"/>
            </a:solidFill>
          </a:ln>
        </p:spPr>
        <p:txBody>
          <a:bodyPr wrap="square" rtlCol="0">
            <a:spAutoFit/>
          </a:bodyPr>
          <a:lstStyle/>
          <a:p>
            <a:pPr algn="ctr"/>
            <a:r>
              <a:rPr lang="it-IT" b="1" i="1" dirty="0" smtClean="0"/>
              <a:t>“Il campionamento” </a:t>
            </a:r>
          </a:p>
        </p:txBody>
      </p:sp>
      <p:sp>
        <p:nvSpPr>
          <p:cNvPr id="10" name="Rettangolo 9"/>
          <p:cNvSpPr/>
          <p:nvPr/>
        </p:nvSpPr>
        <p:spPr>
          <a:xfrm>
            <a:off x="395536" y="1619508"/>
            <a:ext cx="3312368" cy="369332"/>
          </a:xfrm>
          <a:prstGeom prst="rect">
            <a:avLst/>
          </a:prstGeom>
          <a:solidFill>
            <a:srgbClr val="FFC000"/>
          </a:solidFill>
        </p:spPr>
        <p:txBody>
          <a:bodyPr wrap="square">
            <a:spAutoFit/>
          </a:bodyPr>
          <a:lstStyle/>
          <a:p>
            <a:r>
              <a:rPr lang="it-IT" b="1" i="1" dirty="0" smtClean="0"/>
              <a:t>L’inchiesta campionaria </a:t>
            </a:r>
          </a:p>
        </p:txBody>
      </p:sp>
      <p:sp>
        <p:nvSpPr>
          <p:cNvPr id="11" name="Freccia a destra 10"/>
          <p:cNvSpPr/>
          <p:nvPr/>
        </p:nvSpPr>
        <p:spPr>
          <a:xfrm>
            <a:off x="3779912" y="1763524"/>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2915816" y="2418664"/>
            <a:ext cx="5328592" cy="1200329"/>
          </a:xfrm>
          <a:prstGeom prst="rect">
            <a:avLst/>
          </a:prstGeom>
          <a:noFill/>
        </p:spPr>
        <p:txBody>
          <a:bodyPr wrap="square" rtlCol="0">
            <a:spAutoFit/>
          </a:bodyPr>
          <a:lstStyle/>
          <a:p>
            <a:r>
              <a:rPr lang="it-IT" dirty="0" smtClean="0"/>
              <a:t>Un tipo di campionamento molto usato per evitare distorsioni rispetto alla popolazione generale è quello </a:t>
            </a:r>
            <a:r>
              <a:rPr lang="it-IT" b="1" u="sng" dirty="0" smtClean="0"/>
              <a:t>casuale semplice </a:t>
            </a:r>
            <a:r>
              <a:rPr lang="it-IT" dirty="0" smtClean="0"/>
              <a:t>(medesima probabilità di ognuno di essere incluso)</a:t>
            </a:r>
            <a:endParaRPr lang="it-IT" b="1" dirty="0"/>
          </a:p>
        </p:txBody>
      </p:sp>
      <p:pic>
        <p:nvPicPr>
          <p:cNvPr id="14" name="Immagine 13" descr="semplice.gif"/>
          <p:cNvPicPr>
            <a:picLocks noChangeAspect="1"/>
          </p:cNvPicPr>
          <p:nvPr/>
        </p:nvPicPr>
        <p:blipFill>
          <a:blip r:embed="rId3" cstate="print"/>
          <a:stretch>
            <a:fillRect/>
          </a:stretch>
        </p:blipFill>
        <p:spPr>
          <a:xfrm>
            <a:off x="323528" y="2106825"/>
            <a:ext cx="2432869" cy="1898239"/>
          </a:xfrm>
          <a:prstGeom prst="rect">
            <a:avLst/>
          </a:prstGeom>
        </p:spPr>
      </p:pic>
      <p:pic>
        <p:nvPicPr>
          <p:cNvPr id="15" name="Immagine 14" descr="stratificato.gif"/>
          <p:cNvPicPr>
            <a:picLocks noChangeAspect="1"/>
          </p:cNvPicPr>
          <p:nvPr/>
        </p:nvPicPr>
        <p:blipFill>
          <a:blip r:embed="rId4" cstate="print"/>
          <a:stretch>
            <a:fillRect/>
          </a:stretch>
        </p:blipFill>
        <p:spPr>
          <a:xfrm>
            <a:off x="5703001" y="4077072"/>
            <a:ext cx="2397391" cy="2363143"/>
          </a:xfrm>
          <a:prstGeom prst="rect">
            <a:avLst/>
          </a:prstGeom>
        </p:spPr>
      </p:pic>
      <p:pic>
        <p:nvPicPr>
          <p:cNvPr id="16" name="Immagine 15" descr="logo unife.png"/>
          <p:cNvPicPr>
            <a:picLocks noChangeAspect="1"/>
          </p:cNvPicPr>
          <p:nvPr/>
        </p:nvPicPr>
        <p:blipFill>
          <a:blip r:embed="rId5" cstate="print"/>
          <a:stretch>
            <a:fillRect/>
          </a:stretch>
        </p:blipFill>
        <p:spPr>
          <a:xfrm>
            <a:off x="251520" y="188640"/>
            <a:ext cx="2736304" cy="1229577"/>
          </a:xfrm>
          <a:prstGeom prst="rect">
            <a:avLst/>
          </a:prstGeom>
        </p:spPr>
      </p:pic>
      <p:pic>
        <p:nvPicPr>
          <p:cNvPr id="17" name="Immagine 16" descr="image017.png"/>
          <p:cNvPicPr>
            <a:picLocks noChangeAspect="1"/>
          </p:cNvPicPr>
          <p:nvPr/>
        </p:nvPicPr>
        <p:blipFill>
          <a:blip r:embed="rId6" cstate="print"/>
          <a:stretch>
            <a:fillRect/>
          </a:stretch>
        </p:blipFill>
        <p:spPr>
          <a:xfrm>
            <a:off x="6588224" y="188640"/>
            <a:ext cx="2088232" cy="10665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1619508"/>
            <a:ext cx="3240360" cy="369332"/>
          </a:xfrm>
          <a:prstGeom prst="rect">
            <a:avLst/>
          </a:prstGeom>
          <a:solidFill>
            <a:srgbClr val="FFC000"/>
          </a:solidFill>
        </p:spPr>
        <p:txBody>
          <a:bodyPr wrap="square">
            <a:spAutoFit/>
          </a:bodyPr>
          <a:lstStyle/>
          <a:p>
            <a:r>
              <a:rPr lang="it-IT" b="1" i="1" dirty="0" smtClean="0"/>
              <a:t>L’inchiesta campionaria </a:t>
            </a:r>
          </a:p>
        </p:txBody>
      </p:sp>
      <p:sp>
        <p:nvSpPr>
          <p:cNvPr id="7" name="CasellaDiTesto 6"/>
          <p:cNvSpPr txBox="1"/>
          <p:nvPr/>
        </p:nvSpPr>
        <p:spPr>
          <a:xfrm>
            <a:off x="4932040" y="2132856"/>
            <a:ext cx="2304256" cy="648072"/>
          </a:xfrm>
          <a:prstGeom prst="rect">
            <a:avLst/>
          </a:prstGeom>
          <a:solidFill>
            <a:schemeClr val="bg1"/>
          </a:solidFill>
          <a:ln w="38100">
            <a:solidFill>
              <a:srgbClr val="0070C0"/>
            </a:solidFill>
          </a:ln>
        </p:spPr>
        <p:txBody>
          <a:bodyPr wrap="square" rtlCol="0">
            <a:spAutoFit/>
          </a:bodyPr>
          <a:lstStyle/>
          <a:p>
            <a:pPr algn="ctr"/>
            <a:r>
              <a:rPr lang="it-IT" b="1" i="1" dirty="0" smtClean="0"/>
              <a:t>IL QUESTIONARIO </a:t>
            </a:r>
          </a:p>
        </p:txBody>
      </p:sp>
      <p:pic>
        <p:nvPicPr>
          <p:cNvPr id="14" name="Immagine 13" descr="censimento-edifici-1.jpg"/>
          <p:cNvPicPr>
            <a:picLocks noChangeAspect="1"/>
          </p:cNvPicPr>
          <p:nvPr/>
        </p:nvPicPr>
        <p:blipFill>
          <a:blip r:embed="rId3" cstate="print"/>
          <a:stretch>
            <a:fillRect/>
          </a:stretch>
        </p:blipFill>
        <p:spPr>
          <a:xfrm>
            <a:off x="251520" y="2348880"/>
            <a:ext cx="2815508" cy="3456384"/>
          </a:xfrm>
          <a:prstGeom prst="rect">
            <a:avLst/>
          </a:prstGeom>
        </p:spPr>
      </p:pic>
      <p:sp>
        <p:nvSpPr>
          <p:cNvPr id="15" name="CasellaDiTesto 14"/>
          <p:cNvSpPr txBox="1"/>
          <p:nvPr/>
        </p:nvSpPr>
        <p:spPr>
          <a:xfrm>
            <a:off x="3131840" y="2865710"/>
            <a:ext cx="5427640" cy="1477328"/>
          </a:xfrm>
          <a:prstGeom prst="rect">
            <a:avLst/>
          </a:prstGeom>
          <a:noFill/>
        </p:spPr>
        <p:txBody>
          <a:bodyPr wrap="none" rtlCol="0">
            <a:spAutoFit/>
          </a:bodyPr>
          <a:lstStyle/>
          <a:p>
            <a:pPr>
              <a:buFont typeface="Wingdings" pitchFamily="2" charset="2"/>
              <a:buChar char="ü"/>
            </a:pPr>
            <a:r>
              <a:rPr lang="it-IT" dirty="0" smtClean="0">
                <a:latin typeface="Garamond" pitchFamily="18" charset="0"/>
              </a:rPr>
              <a:t>Standardizzato sia nelle domande che nelle risposte;</a:t>
            </a:r>
          </a:p>
          <a:p>
            <a:pPr>
              <a:buFont typeface="Wingdings" pitchFamily="2" charset="2"/>
              <a:buChar char="ü"/>
            </a:pPr>
            <a:r>
              <a:rPr lang="it-IT" dirty="0" smtClean="0">
                <a:latin typeface="Garamond" pitchFamily="18" charset="0"/>
              </a:rPr>
              <a:t> Autosomministrato, postale, computerizzato, telefonico;</a:t>
            </a:r>
          </a:p>
          <a:p>
            <a:pPr>
              <a:buFont typeface="Wingdings" pitchFamily="2" charset="2"/>
              <a:buChar char="ü"/>
            </a:pPr>
            <a:r>
              <a:rPr lang="it-IT" dirty="0" smtClean="0">
                <a:latin typeface="Garamond" pitchFamily="18" charset="0"/>
              </a:rPr>
              <a:t> Condotto da un intervistatore </a:t>
            </a:r>
          </a:p>
          <a:p>
            <a:r>
              <a:rPr lang="it-IT" i="1" dirty="0" smtClean="0">
                <a:latin typeface="Garamond" pitchFamily="18" charset="0"/>
              </a:rPr>
              <a:t>    (rigore nel non influenzare l’intervistato);</a:t>
            </a:r>
          </a:p>
          <a:p>
            <a:pPr>
              <a:buFont typeface="Wingdings" pitchFamily="2" charset="2"/>
              <a:buChar char="ü"/>
            </a:pPr>
            <a:r>
              <a:rPr lang="it-IT" dirty="0" smtClean="0">
                <a:latin typeface="Garamond" pitchFamily="18" charset="0"/>
              </a:rPr>
              <a:t> </a:t>
            </a:r>
            <a:r>
              <a:rPr lang="it-IT" u="sng" dirty="0" smtClean="0">
                <a:latin typeface="Garamond" pitchFamily="18" charset="0"/>
              </a:rPr>
              <a:t>Analisi dei dati di tipo statistico</a:t>
            </a:r>
            <a:endParaRPr lang="it-IT" u="sng" dirty="0">
              <a:latin typeface="Garamond" pitchFamily="18" charset="0"/>
            </a:endParaRPr>
          </a:p>
        </p:txBody>
      </p:sp>
      <p:sp>
        <p:nvSpPr>
          <p:cNvPr id="17" name="Freccia in giù 16"/>
          <p:cNvSpPr/>
          <p:nvPr/>
        </p:nvSpPr>
        <p:spPr>
          <a:xfrm>
            <a:off x="6876257" y="4161854"/>
            <a:ext cx="7200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1 18"/>
          <p:cNvCxnSpPr>
            <a:endCxn id="17" idx="0"/>
          </p:cNvCxnSpPr>
          <p:nvPr/>
        </p:nvCxnSpPr>
        <p:spPr>
          <a:xfrm>
            <a:off x="6516216" y="4161854"/>
            <a:ext cx="3960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3275856" y="4881934"/>
            <a:ext cx="5623784" cy="923330"/>
          </a:xfrm>
          <a:prstGeom prst="rect">
            <a:avLst/>
          </a:prstGeom>
          <a:noFill/>
        </p:spPr>
        <p:txBody>
          <a:bodyPr wrap="none" rtlCol="0">
            <a:spAutoFit/>
          </a:bodyPr>
          <a:lstStyle/>
          <a:p>
            <a:r>
              <a:rPr lang="it-IT" b="1" dirty="0" smtClean="0">
                <a:latin typeface="Garamond" pitchFamily="18" charset="0"/>
              </a:rPr>
              <a:t>Secondaria:</a:t>
            </a:r>
            <a:r>
              <a:rPr lang="it-IT" dirty="0" smtClean="0">
                <a:latin typeface="Garamond" pitchFamily="18" charset="0"/>
              </a:rPr>
              <a:t> quando il ricercatore fa uso di dati già raccolti</a:t>
            </a:r>
          </a:p>
          <a:p>
            <a:r>
              <a:rPr lang="it-IT" dirty="0" smtClean="0">
                <a:latin typeface="Garamond" pitchFamily="18" charset="0"/>
              </a:rPr>
              <a:t>in precedenti inchieste campionarie.</a:t>
            </a:r>
          </a:p>
          <a:p>
            <a:r>
              <a:rPr lang="it-IT" dirty="0" smtClean="0">
                <a:latin typeface="Garamond" pitchFamily="18" charset="0"/>
              </a:rPr>
              <a:t>(Es. Studio sul “suicidio” </a:t>
            </a:r>
            <a:r>
              <a:rPr lang="it-IT" dirty="0" err="1" smtClean="0">
                <a:latin typeface="Garamond" pitchFamily="18" charset="0"/>
              </a:rPr>
              <a:t>Durkheim</a:t>
            </a:r>
            <a:r>
              <a:rPr lang="it-IT" dirty="0" smtClean="0"/>
              <a:t>)</a:t>
            </a:r>
            <a:endParaRPr lang="it-IT" dirty="0"/>
          </a:p>
        </p:txBody>
      </p:sp>
      <p:sp>
        <p:nvSpPr>
          <p:cNvPr id="24" name="CasellaDiTesto 23"/>
          <p:cNvSpPr txBox="1"/>
          <p:nvPr/>
        </p:nvSpPr>
        <p:spPr>
          <a:xfrm>
            <a:off x="4427984" y="1556792"/>
            <a:ext cx="4032448" cy="369332"/>
          </a:xfrm>
          <a:prstGeom prst="rect">
            <a:avLst/>
          </a:prstGeom>
          <a:solidFill>
            <a:schemeClr val="bg1"/>
          </a:solidFill>
          <a:ln w="38100">
            <a:noFill/>
          </a:ln>
        </p:spPr>
        <p:txBody>
          <a:bodyPr wrap="square" rtlCol="0">
            <a:spAutoFit/>
          </a:bodyPr>
          <a:lstStyle/>
          <a:p>
            <a:r>
              <a:rPr lang="it-IT" b="1" i="1" dirty="0" smtClean="0"/>
              <a:t>“Tecnica di raccolta dei dati” </a:t>
            </a:r>
          </a:p>
        </p:txBody>
      </p:sp>
      <p:sp>
        <p:nvSpPr>
          <p:cNvPr id="25" name="Freccia a destra 24"/>
          <p:cNvSpPr/>
          <p:nvPr/>
        </p:nvSpPr>
        <p:spPr>
          <a:xfrm>
            <a:off x="3707904" y="1700808"/>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descr="logo unife.png"/>
          <p:cNvPicPr>
            <a:picLocks noChangeAspect="1"/>
          </p:cNvPicPr>
          <p:nvPr/>
        </p:nvPicPr>
        <p:blipFill>
          <a:blip r:embed="rId4" cstate="print"/>
          <a:stretch>
            <a:fillRect/>
          </a:stretch>
        </p:blipFill>
        <p:spPr>
          <a:xfrm>
            <a:off x="251520" y="188640"/>
            <a:ext cx="2736304" cy="1229577"/>
          </a:xfrm>
          <a:prstGeom prst="rect">
            <a:avLst/>
          </a:prstGeom>
        </p:spPr>
      </p:pic>
      <p:pic>
        <p:nvPicPr>
          <p:cNvPr id="16" name="Immagine 15" descr="image017.png"/>
          <p:cNvPicPr>
            <a:picLocks noChangeAspect="1"/>
          </p:cNvPicPr>
          <p:nvPr/>
        </p:nvPicPr>
        <p:blipFill>
          <a:blip r:embed="rId5" cstate="print"/>
          <a:stretch>
            <a:fillRect/>
          </a:stretch>
        </p:blipFill>
        <p:spPr>
          <a:xfrm>
            <a:off x="6588224" y="188640"/>
            <a:ext cx="2088232" cy="10665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51637" y="1547500"/>
            <a:ext cx="1820563" cy="369332"/>
          </a:xfrm>
          <a:prstGeom prst="rect">
            <a:avLst/>
          </a:prstGeom>
          <a:noFill/>
        </p:spPr>
        <p:txBody>
          <a:bodyPr wrap="none" rtlCol="0">
            <a:spAutoFit/>
          </a:bodyPr>
          <a:lstStyle/>
          <a:p>
            <a:r>
              <a:rPr lang="it-IT" b="1" i="1" dirty="0" smtClean="0">
                <a:solidFill>
                  <a:srgbClr val="C00000"/>
                </a:solidFill>
              </a:rPr>
              <a:t>L’analisi dei dati  </a:t>
            </a:r>
          </a:p>
        </p:txBody>
      </p:sp>
      <p:cxnSp>
        <p:nvCxnSpPr>
          <p:cNvPr id="5" name="Connettore 2 4"/>
          <p:cNvCxnSpPr/>
          <p:nvPr/>
        </p:nvCxnSpPr>
        <p:spPr>
          <a:xfrm>
            <a:off x="3923928" y="173216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539552" y="1547500"/>
            <a:ext cx="3312368" cy="369332"/>
          </a:xfrm>
          <a:prstGeom prst="rect">
            <a:avLst/>
          </a:prstGeom>
          <a:solidFill>
            <a:srgbClr val="FFC000"/>
          </a:solidFill>
        </p:spPr>
        <p:txBody>
          <a:bodyPr wrap="square">
            <a:spAutoFit/>
          </a:bodyPr>
          <a:lstStyle/>
          <a:p>
            <a:r>
              <a:rPr lang="it-IT" b="1" i="1" dirty="0" smtClean="0"/>
              <a:t>L’inchiesta campionaria </a:t>
            </a:r>
          </a:p>
        </p:txBody>
      </p:sp>
      <p:sp>
        <p:nvSpPr>
          <p:cNvPr id="8" name="CasellaDiTesto 7"/>
          <p:cNvSpPr txBox="1"/>
          <p:nvPr/>
        </p:nvSpPr>
        <p:spPr>
          <a:xfrm>
            <a:off x="2192921" y="2204864"/>
            <a:ext cx="4611327"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it-IT" sz="2400" b="1" dirty="0" smtClean="0">
                <a:latin typeface="Garamond" pitchFamily="18" charset="0"/>
              </a:rPr>
              <a:t>Oggetto dell’analisi è la variabile  </a:t>
            </a:r>
            <a:endParaRPr lang="it-IT" sz="2400" b="1" dirty="0">
              <a:latin typeface="Garamond" pitchFamily="18" charset="0"/>
            </a:endParaRPr>
          </a:p>
        </p:txBody>
      </p:sp>
      <p:sp>
        <p:nvSpPr>
          <p:cNvPr id="9" name="Rettangolo 8"/>
          <p:cNvSpPr/>
          <p:nvPr/>
        </p:nvSpPr>
        <p:spPr>
          <a:xfrm>
            <a:off x="395536" y="2884294"/>
            <a:ext cx="8280920" cy="923330"/>
          </a:xfrm>
          <a:prstGeom prst="rect">
            <a:avLst/>
          </a:prstGeom>
        </p:spPr>
        <p:txBody>
          <a:bodyPr wrap="square">
            <a:spAutoFit/>
          </a:bodyPr>
          <a:lstStyle/>
          <a:p>
            <a:pPr algn="just"/>
            <a:r>
              <a:rPr lang="it-IT" b="1" i="1" dirty="0" smtClean="0">
                <a:solidFill>
                  <a:srgbClr val="C00000"/>
                </a:solidFill>
                <a:latin typeface="Garamond" pitchFamily="18" charset="0"/>
              </a:rPr>
              <a:t>Obiettivo: trovare le </a:t>
            </a:r>
            <a:r>
              <a:rPr lang="it-IT" b="1" i="1" u="sng" dirty="0" smtClean="0">
                <a:solidFill>
                  <a:srgbClr val="C00000"/>
                </a:solidFill>
                <a:latin typeface="Garamond" pitchFamily="18" charset="0"/>
              </a:rPr>
              <a:t>cause che spiegano </a:t>
            </a:r>
            <a:r>
              <a:rPr lang="it-IT" b="1" i="1" dirty="0" smtClean="0">
                <a:solidFill>
                  <a:srgbClr val="C00000"/>
                </a:solidFill>
                <a:latin typeface="Garamond" pitchFamily="18" charset="0"/>
              </a:rPr>
              <a:t>il variare delle variabili dipendenti fra i soggetti </a:t>
            </a:r>
          </a:p>
          <a:p>
            <a:pPr algn="just"/>
            <a:endParaRPr lang="it-IT" b="1" i="1" dirty="0">
              <a:solidFill>
                <a:schemeClr val="tx1">
                  <a:lumMod val="75000"/>
                  <a:lumOff val="25000"/>
                </a:schemeClr>
              </a:solidFill>
            </a:endParaRPr>
          </a:p>
        </p:txBody>
      </p:sp>
      <p:sp>
        <p:nvSpPr>
          <p:cNvPr id="12" name="CasellaDiTesto 11"/>
          <p:cNvSpPr txBox="1"/>
          <p:nvPr/>
        </p:nvSpPr>
        <p:spPr>
          <a:xfrm>
            <a:off x="2835450" y="4459758"/>
            <a:ext cx="4472853" cy="40011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glow rad="228600">
              <a:schemeClr val="accent6">
                <a:satMod val="175000"/>
                <a:alpha val="40000"/>
              </a:schemeClr>
            </a:glow>
          </a:effectLst>
        </p:spPr>
        <p:txBody>
          <a:bodyPr wrap="square" rtlCol="0">
            <a:spAutoFit/>
          </a:bodyPr>
          <a:lstStyle/>
          <a:p>
            <a:pPr algn="ctr"/>
            <a:r>
              <a:rPr lang="it-IT" sz="2000" dirty="0" smtClean="0"/>
              <a:t>Dal </a:t>
            </a:r>
            <a:r>
              <a:rPr lang="it-IT" sz="2000" b="1" dirty="0" smtClean="0"/>
              <a:t>campione </a:t>
            </a:r>
            <a:r>
              <a:rPr lang="it-IT" sz="2000" dirty="0" smtClean="0"/>
              <a:t>alla </a:t>
            </a:r>
            <a:r>
              <a:rPr lang="it-IT" sz="2000" b="1" dirty="0" smtClean="0"/>
              <a:t>popolazione</a:t>
            </a:r>
            <a:r>
              <a:rPr lang="it-IT" sz="2000" dirty="0" smtClean="0"/>
              <a:t> </a:t>
            </a:r>
            <a:endParaRPr lang="it-IT" sz="2000" dirty="0"/>
          </a:p>
        </p:txBody>
      </p:sp>
      <p:sp>
        <p:nvSpPr>
          <p:cNvPr id="13" name="Freccia a destra 12"/>
          <p:cNvSpPr/>
          <p:nvPr/>
        </p:nvSpPr>
        <p:spPr>
          <a:xfrm>
            <a:off x="1651152" y="43752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p:cNvCxnSpPr/>
          <p:nvPr/>
        </p:nvCxnSpPr>
        <p:spPr>
          <a:xfrm flipH="1">
            <a:off x="3347864" y="4931876"/>
            <a:ext cx="369911"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1619672" y="5507940"/>
            <a:ext cx="259228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rtlCol="0">
            <a:spAutoFit/>
          </a:bodyPr>
          <a:lstStyle/>
          <a:p>
            <a:r>
              <a:rPr lang="it-IT" dirty="0" smtClean="0"/>
              <a:t>Indagine campionaria </a:t>
            </a:r>
            <a:endParaRPr lang="it-IT" dirty="0"/>
          </a:p>
        </p:txBody>
      </p:sp>
      <p:cxnSp>
        <p:nvCxnSpPr>
          <p:cNvPr id="16" name="Connettore 2 15"/>
          <p:cNvCxnSpPr/>
          <p:nvPr/>
        </p:nvCxnSpPr>
        <p:spPr>
          <a:xfrm>
            <a:off x="5473508" y="4931876"/>
            <a:ext cx="394636"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4323180" y="5498648"/>
            <a:ext cx="3705204"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glow rad="228600">
              <a:schemeClr val="accent6">
                <a:satMod val="175000"/>
                <a:alpha val="40000"/>
              </a:schemeClr>
            </a:glow>
          </a:effectLst>
        </p:spPr>
        <p:txBody>
          <a:bodyPr wrap="square" rtlCol="0">
            <a:spAutoFit/>
          </a:bodyPr>
          <a:lstStyle/>
          <a:p>
            <a:r>
              <a:rPr lang="it-IT" dirty="0" smtClean="0"/>
              <a:t>Rappresentatività del campione </a:t>
            </a:r>
            <a:endParaRPr lang="it-IT" dirty="0"/>
          </a:p>
        </p:txBody>
      </p:sp>
      <p:sp>
        <p:nvSpPr>
          <p:cNvPr id="18" name="CasellaDiTesto 17"/>
          <p:cNvSpPr txBox="1"/>
          <p:nvPr/>
        </p:nvSpPr>
        <p:spPr>
          <a:xfrm>
            <a:off x="395536" y="3513782"/>
            <a:ext cx="8285705" cy="923330"/>
          </a:xfrm>
          <a:prstGeom prst="rect">
            <a:avLst/>
          </a:prstGeom>
          <a:noFill/>
        </p:spPr>
        <p:txBody>
          <a:bodyPr wrap="square" rtlCol="0">
            <a:spAutoFit/>
          </a:bodyPr>
          <a:lstStyle/>
          <a:p>
            <a:pPr algn="just"/>
            <a:r>
              <a:rPr lang="it-IT" dirty="0" smtClean="0">
                <a:latin typeface="Garamond" pitchFamily="18" charset="0"/>
              </a:rPr>
              <a:t>Lo studioso va alla ricerca delle </a:t>
            </a:r>
            <a:r>
              <a:rPr lang="it-IT" b="1" dirty="0" smtClean="0">
                <a:latin typeface="Garamond" pitchFamily="18" charset="0"/>
              </a:rPr>
              <a:t>connessioni statistiche </a:t>
            </a:r>
            <a:r>
              <a:rPr lang="it-IT" dirty="0" smtClean="0">
                <a:latin typeface="Garamond" pitchFamily="18" charset="0"/>
              </a:rPr>
              <a:t>tra variabili che confermino la relazione causale tra fattori osservati e portino ad una </a:t>
            </a:r>
            <a:r>
              <a:rPr lang="it-IT" b="1" u="sng" dirty="0" smtClean="0">
                <a:latin typeface="Garamond" pitchFamily="18" charset="0"/>
              </a:rPr>
              <a:t>generalizzazione </a:t>
            </a:r>
            <a:r>
              <a:rPr lang="it-IT" dirty="0" smtClean="0">
                <a:latin typeface="Garamond" pitchFamily="18" charset="0"/>
              </a:rPr>
              <a:t>dei risultati ottenuti</a:t>
            </a:r>
            <a:endParaRPr lang="it-IT" b="1" dirty="0" smtClean="0">
              <a:latin typeface="Garamond" pitchFamily="18" charset="0"/>
            </a:endParaRPr>
          </a:p>
        </p:txBody>
      </p:sp>
      <p:pic>
        <p:nvPicPr>
          <p:cNvPr id="20" name="Immagine 19" descr="logo unife.png"/>
          <p:cNvPicPr>
            <a:picLocks noChangeAspect="1"/>
          </p:cNvPicPr>
          <p:nvPr/>
        </p:nvPicPr>
        <p:blipFill>
          <a:blip r:embed="rId2" cstate="print"/>
          <a:stretch>
            <a:fillRect/>
          </a:stretch>
        </p:blipFill>
        <p:spPr>
          <a:xfrm>
            <a:off x="251520" y="188640"/>
            <a:ext cx="2736304" cy="1229577"/>
          </a:xfrm>
          <a:prstGeom prst="rect">
            <a:avLst/>
          </a:prstGeom>
        </p:spPr>
      </p:pic>
      <p:pic>
        <p:nvPicPr>
          <p:cNvPr id="21" name="Immagine 20" descr="image017.png"/>
          <p:cNvPicPr>
            <a:picLocks noChangeAspect="1"/>
          </p:cNvPicPr>
          <p:nvPr/>
        </p:nvPicPr>
        <p:blipFill>
          <a:blip r:embed="rId3" cstate="print"/>
          <a:stretch>
            <a:fillRect/>
          </a:stretch>
        </p:blipFill>
        <p:spPr>
          <a:xfrm>
            <a:off x="6588224" y="188640"/>
            <a:ext cx="2088232" cy="10665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62937" y="1537628"/>
            <a:ext cx="3937055" cy="523220"/>
          </a:xfrm>
          <a:prstGeom prst="rect">
            <a:avLst/>
          </a:prstGeom>
          <a:solidFill>
            <a:schemeClr val="accent6">
              <a:lumMod val="60000"/>
              <a:lumOff val="40000"/>
            </a:schemeClr>
          </a:solidFill>
        </p:spPr>
        <p:txBody>
          <a:bodyPr wrap="square" rtlCol="0">
            <a:spAutoFit/>
          </a:bodyPr>
          <a:lstStyle/>
          <a:p>
            <a:r>
              <a:rPr lang="it-IT" sz="2800" b="1" dirty="0" smtClean="0">
                <a:solidFill>
                  <a:schemeClr val="bg1"/>
                </a:solidFill>
              </a:rPr>
              <a:t>Ricerca qualitativa</a:t>
            </a:r>
            <a:endParaRPr lang="it-IT" sz="2800" b="1" dirty="0">
              <a:solidFill>
                <a:schemeClr val="bg1"/>
              </a:solidFill>
            </a:endParaRPr>
          </a:p>
        </p:txBody>
      </p:sp>
      <p:sp>
        <p:nvSpPr>
          <p:cNvPr id="4" name="CasellaDiTesto 3"/>
          <p:cNvSpPr txBox="1"/>
          <p:nvPr/>
        </p:nvSpPr>
        <p:spPr>
          <a:xfrm>
            <a:off x="5447480" y="1619508"/>
            <a:ext cx="3012952" cy="369332"/>
          </a:xfrm>
          <a:prstGeom prst="rect">
            <a:avLst/>
          </a:prstGeom>
          <a:noFill/>
        </p:spPr>
        <p:txBody>
          <a:bodyPr wrap="square" rtlCol="0">
            <a:spAutoFit/>
          </a:bodyPr>
          <a:lstStyle/>
          <a:p>
            <a:r>
              <a:rPr lang="it-IT" b="1" i="1" dirty="0" smtClean="0">
                <a:solidFill>
                  <a:srgbClr val="C00000"/>
                </a:solidFill>
              </a:rPr>
              <a:t>Quali caratteristiche? </a:t>
            </a:r>
          </a:p>
        </p:txBody>
      </p:sp>
      <p:cxnSp>
        <p:nvCxnSpPr>
          <p:cNvPr id="5" name="Connettore 2 4"/>
          <p:cNvCxnSpPr/>
          <p:nvPr/>
        </p:nvCxnSpPr>
        <p:spPr>
          <a:xfrm>
            <a:off x="4788024" y="181346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70716" y="2195572"/>
            <a:ext cx="1941044" cy="369332"/>
          </a:xfrm>
          <a:prstGeom prst="rect">
            <a:avLst/>
          </a:prstGeom>
          <a:noFill/>
        </p:spPr>
        <p:txBody>
          <a:bodyPr wrap="none" rtlCol="0">
            <a:spAutoFit/>
          </a:bodyPr>
          <a:lstStyle/>
          <a:p>
            <a:r>
              <a:rPr lang="it-IT" b="1" u="sng" dirty="0" smtClean="0">
                <a:solidFill>
                  <a:srgbClr val="C00000"/>
                </a:solidFill>
              </a:rPr>
              <a:t>Punto di partenza</a:t>
            </a:r>
            <a:r>
              <a:rPr lang="it-IT" b="1" dirty="0" smtClean="0">
                <a:solidFill>
                  <a:srgbClr val="C00000"/>
                </a:solidFill>
              </a:rPr>
              <a:t>:</a:t>
            </a:r>
          </a:p>
        </p:txBody>
      </p:sp>
      <p:sp>
        <p:nvSpPr>
          <p:cNvPr id="7" name="CasellaDiTesto 6"/>
          <p:cNvSpPr txBox="1"/>
          <p:nvPr/>
        </p:nvSpPr>
        <p:spPr>
          <a:xfrm>
            <a:off x="323528" y="2483604"/>
            <a:ext cx="7413696" cy="369332"/>
          </a:xfrm>
          <a:prstGeom prst="rect">
            <a:avLst/>
          </a:prstGeom>
          <a:noFill/>
        </p:spPr>
        <p:txBody>
          <a:bodyPr wrap="none" rtlCol="0">
            <a:spAutoFit/>
          </a:bodyPr>
          <a:lstStyle/>
          <a:p>
            <a:r>
              <a:rPr lang="it-IT" dirty="0" smtClean="0"/>
              <a:t>- La </a:t>
            </a:r>
            <a:r>
              <a:rPr lang="it-IT" dirty="0"/>
              <a:t>ricerca sul campo per </a:t>
            </a:r>
            <a:r>
              <a:rPr lang="it-IT" b="1" i="1" dirty="0"/>
              <a:t>comprendere </a:t>
            </a:r>
            <a:r>
              <a:rPr lang="it-IT" b="1" dirty="0"/>
              <a:t>il </a:t>
            </a:r>
            <a:r>
              <a:rPr lang="it-IT" dirty="0"/>
              <a:t>punto di vista del soggetto </a:t>
            </a:r>
            <a:r>
              <a:rPr lang="it-IT" dirty="0" smtClean="0"/>
              <a:t>studiato</a:t>
            </a:r>
            <a:endParaRPr lang="it-IT" dirty="0"/>
          </a:p>
        </p:txBody>
      </p:sp>
      <p:sp>
        <p:nvSpPr>
          <p:cNvPr id="8" name="CasellaDiTesto 7"/>
          <p:cNvSpPr txBox="1"/>
          <p:nvPr/>
        </p:nvSpPr>
        <p:spPr>
          <a:xfrm>
            <a:off x="323528" y="3297758"/>
            <a:ext cx="8352928" cy="923330"/>
          </a:xfrm>
          <a:prstGeom prst="rect">
            <a:avLst/>
          </a:prstGeom>
          <a:noFill/>
        </p:spPr>
        <p:txBody>
          <a:bodyPr wrap="square" rtlCol="0">
            <a:spAutoFit/>
          </a:bodyPr>
          <a:lstStyle/>
          <a:p>
            <a:pPr algn="just">
              <a:buFontTx/>
              <a:buChar char="-"/>
            </a:pPr>
            <a:r>
              <a:rPr lang="it-IT" dirty="0" smtClean="0"/>
              <a:t>Non </a:t>
            </a:r>
            <a:r>
              <a:rPr lang="it-IT" dirty="0"/>
              <a:t>esiste alcuna formulazione iniziale di ipotesi </a:t>
            </a:r>
            <a:r>
              <a:rPr lang="it-IT" dirty="0" smtClean="0"/>
              <a:t>di ricerca da verificare e</a:t>
            </a:r>
          </a:p>
          <a:p>
            <a:pPr algn="just"/>
            <a:r>
              <a:rPr lang="it-IT" dirty="0" smtClean="0"/>
              <a:t>  neppure teorie precostituite di riferimento</a:t>
            </a:r>
          </a:p>
          <a:p>
            <a:pPr algn="just"/>
            <a:r>
              <a:rPr lang="it-IT" dirty="0" smtClean="0"/>
              <a:t>- Elaborazione teorica e ricerca empirica (sul campo) procedono assieme</a:t>
            </a:r>
            <a:endParaRPr lang="it-IT" dirty="0"/>
          </a:p>
        </p:txBody>
      </p:sp>
      <p:sp>
        <p:nvSpPr>
          <p:cNvPr id="9" name="CasellaDiTesto 8"/>
          <p:cNvSpPr txBox="1"/>
          <p:nvPr/>
        </p:nvSpPr>
        <p:spPr>
          <a:xfrm>
            <a:off x="423433" y="4221088"/>
            <a:ext cx="4436599" cy="369332"/>
          </a:xfrm>
          <a:prstGeom prst="rect">
            <a:avLst/>
          </a:prstGeom>
          <a:noFill/>
        </p:spPr>
        <p:txBody>
          <a:bodyPr wrap="none" rtlCol="0">
            <a:spAutoFit/>
          </a:bodyPr>
          <a:lstStyle/>
          <a:p>
            <a:r>
              <a:rPr lang="it-IT" b="1" u="sng" dirty="0" smtClean="0">
                <a:solidFill>
                  <a:srgbClr val="C00000"/>
                </a:solidFill>
              </a:rPr>
              <a:t>Rapporto </a:t>
            </a:r>
            <a:r>
              <a:rPr lang="it-IT" b="1" u="sng" dirty="0">
                <a:solidFill>
                  <a:srgbClr val="C00000"/>
                </a:solidFill>
              </a:rPr>
              <a:t>tra ricercatore e soggetto studiato</a:t>
            </a:r>
            <a:r>
              <a:rPr lang="it-IT" b="1" dirty="0" smtClean="0">
                <a:solidFill>
                  <a:srgbClr val="C00000"/>
                </a:solidFill>
              </a:rPr>
              <a:t>:</a:t>
            </a:r>
            <a:endParaRPr lang="it-IT" b="1" dirty="0">
              <a:solidFill>
                <a:srgbClr val="C00000"/>
              </a:solidFill>
            </a:endParaRPr>
          </a:p>
        </p:txBody>
      </p:sp>
      <p:sp>
        <p:nvSpPr>
          <p:cNvPr id="10" name="CasellaDiTesto 9"/>
          <p:cNvSpPr txBox="1"/>
          <p:nvPr/>
        </p:nvSpPr>
        <p:spPr>
          <a:xfrm>
            <a:off x="414940" y="2924944"/>
            <a:ext cx="2572884" cy="369332"/>
          </a:xfrm>
          <a:prstGeom prst="rect">
            <a:avLst/>
          </a:prstGeom>
          <a:noFill/>
        </p:spPr>
        <p:txBody>
          <a:bodyPr wrap="none" rtlCol="0">
            <a:spAutoFit/>
          </a:bodyPr>
          <a:lstStyle/>
          <a:p>
            <a:r>
              <a:rPr lang="it-IT" b="1" u="sng" dirty="0">
                <a:solidFill>
                  <a:srgbClr val="C00000"/>
                </a:solidFill>
              </a:rPr>
              <a:t>Teoria e ricerca </a:t>
            </a:r>
            <a:r>
              <a:rPr lang="it-IT" b="1" u="sng" dirty="0" smtClean="0">
                <a:solidFill>
                  <a:srgbClr val="C00000"/>
                </a:solidFill>
              </a:rPr>
              <a:t>empirica</a:t>
            </a:r>
            <a:r>
              <a:rPr lang="it-IT" b="1" dirty="0" smtClean="0">
                <a:solidFill>
                  <a:srgbClr val="C00000"/>
                </a:solidFill>
              </a:rPr>
              <a:t>:</a:t>
            </a:r>
            <a:endParaRPr lang="it-IT" b="1" dirty="0">
              <a:solidFill>
                <a:srgbClr val="C00000"/>
              </a:solidFill>
            </a:endParaRPr>
          </a:p>
        </p:txBody>
      </p:sp>
      <p:sp>
        <p:nvSpPr>
          <p:cNvPr id="11" name="CasellaDiTesto 10"/>
          <p:cNvSpPr txBox="1"/>
          <p:nvPr/>
        </p:nvSpPr>
        <p:spPr>
          <a:xfrm>
            <a:off x="323528" y="4520153"/>
            <a:ext cx="5468613" cy="646331"/>
          </a:xfrm>
          <a:prstGeom prst="rect">
            <a:avLst/>
          </a:prstGeom>
          <a:noFill/>
        </p:spPr>
        <p:txBody>
          <a:bodyPr wrap="none" rtlCol="0">
            <a:spAutoFit/>
          </a:bodyPr>
          <a:lstStyle/>
          <a:p>
            <a:r>
              <a:rPr lang="it-IT" dirty="0" smtClean="0"/>
              <a:t>- Empatico, di immedesimazione con il soggetto studiato</a:t>
            </a:r>
          </a:p>
          <a:p>
            <a:r>
              <a:rPr lang="it-IT" dirty="0" smtClean="0"/>
              <a:t>- Interattivo e fondato sulla prossimità</a:t>
            </a:r>
            <a:endParaRPr lang="it-IT" dirty="0"/>
          </a:p>
        </p:txBody>
      </p:sp>
      <p:sp>
        <p:nvSpPr>
          <p:cNvPr id="12" name="CasellaDiTesto 11"/>
          <p:cNvSpPr txBox="1"/>
          <p:nvPr/>
        </p:nvSpPr>
        <p:spPr>
          <a:xfrm>
            <a:off x="479386" y="5229200"/>
            <a:ext cx="2868478" cy="369332"/>
          </a:xfrm>
          <a:prstGeom prst="rect">
            <a:avLst/>
          </a:prstGeom>
          <a:noFill/>
        </p:spPr>
        <p:txBody>
          <a:bodyPr wrap="none" rtlCol="0">
            <a:spAutoFit/>
          </a:bodyPr>
          <a:lstStyle/>
          <a:p>
            <a:r>
              <a:rPr lang="it-IT" b="1" u="sng" dirty="0" smtClean="0">
                <a:solidFill>
                  <a:srgbClr val="C00000"/>
                </a:solidFill>
              </a:rPr>
              <a:t>Ruolo del soggetto studiato:</a:t>
            </a:r>
            <a:endParaRPr lang="it-IT" b="1" u="sng" dirty="0">
              <a:solidFill>
                <a:srgbClr val="C00000"/>
              </a:solidFill>
            </a:endParaRPr>
          </a:p>
        </p:txBody>
      </p:sp>
      <p:sp>
        <p:nvSpPr>
          <p:cNvPr id="13" name="CasellaDiTesto 12"/>
          <p:cNvSpPr txBox="1"/>
          <p:nvPr/>
        </p:nvSpPr>
        <p:spPr>
          <a:xfrm>
            <a:off x="323528" y="5528265"/>
            <a:ext cx="8568952" cy="646331"/>
          </a:xfrm>
          <a:prstGeom prst="rect">
            <a:avLst/>
          </a:prstGeom>
          <a:noFill/>
        </p:spPr>
        <p:txBody>
          <a:bodyPr wrap="square" rtlCol="0">
            <a:spAutoFit/>
          </a:bodyPr>
          <a:lstStyle/>
          <a:p>
            <a:r>
              <a:rPr lang="it-IT" dirty="0" smtClean="0"/>
              <a:t>- Attivo, </a:t>
            </a:r>
            <a:r>
              <a:rPr lang="it-IT" dirty="0" err="1" smtClean="0"/>
              <a:t>com</a:t>
            </a:r>
            <a:r>
              <a:rPr lang="it-IT" dirty="0" smtClean="0"/>
              <a:t>-partecipativo </a:t>
            </a:r>
          </a:p>
          <a:p>
            <a:r>
              <a:rPr lang="it-IT" dirty="0" smtClean="0"/>
              <a:t>  (la ricerca qualitativa è fondata sull’interazione) </a:t>
            </a:r>
            <a:endParaRPr lang="it-IT" dirty="0"/>
          </a:p>
        </p:txBody>
      </p:sp>
      <p:pic>
        <p:nvPicPr>
          <p:cNvPr id="15" name="Immagine 14" descr="logo unife.png"/>
          <p:cNvPicPr>
            <a:picLocks noChangeAspect="1"/>
          </p:cNvPicPr>
          <p:nvPr/>
        </p:nvPicPr>
        <p:blipFill>
          <a:blip r:embed="rId2" cstate="print"/>
          <a:stretch>
            <a:fillRect/>
          </a:stretch>
        </p:blipFill>
        <p:spPr>
          <a:xfrm>
            <a:off x="251520" y="188640"/>
            <a:ext cx="2736304" cy="1229577"/>
          </a:xfrm>
          <a:prstGeom prst="rect">
            <a:avLst/>
          </a:prstGeom>
        </p:spPr>
      </p:pic>
      <p:pic>
        <p:nvPicPr>
          <p:cNvPr id="16" name="Immagine 15" descr="careers_2_0.jpg"/>
          <p:cNvPicPr>
            <a:picLocks noChangeAspect="1"/>
          </p:cNvPicPr>
          <p:nvPr/>
        </p:nvPicPr>
        <p:blipFill>
          <a:blip r:embed="rId3" cstate="print"/>
          <a:stretch>
            <a:fillRect/>
          </a:stretch>
        </p:blipFill>
        <p:spPr>
          <a:xfrm>
            <a:off x="4860032" y="188640"/>
            <a:ext cx="3380693" cy="13317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815</Words>
  <Application>Microsoft Office PowerPoint</Application>
  <PresentationFormat>Presentazione su schermo (4:3)</PresentationFormat>
  <Paragraphs>95</Paragraphs>
  <Slides>11</Slides>
  <Notes>4</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Pierpaola Pierucci</dc:creator>
  <cp:lastModifiedBy>Pierpaola Pierucci</cp:lastModifiedBy>
  <cp:revision>70</cp:revision>
  <dcterms:created xsi:type="dcterms:W3CDTF">2014-10-20T13:53:28Z</dcterms:created>
  <dcterms:modified xsi:type="dcterms:W3CDTF">2016-11-04T07:16:07Z</dcterms:modified>
</cp:coreProperties>
</file>