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8" r:id="rId4"/>
    <p:sldId id="289" r:id="rId5"/>
    <p:sldId id="290" r:id="rId6"/>
    <p:sldId id="291" r:id="rId7"/>
    <p:sldId id="292" r:id="rId8"/>
    <p:sldId id="293" r:id="rId9"/>
    <p:sldId id="294" r:id="rId10"/>
    <p:sldId id="296" r:id="rId11"/>
    <p:sldId id="301" r:id="rId12"/>
    <p:sldId id="298" r:id="rId13"/>
    <p:sldId id="297" r:id="rId14"/>
  </p:sldIdLst>
  <p:sldSz cx="9144000" cy="6858000" type="screen4x3"/>
  <p:notesSz cx="6858000" cy="99456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99"/>
    <a:srgbClr val="98B9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1DD8B-3810-430E-9BE7-4B939BB9E402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A9FEE-985D-4D97-949D-8DF15A1356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6699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3821F-2AE0-466D-89A4-31C7AE24E414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C4C4-10D9-4975-ACB5-143E69FC38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6597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Etnografica: volta a</a:t>
            </a:r>
            <a:r>
              <a:rPr lang="it-IT" baseline="0" dirty="0" smtClean="0"/>
              <a:t> comprendere ciò che un gruppo di persone fanno ed </a:t>
            </a:r>
            <a:r>
              <a:rPr lang="it-IT" baseline="0" smtClean="0"/>
              <a:t>il loro modo di vivere.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C4C4-10D9-4975-ACB5-143E69FC38E1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C4C4-10D9-4975-ACB5-143E69FC38E1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8C592-D8AF-4BB5-85BC-A69737AD590F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8C592-D8AF-4BB5-85BC-A69737AD590F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8C592-D8AF-4BB5-85BC-A69737AD590F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8C592-D8AF-4BB5-85BC-A69737AD590F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8C592-D8AF-4BB5-85BC-A69737AD590F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8C592-D8AF-4BB5-85BC-A69737AD590F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8C592-D8AF-4BB5-85BC-A69737AD590F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8C592-D8AF-4BB5-85BC-A69737AD590F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8C592-D8AF-4BB5-85BC-A69737AD590F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8C592-D8AF-4BB5-85BC-A69737AD590F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8C592-D8AF-4BB5-85BC-A69737AD590F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E8C592-D8AF-4BB5-85BC-A69737AD590F}" type="datetimeFigureOut">
              <a:rPr lang="it-IT" smtClean="0"/>
              <a:pPr/>
              <a:t>01/11/2016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news.it/dl/rainews/media/nanni-loy-specchio-segreto-la-zuppetta-5fe740a1-c6a4-4375-8b1e-46d88ef69314.html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54"/>
          <p:cNvSpPr txBox="1">
            <a:spLocks noChangeArrowheads="1"/>
          </p:cNvSpPr>
          <p:nvPr/>
        </p:nvSpPr>
        <p:spPr bwMode="auto">
          <a:xfrm>
            <a:off x="1187624" y="5805264"/>
            <a:ext cx="69626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it-IT" sz="1800" b="1" i="1" dirty="0" smtClean="0">
                <a:solidFill>
                  <a:srgbClr val="002060"/>
                </a:solidFill>
                <a:latin typeface="Garamond" pitchFamily="18" charset="0"/>
              </a:rPr>
              <a:t>Docenza: Pierpaola Pierucci  - Mail: pierpaola.pierucci@unife.it</a:t>
            </a:r>
            <a:endParaRPr lang="it-IT" sz="1800" b="1" i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8" name="Text Box 2053"/>
          <p:cNvSpPr txBox="1">
            <a:spLocks noChangeArrowheads="1"/>
          </p:cNvSpPr>
          <p:nvPr/>
        </p:nvSpPr>
        <p:spPr bwMode="auto">
          <a:xfrm>
            <a:off x="2771800" y="3789040"/>
            <a:ext cx="4212975" cy="184665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57150"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La ricerca sociale:</a:t>
            </a:r>
          </a:p>
          <a:p>
            <a:pPr algn="ctr" eaLnBrk="1" hangingPunct="1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metodi e tecniche</a:t>
            </a:r>
          </a:p>
          <a:p>
            <a:pPr algn="ctr" eaLnBrk="1" hangingPunct="1"/>
            <a:endParaRPr lang="it-IT" sz="1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algn="ctr" eaLnBrk="1" hangingPunct="1"/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[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Corso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di Sociologia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generale]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 eaLnBrk="1" hangingPunct="1"/>
            <a:r>
              <a:rPr lang="it-IT" sz="20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a.a.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2016 -2017</a:t>
            </a:r>
          </a:p>
        </p:txBody>
      </p:sp>
      <p:pic>
        <p:nvPicPr>
          <p:cNvPr id="11" name="Immagine 10" descr="logo u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2736304" cy="1229577"/>
          </a:xfrm>
          <a:prstGeom prst="rect">
            <a:avLst/>
          </a:prstGeom>
        </p:spPr>
      </p:pic>
      <p:pic>
        <p:nvPicPr>
          <p:cNvPr id="12" name="Immagine 11" descr="societa-liqui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1475" y="692696"/>
            <a:ext cx="5018957" cy="244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1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67544" y="4017258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Garamond" pitchFamily="18" charset="0"/>
              </a:rPr>
              <a:t>La </a:t>
            </a:r>
            <a:r>
              <a:rPr lang="it-IT" sz="2000" b="1" u="sng" dirty="0" smtClean="0">
                <a:latin typeface="Garamond" pitchFamily="18" charset="0"/>
              </a:rPr>
              <a:t>vita quotidiana </a:t>
            </a:r>
            <a:r>
              <a:rPr lang="it-IT" sz="2000" dirty="0" smtClean="0">
                <a:latin typeface="Garamond" pitchFamily="18" charset="0"/>
              </a:rPr>
              <a:t>è densa di azioni, comportamenti individuali e collettivi </a:t>
            </a:r>
          </a:p>
          <a:p>
            <a:pPr algn="ctr"/>
            <a:r>
              <a:rPr lang="it-IT" sz="2000" dirty="0" smtClean="0">
                <a:latin typeface="Garamond" pitchFamily="18" charset="0"/>
              </a:rPr>
              <a:t> carichi di significati</a:t>
            </a:r>
            <a:r>
              <a:rPr lang="it-IT" sz="2000" i="1" dirty="0" smtClean="0">
                <a:latin typeface="Garamond" pitchFamily="18" charset="0"/>
              </a:rPr>
              <a:t> impliciti </a:t>
            </a:r>
            <a:r>
              <a:rPr lang="it-IT" sz="2000" dirty="0" smtClean="0">
                <a:latin typeface="Garamond" pitchFamily="18" charset="0"/>
              </a:rPr>
              <a:t>che sfuggono agli stessi attori sociali. </a:t>
            </a:r>
            <a:endParaRPr lang="it-IT" sz="2000" dirty="0">
              <a:latin typeface="Garamond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1970837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i="1" u="sng" dirty="0" smtClean="0">
                <a:solidFill>
                  <a:srgbClr val="C00000"/>
                </a:solidFill>
                <a:latin typeface="Garamond" pitchFamily="18" charset="0"/>
              </a:rPr>
              <a:t>Micro</a:t>
            </a:r>
            <a:r>
              <a:rPr lang="it-IT" sz="2000" b="1" dirty="0" smtClean="0">
                <a:solidFill>
                  <a:srgbClr val="C00000"/>
                </a:solidFill>
                <a:latin typeface="Garamond" pitchFamily="18" charset="0"/>
              </a:rPr>
              <a:t>sociologia: </a:t>
            </a:r>
            <a:r>
              <a:rPr lang="it-IT" b="1" dirty="0" smtClean="0">
                <a:solidFill>
                  <a:srgbClr val="C00000"/>
                </a:solidFill>
                <a:latin typeface="Garamond" pitchFamily="18" charset="0"/>
              </a:rPr>
              <a:t>studio di piccoli segmenti della vita di tutti i giorni, delle interazioni e dei comportamenti delle persone rispetto a tali segmenti della vita sociale</a:t>
            </a:r>
            <a:r>
              <a:rPr lang="it-IT" dirty="0" smtClean="0">
                <a:solidFill>
                  <a:srgbClr val="C00000"/>
                </a:solidFill>
                <a:latin typeface="Garamond" pitchFamily="18" charset="0"/>
              </a:rPr>
              <a:t>.</a:t>
            </a:r>
            <a:endParaRPr lang="it-IT" dirty="0">
              <a:latin typeface="Garamond" pitchFamily="18" charset="0"/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4355976" y="278092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pic>
        <p:nvPicPr>
          <p:cNvPr id="11" name="Immagine 10" descr="logo un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736304" cy="122957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036962" y="745540"/>
            <a:ext cx="556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Garamond" pitchFamily="18" charset="0"/>
              </a:rPr>
              <a:t>“Osservazione  in </a:t>
            </a:r>
            <a:r>
              <a:rPr lang="it-IT" sz="2800" b="1" i="1" dirty="0" smtClean="0">
                <a:solidFill>
                  <a:srgbClr val="C00000"/>
                </a:solidFill>
                <a:latin typeface="Garamond" pitchFamily="18" charset="0"/>
              </a:rPr>
              <a:t>micro</a:t>
            </a:r>
            <a:r>
              <a:rPr lang="it-IT" sz="2800" b="1" dirty="0" smtClean="0">
                <a:solidFill>
                  <a:srgbClr val="C00000"/>
                </a:solidFill>
                <a:latin typeface="Garamond" pitchFamily="18" charset="0"/>
              </a:rPr>
              <a:t>sociologia”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23728" y="3356992"/>
            <a:ext cx="553459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Garamond" pitchFamily="18" charset="0"/>
              </a:rPr>
              <a:t>Dallo studio degli “altri” allo studio di “se stessi”</a:t>
            </a:r>
            <a:endParaRPr lang="it-IT" sz="2000" b="1" dirty="0">
              <a:latin typeface="Garamond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123728" y="4983559"/>
            <a:ext cx="5833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latin typeface="Garamond" pitchFamily="18" charset="0"/>
              </a:rPr>
              <a:t>G.H.</a:t>
            </a:r>
            <a:r>
              <a:rPr lang="it-IT" sz="2400" b="1" dirty="0" smtClean="0">
                <a:latin typeface="Garamond" pitchFamily="18" charset="0"/>
              </a:rPr>
              <a:t>  Mead -&gt; “</a:t>
            </a:r>
            <a:r>
              <a:rPr lang="it-IT" sz="2400" b="1" dirty="0" err="1" smtClean="0">
                <a:latin typeface="Garamond" pitchFamily="18" charset="0"/>
              </a:rPr>
              <a:t>Interazionismo</a:t>
            </a:r>
            <a:r>
              <a:rPr lang="it-IT" sz="2400" b="1" dirty="0" smtClean="0">
                <a:latin typeface="Garamond" pitchFamily="18" charset="0"/>
              </a:rPr>
              <a:t> simbolico”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155679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latin typeface="Garamond" pitchFamily="18" charset="0"/>
              </a:rPr>
              <a:t>E. </a:t>
            </a:r>
            <a:r>
              <a:rPr lang="it-IT" sz="2400" b="1" dirty="0" err="1" smtClean="0">
                <a:latin typeface="Garamond" pitchFamily="18" charset="0"/>
              </a:rPr>
              <a:t>Goffman</a:t>
            </a:r>
            <a:r>
              <a:rPr lang="it-IT" sz="2400" b="1" dirty="0" smtClean="0">
                <a:latin typeface="Garamond" pitchFamily="18" charset="0"/>
              </a:rPr>
              <a:t> applica all'interazione sociale</a:t>
            </a:r>
            <a:r>
              <a:rPr lang="it-IT" sz="2400" dirty="0" smtClean="0"/>
              <a:t> </a:t>
            </a:r>
            <a:r>
              <a:rPr lang="it-IT" sz="2400" b="1" dirty="0" smtClean="0">
                <a:latin typeface="Garamond" pitchFamily="18" charset="0"/>
              </a:rPr>
              <a:t>un approccio "drammaturgico" . Tra i suoi studi più noti </a:t>
            </a:r>
            <a:r>
              <a:rPr lang="it-IT" sz="2400" b="1" i="1" dirty="0" err="1" smtClean="0">
                <a:latin typeface="Garamond" pitchFamily="18" charset="0"/>
              </a:rPr>
              <a:t>Asylums</a:t>
            </a:r>
            <a:r>
              <a:rPr lang="it-IT" sz="2400" b="1" i="1" dirty="0" smtClean="0">
                <a:latin typeface="Garamond" pitchFamily="18" charset="0"/>
              </a:rPr>
              <a:t> (1961)</a:t>
            </a:r>
          </a:p>
        </p:txBody>
      </p:sp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0969"/>
            <a:ext cx="1440160" cy="2164175"/>
          </a:xfrm>
          <a:prstGeom prst="rect">
            <a:avLst/>
          </a:prstGeom>
        </p:spPr>
      </p:pic>
      <p:pic>
        <p:nvPicPr>
          <p:cNvPr id="6" name="Immagine 5" descr="one-flew-over-the-cuckoos-nest-91-590x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6181" y="3065025"/>
            <a:ext cx="2449835" cy="1640144"/>
          </a:xfrm>
          <a:prstGeom prst="rect">
            <a:avLst/>
          </a:prstGeom>
        </p:spPr>
      </p:pic>
      <p:pic>
        <p:nvPicPr>
          <p:cNvPr id="7" name="Immagine 6" descr="Qualcuno-volò-sul-nido-del-cuculo-810x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4695" y="4551003"/>
            <a:ext cx="4289673" cy="211835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932040" y="3358733"/>
            <a:ext cx="3523721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Riforma ospedali psichiatrici,</a:t>
            </a:r>
          </a:p>
          <a:p>
            <a:pPr algn="ctr"/>
            <a:r>
              <a:rPr lang="it-IT" dirty="0" smtClean="0"/>
              <a:t>Franco </a:t>
            </a:r>
            <a:r>
              <a:rPr lang="it-IT" dirty="0" err="1" smtClean="0"/>
              <a:t>Basaglia</a:t>
            </a:r>
            <a:r>
              <a:rPr lang="it-IT" dirty="0" smtClean="0"/>
              <a:t> 1978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36962" y="745540"/>
            <a:ext cx="556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Garamond" pitchFamily="18" charset="0"/>
              </a:rPr>
              <a:t>“Osservazione  in </a:t>
            </a:r>
            <a:r>
              <a:rPr lang="it-IT" sz="2800" b="1" i="1" dirty="0" smtClean="0">
                <a:solidFill>
                  <a:srgbClr val="C00000"/>
                </a:solidFill>
                <a:latin typeface="Garamond" pitchFamily="18" charset="0"/>
              </a:rPr>
              <a:t>micro</a:t>
            </a:r>
            <a:r>
              <a:rPr lang="it-IT" sz="2800" b="1" dirty="0" smtClean="0">
                <a:solidFill>
                  <a:srgbClr val="C00000"/>
                </a:solidFill>
                <a:latin typeface="Garamond" pitchFamily="18" charset="0"/>
              </a:rPr>
              <a:t>sociologia”</a:t>
            </a:r>
            <a:endParaRPr lang="it-IT" sz="2800" dirty="0"/>
          </a:p>
        </p:txBody>
      </p:sp>
      <p:sp>
        <p:nvSpPr>
          <p:cNvPr id="12" name="Freccia in giù 11"/>
          <p:cNvSpPr/>
          <p:nvPr/>
        </p:nvSpPr>
        <p:spPr>
          <a:xfrm>
            <a:off x="7020272" y="2492896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logo unif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2736304" cy="12295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u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736304" cy="122957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87824" y="620688"/>
            <a:ext cx="556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Garamond" pitchFamily="18" charset="0"/>
              </a:rPr>
              <a:t>“Osservazione  in </a:t>
            </a:r>
            <a:r>
              <a:rPr lang="it-IT" sz="2800" b="1" i="1" dirty="0" smtClean="0">
                <a:solidFill>
                  <a:srgbClr val="C00000"/>
                </a:solidFill>
                <a:latin typeface="Garamond" pitchFamily="18" charset="0"/>
              </a:rPr>
              <a:t>micro</a:t>
            </a:r>
            <a:r>
              <a:rPr lang="it-IT" sz="2800" b="1" dirty="0" smtClean="0">
                <a:solidFill>
                  <a:srgbClr val="C00000"/>
                </a:solidFill>
                <a:latin typeface="Garamond" pitchFamily="18" charset="0"/>
              </a:rPr>
              <a:t>sociologia”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2267580"/>
            <a:ext cx="729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Garamond" pitchFamily="18" charset="0"/>
              </a:rPr>
              <a:t>Ciò che potrebbe sembrare “banale” ha invece una precisa significatività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72321" y="5590981"/>
            <a:ext cx="827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3"/>
              </a:rPr>
              <a:t>Video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314071" y="3140968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Reality show </a:t>
            </a:r>
            <a:endParaRPr lang="it-IT" b="1" dirty="0"/>
          </a:p>
        </p:txBody>
      </p:sp>
      <p:pic>
        <p:nvPicPr>
          <p:cNvPr id="11" name="Immagine 10" descr="Logo_Grande_Fratello_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809859"/>
            <a:ext cx="1728192" cy="106741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043608" y="3140968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Candid</a:t>
            </a:r>
            <a:r>
              <a:rPr lang="it-IT" b="1" dirty="0" smtClean="0"/>
              <a:t> camera</a:t>
            </a:r>
          </a:p>
          <a:p>
            <a:endParaRPr lang="it-IT" b="1" dirty="0"/>
          </a:p>
        </p:txBody>
      </p:sp>
      <p:sp>
        <p:nvSpPr>
          <p:cNvPr id="14" name="Rettangolo 13"/>
          <p:cNvSpPr/>
          <p:nvPr/>
        </p:nvSpPr>
        <p:spPr>
          <a:xfrm>
            <a:off x="971600" y="1772816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latin typeface="Garamond" pitchFamily="18" charset="0"/>
              </a:rPr>
              <a:t>H. </a:t>
            </a:r>
            <a:r>
              <a:rPr lang="it-IT" sz="2400" b="1" dirty="0" err="1" smtClean="0">
                <a:latin typeface="Garamond" pitchFamily="18" charset="0"/>
              </a:rPr>
              <a:t>Garfinkel</a:t>
            </a:r>
            <a:r>
              <a:rPr lang="it-IT" sz="2400" b="1" dirty="0" smtClean="0">
                <a:latin typeface="Garamond" pitchFamily="18" charset="0"/>
              </a:rPr>
              <a:t> ,“</a:t>
            </a:r>
            <a:r>
              <a:rPr lang="it-IT" sz="2400" b="1" dirty="0" err="1" smtClean="0">
                <a:latin typeface="Garamond" pitchFamily="18" charset="0"/>
              </a:rPr>
              <a:t>etnometodologia</a:t>
            </a:r>
            <a:r>
              <a:rPr lang="it-IT" sz="2400" b="1" dirty="0" smtClean="0">
                <a:latin typeface="Garamond" pitchFamily="18" charset="0"/>
              </a:rPr>
              <a:t>”</a:t>
            </a:r>
          </a:p>
        </p:txBody>
      </p:sp>
      <p:sp>
        <p:nvSpPr>
          <p:cNvPr id="15" name="Freccia in giù 14"/>
          <p:cNvSpPr/>
          <p:nvPr/>
        </p:nvSpPr>
        <p:spPr>
          <a:xfrm>
            <a:off x="1835696" y="270892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scherzi-a-par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2054" y="4797152"/>
            <a:ext cx="2054002" cy="1643202"/>
          </a:xfrm>
          <a:prstGeom prst="rect">
            <a:avLst/>
          </a:prstGeom>
        </p:spPr>
      </p:pic>
      <p:pic>
        <p:nvPicPr>
          <p:cNvPr id="13" name="Immagine 12" descr="Zuppet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42" y="3573016"/>
            <a:ext cx="2592398" cy="2002575"/>
          </a:xfrm>
          <a:prstGeom prst="rect">
            <a:avLst/>
          </a:prstGeom>
        </p:spPr>
      </p:pic>
      <p:pic>
        <p:nvPicPr>
          <p:cNvPr id="8" name="Immagine 7" descr="p20974_p_v8_a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5" y="3573016"/>
            <a:ext cx="1368151" cy="2052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932040" y="54868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Garamond" pitchFamily="18" charset="0"/>
              </a:rPr>
              <a:t>SINTESI</a:t>
            </a:r>
            <a:endParaRPr lang="it-IT" sz="2800" b="1" dirty="0">
              <a:latin typeface="Garamond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484784"/>
            <a:ext cx="806489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  <a:latin typeface="Garamond" pitchFamily="18" charset="0"/>
              </a:rPr>
              <a:t>L’osservazione partecipante </a:t>
            </a:r>
            <a:r>
              <a:rPr lang="it-IT" sz="2000" dirty="0" smtClean="0">
                <a:latin typeface="Garamond" pitchFamily="18" charset="0"/>
              </a:rPr>
              <a:t>è una tecnica di ricerca tramite cui il ricercatore</a:t>
            </a:r>
          </a:p>
          <a:p>
            <a:pPr algn="ctr"/>
            <a:r>
              <a:rPr lang="it-IT" sz="2000" dirty="0" smtClean="0">
                <a:latin typeface="Garamond" pitchFamily="18" charset="0"/>
              </a:rPr>
              <a:t>entra in un gruppo sociale per un periodo di tempo relativamente lungo</a:t>
            </a:r>
          </a:p>
          <a:p>
            <a:pPr algn="ctr"/>
            <a:r>
              <a:rPr lang="it-IT" sz="2000" b="1" dirty="0" smtClean="0">
                <a:latin typeface="Garamond" pitchFamily="18" charset="0"/>
              </a:rPr>
              <a:t> </a:t>
            </a:r>
            <a:r>
              <a:rPr lang="it-IT" b="1" dirty="0" smtClean="0">
                <a:latin typeface="Garamond" pitchFamily="18" charset="0"/>
              </a:rPr>
              <a:t>[focus: relazioni d’interazione tra ricercatore e gruppo osservato]</a:t>
            </a:r>
            <a:r>
              <a:rPr lang="it-IT" sz="2000" b="1" dirty="0" smtClean="0">
                <a:latin typeface="Garamond" pitchFamily="18" charset="0"/>
              </a:rPr>
              <a:t> </a:t>
            </a:r>
            <a:endParaRPr lang="it-IT" sz="2000" b="1" dirty="0">
              <a:latin typeface="Garamond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492896"/>
            <a:ext cx="806489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Garamond" pitchFamily="18" charset="0"/>
              </a:rPr>
              <a:t>Allo scopo di cogliere le motivazioni sottostanti le azioni del gruppo osservato attraverso un processo di immedesimazione </a:t>
            </a:r>
          </a:p>
          <a:p>
            <a:pPr algn="ctr"/>
            <a:r>
              <a:rPr lang="it-IT" b="1" dirty="0" smtClean="0">
                <a:latin typeface="Garamond" pitchFamily="18" charset="0"/>
              </a:rPr>
              <a:t>[osservare secondo il punto di vista dell’altro] </a:t>
            </a:r>
            <a:endParaRPr lang="it-IT" b="1" dirty="0"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3717032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Garamond" pitchFamily="18" charset="0"/>
              </a:rPr>
              <a:t>Campi di applicazione: studio di culture, di sub-culture, studio di comunità</a:t>
            </a:r>
            <a:endParaRPr lang="it-IT" sz="2000" dirty="0">
              <a:latin typeface="Garamond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4149080"/>
            <a:ext cx="806489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i="1" u="sng" dirty="0" smtClean="0">
                <a:latin typeface="Garamond" pitchFamily="18" charset="0"/>
              </a:rPr>
              <a:t>Ma anche</a:t>
            </a:r>
            <a:r>
              <a:rPr lang="it-IT" sz="2000" i="1" dirty="0" smtClean="0">
                <a:latin typeface="Garamond" pitchFamily="18" charset="0"/>
              </a:rPr>
              <a:t>: </a:t>
            </a:r>
            <a:r>
              <a:rPr lang="it-IT" sz="2000" dirty="0" smtClean="0">
                <a:latin typeface="Garamond" pitchFamily="18" charset="0"/>
              </a:rPr>
              <a:t>studio della propria cultura</a:t>
            </a:r>
            <a:endParaRPr lang="it-IT" sz="2000" dirty="0">
              <a:latin typeface="Garamond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5128156"/>
            <a:ext cx="8064896" cy="67710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tx1"/>
                </a:solidFill>
                <a:latin typeface="Garamond" pitchFamily="18" charset="0"/>
              </a:rPr>
              <a:t>“Microsociologia”: </a:t>
            </a:r>
            <a:r>
              <a:rPr lang="it-IT" sz="2000" dirty="0" smtClean="0">
                <a:solidFill>
                  <a:schemeClr val="tx1"/>
                </a:solidFill>
                <a:latin typeface="Garamond" pitchFamily="18" charset="0"/>
              </a:rPr>
              <a:t>studio delle piccole azioni quotidiane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Garamond" pitchFamily="18" charset="0"/>
              </a:rPr>
              <a:t>[uso della tecnica dell’osservazione anche senza partecipazione]</a:t>
            </a:r>
            <a:endParaRPr lang="it-IT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1" name="Immagine 10" descr="logo u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736304" cy="1229577"/>
          </a:xfrm>
          <a:prstGeom prst="rect">
            <a:avLst/>
          </a:prstGeom>
        </p:spPr>
      </p:pic>
      <p:sp>
        <p:nvSpPr>
          <p:cNvPr id="12" name="Freccia in giù 11"/>
          <p:cNvSpPr/>
          <p:nvPr/>
        </p:nvSpPr>
        <p:spPr>
          <a:xfrm>
            <a:off x="4283968" y="458112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504056" y="1425887"/>
            <a:ext cx="3866591" cy="6096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it-IT" sz="3200" b="1" dirty="0" smtClean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it-IT" sz="2900" b="1" dirty="0" smtClean="0">
                <a:solidFill>
                  <a:srgbClr val="C00000"/>
                </a:solidFill>
                <a:latin typeface="Garamond" pitchFamily="18" charset="0"/>
              </a:rPr>
              <a:t>Metodologia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76064" y="1988840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Garamond" pitchFamily="18" charset="0"/>
              </a:rPr>
              <a:t>Riflessione sulle pratiche di ricerca sociologica, </a:t>
            </a:r>
            <a:r>
              <a:rPr lang="it-IT" sz="2400" dirty="0" smtClean="0">
                <a:latin typeface="Garamond" pitchFamily="18" charset="0"/>
              </a:rPr>
              <a:t>per capire quali siano migliori e in quali situazioni, quali siano gli errori più frequenti, come evitarli.</a:t>
            </a:r>
            <a:endParaRPr lang="it-IT" sz="2400" dirty="0">
              <a:latin typeface="Garamond" pitchFamily="18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72008" y="4077072"/>
            <a:ext cx="2304256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9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it-IT" sz="29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Tecniche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6064" y="4581128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Garamond" pitchFamily="18" charset="0"/>
              </a:rPr>
              <a:t>Strumenti</a:t>
            </a:r>
            <a:r>
              <a:rPr lang="it-IT" sz="2400" dirty="0" smtClean="0">
                <a:latin typeface="Garamond" pitchFamily="18" charset="0"/>
              </a:rPr>
              <a:t> </a:t>
            </a:r>
            <a:r>
              <a:rPr lang="it-IT" sz="2400" b="1" dirty="0" smtClean="0">
                <a:latin typeface="Garamond" pitchFamily="18" charset="0"/>
              </a:rPr>
              <a:t>operativi</a:t>
            </a:r>
            <a:r>
              <a:rPr lang="it-IT" sz="2400" dirty="0" smtClean="0">
                <a:latin typeface="Garamond" pitchFamily="18" charset="0"/>
              </a:rPr>
              <a:t> di cui ogni disciplina si avvale per la raccolta </a:t>
            </a:r>
          </a:p>
          <a:p>
            <a:r>
              <a:rPr lang="it-IT" sz="2400" dirty="0" smtClean="0">
                <a:latin typeface="Garamond" pitchFamily="18" charset="0"/>
              </a:rPr>
              <a:t>dei dati/informazioni e per il controllo dei risultati ottenuti.</a:t>
            </a:r>
            <a:endParaRPr lang="it-IT" sz="2400" dirty="0">
              <a:latin typeface="Garamond" pitchFamily="18" charset="0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4355976" y="2708920"/>
            <a:ext cx="208823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9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M</a:t>
            </a:r>
            <a:r>
              <a:rPr lang="it-IT" sz="2900" b="1" dirty="0" err="1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etodo</a:t>
            </a:r>
            <a:r>
              <a:rPr lang="it-IT" sz="29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203848" y="328498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latin typeface="Garamond" pitchFamily="18" charset="0"/>
              </a:rPr>
              <a:t>Percorso di ricerca </a:t>
            </a:r>
            <a:r>
              <a:rPr lang="it-IT" sz="2400" dirty="0" smtClean="0">
                <a:latin typeface="Garamond" pitchFamily="18" charset="0"/>
              </a:rPr>
              <a:t>più adatto rispetto agli </a:t>
            </a:r>
            <a:r>
              <a:rPr lang="it-IT" sz="2400" i="1" dirty="0" smtClean="0">
                <a:latin typeface="Garamond" pitchFamily="18" charset="0"/>
              </a:rPr>
              <a:t>obiettivi cognitivi </a:t>
            </a:r>
            <a:r>
              <a:rPr lang="it-IT" sz="2400" dirty="0" smtClean="0">
                <a:latin typeface="Garamond" pitchFamily="18" charset="0"/>
              </a:rPr>
              <a:t>desiderati.</a:t>
            </a:r>
            <a:endParaRPr lang="it-IT" sz="2400" dirty="0">
              <a:latin typeface="Garamond" pitchFamily="18" charset="0"/>
            </a:endParaRPr>
          </a:p>
        </p:txBody>
      </p:sp>
      <p:pic>
        <p:nvPicPr>
          <p:cNvPr id="14" name="Immagine 13" descr="logo u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736304" cy="1229577"/>
          </a:xfrm>
          <a:prstGeom prst="rect">
            <a:avLst/>
          </a:prstGeom>
        </p:spPr>
      </p:pic>
      <p:sp>
        <p:nvSpPr>
          <p:cNvPr id="15" name="Freccia a destra 14"/>
          <p:cNvSpPr/>
          <p:nvPr/>
        </p:nvSpPr>
        <p:spPr>
          <a:xfrm>
            <a:off x="3779912" y="285293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030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331640" y="148478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latin typeface="Garamond" pitchFamily="18" charset="0"/>
              </a:rPr>
              <a:t>Quali metodi? </a:t>
            </a:r>
            <a:endParaRPr lang="it-IT" sz="32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403648" y="2257708"/>
            <a:ext cx="201622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Garamond" pitchFamily="18" charset="0"/>
              </a:rPr>
              <a:t>Qualitativo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067944" y="191683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it-IT" dirty="0" smtClean="0"/>
          </a:p>
          <a:p>
            <a:pPr lvl="1">
              <a:buFont typeface="Wingdings" pitchFamily="2" charset="2"/>
              <a:buChar char="ü"/>
            </a:pPr>
            <a:r>
              <a:rPr lang="en-US" i="1" dirty="0" smtClean="0"/>
              <a:t>   </a:t>
            </a:r>
            <a:r>
              <a:rPr lang="en-US" i="1" dirty="0" err="1" smtClean="0"/>
              <a:t>Osservazione</a:t>
            </a:r>
            <a:r>
              <a:rPr lang="en-US" i="1" dirty="0" smtClean="0"/>
              <a:t> </a:t>
            </a:r>
            <a:r>
              <a:rPr lang="en-US" i="1" dirty="0" err="1" smtClean="0"/>
              <a:t>partecipante</a:t>
            </a:r>
            <a:r>
              <a:rPr lang="en-US" i="1" dirty="0" smtClean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n-US" i="1" dirty="0" smtClean="0"/>
              <a:t>   </a:t>
            </a:r>
            <a:r>
              <a:rPr lang="en-US" i="1" dirty="0" err="1" smtClean="0"/>
              <a:t>Intervista</a:t>
            </a:r>
            <a:r>
              <a:rPr lang="en-US" i="1" dirty="0" smtClean="0"/>
              <a:t> </a:t>
            </a:r>
            <a:r>
              <a:rPr lang="en-US" i="1" dirty="0" err="1" smtClean="0"/>
              <a:t>qualitativa</a:t>
            </a:r>
            <a:endParaRPr lang="it-IT" i="1" dirty="0"/>
          </a:p>
        </p:txBody>
      </p:sp>
      <p:pic>
        <p:nvPicPr>
          <p:cNvPr id="8" name="Immagine 7" descr="logo un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736304" cy="122957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403648" y="3645024"/>
            <a:ext cx="208480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Garamond" pitchFamily="18" charset="0"/>
              </a:rPr>
              <a:t>Quantitativo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932040" y="148478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latin typeface="Garamond" pitchFamily="18" charset="0"/>
              </a:rPr>
              <a:t>Quali tecniche? </a:t>
            </a:r>
            <a:endParaRPr lang="it-IT" sz="32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 flipV="1">
            <a:off x="3851920" y="2276872"/>
            <a:ext cx="576064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flipV="1">
            <a:off x="3851920" y="3573016"/>
            <a:ext cx="576064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995936" y="3369766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it-IT" dirty="0" smtClean="0"/>
          </a:p>
          <a:p>
            <a:pPr lvl="1">
              <a:buFont typeface="Wingdings" pitchFamily="2" charset="2"/>
              <a:buChar char="ü"/>
            </a:pPr>
            <a:r>
              <a:rPr lang="en-US" i="1" dirty="0" smtClean="0"/>
              <a:t>   </a:t>
            </a:r>
            <a:r>
              <a:rPr lang="en-US" i="1" dirty="0" err="1" smtClean="0"/>
              <a:t>Indagine</a:t>
            </a:r>
            <a:r>
              <a:rPr lang="en-US" i="1" dirty="0" smtClean="0"/>
              <a:t> </a:t>
            </a:r>
            <a:r>
              <a:rPr lang="en-US" i="1" dirty="0" err="1" smtClean="0"/>
              <a:t>campionaria</a:t>
            </a:r>
            <a:r>
              <a:rPr lang="en-US" i="1" dirty="0" smtClean="0"/>
              <a:t> -&gt; </a:t>
            </a:r>
          </a:p>
          <a:p>
            <a:pPr lvl="1"/>
            <a:r>
              <a:rPr lang="en-US" i="1" dirty="0" smtClean="0"/>
              <a:t>     </a:t>
            </a:r>
            <a:r>
              <a:rPr lang="en-US" i="1" dirty="0" err="1" smtClean="0"/>
              <a:t>questionario</a:t>
            </a:r>
            <a:r>
              <a:rPr lang="en-US" i="1" dirty="0" smtClean="0"/>
              <a:t> </a:t>
            </a:r>
            <a:r>
              <a:rPr lang="en-US" i="1" dirty="0" err="1" smtClean="0"/>
              <a:t>strutturato</a:t>
            </a:r>
            <a:endParaRPr lang="it-IT" i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83568" y="4859868"/>
            <a:ext cx="288918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Garamond" pitchFamily="18" charset="0"/>
              </a:rPr>
              <a:t>Sociologia visuale</a:t>
            </a:r>
          </a:p>
        </p:txBody>
      </p:sp>
      <p:sp>
        <p:nvSpPr>
          <p:cNvPr id="20" name="Freccia a destra 19"/>
          <p:cNvSpPr/>
          <p:nvPr/>
        </p:nvSpPr>
        <p:spPr>
          <a:xfrm flipV="1">
            <a:off x="3779912" y="4797152"/>
            <a:ext cx="576064" cy="504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995936" y="459390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it-IT" dirty="0" smtClean="0"/>
          </a:p>
          <a:p>
            <a:pPr lvl="1">
              <a:buFont typeface="Wingdings" pitchFamily="2" charset="2"/>
              <a:buChar char="ü"/>
            </a:pPr>
            <a:r>
              <a:rPr lang="en-US" i="1" dirty="0" smtClean="0"/>
              <a:t>  </a:t>
            </a:r>
            <a:r>
              <a:rPr lang="it-IT" i="1" dirty="0" smtClean="0"/>
              <a:t>Utilizzo della fotografia e di altre forme visive</a:t>
            </a:r>
            <a:endParaRPr lang="it-IT" i="1" dirty="0"/>
          </a:p>
        </p:txBody>
      </p:sp>
    </p:spTree>
    <p:extLst>
      <p:ext uri="{BB962C8B-B14F-4D97-AF65-F5344CB8AC3E}">
        <p14:creationId xmlns="" xmlns:p14="http://schemas.microsoft.com/office/powerpoint/2010/main" val="23304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rospett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0956" y="2048696"/>
            <a:ext cx="2819476" cy="274845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11560" y="1685994"/>
            <a:ext cx="48965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b="1" dirty="0" smtClean="0">
              <a:solidFill>
                <a:srgbClr val="FF0000"/>
              </a:solidFill>
            </a:endParaRPr>
          </a:p>
          <a:p>
            <a:pPr algn="ctr"/>
            <a:endParaRPr lang="it-IT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it-IT" sz="2000" i="1" u="sng" dirty="0" smtClean="0">
                <a:latin typeface="Garamond" pitchFamily="18" charset="0"/>
              </a:rPr>
              <a:t>Osservazione: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algn="just"/>
            <a:r>
              <a:rPr lang="it-IT" sz="2000" dirty="0" smtClean="0">
                <a:latin typeface="Garamond" pitchFamily="18" charset="0"/>
              </a:rPr>
              <a:t>Guardare ed ascoltare</a:t>
            </a:r>
          </a:p>
          <a:p>
            <a:pPr algn="just"/>
            <a:endParaRPr lang="it-IT" sz="2000" dirty="0" smtClean="0">
              <a:latin typeface="Garamond" pitchFamily="18" charset="0"/>
            </a:endParaRPr>
          </a:p>
          <a:p>
            <a:pPr algn="just"/>
            <a:r>
              <a:rPr lang="it-IT" sz="2000" i="1" u="sng" dirty="0" smtClean="0">
                <a:latin typeface="Garamond" pitchFamily="18" charset="0"/>
              </a:rPr>
              <a:t>Partecipante:</a:t>
            </a:r>
          </a:p>
          <a:p>
            <a:pPr algn="just"/>
            <a:r>
              <a:rPr lang="it-IT" sz="2000" dirty="0" smtClean="0">
                <a:latin typeface="Garamond" pitchFamily="18" charset="0"/>
              </a:rPr>
              <a:t>Coinvolgimento diretto del ricercatore nella situazione da studiare (ricerca sul campo) per un periodo di tempo relativamente lungo</a:t>
            </a:r>
            <a:endParaRPr lang="it-IT" sz="1100" dirty="0" smtClean="0">
              <a:latin typeface="Garamond" pitchFamily="18" charset="0"/>
            </a:endParaRPr>
          </a:p>
          <a:p>
            <a:pPr algn="just"/>
            <a:endParaRPr lang="it-IT" sz="1300" dirty="0" smtClean="0"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43808" y="620688"/>
            <a:ext cx="54726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000" dirty="0" smtClean="0">
              <a:solidFill>
                <a:srgbClr val="002060"/>
              </a:solidFill>
              <a:latin typeface="Garamond" pitchFamily="18" charset="0"/>
            </a:endParaRPr>
          </a:p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Garamond" pitchFamily="18" charset="0"/>
              </a:rPr>
              <a:t>“Osservazione partecipante”</a:t>
            </a: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  <a:latin typeface="Garamond" pitchFamily="18" charset="0"/>
              </a:rPr>
              <a:t>[approccio di derivazione etnografica]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6" name="Immagine 5" descr="logo un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736304" cy="122957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08223" y="4964975"/>
            <a:ext cx="7036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latin typeface="Garamond" pitchFamily="18" charset="0"/>
              </a:rPr>
              <a:t>“Visione dal di dentro”</a:t>
            </a:r>
          </a:p>
          <a:p>
            <a:pPr algn="ctr"/>
            <a:r>
              <a:rPr lang="it-IT" sz="2400" b="1" dirty="0" smtClean="0">
                <a:latin typeface="Garamond" pitchFamily="18" charset="0"/>
              </a:rPr>
              <a:t>“Vedere il mondo con gli occhi dei soggetti studiati</a:t>
            </a:r>
            <a:r>
              <a:rPr lang="it-IT" sz="2400" b="1" dirty="0" smtClean="0"/>
              <a:t>”</a:t>
            </a:r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3528" y="1052736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000" dirty="0" smtClean="0">
              <a:latin typeface="Garamond" pitchFamily="18" charset="0"/>
            </a:endParaRPr>
          </a:p>
          <a:p>
            <a:pPr algn="ctr"/>
            <a:endParaRPr lang="it-IT" sz="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endParaRPr lang="it-IT" sz="1000" b="1" dirty="0" smtClean="0">
              <a:latin typeface="Garamond" pitchFamily="18" charset="0"/>
            </a:endParaRPr>
          </a:p>
          <a:p>
            <a:r>
              <a:rPr lang="it-IT" sz="2000" b="1" dirty="0" smtClean="0">
                <a:solidFill>
                  <a:srgbClr val="C00000"/>
                </a:solidFill>
                <a:latin typeface="Garamond" pitchFamily="18" charset="0"/>
              </a:rPr>
              <a:t>      </a:t>
            </a:r>
            <a:r>
              <a:rPr lang="it-IT" sz="2000" b="1" u="sng" dirty="0" smtClean="0">
                <a:solidFill>
                  <a:srgbClr val="C00000"/>
                </a:solidFill>
                <a:latin typeface="Garamond" pitchFamily="18" charset="0"/>
              </a:rPr>
              <a:t>Volta allo studio di:</a:t>
            </a:r>
          </a:p>
          <a:p>
            <a:endParaRPr lang="it-IT" sz="2000" dirty="0" smtClean="0">
              <a:latin typeface="Garamond" pitchFamily="18" charset="0"/>
            </a:endParaRPr>
          </a:p>
          <a:p>
            <a:pPr marL="354013">
              <a:buFont typeface="Wingdings" pitchFamily="2" charset="2"/>
              <a:buChar char="ü"/>
            </a:pPr>
            <a:r>
              <a:rPr lang="it-IT" sz="2000" b="1" dirty="0" smtClean="0">
                <a:latin typeface="Garamond" pitchFamily="18" charset="0"/>
              </a:rPr>
              <a:t>    </a:t>
            </a:r>
            <a:r>
              <a:rPr lang="it-IT" sz="2000" b="1" u="sng" dirty="0" smtClean="0">
                <a:latin typeface="Garamond" pitchFamily="18" charset="0"/>
              </a:rPr>
              <a:t>culture</a:t>
            </a:r>
            <a:r>
              <a:rPr lang="it-IT" sz="2000" b="1" dirty="0" smtClean="0">
                <a:latin typeface="Garamond" pitchFamily="18" charset="0"/>
              </a:rPr>
              <a:t> </a:t>
            </a:r>
            <a:r>
              <a:rPr lang="it-IT" sz="2000" dirty="0" smtClean="0">
                <a:latin typeface="Garamond" pitchFamily="18" charset="0"/>
              </a:rPr>
              <a:t>[</a:t>
            </a:r>
            <a:r>
              <a:rPr lang="it-IT" sz="2000" dirty="0" err="1" smtClean="0">
                <a:latin typeface="Garamond" pitchFamily="18" charset="0"/>
              </a:rPr>
              <a:t>es</a:t>
            </a:r>
            <a:r>
              <a:rPr lang="it-IT" sz="2000" dirty="0" smtClean="0">
                <a:latin typeface="Garamond" pitchFamily="18" charset="0"/>
              </a:rPr>
              <a:t>. </a:t>
            </a:r>
            <a:r>
              <a:rPr lang="it-IT" sz="2000" dirty="0" err="1" smtClean="0">
                <a:latin typeface="Garamond" pitchFamily="18" charset="0"/>
              </a:rPr>
              <a:t>Malinowski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i="1" dirty="0" smtClean="0">
                <a:latin typeface="Garamond" pitchFamily="18" charset="0"/>
              </a:rPr>
              <a:t>“Argonauti del pacifico occidentale” </a:t>
            </a:r>
            <a:r>
              <a:rPr lang="it-IT" sz="2000" dirty="0" smtClean="0">
                <a:latin typeface="Garamond" pitchFamily="18" charset="0"/>
              </a:rPr>
              <a:t>1922]; </a:t>
            </a:r>
          </a:p>
          <a:p>
            <a:pPr marL="354013">
              <a:buFont typeface="Wingdings" pitchFamily="2" charset="2"/>
              <a:buChar char="ü"/>
            </a:pPr>
            <a:r>
              <a:rPr lang="it-IT" sz="2000" b="1" dirty="0" smtClean="0">
                <a:latin typeface="Garamond" pitchFamily="18" charset="0"/>
              </a:rPr>
              <a:t>    </a:t>
            </a:r>
            <a:r>
              <a:rPr lang="it-IT" sz="2000" b="1" u="sng" dirty="0" smtClean="0">
                <a:latin typeface="Garamond" pitchFamily="18" charset="0"/>
              </a:rPr>
              <a:t>sub-culture</a:t>
            </a:r>
            <a:r>
              <a:rPr lang="it-IT" sz="2000" b="1" dirty="0" smtClean="0">
                <a:latin typeface="Garamond" pitchFamily="18" charset="0"/>
              </a:rPr>
              <a:t> </a:t>
            </a:r>
            <a:r>
              <a:rPr lang="it-IT" sz="2000" dirty="0" smtClean="0">
                <a:latin typeface="Garamond" pitchFamily="18" charset="0"/>
              </a:rPr>
              <a:t> [</a:t>
            </a:r>
            <a:r>
              <a:rPr lang="it-IT" sz="2000" dirty="0" err="1" smtClean="0">
                <a:latin typeface="Garamond" pitchFamily="18" charset="0"/>
              </a:rPr>
              <a:t>es</a:t>
            </a:r>
            <a:r>
              <a:rPr lang="it-IT" sz="2000" dirty="0" smtClean="0">
                <a:latin typeface="Garamond" pitchFamily="18" charset="0"/>
              </a:rPr>
              <a:t>. Anderson </a:t>
            </a:r>
            <a:r>
              <a:rPr lang="it-IT" sz="2000" i="1" dirty="0" smtClean="0">
                <a:latin typeface="Garamond" pitchFamily="18" charset="0"/>
              </a:rPr>
              <a:t>“The </a:t>
            </a:r>
            <a:r>
              <a:rPr lang="it-IT" sz="2000" i="1" dirty="0" err="1" smtClean="0">
                <a:latin typeface="Garamond" pitchFamily="18" charset="0"/>
              </a:rPr>
              <a:t>Hobo</a:t>
            </a:r>
            <a:r>
              <a:rPr lang="it-IT" sz="2000" i="1" dirty="0" smtClean="0">
                <a:latin typeface="Garamond" pitchFamily="18" charset="0"/>
              </a:rPr>
              <a:t>” </a:t>
            </a:r>
            <a:r>
              <a:rPr lang="it-IT" sz="2000" dirty="0" smtClean="0">
                <a:latin typeface="Garamond" pitchFamily="18" charset="0"/>
              </a:rPr>
              <a:t>1923]; </a:t>
            </a:r>
          </a:p>
          <a:p>
            <a:pPr marL="354013">
              <a:buFont typeface="Wingdings" pitchFamily="2" charset="2"/>
              <a:buChar char="ü"/>
            </a:pPr>
            <a:r>
              <a:rPr lang="it-IT" sz="2000" b="1" dirty="0" smtClean="0">
                <a:latin typeface="Garamond" pitchFamily="18" charset="0"/>
              </a:rPr>
              <a:t>    </a:t>
            </a:r>
            <a:r>
              <a:rPr lang="it-IT" sz="2000" b="1" u="sng" dirty="0" smtClean="0">
                <a:latin typeface="Garamond" pitchFamily="18" charset="0"/>
              </a:rPr>
              <a:t>comunità </a:t>
            </a:r>
            <a:r>
              <a:rPr lang="it-IT" sz="2000" dirty="0" smtClean="0">
                <a:latin typeface="Garamond" pitchFamily="18" charset="0"/>
              </a:rPr>
              <a:t>[</a:t>
            </a:r>
            <a:r>
              <a:rPr lang="it-IT" sz="2000" dirty="0" err="1" smtClean="0">
                <a:latin typeface="Garamond" pitchFamily="18" charset="0"/>
              </a:rPr>
              <a:t>es</a:t>
            </a:r>
            <a:r>
              <a:rPr lang="it-IT" sz="2000" dirty="0" smtClean="0">
                <a:latin typeface="Garamond" pitchFamily="18" charset="0"/>
              </a:rPr>
              <a:t>. </a:t>
            </a:r>
            <a:r>
              <a:rPr lang="it-IT" sz="2000" dirty="0" err="1" smtClean="0">
                <a:latin typeface="Garamond" pitchFamily="18" charset="0"/>
              </a:rPr>
              <a:t>Banfield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i="1" dirty="0" smtClean="0">
                <a:latin typeface="Garamond" pitchFamily="18" charset="0"/>
              </a:rPr>
              <a:t>“familismo amorale</a:t>
            </a:r>
            <a:r>
              <a:rPr lang="it-IT" sz="2000" dirty="0" smtClean="0">
                <a:latin typeface="Garamond" pitchFamily="18" charset="0"/>
              </a:rPr>
              <a:t>”-&gt; studio svolto presso un paese</a:t>
            </a:r>
          </a:p>
          <a:p>
            <a:pPr marL="354013"/>
            <a:r>
              <a:rPr lang="it-IT" sz="2000" dirty="0" smtClean="0">
                <a:latin typeface="Garamond" pitchFamily="18" charset="0"/>
              </a:rPr>
              <a:t>       in provincia di Potenza; anni ’50 ; tema della ricerca: quali sono le cause</a:t>
            </a:r>
          </a:p>
          <a:p>
            <a:pPr marL="354013"/>
            <a:r>
              <a:rPr lang="it-IT" sz="2000" dirty="0" smtClean="0">
                <a:latin typeface="Garamond" pitchFamily="18" charset="0"/>
              </a:rPr>
              <a:t>      dell’arretratezza economico-sociale di una comunità?]</a:t>
            </a:r>
          </a:p>
          <a:p>
            <a:pPr>
              <a:buFont typeface="Wingdings" pitchFamily="2" charset="2"/>
              <a:buChar char="ü"/>
            </a:pPr>
            <a:endParaRPr lang="it-IT" sz="1000" dirty="0" smtClean="0">
              <a:latin typeface="Garamond" pitchFamily="18" charset="0"/>
            </a:endParaRPr>
          </a:p>
          <a:p>
            <a:pPr marL="354013"/>
            <a:r>
              <a:rPr lang="it-IT" sz="2000" b="1" u="sng" dirty="0" smtClean="0">
                <a:solidFill>
                  <a:srgbClr val="C00000"/>
                </a:solidFill>
                <a:latin typeface="Garamond" pitchFamily="18" charset="0"/>
              </a:rPr>
              <a:t>Obiettivo: </a:t>
            </a:r>
          </a:p>
          <a:p>
            <a:pPr marL="354013"/>
            <a:r>
              <a:rPr lang="it-IT" sz="2000" dirty="0" smtClean="0">
                <a:latin typeface="Garamond" pitchFamily="18" charset="0"/>
              </a:rPr>
              <a:t>descrivere le azioni e </a:t>
            </a:r>
            <a:r>
              <a:rPr lang="it-IT" sz="2000" b="1" dirty="0" smtClean="0">
                <a:latin typeface="Garamond" pitchFamily="18" charset="0"/>
              </a:rPr>
              <a:t>comprenderne</a:t>
            </a:r>
            <a:r>
              <a:rPr lang="it-IT" sz="2000" dirty="0" smtClean="0">
                <a:latin typeface="Garamond" pitchFamily="18" charset="0"/>
              </a:rPr>
              <a:t> le motivazioni </a:t>
            </a:r>
            <a:r>
              <a:rPr lang="it-IT" sz="2000" b="1" dirty="0" smtClean="0">
                <a:latin typeface="Garamond" pitchFamily="18" charset="0"/>
              </a:rPr>
              <a:t>secondo il punto di vista dei soggetti studiati. </a:t>
            </a:r>
          </a:p>
          <a:p>
            <a:pPr algn="ctr"/>
            <a:endParaRPr lang="it-IT" b="1" i="1" dirty="0" smtClean="0">
              <a:latin typeface="Garamond" pitchFamily="18" charset="0"/>
            </a:endParaRP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Garamond" pitchFamily="18" charset="0"/>
              </a:rPr>
              <a:t>“Quel che vedi dipende dal tuo punto di vista. </a:t>
            </a: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Garamond" pitchFamily="18" charset="0"/>
              </a:rPr>
              <a:t>Per uscire dal tuo punto di vista, devi cambiare punto di vista”      </a:t>
            </a:r>
          </a:p>
          <a:p>
            <a:pPr algn="ctr"/>
            <a:r>
              <a:rPr lang="it-IT" sz="1400" b="1" i="1" dirty="0" smtClean="0">
                <a:solidFill>
                  <a:srgbClr val="002060"/>
                </a:solidFill>
                <a:latin typeface="Garamond" pitchFamily="18" charset="0"/>
              </a:rPr>
              <a:t>[</a:t>
            </a:r>
            <a:r>
              <a:rPr lang="it-IT" sz="1400" b="1" i="1" dirty="0" err="1" smtClean="0">
                <a:solidFill>
                  <a:srgbClr val="002060"/>
                </a:solidFill>
                <a:latin typeface="Garamond" pitchFamily="18" charset="0"/>
              </a:rPr>
              <a:t>Marianella</a:t>
            </a:r>
            <a:r>
              <a:rPr lang="it-IT" sz="1400" b="1" i="1" dirty="0" smtClean="0">
                <a:solidFill>
                  <a:srgbClr val="002060"/>
                </a:solidFill>
                <a:latin typeface="Garamond" pitchFamily="18" charset="0"/>
              </a:rPr>
              <a:t> Sclavi, “Arte di Ascoltare e mondi possibili”, 2003]</a:t>
            </a:r>
            <a:endParaRPr lang="it-IT" sz="14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6" name="Immagine 5" descr="logo u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736304" cy="122957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19872" y="674693"/>
            <a:ext cx="4572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Garamond" pitchFamily="18" charset="0"/>
              </a:rPr>
              <a:t>“Osservazione partecipante”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in giù 4"/>
          <p:cNvSpPr/>
          <p:nvPr/>
        </p:nvSpPr>
        <p:spPr>
          <a:xfrm>
            <a:off x="4283968" y="1268760"/>
            <a:ext cx="576064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763688" y="1556792"/>
            <a:ext cx="5722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latin typeface="Garamond" pitchFamily="18" charset="0"/>
              </a:rPr>
              <a:t>Palese o dissimulata?</a:t>
            </a:r>
          </a:p>
          <a:p>
            <a:pPr algn="ctr"/>
            <a:r>
              <a:rPr lang="it-IT" sz="2400" dirty="0" smtClean="0">
                <a:latin typeface="Garamond" pitchFamily="18" charset="0"/>
              </a:rPr>
              <a:t>[“Il paradosso dell’osservatore”, </a:t>
            </a:r>
            <a:r>
              <a:rPr lang="it-IT" sz="2400" dirty="0" err="1" smtClean="0">
                <a:latin typeface="Garamond" pitchFamily="18" charset="0"/>
              </a:rPr>
              <a:t>Labov</a:t>
            </a:r>
            <a:r>
              <a:rPr lang="it-IT" sz="2400" dirty="0" smtClean="0">
                <a:latin typeface="Garamond" pitchFamily="18" charset="0"/>
              </a:rPr>
              <a:t> 1972]</a:t>
            </a:r>
            <a:endParaRPr lang="it-IT" sz="2400" dirty="0">
              <a:latin typeface="Garamond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95536" y="4149080"/>
            <a:ext cx="41764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200" dirty="0" smtClean="0"/>
          </a:p>
          <a:p>
            <a:r>
              <a:rPr lang="it-IT" sz="2200" b="1" dirty="0" smtClean="0"/>
              <a:t>  </a:t>
            </a:r>
            <a:r>
              <a:rPr lang="it-IT" sz="2200" b="1" dirty="0" smtClean="0">
                <a:latin typeface="Garamond" pitchFamily="18" charset="0"/>
              </a:rPr>
              <a:t>Accesso: come?</a:t>
            </a:r>
          </a:p>
          <a:p>
            <a:r>
              <a:rPr lang="it-IT" sz="2200" dirty="0" smtClean="0">
                <a:latin typeface="Garamond" pitchFamily="18" charset="0"/>
              </a:rPr>
              <a:t>- Figura del mediatore</a:t>
            </a:r>
          </a:p>
          <a:p>
            <a:pPr>
              <a:buFontTx/>
              <a:buChar char="-"/>
            </a:pPr>
            <a:r>
              <a:rPr lang="it-IT" sz="2200" dirty="0" smtClean="0">
                <a:latin typeface="Garamond" pitchFamily="18" charset="0"/>
              </a:rPr>
              <a:t> Testimoni/interlocutori privilegiati</a:t>
            </a:r>
          </a:p>
          <a:p>
            <a:r>
              <a:rPr lang="it-IT" sz="2200" dirty="0" smtClean="0">
                <a:latin typeface="Garamond" pitchFamily="18" charset="0"/>
              </a:rPr>
              <a:t>  (istituzionali o informali)</a:t>
            </a:r>
            <a:endParaRPr lang="it-IT" sz="2200" dirty="0">
              <a:latin typeface="Garamond" pitchFamily="18" charset="0"/>
            </a:endParaRPr>
          </a:p>
        </p:txBody>
      </p:sp>
      <p:pic>
        <p:nvPicPr>
          <p:cNvPr id="11" name="Immagine 10" descr="logo u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736304" cy="122957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419872" y="674693"/>
            <a:ext cx="4572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Garamond" pitchFamily="18" charset="0"/>
              </a:rPr>
              <a:t>“Osservazione partecipante”</a:t>
            </a:r>
            <a:endParaRPr lang="it-IT" sz="2800" dirty="0"/>
          </a:p>
        </p:txBody>
      </p:sp>
      <p:pic>
        <p:nvPicPr>
          <p:cNvPr id="14" name="Immagine 13" descr="donna-e-figli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584760"/>
            <a:ext cx="2785492" cy="1852352"/>
          </a:xfrm>
          <a:prstGeom prst="rect">
            <a:avLst/>
          </a:prstGeom>
        </p:spPr>
      </p:pic>
      <p:pic>
        <p:nvPicPr>
          <p:cNvPr id="16" name="Immagine 15" descr="mercato_shopping (0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492896"/>
            <a:ext cx="3131840" cy="2348880"/>
          </a:xfrm>
          <a:prstGeom prst="rect">
            <a:avLst/>
          </a:prstGeom>
        </p:spPr>
      </p:pic>
      <p:pic>
        <p:nvPicPr>
          <p:cNvPr id="19" name="Immagine 18" descr="lavoro-uffic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437112"/>
            <a:ext cx="3707904" cy="203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39921" y="1681644"/>
            <a:ext cx="3215624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Garamond" pitchFamily="18" charset="0"/>
              </a:rPr>
              <a:t>Che cosa osservare?</a:t>
            </a:r>
            <a:endParaRPr lang="it-IT" sz="28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9592" y="2708920"/>
            <a:ext cx="756084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Garamond" pitchFamily="18" charset="0"/>
              </a:rPr>
              <a:t>L’osservazione è </a:t>
            </a:r>
            <a:r>
              <a:rPr lang="it-IT" sz="2000" b="1" u="sng" dirty="0" smtClean="0">
                <a:latin typeface="Garamond" pitchFamily="18" charset="0"/>
              </a:rPr>
              <a:t>sempre un’operazione selettiva </a:t>
            </a:r>
            <a:r>
              <a:rPr lang="it-IT" sz="2000" dirty="0" smtClean="0">
                <a:latin typeface="Garamond" pitchFamily="18" charset="0"/>
              </a:rPr>
              <a:t>che è frutto di qualche interesse specifico del ricercatore/osservatore </a:t>
            </a:r>
          </a:p>
          <a:p>
            <a:pPr algn="ctr"/>
            <a:r>
              <a:rPr lang="it-IT" sz="2000" b="1" i="1" dirty="0" smtClean="0">
                <a:latin typeface="Garamond" pitchFamily="18" charset="0"/>
              </a:rPr>
              <a:t>[“concetti sensibilizzanti” </a:t>
            </a:r>
            <a:r>
              <a:rPr lang="it-IT" sz="2000" dirty="0" err="1" smtClean="0">
                <a:latin typeface="Garamond" pitchFamily="18" charset="0"/>
              </a:rPr>
              <a:t>Blumer</a:t>
            </a:r>
            <a:r>
              <a:rPr lang="it-IT" sz="2000" dirty="0" smtClean="0">
                <a:latin typeface="Garamond" pitchFamily="18" charset="0"/>
              </a:rPr>
              <a:t>].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13207" y="4394721"/>
            <a:ext cx="423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Garamond" pitchFamily="18" charset="0"/>
              </a:rPr>
              <a:t>Il contesto fisico</a:t>
            </a:r>
            <a:endParaRPr lang="it-IT" sz="2400" dirty="0">
              <a:latin typeface="Garamond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99961" y="4754761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Garamond" pitchFamily="18" charset="0"/>
              </a:rPr>
              <a:t>Il contesto sociale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13207" y="5114801"/>
            <a:ext cx="5394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Garamond" pitchFamily="18" charset="0"/>
              </a:rPr>
              <a:t>Le interazioni formali e quelle informali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013207" y="5474841"/>
            <a:ext cx="7879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Garamond" pitchFamily="18" charset="0"/>
              </a:rPr>
              <a:t>Le interpretazioni degli attori sociali  </a:t>
            </a:r>
            <a:r>
              <a:rPr lang="it-IT" sz="2400" b="1" i="1" dirty="0" smtClean="0">
                <a:latin typeface="Garamond" pitchFamily="18" charset="0"/>
              </a:rPr>
              <a:t>[guardare e </a:t>
            </a:r>
            <a:r>
              <a:rPr lang="it-IT" sz="2400" b="1" i="1" u="sng" dirty="0" smtClean="0">
                <a:latin typeface="Garamond" pitchFamily="18" charset="0"/>
              </a:rPr>
              <a:t>chiedere</a:t>
            </a:r>
            <a:r>
              <a:rPr lang="it-IT" sz="2400" b="1" i="1" dirty="0" smtClean="0">
                <a:latin typeface="Garamond" pitchFamily="18" charset="0"/>
              </a:rPr>
              <a:t>]</a:t>
            </a:r>
            <a:endParaRPr lang="it-IT" sz="2400" b="1" i="1" dirty="0">
              <a:latin typeface="Garamond" pitchFamily="18" charset="0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39921" y="2276872"/>
            <a:ext cx="0" cy="3528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39921" y="4610745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639921" y="4970785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639921" y="5330825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639921" y="5690865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 u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736304" cy="1229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55776" y="1394773"/>
            <a:ext cx="4271106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Garamond" pitchFamily="18" charset="0"/>
              </a:rPr>
              <a:t>Registrazione dell’osservazione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306896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b="1" u="sng" dirty="0" smtClean="0">
                <a:latin typeface="Garamond" pitchFamily="18" charset="0"/>
              </a:rPr>
              <a:t>descrizione</a:t>
            </a:r>
            <a:r>
              <a:rPr lang="it-IT" sz="2000" dirty="0" smtClean="0">
                <a:latin typeface="Garamond" pitchFamily="18" charset="0"/>
              </a:rPr>
              <a:t> di quanto osservato </a:t>
            </a:r>
          </a:p>
          <a:p>
            <a:r>
              <a:rPr lang="it-IT" sz="2000" dirty="0" smtClean="0">
                <a:latin typeface="Garamond" pitchFamily="18" charset="0"/>
              </a:rPr>
              <a:t>     [luoghi, persone, fatti, ecc.] 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Garamond" pitchFamily="18" charset="0"/>
              </a:rPr>
              <a:t>     rappresentazione oggettiva </a:t>
            </a:r>
          </a:p>
          <a:p>
            <a:endParaRPr lang="it-IT" sz="20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b="1" u="sng" dirty="0" smtClean="0">
                <a:latin typeface="Garamond" pitchFamily="18" charset="0"/>
              </a:rPr>
              <a:t>interpretazione</a:t>
            </a:r>
            <a:r>
              <a:rPr lang="it-IT" sz="2000" dirty="0" smtClean="0">
                <a:latin typeface="Garamond" pitchFamily="18" charset="0"/>
              </a:rPr>
              <a:t> data sia dal </a:t>
            </a:r>
            <a:r>
              <a:rPr lang="it-IT" sz="2000" b="1" dirty="0" smtClean="0">
                <a:latin typeface="Garamond" pitchFamily="18" charset="0"/>
              </a:rPr>
              <a:t>ricercatore</a:t>
            </a:r>
            <a:r>
              <a:rPr lang="it-IT" sz="2000" dirty="0" smtClean="0">
                <a:latin typeface="Garamond" pitchFamily="18" charset="0"/>
              </a:rPr>
              <a:t>/</a:t>
            </a:r>
            <a:r>
              <a:rPr lang="it-IT" sz="2000" b="1" dirty="0" smtClean="0">
                <a:latin typeface="Garamond" pitchFamily="18" charset="0"/>
              </a:rPr>
              <a:t>osservatore</a:t>
            </a:r>
            <a:r>
              <a:rPr lang="it-IT" sz="2000" dirty="0" smtClean="0">
                <a:latin typeface="Garamond" pitchFamily="18" charset="0"/>
              </a:rPr>
              <a:t> di questi avvenimenti</a:t>
            </a:r>
          </a:p>
          <a:p>
            <a:r>
              <a:rPr lang="it-IT" sz="2000" dirty="0" smtClean="0">
                <a:latin typeface="Garamond" pitchFamily="18" charset="0"/>
              </a:rPr>
              <a:t>    che dai </a:t>
            </a:r>
            <a:r>
              <a:rPr lang="it-IT" sz="2000" b="1" dirty="0" smtClean="0">
                <a:latin typeface="Garamond" pitchFamily="18" charset="0"/>
              </a:rPr>
              <a:t>soggetti studiati. </a:t>
            </a:r>
            <a:r>
              <a:rPr lang="it-IT" sz="2000" dirty="0" smtClean="0">
                <a:latin typeface="Garamond" pitchFamily="18" charset="0"/>
              </a:rPr>
              <a:t>Per dare </a:t>
            </a:r>
            <a:r>
              <a:rPr lang="it-IT" sz="2000" b="1" dirty="0" smtClean="0">
                <a:latin typeface="Garamond" pitchFamily="18" charset="0"/>
              </a:rPr>
              <a:t>un significato </a:t>
            </a:r>
            <a:r>
              <a:rPr lang="it-IT" sz="2000" dirty="0" smtClean="0">
                <a:latin typeface="Garamond" pitchFamily="18" charset="0"/>
              </a:rPr>
              <a:t>a ciò che si vede, si ascolta e</a:t>
            </a:r>
          </a:p>
          <a:p>
            <a:r>
              <a:rPr lang="it-IT" sz="2000" dirty="0" smtClean="0">
                <a:latin typeface="Garamond" pitchFamily="18" charset="0"/>
              </a:rPr>
              <a:t>    di cui si fa esperienza</a:t>
            </a:r>
          </a:p>
          <a:p>
            <a:r>
              <a:rPr lang="it-IT" sz="2000" dirty="0" smtClean="0">
                <a:latin typeface="Garamond" pitchFamily="18" charset="0"/>
              </a:rPr>
              <a:t>    [riflessioni, reazioni, impressioni, emozioni, ecc.]</a:t>
            </a:r>
          </a:p>
          <a:p>
            <a:r>
              <a:rPr lang="it-IT" sz="2000" dirty="0" smtClean="0">
                <a:latin typeface="Garamond" pitchFamily="18" charset="0"/>
              </a:rPr>
              <a:t>    </a:t>
            </a:r>
            <a:r>
              <a:rPr lang="it-IT" sz="2000" b="1" dirty="0" smtClean="0">
                <a:solidFill>
                  <a:srgbClr val="FF0000"/>
                </a:solidFill>
                <a:latin typeface="Garamond" pitchFamily="18" charset="0"/>
              </a:rPr>
              <a:t>comprensione soggettiva</a:t>
            </a:r>
            <a:endParaRPr lang="it-IT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4283968" y="1916832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63888" y="2555612"/>
            <a:ext cx="1966949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Garamond" pitchFamily="18" charset="0"/>
              </a:rPr>
              <a:t>Note etnografiche</a:t>
            </a:r>
            <a:endParaRPr lang="it-IT" b="1" dirty="0">
              <a:latin typeface="Garamond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16218" y="5991671"/>
            <a:ext cx="2351926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Garamond" pitchFamily="18" charset="0"/>
              </a:rPr>
              <a:t>Quando? Come?</a:t>
            </a:r>
            <a:endParaRPr lang="it-IT" sz="2400" b="1" dirty="0">
              <a:latin typeface="Garamond" pitchFamily="18" charset="0"/>
            </a:endParaRPr>
          </a:p>
        </p:txBody>
      </p:sp>
      <p:pic>
        <p:nvPicPr>
          <p:cNvPr id="10" name="Immagine 9" descr="logo u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736304" cy="1229577"/>
          </a:xfrm>
          <a:prstGeom prst="rect">
            <a:avLst/>
          </a:prstGeom>
        </p:spPr>
      </p:pic>
      <p:pic>
        <p:nvPicPr>
          <p:cNvPr id="12" name="Immagine 11" descr="diario-peabody-300-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1822" y="1988840"/>
            <a:ext cx="2645192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55776" y="1383159"/>
            <a:ext cx="4079963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Garamond" pitchFamily="18" charset="0"/>
              </a:rPr>
              <a:t>Analisi del materiale empirico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76735" y="2636912"/>
            <a:ext cx="73676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2000" dirty="0" smtClean="0">
                <a:latin typeface="Garamond" pitchFamily="18" charset="0"/>
              </a:rPr>
              <a:t> Prospettiva interna: </a:t>
            </a:r>
            <a:r>
              <a:rPr lang="it-IT" sz="2000" b="1" dirty="0" smtClean="0">
                <a:latin typeface="Garamond" pitchFamily="18" charset="0"/>
              </a:rPr>
              <a:t>comprendere </a:t>
            </a:r>
            <a:r>
              <a:rPr lang="it-IT" sz="2000" dirty="0" smtClean="0">
                <a:latin typeface="Garamond" pitchFamily="18" charset="0"/>
              </a:rPr>
              <a:t>il punto di vista di chi si osserva;</a:t>
            </a:r>
          </a:p>
          <a:p>
            <a:endParaRPr lang="it-IT" sz="800" dirty="0" smtClean="0"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it-IT" sz="2000" dirty="0" smtClean="0">
                <a:latin typeface="Garamond" pitchFamily="18" charset="0"/>
              </a:rPr>
              <a:t> Prospettiva esterna: </a:t>
            </a:r>
            <a:r>
              <a:rPr lang="it-IT" sz="2000" b="1" dirty="0" smtClean="0">
                <a:latin typeface="Garamond" pitchFamily="18" charset="0"/>
              </a:rPr>
              <a:t>mettere in evidenza </a:t>
            </a:r>
            <a:r>
              <a:rPr lang="it-IT" sz="2000" dirty="0" smtClean="0">
                <a:latin typeface="Garamond" pitchFamily="18" charset="0"/>
              </a:rPr>
              <a:t>quegli aspetti del mondo </a:t>
            </a:r>
          </a:p>
          <a:p>
            <a:r>
              <a:rPr lang="it-IT" sz="2000" dirty="0" smtClean="0">
                <a:latin typeface="Garamond" pitchFamily="18" charset="0"/>
              </a:rPr>
              <a:t>   studiato che sono inconsapevoli agli stessi attori dell’azione sociale.</a:t>
            </a:r>
            <a:endParaRPr lang="it-IT" sz="2000" dirty="0">
              <a:latin typeface="Garamond" pitchFamily="18" charset="0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4067944" y="1916832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123728" y="4005064"/>
            <a:ext cx="43204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Capacità personali del ricercatore</a:t>
            </a:r>
            <a:endParaRPr lang="it-IT" sz="2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331639" y="5991671"/>
            <a:ext cx="6408713" cy="461665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Garamond" pitchFamily="18" charset="0"/>
              </a:rPr>
              <a:t>OSSERVAZIONE e RIFLESSIVITA’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4041150" y="5229200"/>
            <a:ext cx="60285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logo u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736304" cy="1229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2832</TotalTime>
  <Words>772</Words>
  <Application>Microsoft Office PowerPoint</Application>
  <PresentationFormat>Presentazione su schermo (4:3)</PresentationFormat>
  <Paragraphs>119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Astro</vt:lpstr>
      <vt:lpstr>Diapositiva 1</vt:lpstr>
      <vt:lpstr> Metodologia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PIERPAOLA</dc:creator>
  <cp:lastModifiedBy>Pierpaola Pierucci</cp:lastModifiedBy>
  <cp:revision>357</cp:revision>
  <cp:lastPrinted>2012-03-15T10:43:20Z</cp:lastPrinted>
  <dcterms:created xsi:type="dcterms:W3CDTF">2012-02-20T09:15:13Z</dcterms:created>
  <dcterms:modified xsi:type="dcterms:W3CDTF">2016-11-01T06:52:20Z</dcterms:modified>
</cp:coreProperties>
</file>