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charts/chart6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6" r:id="rId6"/>
    <p:sldId id="267" r:id="rId7"/>
    <p:sldId id="260" r:id="rId8"/>
    <p:sldId id="261" r:id="rId9"/>
    <p:sldId id="262" r:id="rId10"/>
    <p:sldId id="263" r:id="rId11"/>
    <p:sldId id="264" r:id="rId12"/>
    <p:sldId id="265" r:id="rId13"/>
    <p:sldId id="269" r:id="rId14"/>
    <p:sldId id="268" r:id="rId15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D0D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730" autoAdjust="0"/>
  </p:normalViewPr>
  <p:slideViewPr>
    <p:cSldViewPr>
      <p:cViewPr varScale="1">
        <p:scale>
          <a:sx n="66" d="100"/>
          <a:sy n="66" d="100"/>
        </p:scale>
        <p:origin x="-138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Cartel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Cartel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Cartel1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ierpaola\Desktop\Dati%20schede%202016_2017.xls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ierpaola\Desktop\Dati%20schede%202016_2017.xls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file:///D:\Documenti\SOCIOLOGIA%20GENERALE_%20corso%2020142015\SCHEDE%20STUDENTI%202015_2016\Schede%20sociologia%20generale%20aa%202015_2016.xls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explosion val="22"/>
          <c:dPt>
            <c:idx val="0"/>
            <c:spPr>
              <a:solidFill>
                <a:srgbClr val="FFC000"/>
              </a:solidFill>
            </c:spPr>
          </c:dPt>
          <c:dPt>
            <c:idx val="1"/>
            <c:spPr>
              <a:solidFill>
                <a:srgbClr val="00B050"/>
              </a:solidFill>
            </c:spPr>
          </c:dPt>
          <c:dLbls>
            <c:txPr>
              <a:bodyPr/>
              <a:lstStyle/>
              <a:p>
                <a:pPr>
                  <a:defRPr sz="2400" b="1"/>
                </a:pPr>
                <a:endParaRPr lang="it-IT"/>
              </a:p>
            </c:txPr>
            <c:showPercent val="1"/>
            <c:showLeaderLines val="1"/>
          </c:dLbls>
          <c:cat>
            <c:strRef>
              <c:f>Foglio1!$B$4:$C$4</c:f>
              <c:strCache>
                <c:ptCount val="2"/>
                <c:pt idx="0">
                  <c:v>Scienze Filosofiche e dell'educazione</c:v>
                </c:pt>
                <c:pt idx="1">
                  <c:v>Scienze e Tecnologie della comunicazione</c:v>
                </c:pt>
              </c:strCache>
            </c:strRef>
          </c:cat>
          <c:val>
            <c:numRef>
              <c:f>Foglio1!$B$5:$C$5</c:f>
              <c:numCache>
                <c:formatCode>0%</c:formatCode>
                <c:ptCount val="2"/>
                <c:pt idx="0">
                  <c:v>0.63000000000000134</c:v>
                </c:pt>
                <c:pt idx="1">
                  <c:v>0.37000000000000038</c:v>
                </c:pt>
              </c:numCache>
            </c:numRef>
          </c:val>
        </c:ser>
        <c:dLbls>
          <c:showPercent val="1"/>
        </c:dLbls>
      </c:pie3DChart>
    </c:plotArea>
    <c:legend>
      <c:legendPos val="t"/>
      <c:layout/>
      <c:txPr>
        <a:bodyPr/>
        <a:lstStyle/>
        <a:p>
          <a:pPr>
            <a:defRPr sz="1400"/>
          </a:pPr>
          <a:endParaRPr lang="it-IT"/>
        </a:p>
      </c:txPr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chart>
    <c:title>
      <c:tx>
        <c:rich>
          <a:bodyPr/>
          <a:lstStyle/>
          <a:p>
            <a:pPr>
              <a:defRPr sz="1400"/>
            </a:pPr>
            <a:r>
              <a:rPr lang="en-US" sz="1400"/>
              <a:t>Scienze Filosofiche e dell'educazione</a:t>
            </a:r>
          </a:p>
        </c:rich>
      </c:tx>
      <c:layout/>
    </c:title>
    <c:plotArea>
      <c:layout>
        <c:manualLayout>
          <c:layoutTarget val="inner"/>
          <c:xMode val="edge"/>
          <c:yMode val="edge"/>
          <c:x val="0.15791885389326427"/>
          <c:y val="0.16041666666666671"/>
          <c:w val="0.7888103674540683"/>
          <c:h val="0.72360345581802421"/>
        </c:manualLayout>
      </c:layout>
      <c:barChart>
        <c:barDir val="bar"/>
        <c:grouping val="clustered"/>
        <c:ser>
          <c:idx val="0"/>
          <c:order val="0"/>
          <c:dPt>
            <c:idx val="0"/>
            <c:spPr>
              <a:solidFill>
                <a:srgbClr val="00B0F0"/>
              </a:solidFill>
            </c:spPr>
          </c:dPt>
          <c:dPt>
            <c:idx val="1"/>
            <c:spPr>
              <a:solidFill>
                <a:srgbClr val="FED0F5"/>
              </a:solidFill>
            </c:spPr>
          </c:dPt>
          <c:dLbls>
            <c:dLbl>
              <c:idx val="0"/>
              <c:layout/>
              <c:showVal val="1"/>
            </c:dLbl>
            <c:dLbl>
              <c:idx val="1"/>
              <c:layout>
                <c:manualLayout>
                  <c:x val="-0.67500000000000182"/>
                  <c:y val="4.6296296296296459E-3"/>
                </c:manualLayout>
              </c:layout>
              <c:showVal val="1"/>
            </c:dLbl>
            <c:delete val="1"/>
            <c:txPr>
              <a:bodyPr/>
              <a:lstStyle/>
              <a:p>
                <a:pPr>
                  <a:defRPr sz="1400" b="1"/>
                </a:pPr>
                <a:endParaRPr lang="it-IT"/>
              </a:p>
            </c:txPr>
          </c:dLbls>
          <c:cat>
            <c:strRef>
              <c:f>Foglio1!$B$11:$C$11</c:f>
              <c:strCache>
                <c:ptCount val="2"/>
                <c:pt idx="0">
                  <c:v>Maschi</c:v>
                </c:pt>
                <c:pt idx="1">
                  <c:v>Femmine</c:v>
                </c:pt>
              </c:strCache>
            </c:strRef>
          </c:cat>
          <c:val>
            <c:numRef>
              <c:f>Foglio1!$B$12:$C$12</c:f>
              <c:numCache>
                <c:formatCode>0%</c:formatCode>
                <c:ptCount val="2"/>
                <c:pt idx="0">
                  <c:v>8.0000000000000043E-2</c:v>
                </c:pt>
                <c:pt idx="1">
                  <c:v>0.92</c:v>
                </c:pt>
              </c:numCache>
            </c:numRef>
          </c:val>
        </c:ser>
        <c:gapWidth val="75"/>
        <c:overlap val="-25"/>
        <c:axId val="74533888"/>
        <c:axId val="74539776"/>
      </c:barChart>
      <c:catAx>
        <c:axId val="74533888"/>
        <c:scaling>
          <c:orientation val="minMax"/>
        </c:scaling>
        <c:axPos val="l"/>
        <c:majorTickMark val="none"/>
        <c:tickLblPos val="nextTo"/>
        <c:crossAx val="74539776"/>
        <c:crosses val="autoZero"/>
        <c:auto val="1"/>
        <c:lblAlgn val="ctr"/>
        <c:lblOffset val="100"/>
      </c:catAx>
      <c:valAx>
        <c:axId val="74539776"/>
        <c:scaling>
          <c:orientation val="minMax"/>
        </c:scaling>
        <c:axPos val="b"/>
        <c:majorGridlines/>
        <c:numFmt formatCode="0%" sourceLinked="1"/>
        <c:majorTickMark val="none"/>
        <c:tickLblPos val="nextTo"/>
        <c:spPr>
          <a:ln w="9525">
            <a:noFill/>
          </a:ln>
        </c:spPr>
        <c:crossAx val="74533888"/>
        <c:crosses val="autoZero"/>
        <c:crossBetween val="between"/>
      </c:valAx>
    </c:plotArea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title>
      <c:tx>
        <c:rich>
          <a:bodyPr/>
          <a:lstStyle/>
          <a:p>
            <a:pPr>
              <a:defRPr/>
            </a:pPr>
            <a:r>
              <a:rPr lang="en-US" sz="1400"/>
              <a:t>Scienze e Tecnologie della comunicazione</a:t>
            </a:r>
          </a:p>
        </c:rich>
      </c:tx>
      <c:layout/>
    </c:title>
    <c:plotArea>
      <c:layout/>
      <c:barChart>
        <c:barDir val="bar"/>
        <c:grouping val="stacked"/>
        <c:ser>
          <c:idx val="0"/>
          <c:order val="0"/>
          <c:dPt>
            <c:idx val="0"/>
            <c:spPr>
              <a:solidFill>
                <a:srgbClr val="00B0F0"/>
              </a:solidFill>
            </c:spPr>
          </c:dPt>
          <c:dPt>
            <c:idx val="1"/>
            <c:spPr>
              <a:solidFill>
                <a:srgbClr val="FED0F5"/>
              </a:solidFill>
            </c:spPr>
          </c:dPt>
          <c:dLbls>
            <c:dLbl>
              <c:idx val="0"/>
              <c:layout/>
              <c:showVal val="1"/>
            </c:dLbl>
            <c:dLbl>
              <c:idx val="1"/>
              <c:layout>
                <c:manualLayout>
                  <c:x val="-0.23333355205599299"/>
                  <c:y val="-1.8518518518518563E-2"/>
                </c:manualLayout>
              </c:layout>
              <c:showVal val="1"/>
            </c:dLbl>
            <c:delete val="1"/>
          </c:dLbls>
          <c:cat>
            <c:strRef>
              <c:f>Foglio1!$B$16:$C$16</c:f>
              <c:strCache>
                <c:ptCount val="2"/>
                <c:pt idx="0">
                  <c:v>Maschi</c:v>
                </c:pt>
                <c:pt idx="1">
                  <c:v>Femmine</c:v>
                </c:pt>
              </c:strCache>
            </c:strRef>
          </c:cat>
          <c:val>
            <c:numRef>
              <c:f>Foglio1!$B$17:$C$17</c:f>
              <c:numCache>
                <c:formatCode>0%</c:formatCode>
                <c:ptCount val="2"/>
                <c:pt idx="0">
                  <c:v>0.26</c:v>
                </c:pt>
                <c:pt idx="1">
                  <c:v>0.74000000000000121</c:v>
                </c:pt>
              </c:numCache>
            </c:numRef>
          </c:val>
        </c:ser>
        <c:gapWidth val="75"/>
        <c:overlap val="100"/>
        <c:axId val="74560640"/>
        <c:axId val="74562176"/>
      </c:barChart>
      <c:catAx>
        <c:axId val="74560640"/>
        <c:scaling>
          <c:orientation val="minMax"/>
        </c:scaling>
        <c:axPos val="l"/>
        <c:majorTickMark val="none"/>
        <c:tickLblPos val="nextTo"/>
        <c:txPr>
          <a:bodyPr/>
          <a:lstStyle/>
          <a:p>
            <a:pPr>
              <a:defRPr sz="1000" b="0"/>
            </a:pPr>
            <a:endParaRPr lang="it-IT"/>
          </a:p>
        </c:txPr>
        <c:crossAx val="74562176"/>
        <c:crosses val="autoZero"/>
        <c:auto val="1"/>
        <c:lblAlgn val="ctr"/>
        <c:lblOffset val="100"/>
      </c:catAx>
      <c:valAx>
        <c:axId val="74562176"/>
        <c:scaling>
          <c:orientation val="minMax"/>
        </c:scaling>
        <c:axPos val="b"/>
        <c:majorGridlines/>
        <c:numFmt formatCode="0%" sourceLinked="1"/>
        <c:maj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sz="1000" b="0"/>
            </a:pPr>
            <a:endParaRPr lang="it-IT"/>
          </a:p>
        </c:txPr>
        <c:crossAx val="74560640"/>
        <c:crosses val="autoZero"/>
        <c:crossBetween val="between"/>
      </c:valAx>
    </c:plotArea>
    <c:plotVisOnly val="1"/>
  </c:chart>
  <c:txPr>
    <a:bodyPr/>
    <a:lstStyle/>
    <a:p>
      <a:pPr algn="ctr" rtl="0">
        <a:defRPr lang="it-IT" sz="1400" b="1" i="0" u="none" strike="noStrike" kern="1200" baseline="0">
          <a:solidFill>
            <a:sysClr val="windowText" lastClr="000000"/>
          </a:solidFill>
          <a:latin typeface="+mn-lt"/>
          <a:ea typeface="+mn-ea"/>
          <a:cs typeface="+mn-cs"/>
        </a:defRPr>
      </a:pPr>
      <a:endParaRPr lang="it-IT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title>
      <c:tx>
        <c:rich>
          <a:bodyPr/>
          <a:lstStyle/>
          <a:p>
            <a:pPr>
              <a:defRPr/>
            </a:pPr>
            <a:r>
              <a:rPr lang="it-IT" sz="1400"/>
              <a:t>Scienze</a:t>
            </a:r>
            <a:r>
              <a:rPr lang="it-IT" sz="1400" baseline="0"/>
              <a:t> filosofiche e dell'educazione </a:t>
            </a:r>
            <a:endParaRPr lang="it-IT" sz="1400"/>
          </a:p>
        </c:rich>
      </c:tx>
      <c:layout/>
    </c:title>
    <c:view3D>
      <c:perspective val="30"/>
    </c:view3D>
    <c:plotArea>
      <c:layout>
        <c:manualLayout>
          <c:layoutTarget val="inner"/>
          <c:xMode val="edge"/>
          <c:yMode val="edge"/>
          <c:x val="3.0555555555555582E-2"/>
          <c:y val="0.16245370370370368"/>
          <c:w val="0.93888888888889011"/>
          <c:h val="0.64151246719160049"/>
        </c:manualLayout>
      </c:layout>
      <c:line3DChart>
        <c:grouping val="standard"/>
        <c:ser>
          <c:idx val="0"/>
          <c:order val="0"/>
          <c:spPr>
            <a:solidFill>
              <a:srgbClr val="FFFF00"/>
            </a:solidFill>
          </c:spPr>
          <c:dLbls>
            <c:txPr>
              <a:bodyPr/>
              <a:lstStyle/>
              <a:p>
                <a:pPr>
                  <a:defRPr sz="2400"/>
                </a:pPr>
                <a:endParaRPr lang="it-IT"/>
              </a:p>
            </c:txPr>
            <c:showVal val="1"/>
          </c:dLbls>
          <c:cat>
            <c:strRef>
              <c:f>Foglio1!$B$36:$D$36</c:f>
              <c:strCache>
                <c:ptCount val="3"/>
                <c:pt idx="0">
                  <c:v>Tecnico  -professionale</c:v>
                </c:pt>
                <c:pt idx="1">
                  <c:v>Liceale</c:v>
                </c:pt>
                <c:pt idx="2">
                  <c:v>N.R.</c:v>
                </c:pt>
              </c:strCache>
            </c:strRef>
          </c:cat>
          <c:val>
            <c:numRef>
              <c:f>Foglio1!$B$37:$D$37</c:f>
              <c:numCache>
                <c:formatCode>0%</c:formatCode>
                <c:ptCount val="3"/>
                <c:pt idx="0">
                  <c:v>0.41000000000000031</c:v>
                </c:pt>
                <c:pt idx="1">
                  <c:v>0.53</c:v>
                </c:pt>
                <c:pt idx="2">
                  <c:v>6.0000000000000032E-2</c:v>
                </c:pt>
              </c:numCache>
            </c:numRef>
          </c:val>
        </c:ser>
        <c:dLbls>
          <c:showVal val="1"/>
        </c:dLbls>
        <c:axId val="75021696"/>
        <c:axId val="75035776"/>
        <c:axId val="83319424"/>
      </c:line3DChart>
      <c:catAx>
        <c:axId val="75021696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100" b="0"/>
            </a:pPr>
            <a:endParaRPr lang="it-IT"/>
          </a:p>
        </c:txPr>
        <c:crossAx val="75035776"/>
        <c:crosses val="autoZero"/>
        <c:auto val="1"/>
        <c:lblAlgn val="ctr"/>
        <c:lblOffset val="100"/>
      </c:catAx>
      <c:valAx>
        <c:axId val="75035776"/>
        <c:scaling>
          <c:orientation val="minMax"/>
        </c:scaling>
        <c:delete val="1"/>
        <c:axPos val="l"/>
        <c:numFmt formatCode="0%" sourceLinked="1"/>
        <c:tickLblPos val="none"/>
        <c:crossAx val="75021696"/>
        <c:crosses val="autoZero"/>
        <c:crossBetween val="between"/>
      </c:valAx>
      <c:serAx>
        <c:axId val="83319424"/>
        <c:scaling>
          <c:orientation val="minMax"/>
        </c:scaling>
        <c:delete val="1"/>
        <c:axPos val="b"/>
        <c:tickLblPos val="none"/>
        <c:crossAx val="75035776"/>
        <c:crosses val="autoZero"/>
      </c:serAx>
    </c:plotArea>
    <c:plotVisOnly val="1"/>
  </c:chart>
  <c:spPr>
    <a:ln>
      <a:solidFill>
        <a:srgbClr val="B83D68">
          <a:alpha val="95000"/>
        </a:srgbClr>
      </a:solidFill>
    </a:ln>
  </c:sp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chart>
    <c:title>
      <c:tx>
        <c:rich>
          <a:bodyPr/>
          <a:lstStyle/>
          <a:p>
            <a:pPr>
              <a:defRPr/>
            </a:pPr>
            <a:r>
              <a:rPr lang="it-IT" sz="1400"/>
              <a:t>Scienze e tecnologie della comunicazione</a:t>
            </a:r>
          </a:p>
          <a:p>
            <a:pPr>
              <a:defRPr/>
            </a:pPr>
            <a:endParaRPr lang="it-IT"/>
          </a:p>
        </c:rich>
      </c:tx>
      <c:layout/>
    </c:title>
    <c:view3D>
      <c:perspective val="30"/>
    </c:view3D>
    <c:plotArea>
      <c:layout/>
      <c:line3DChart>
        <c:grouping val="standard"/>
        <c:ser>
          <c:idx val="0"/>
          <c:order val="0"/>
          <c:spPr>
            <a:solidFill>
              <a:schemeClr val="tx2">
                <a:lumMod val="40000"/>
                <a:lumOff val="60000"/>
              </a:schemeClr>
            </a:solidFill>
          </c:spPr>
          <c:dLbls>
            <c:dLbl>
              <c:idx val="0"/>
              <c:spPr/>
              <c:txPr>
                <a:bodyPr/>
                <a:lstStyle/>
                <a:p>
                  <a:pPr>
                    <a:defRPr sz="2400"/>
                  </a:pPr>
                  <a:endParaRPr lang="it-IT"/>
                </a:p>
              </c:txPr>
            </c:dLbl>
            <c:dLbl>
              <c:idx val="1"/>
              <c:spPr/>
              <c:txPr>
                <a:bodyPr/>
                <a:lstStyle/>
                <a:p>
                  <a:pPr>
                    <a:defRPr sz="2400"/>
                  </a:pPr>
                  <a:endParaRPr lang="it-IT"/>
                </a:p>
              </c:txPr>
            </c:dLbl>
            <c:dLbl>
              <c:idx val="2"/>
              <c:layout>
                <c:manualLayout>
                  <c:x val="-5.5555555555556555E-3"/>
                  <c:y val="0"/>
                </c:manualLayout>
              </c:layout>
              <c:spPr/>
              <c:txPr>
                <a:bodyPr/>
                <a:lstStyle/>
                <a:p>
                  <a:pPr>
                    <a:defRPr sz="2400"/>
                  </a:pPr>
                  <a:endParaRPr lang="it-IT"/>
                </a:p>
              </c:txPr>
              <c:showVal val="1"/>
            </c:dLbl>
            <c:showVal val="1"/>
          </c:dLbls>
          <c:cat>
            <c:strRef>
              <c:f>Foglio1!$B$40:$D$40</c:f>
              <c:strCache>
                <c:ptCount val="3"/>
                <c:pt idx="0">
                  <c:v>Tecnico  -professionale</c:v>
                </c:pt>
                <c:pt idx="1">
                  <c:v>Liceale</c:v>
                </c:pt>
                <c:pt idx="2">
                  <c:v>N.R.</c:v>
                </c:pt>
              </c:strCache>
            </c:strRef>
          </c:cat>
          <c:val>
            <c:numRef>
              <c:f>Foglio1!$B$41:$D$41</c:f>
              <c:numCache>
                <c:formatCode>0%</c:formatCode>
                <c:ptCount val="3"/>
                <c:pt idx="0">
                  <c:v>0.41000000000000031</c:v>
                </c:pt>
                <c:pt idx="1">
                  <c:v>0.56999999999999995</c:v>
                </c:pt>
                <c:pt idx="2">
                  <c:v>2.0000000000000011E-2</c:v>
                </c:pt>
              </c:numCache>
            </c:numRef>
          </c:val>
        </c:ser>
        <c:dLbls>
          <c:showVal val="1"/>
        </c:dLbls>
        <c:axId val="75521408"/>
        <c:axId val="75523200"/>
        <c:axId val="74990464"/>
      </c:line3DChart>
      <c:catAx>
        <c:axId val="75521408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100" b="0"/>
            </a:pPr>
            <a:endParaRPr lang="it-IT"/>
          </a:p>
        </c:txPr>
        <c:crossAx val="75523200"/>
        <c:crosses val="autoZero"/>
        <c:auto val="1"/>
        <c:lblAlgn val="ctr"/>
        <c:lblOffset val="100"/>
      </c:catAx>
      <c:valAx>
        <c:axId val="75523200"/>
        <c:scaling>
          <c:orientation val="minMax"/>
        </c:scaling>
        <c:delete val="1"/>
        <c:axPos val="l"/>
        <c:numFmt formatCode="0%" sourceLinked="1"/>
        <c:tickLblPos val="none"/>
        <c:crossAx val="75521408"/>
        <c:crosses val="autoZero"/>
        <c:crossBetween val="between"/>
      </c:valAx>
      <c:serAx>
        <c:axId val="74990464"/>
        <c:scaling>
          <c:orientation val="minMax"/>
        </c:scaling>
        <c:delete val="1"/>
        <c:axPos val="b"/>
        <c:tickLblPos val="none"/>
        <c:crossAx val="75523200"/>
        <c:crosses val="autoZero"/>
      </c:serAx>
    </c:plotArea>
    <c:plotVisOnly val="1"/>
  </c:chart>
  <c:spPr>
    <a:ln>
      <a:solidFill>
        <a:srgbClr val="B83D68">
          <a:alpha val="95000"/>
        </a:srgbClr>
      </a:solidFill>
    </a:ln>
  </c:spPr>
  <c:txPr>
    <a:bodyPr/>
    <a:lstStyle/>
    <a:p>
      <a:pPr algn="ctr" rtl="0">
        <a:defRPr lang="it-IT" sz="1400" b="1" i="0" u="none" strike="noStrike" kern="1200" baseline="0">
          <a:solidFill>
            <a:sysClr val="windowText" lastClr="000000"/>
          </a:solidFill>
          <a:latin typeface="+mn-lt"/>
          <a:ea typeface="+mn-ea"/>
          <a:cs typeface="+mn-cs"/>
        </a:defRPr>
      </a:pPr>
      <a:endParaRPr lang="it-IT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style val="5"/>
  <c:clrMapOvr bg1="lt1" tx1="dk1" bg2="lt2" tx2="dk2" accent1="accent1" accent2="accent2" accent3="accent3" accent4="accent4" accent5="accent5" accent6="accent6" hlink="hlink" folHlink="folHlink"/>
  <c:chart>
    <c:view3D>
      <c:depthPercent val="100"/>
      <c:perspective val="30"/>
    </c:view3D>
    <c:plotArea>
      <c:layout>
        <c:manualLayout>
          <c:layoutTarget val="inner"/>
          <c:xMode val="edge"/>
          <c:yMode val="edge"/>
          <c:x val="0.10320319335083122"/>
          <c:y val="5.0925925925925923E-2"/>
          <c:w val="0.88841251093612905"/>
          <c:h val="0.48536781860600758"/>
        </c:manualLayout>
      </c:layout>
      <c:line3DChart>
        <c:grouping val="standard"/>
        <c:ser>
          <c:idx val="0"/>
          <c:order val="0"/>
          <c:spPr>
            <a:solidFill>
              <a:srgbClr val="00B050"/>
            </a:solidFill>
          </c:spPr>
          <c:cat>
            <c:strRef>
              <c:f>Foglio1!$D$102:$D$113</c:f>
              <c:strCache>
                <c:ptCount val="12"/>
                <c:pt idx="0">
                  <c:v>Liceo classico</c:v>
                </c:pt>
                <c:pt idx="1">
                  <c:v>Artistico</c:v>
                </c:pt>
                <c:pt idx="2">
                  <c:v>Diploma di ragioneria</c:v>
                </c:pt>
                <c:pt idx="3">
                  <c:v>Perito aziendale corrispondente in ligue estere</c:v>
                </c:pt>
                <c:pt idx="4">
                  <c:v>Tecnico industriale</c:v>
                </c:pt>
                <c:pt idx="5">
                  <c:v>Liceo Scienze Umane</c:v>
                </c:pt>
                <c:pt idx="6">
                  <c:v>Liceo scientifico</c:v>
                </c:pt>
                <c:pt idx="7">
                  <c:v>Liceo della Comunicazione</c:v>
                </c:pt>
                <c:pt idx="8">
                  <c:v>Liceo Linguistico</c:v>
                </c:pt>
                <c:pt idx="9">
                  <c:v>Alberghiero</c:v>
                </c:pt>
                <c:pt idx="10">
                  <c:v>Tecnico-Grafico</c:v>
                </c:pt>
                <c:pt idx="11">
                  <c:v>Dirigente di comunità</c:v>
                </c:pt>
              </c:strCache>
            </c:strRef>
          </c:cat>
          <c:val>
            <c:numRef>
              <c:f>Foglio1!$E$102:$E$113</c:f>
              <c:numCache>
                <c:formatCode>General</c:formatCode>
                <c:ptCount val="12"/>
                <c:pt idx="0">
                  <c:v>4</c:v>
                </c:pt>
                <c:pt idx="1">
                  <c:v>3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</c:numCache>
            </c:numRef>
          </c:val>
        </c:ser>
        <c:axId val="75543296"/>
        <c:axId val="75544832"/>
        <c:axId val="74992256"/>
      </c:line3DChart>
      <c:catAx>
        <c:axId val="75543296"/>
        <c:scaling>
          <c:orientation val="minMax"/>
        </c:scaling>
        <c:axPos val="b"/>
        <c:numFmt formatCode="General" sourceLinked="1"/>
        <c:tickLblPos val="nextTo"/>
        <c:crossAx val="75544832"/>
        <c:crosses val="autoZero"/>
        <c:auto val="1"/>
        <c:lblAlgn val="ctr"/>
        <c:lblOffset val="100"/>
      </c:catAx>
      <c:valAx>
        <c:axId val="75544832"/>
        <c:scaling>
          <c:orientation val="minMax"/>
        </c:scaling>
        <c:axPos val="l"/>
        <c:majorGridlines/>
        <c:numFmt formatCode="General" sourceLinked="1"/>
        <c:tickLblPos val="nextTo"/>
        <c:crossAx val="75543296"/>
        <c:crosses val="autoZero"/>
        <c:crossBetween val="between"/>
      </c:valAx>
      <c:serAx>
        <c:axId val="74992256"/>
        <c:scaling>
          <c:orientation val="minMax"/>
        </c:scaling>
        <c:delete val="1"/>
        <c:axPos val="b"/>
        <c:numFmt formatCode="General" sourceLinked="1"/>
        <c:tickLblPos val="none"/>
        <c:crossAx val="75544832"/>
        <c:crosses val="autoZero"/>
        <c:tickLblSkip val="3"/>
        <c:tickMarkSkip val="1"/>
      </c:serAx>
      <c:spPr>
        <a:noFill/>
        <a:ln w="25400">
          <a:noFill/>
        </a:ln>
      </c:spPr>
    </c:plotArea>
    <c:plotVisOnly val="1"/>
    <c:dispBlanksAs val="gap"/>
  </c:chart>
  <c:externalData r:id="rId2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9F86B3-55EE-4166-95D1-F80D12E52CF3}" type="datetimeFigureOut">
              <a:rPr lang="it-IT" smtClean="0"/>
              <a:pPr/>
              <a:t>20/10/2016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992116-5656-4C50-804B-8347A8C31ADB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Rispetto agli anni</a:t>
            </a:r>
            <a:r>
              <a:rPr lang="it-IT" baseline="0" dirty="0" smtClean="0"/>
              <a:t> accademici precedenti si conferma la provenienza della maggioranza degli iscritti dalle due regioni Emilia-Romagna e Veneto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992116-5656-4C50-804B-8347A8C31ADB}" type="slidenum">
              <a:rPr lang="it-IT" smtClean="0"/>
              <a:pPr/>
              <a:t>3</a:t>
            </a:fld>
            <a:endParaRPr 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Vengono sostanzialmente confermate le risposte degli studenti degli </a:t>
            </a:r>
            <a:r>
              <a:rPr lang="it-IT" smtClean="0"/>
              <a:t>anni prima.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992116-5656-4C50-804B-8347A8C31ADB}" type="slidenum">
              <a:rPr lang="it-IT" smtClean="0"/>
              <a:pPr/>
              <a:t>13</a:t>
            </a:fld>
            <a:endParaRPr lang="it-I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Non emergono differenze significative rispetto agli anni precedenti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992116-5656-4C50-804B-8347A8C31ADB}" type="slidenum">
              <a:rPr lang="it-IT" smtClean="0"/>
              <a:pPr/>
              <a:t>14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Si mantiene la linea generale di un maggior numero di immatricolati per il </a:t>
            </a:r>
            <a:r>
              <a:rPr lang="it-IT" dirty="0" err="1" smtClean="0"/>
              <a:t>CdL</a:t>
            </a:r>
            <a:r>
              <a:rPr lang="it-IT" dirty="0" smtClean="0"/>
              <a:t> in Scienze</a:t>
            </a:r>
            <a:r>
              <a:rPr lang="it-IT" baseline="0" dirty="0" smtClean="0"/>
              <a:t> Filosofiche e dell’Educazione anche se rispetto all’anno prima la forbice vede una leggera diminuzione degli iscritti ad </a:t>
            </a:r>
            <a:r>
              <a:rPr lang="it-IT" baseline="0" dirty="0" err="1" smtClean="0"/>
              <a:t>Edu</a:t>
            </a:r>
            <a:r>
              <a:rPr lang="it-IT" baseline="0" dirty="0" smtClean="0"/>
              <a:t> (</a:t>
            </a:r>
            <a:r>
              <a:rPr lang="it-IT" b="1" baseline="0" dirty="0" smtClean="0"/>
              <a:t>69%</a:t>
            </a:r>
            <a:r>
              <a:rPr lang="it-IT" baseline="0" dirty="0" smtClean="0"/>
              <a:t> nel 2015-2016 vs </a:t>
            </a:r>
            <a:r>
              <a:rPr lang="it-IT" b="1" baseline="0" dirty="0" smtClean="0"/>
              <a:t>63% </a:t>
            </a:r>
            <a:r>
              <a:rPr lang="it-IT" baseline="0" dirty="0" smtClean="0"/>
              <a:t>del 2016-2017) a favore del </a:t>
            </a:r>
            <a:r>
              <a:rPr lang="it-IT" baseline="0" dirty="0" err="1" smtClean="0"/>
              <a:t>CdL</a:t>
            </a:r>
            <a:r>
              <a:rPr lang="it-IT" baseline="0" dirty="0" smtClean="0"/>
              <a:t> in Scienze e Tecnologie della Comunicazione (</a:t>
            </a:r>
            <a:r>
              <a:rPr lang="it-IT" b="1" baseline="0" dirty="0" smtClean="0"/>
              <a:t>31% </a:t>
            </a:r>
            <a:r>
              <a:rPr lang="it-IT" baseline="0" dirty="0" smtClean="0"/>
              <a:t>nel 2015-2016 vs </a:t>
            </a:r>
            <a:r>
              <a:rPr lang="it-IT" b="1" baseline="0" dirty="0" smtClean="0"/>
              <a:t>37%</a:t>
            </a:r>
            <a:r>
              <a:rPr lang="it-IT" baseline="0" dirty="0" smtClean="0"/>
              <a:t> nel 2016-2017).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992116-5656-4C50-804B-8347A8C31ADB}" type="slidenum">
              <a:rPr lang="it-IT" smtClean="0"/>
              <a:pPr/>
              <a:t>5</a:t>
            </a:fld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Si evidenzia una distribuzione equivalente circa</a:t>
            </a:r>
            <a:r>
              <a:rPr lang="it-IT" baseline="0" dirty="0" smtClean="0"/>
              <a:t> la formazione pregressa, maggiormente concentrata sul tipo liceale per entrambi i </a:t>
            </a:r>
            <a:r>
              <a:rPr lang="it-IT" baseline="0" dirty="0" err="1" smtClean="0"/>
              <a:t>CdL</a:t>
            </a:r>
            <a:r>
              <a:rPr lang="it-IT" baseline="0" dirty="0" smtClean="0"/>
              <a:t>.</a:t>
            </a:r>
          </a:p>
          <a:p>
            <a:r>
              <a:rPr lang="it-IT" baseline="0" dirty="0" smtClean="0"/>
              <a:t>Rispetto agli anni precedenti c’è una variazione per ciò che riguarda il </a:t>
            </a:r>
            <a:r>
              <a:rPr lang="it-IT" baseline="0" dirty="0" err="1" smtClean="0"/>
              <a:t>CdL</a:t>
            </a:r>
            <a:r>
              <a:rPr lang="it-IT" baseline="0" dirty="0" smtClean="0"/>
              <a:t> in Scienze e Tecnologie della comunicazione che fino allo scorso anno presentava una formazione pregressa prevalentemente di tipo </a:t>
            </a:r>
            <a:r>
              <a:rPr lang="it-IT" b="1" baseline="0" dirty="0" smtClean="0"/>
              <a:t>tecnico-professionale.</a:t>
            </a:r>
            <a:endParaRPr lang="it-IT" b="1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992116-5656-4C50-804B-8347A8C31ADB}" type="slidenum">
              <a:rPr lang="it-IT" smtClean="0"/>
              <a:pPr/>
              <a:t>6</a:t>
            </a:fld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Note:</a:t>
            </a:r>
          </a:p>
          <a:p>
            <a:pPr>
              <a:buFontTx/>
              <a:buChar char="-"/>
            </a:pPr>
            <a:r>
              <a:rPr lang="it-IT" dirty="0" smtClean="0"/>
              <a:t> n.63 studenti ha inviato una</a:t>
            </a:r>
            <a:r>
              <a:rPr lang="it-IT" baseline="0" dirty="0" smtClean="0"/>
              <a:t> foto </a:t>
            </a:r>
            <a:r>
              <a:rPr lang="it-IT" dirty="0" smtClean="0"/>
              <a:t>su 114 schede pervenute in totale (=</a:t>
            </a:r>
            <a:r>
              <a:rPr lang="it-IT" b="1" dirty="0" smtClean="0"/>
              <a:t>54%</a:t>
            </a:r>
            <a:r>
              <a:rPr lang="it-IT" dirty="0" smtClean="0"/>
              <a:t>);</a:t>
            </a:r>
            <a:r>
              <a:rPr lang="it-IT" baseline="0" dirty="0" smtClean="0"/>
              <a:t> rispetto alle 62</a:t>
            </a:r>
            <a:r>
              <a:rPr lang="it-IT" dirty="0" smtClean="0"/>
              <a:t> immagini n.40 (=</a:t>
            </a:r>
            <a:r>
              <a:rPr lang="it-IT" b="1" baseline="0" dirty="0" smtClean="0"/>
              <a:t>65%</a:t>
            </a:r>
            <a:r>
              <a:rPr lang="it-IT" baseline="0" dirty="0" smtClean="0"/>
              <a:t>) </a:t>
            </a:r>
            <a:r>
              <a:rPr lang="it-IT" dirty="0" smtClean="0"/>
              <a:t>sono state mandate</a:t>
            </a:r>
            <a:r>
              <a:rPr lang="it-IT" baseline="0" dirty="0" smtClean="0"/>
              <a:t> </a:t>
            </a:r>
            <a:r>
              <a:rPr lang="it-IT" dirty="0" smtClean="0"/>
              <a:t>con collegamento ipertestuale</a:t>
            </a:r>
            <a:r>
              <a:rPr lang="it-IT" baseline="0" dirty="0" smtClean="0"/>
              <a:t> con </a:t>
            </a:r>
            <a:r>
              <a:rPr lang="it-IT" baseline="0" dirty="0" err="1" smtClean="0"/>
              <a:t>Fb</a:t>
            </a:r>
            <a:r>
              <a:rPr lang="it-IT" baseline="0" dirty="0" smtClean="0"/>
              <a:t> (dov’è possibile accedere ad interi album fotografici) che si attesta tra i “social” più in voga.</a:t>
            </a:r>
          </a:p>
          <a:p>
            <a:pPr>
              <a:buFontTx/>
              <a:buChar char="-"/>
            </a:pPr>
            <a:endParaRPr lang="it-IT" baseline="0" dirty="0" smtClean="0"/>
          </a:p>
          <a:p>
            <a:pPr>
              <a:buFontTx/>
              <a:buChar char="-"/>
            </a:pPr>
            <a:r>
              <a:rPr lang="it-IT" baseline="0" dirty="0" smtClean="0"/>
              <a:t> Rispetto al genere di appartenenza il gruppo dei ragazzi ha inviato la propria immagine con una percentuale maggiore  (76% -&gt; n. 13 foto su 17 maschi) rispetto al gruppo femminile (52% del loro totale -&gt;n. 50 foto su 97 studentesse). </a:t>
            </a:r>
          </a:p>
          <a:p>
            <a:pPr>
              <a:buFontTx/>
              <a:buNone/>
            </a:pPr>
            <a:r>
              <a:rPr lang="it-IT" i="1" baseline="0" dirty="0" smtClean="0"/>
              <a:t>  </a:t>
            </a:r>
            <a:r>
              <a:rPr lang="it-IT" sz="1100" b="1" i="1" baseline="0" dirty="0" smtClean="0"/>
              <a:t>Possibili ipotesi interpretative</a:t>
            </a:r>
            <a:r>
              <a:rPr lang="it-IT" sz="1100" b="1" baseline="0" dirty="0" smtClean="0"/>
              <a:t>: </a:t>
            </a:r>
          </a:p>
          <a:p>
            <a:pPr>
              <a:buFontTx/>
              <a:buNone/>
            </a:pPr>
            <a:r>
              <a:rPr lang="it-IT" baseline="0" dirty="0" smtClean="0"/>
              <a:t>1) conferma che a partire dagli anni ‘80 anche dal lato maschile si inizia a “curare” la propria immagine e a rappresentarsi attraverso di essa (corpo, estetica, ecc.) con una diminuzione della forbice rispetto al genere femminile;</a:t>
            </a:r>
          </a:p>
          <a:p>
            <a:pPr>
              <a:buFontTx/>
              <a:buNone/>
            </a:pPr>
            <a:r>
              <a:rPr lang="it-IT" baseline="0" dirty="0" smtClean="0"/>
              <a:t>2) maggior dimestichezza maschile nel gestire strumenti tecnologici.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992116-5656-4C50-804B-8347A8C31ADB}" type="slidenum">
              <a:rPr lang="it-IT" smtClean="0"/>
              <a:pPr/>
              <a:t>7</a:t>
            </a:fld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Non avendo dato indicazioni</a:t>
            </a:r>
            <a:r>
              <a:rPr lang="it-IT" baseline="0" dirty="0" smtClean="0"/>
              <a:t> precise sul “come” presentarsi è interessante notare il differente modo in cui si è scelto di parlare di se stessi strettamente collegato alla variabile anagrafica</a:t>
            </a:r>
            <a:r>
              <a:rPr lang="it-IT" b="1" baseline="0" dirty="0" smtClean="0"/>
              <a:t>: i più giovani, </a:t>
            </a:r>
            <a:r>
              <a:rPr lang="it-IT" baseline="0" dirty="0" smtClean="0"/>
              <a:t>neodiplomati, hanno parlato di loro stessi caratterialmente, sotto il profilo dei propri interessi/passioni, dei loro familiari ed amici; </a:t>
            </a:r>
            <a:r>
              <a:rPr lang="it-IT" b="1" baseline="0" dirty="0" smtClean="0"/>
              <a:t>gli </a:t>
            </a:r>
            <a:r>
              <a:rPr lang="it-IT" b="1" baseline="0" dirty="0" err="1" smtClean="0"/>
              <a:t>over</a:t>
            </a:r>
            <a:r>
              <a:rPr lang="it-IT" b="1" baseline="0" dirty="0" smtClean="0"/>
              <a:t> 25 anni</a:t>
            </a:r>
            <a:r>
              <a:rPr lang="it-IT" baseline="0" dirty="0" smtClean="0"/>
              <a:t>, con esperienze di lavoro pregresse, e </a:t>
            </a:r>
            <a:r>
              <a:rPr lang="it-IT" b="1" baseline="0" dirty="0" smtClean="0"/>
              <a:t>di genere maschile </a:t>
            </a:r>
            <a:r>
              <a:rPr lang="it-IT" baseline="0" dirty="0" smtClean="0"/>
              <a:t>hanno focalizzato l’attenzione più su questo versante che non su quello “intimo” e di vita quotidiana, </a:t>
            </a:r>
            <a:r>
              <a:rPr lang="it-IT" b="1" baseline="0" dirty="0" smtClean="0"/>
              <a:t>descritto invece dalle loro coetanee </a:t>
            </a:r>
            <a:r>
              <a:rPr lang="it-IT" baseline="0" dirty="0" smtClean="0"/>
              <a:t>(soprattutto nel loro ruolo di “madre”).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992116-5656-4C50-804B-8347A8C31ADB}" type="slidenum">
              <a:rPr lang="it-IT" smtClean="0"/>
              <a:pPr/>
              <a:t>8</a:t>
            </a:fld>
            <a:endParaRPr 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992116-5656-4C50-804B-8347A8C31ADB}" type="slidenum">
              <a:rPr lang="it-IT" smtClean="0"/>
              <a:pPr/>
              <a:t>9</a:t>
            </a:fld>
            <a:endParaRPr 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Rispetto agli anni precedenti ricorre una nuova voce: “vedere serie tv” 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992116-5656-4C50-804B-8347A8C31ADB}" type="slidenum">
              <a:rPr lang="it-IT" smtClean="0"/>
              <a:pPr/>
              <a:t>10</a:t>
            </a:fld>
            <a:endParaRPr 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b="1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992116-5656-4C50-804B-8347A8C31ADB}" type="slidenum">
              <a:rPr lang="it-IT" smtClean="0"/>
              <a:pPr/>
              <a:t>11</a:t>
            </a:fld>
            <a:endParaRPr 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Rispetto a questo interrogativo emergono per la fascia di età </a:t>
            </a:r>
            <a:r>
              <a:rPr lang="it-IT" b="1" dirty="0" err="1" smtClean="0"/>
              <a:t>over</a:t>
            </a:r>
            <a:r>
              <a:rPr lang="it-IT" b="1" dirty="0" smtClean="0"/>
              <a:t> 24</a:t>
            </a:r>
            <a:r>
              <a:rPr lang="it-IT" b="1" baseline="0" dirty="0" smtClean="0"/>
              <a:t> anni</a:t>
            </a:r>
            <a:r>
              <a:rPr lang="it-IT" b="1" dirty="0" smtClean="0"/>
              <a:t> </a:t>
            </a:r>
            <a:r>
              <a:rPr lang="it-IT" dirty="0" smtClean="0"/>
              <a:t>due fattori distintivi:</a:t>
            </a:r>
          </a:p>
          <a:p>
            <a:r>
              <a:rPr lang="it-IT" dirty="0" smtClean="0"/>
              <a:t>quello </a:t>
            </a:r>
            <a:r>
              <a:rPr lang="it-IT" b="1" dirty="0" smtClean="0"/>
              <a:t>anagrafico</a:t>
            </a:r>
            <a:r>
              <a:rPr lang="it-IT" dirty="0" smtClean="0"/>
              <a:t>,</a:t>
            </a:r>
            <a:r>
              <a:rPr lang="it-IT" baseline="0" dirty="0" smtClean="0"/>
              <a:t> di chi ha un pregresso lavorativo importante (di anni) e che vede l’università quale strumento di ulteriore </a:t>
            </a:r>
            <a:r>
              <a:rPr lang="it-IT" baseline="0" dirty="0" err="1" smtClean="0"/>
              <a:t>professionalizzazione-qualificazione</a:t>
            </a:r>
            <a:r>
              <a:rPr lang="it-IT" baseline="0" dirty="0" smtClean="0"/>
              <a:t>; </a:t>
            </a:r>
          </a:p>
          <a:p>
            <a:r>
              <a:rPr lang="it-IT" baseline="0" dirty="0" smtClean="0"/>
              <a:t>quello di </a:t>
            </a:r>
            <a:r>
              <a:rPr lang="it-IT" b="1" baseline="0" dirty="0" smtClean="0"/>
              <a:t>genere - </a:t>
            </a:r>
            <a:r>
              <a:rPr lang="it-IT" b="0" baseline="0" dirty="0" smtClean="0"/>
              <a:t>femminile - che dopo essersi dedicato alla famiglia e ai figli, dedica “cura” a se stessa e ai suoi interessi personali (con ricadute a livello professionale, ma come secondo criterio decisionale.</a:t>
            </a:r>
            <a:endParaRPr lang="it-IT" b="1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992116-5656-4C50-804B-8347A8C31ADB}" type="slidenum">
              <a:rPr lang="it-IT" smtClean="0"/>
              <a:pPr/>
              <a:t>12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Connettore 1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olo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25" name="Sottotitolo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31" name="Segnaposto data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0E4B7412-3CFD-4AE4-84FD-67603A358BF0}" type="datetimeFigureOut">
              <a:rPr lang="it-IT" smtClean="0"/>
              <a:pPr/>
              <a:t>20/10/2016</a:t>
            </a:fld>
            <a:endParaRPr lang="it-IT"/>
          </a:p>
        </p:txBody>
      </p:sp>
      <p:sp>
        <p:nvSpPr>
          <p:cNvPr id="18" name="Segnaposto piè di pagina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it-IT"/>
          </a:p>
        </p:txBody>
      </p:sp>
      <p:sp>
        <p:nvSpPr>
          <p:cNvPr id="29" name="Segnaposto numero diapositiva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C5107568-7AB9-46E9-A3AC-71DF072E4E1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4B7412-3CFD-4AE4-84FD-67603A358BF0}" type="datetimeFigureOut">
              <a:rPr lang="it-IT" smtClean="0"/>
              <a:pPr/>
              <a:t>20/10/2016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107568-7AB9-46E9-A3AC-71DF072E4E1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0E4B7412-3CFD-4AE4-84FD-67603A358BF0}" type="datetimeFigureOut">
              <a:rPr lang="it-IT" smtClean="0"/>
              <a:pPr/>
              <a:t>20/10/2016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5107568-7AB9-46E9-A3AC-71DF072E4E1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4B7412-3CFD-4AE4-84FD-67603A358BF0}" type="datetimeFigureOut">
              <a:rPr lang="it-IT" smtClean="0"/>
              <a:pPr/>
              <a:t>20/10/2016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107568-7AB9-46E9-A3AC-71DF072E4E1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E4B7412-3CFD-4AE4-84FD-67603A358BF0}" type="datetimeFigureOut">
              <a:rPr lang="it-IT" smtClean="0"/>
              <a:pPr/>
              <a:t>20/10/2016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C5107568-7AB9-46E9-A3AC-71DF072E4E1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4B7412-3CFD-4AE4-84FD-67603A358BF0}" type="datetimeFigureOut">
              <a:rPr lang="it-IT" smtClean="0"/>
              <a:pPr/>
              <a:t>20/10/2016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107568-7AB9-46E9-A3AC-71DF072E4E1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4B7412-3CFD-4AE4-84FD-67603A358BF0}" type="datetimeFigureOut">
              <a:rPr lang="it-IT" smtClean="0"/>
              <a:pPr/>
              <a:t>20/10/2016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107568-7AB9-46E9-A3AC-71DF072E4E1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4B7412-3CFD-4AE4-84FD-67603A358BF0}" type="datetimeFigureOut">
              <a:rPr lang="it-IT" smtClean="0"/>
              <a:pPr/>
              <a:t>20/10/2016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107568-7AB9-46E9-A3AC-71DF072E4E1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E4B7412-3CFD-4AE4-84FD-67603A358BF0}" type="datetimeFigureOut">
              <a:rPr lang="it-IT" smtClean="0"/>
              <a:pPr/>
              <a:t>20/10/2016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107568-7AB9-46E9-A3AC-71DF072E4E1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4B7412-3CFD-4AE4-84FD-67603A358BF0}" type="datetimeFigureOut">
              <a:rPr lang="it-IT" smtClean="0"/>
              <a:pPr/>
              <a:t>20/10/2016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107568-7AB9-46E9-A3AC-71DF072E4E1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ttangolo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4B7412-3CFD-4AE4-84FD-67603A358BF0}" type="datetimeFigureOut">
              <a:rPr lang="it-IT" smtClean="0"/>
              <a:pPr/>
              <a:t>20/10/2016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107568-7AB9-46E9-A3AC-71DF072E4E10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0" name="Segnaposto immagine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Segnaposto titolo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1" name="Segnaposto testo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27" name="Segnaposto data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0E4B7412-3CFD-4AE4-84FD-67603A358BF0}" type="datetimeFigureOut">
              <a:rPr lang="it-IT" smtClean="0"/>
              <a:pPr/>
              <a:t>20/10/2016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it-IT"/>
          </a:p>
        </p:txBody>
      </p:sp>
      <p:sp>
        <p:nvSpPr>
          <p:cNvPr id="16" name="Segnaposto numero diapositiva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C5107568-7AB9-46E9-A3AC-71DF072E4E10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3.jpe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3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chart" Target="../charts/chart6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3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7.pn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age_carousel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29532" y="2074143"/>
            <a:ext cx="5476875" cy="2867025"/>
          </a:xfrm>
          <a:prstGeom prst="rect">
            <a:avLst/>
          </a:prstGeom>
        </p:spPr>
      </p:pic>
      <p:pic>
        <p:nvPicPr>
          <p:cNvPr id="5" name="Immagine 4" descr="image_carouse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68144" y="5229200"/>
            <a:ext cx="2672988" cy="1399251"/>
          </a:xfrm>
          <a:prstGeom prst="rect">
            <a:avLst/>
          </a:prstGeom>
        </p:spPr>
      </p:pic>
      <p:sp>
        <p:nvSpPr>
          <p:cNvPr id="6" name="Rectangle 170"/>
          <p:cNvSpPr txBox="1">
            <a:spLocks noChangeArrowheads="1"/>
          </p:cNvSpPr>
          <p:nvPr/>
        </p:nvSpPr>
        <p:spPr bwMode="auto">
          <a:xfrm>
            <a:off x="2627883" y="764704"/>
            <a:ext cx="6624637" cy="97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UY" sz="2000" b="1" dirty="0">
                <a:solidFill>
                  <a:schemeClr val="bg1"/>
                </a:solidFill>
              </a:rPr>
              <a:t>Studenti del corso di Sociologia Generale </a:t>
            </a:r>
          </a:p>
          <a:p>
            <a:pPr algn="ctr"/>
            <a:r>
              <a:rPr lang="es-UY" sz="1600" b="1" dirty="0">
                <a:solidFill>
                  <a:schemeClr val="bg1"/>
                </a:solidFill>
              </a:rPr>
              <a:t>Anno accademico </a:t>
            </a:r>
            <a:r>
              <a:rPr lang="es-UY" sz="1600" b="1" dirty="0" smtClean="0">
                <a:solidFill>
                  <a:schemeClr val="bg1"/>
                </a:solidFill>
              </a:rPr>
              <a:t>2016 </a:t>
            </a:r>
            <a:r>
              <a:rPr lang="es-UY" sz="1600" b="1" dirty="0">
                <a:solidFill>
                  <a:schemeClr val="bg1"/>
                </a:solidFill>
              </a:rPr>
              <a:t>- </a:t>
            </a:r>
            <a:r>
              <a:rPr lang="es-UY" sz="1600" b="1" dirty="0" smtClean="0">
                <a:solidFill>
                  <a:schemeClr val="bg1"/>
                </a:solidFill>
              </a:rPr>
              <a:t>2017</a:t>
            </a:r>
            <a:endParaRPr lang="es-UY" sz="1600" b="1" dirty="0">
              <a:solidFill>
                <a:schemeClr val="bg1"/>
              </a:solidFill>
            </a:endParaRPr>
          </a:p>
          <a:p>
            <a:pPr algn="ctr"/>
            <a:endParaRPr lang="es-UY" sz="400" b="1" dirty="0">
              <a:solidFill>
                <a:schemeClr val="bg1"/>
              </a:solidFill>
            </a:endParaRPr>
          </a:p>
          <a:p>
            <a:pPr algn="ctr"/>
            <a:r>
              <a:rPr lang="es-UY" sz="1400" b="1" i="1" dirty="0">
                <a:solidFill>
                  <a:schemeClr val="bg1"/>
                </a:solidFill>
              </a:rPr>
              <a:t>( docente: prof. Marco Ingrosso - elaborazione a cura di Pierpaola Pierucci)</a:t>
            </a:r>
            <a:endParaRPr lang="es-ES" sz="1400" b="1" i="1" dirty="0">
              <a:solidFill>
                <a:schemeClr val="bg1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 rot="17112318">
            <a:off x="-1130051" y="2418749"/>
            <a:ext cx="6183103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6000" dirty="0" smtClean="0"/>
              <a:t>“Ci presentiamo”</a:t>
            </a:r>
          </a:p>
          <a:p>
            <a:endParaRPr lang="it-IT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magine 13" descr="imag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2907" y="1772816"/>
            <a:ext cx="1800200" cy="1172073"/>
          </a:xfrm>
          <a:prstGeom prst="rect">
            <a:avLst/>
          </a:prstGeom>
        </p:spPr>
      </p:pic>
      <p:pic>
        <p:nvPicPr>
          <p:cNvPr id="5" name="Immagine 4" descr="logo_paracelso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5741257" y="3518137"/>
            <a:ext cx="5714286" cy="876191"/>
          </a:xfrm>
          <a:prstGeom prst="rect">
            <a:avLst/>
          </a:prstGeom>
        </p:spPr>
      </p:pic>
      <p:pic>
        <p:nvPicPr>
          <p:cNvPr id="6" name="Immagine 5" descr="image_carousel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88224" y="332656"/>
            <a:ext cx="1376844" cy="720748"/>
          </a:xfrm>
          <a:prstGeom prst="rect">
            <a:avLst/>
          </a:prstGeom>
        </p:spPr>
      </p:pic>
      <p:sp>
        <p:nvSpPr>
          <p:cNvPr id="7" name="CasellaDiTesto 6"/>
          <p:cNvSpPr txBox="1">
            <a:spLocks noChangeArrowheads="1"/>
          </p:cNvSpPr>
          <p:nvPr/>
        </p:nvSpPr>
        <p:spPr bwMode="auto">
          <a:xfrm>
            <a:off x="107504" y="293747"/>
            <a:ext cx="627287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400" b="1" dirty="0" smtClean="0">
                <a:solidFill>
                  <a:schemeClr val="bg2">
                    <a:lumMod val="50000"/>
                  </a:schemeClr>
                </a:solidFill>
              </a:rPr>
              <a:t>Ci farebbe piacere conoscerti: </a:t>
            </a:r>
          </a:p>
          <a:p>
            <a:r>
              <a:rPr lang="it-IT" sz="2400" b="1" dirty="0" smtClean="0">
                <a:solidFill>
                  <a:schemeClr val="bg2">
                    <a:lumMod val="50000"/>
                  </a:schemeClr>
                </a:solidFill>
              </a:rPr>
              <a:t>puoi scrivere una tua auto-presentazione?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683568" y="1196752"/>
            <a:ext cx="4113627" cy="406266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solidFill>
                  <a:schemeClr val="bg2">
                    <a:lumMod val="50000"/>
                  </a:schemeClr>
                </a:solidFill>
              </a:rPr>
              <a:t>Interessi/passioni e tempo libero</a:t>
            </a:r>
            <a:endParaRPr lang="it-IT" sz="2000" i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3" name="Elaborazione alternativa 12"/>
          <p:cNvSpPr/>
          <p:nvPr/>
        </p:nvSpPr>
        <p:spPr>
          <a:xfrm>
            <a:off x="395536" y="3284984"/>
            <a:ext cx="3672408" cy="3312368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SCRIVERE</a:t>
            </a:r>
          </a:p>
          <a:p>
            <a:pPr algn="ctr"/>
            <a:r>
              <a:rPr lang="it-IT" sz="1400" dirty="0" smtClean="0"/>
              <a:t>(Romanzi, poesie, </a:t>
            </a:r>
            <a:r>
              <a:rPr lang="it-IT" sz="1400" dirty="0" err="1" smtClean="0"/>
              <a:t>pensieri…</a:t>
            </a:r>
            <a:r>
              <a:rPr lang="it-IT" sz="1400" dirty="0" smtClean="0"/>
              <a:t>)</a:t>
            </a:r>
          </a:p>
          <a:p>
            <a:pPr algn="ctr"/>
            <a:r>
              <a:rPr lang="it-IT" dirty="0" smtClean="0"/>
              <a:t>SUONARE</a:t>
            </a:r>
          </a:p>
          <a:p>
            <a:pPr algn="ctr"/>
            <a:r>
              <a:rPr lang="it-IT" sz="1400" dirty="0" smtClean="0"/>
              <a:t>(piano, flauto traverso, oboe, ..)</a:t>
            </a:r>
          </a:p>
          <a:p>
            <a:pPr algn="ctr"/>
            <a:r>
              <a:rPr lang="it-IT" dirty="0" smtClean="0"/>
              <a:t> ASCOLTARE MUSICA</a:t>
            </a:r>
          </a:p>
          <a:p>
            <a:pPr algn="ctr"/>
            <a:r>
              <a:rPr lang="it-IT" dirty="0" smtClean="0"/>
              <a:t>VIAGGIARE</a:t>
            </a:r>
          </a:p>
          <a:p>
            <a:pPr algn="ctr"/>
            <a:r>
              <a:rPr lang="it-IT" dirty="0" smtClean="0"/>
              <a:t>LEGGERE</a:t>
            </a:r>
          </a:p>
          <a:p>
            <a:pPr algn="ctr"/>
            <a:r>
              <a:rPr lang="it-IT" dirty="0" smtClean="0"/>
              <a:t>ANDARE A TEATRO/CINEMA</a:t>
            </a:r>
          </a:p>
          <a:p>
            <a:pPr algn="ctr"/>
            <a:r>
              <a:rPr lang="it-IT" dirty="0" smtClean="0"/>
              <a:t>VISITARE MUSEI</a:t>
            </a:r>
          </a:p>
        </p:txBody>
      </p:sp>
      <p:pic>
        <p:nvPicPr>
          <p:cNvPr id="15" name="Immagine 14" descr="Ripetizioni-di-musica-a-Cagliari-lezioni-private-annunci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312756" y="1966813"/>
            <a:ext cx="2179124" cy="1174155"/>
          </a:xfrm>
          <a:prstGeom prst="rect">
            <a:avLst/>
          </a:prstGeom>
        </p:spPr>
      </p:pic>
      <p:pic>
        <p:nvPicPr>
          <p:cNvPr id="10" name="Immagine 9" descr="tumblr_static_ballerina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220072" y="1196752"/>
            <a:ext cx="1288413" cy="1296144"/>
          </a:xfrm>
          <a:prstGeom prst="rect">
            <a:avLst/>
          </a:prstGeom>
        </p:spPr>
      </p:pic>
      <p:sp>
        <p:nvSpPr>
          <p:cNvPr id="11" name="Elaborazione alternativa 10"/>
          <p:cNvSpPr/>
          <p:nvPr/>
        </p:nvSpPr>
        <p:spPr>
          <a:xfrm>
            <a:off x="4139952" y="3356992"/>
            <a:ext cx="3744416" cy="3231976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FARE SPORT/DANZA</a:t>
            </a:r>
          </a:p>
          <a:p>
            <a:pPr algn="ctr"/>
            <a:r>
              <a:rPr lang="it-IT" sz="1400" dirty="0" smtClean="0"/>
              <a:t>(calcio, nuoto, basket, tennis, ..)</a:t>
            </a:r>
          </a:p>
          <a:p>
            <a:pPr algn="ctr"/>
            <a:r>
              <a:rPr lang="it-IT" dirty="0" smtClean="0"/>
              <a:t>DECOUPAGE /GIARDINAGGIO</a:t>
            </a:r>
            <a:endParaRPr lang="it-IT" sz="1400" dirty="0" smtClean="0"/>
          </a:p>
          <a:p>
            <a:pPr algn="ctr"/>
            <a:r>
              <a:rPr lang="it-IT" dirty="0" smtClean="0"/>
              <a:t>CUCINARE /MANGIARE</a:t>
            </a:r>
            <a:endParaRPr lang="it-IT" sz="1400" dirty="0" smtClean="0"/>
          </a:p>
          <a:p>
            <a:pPr algn="ctr"/>
            <a:r>
              <a:rPr lang="it-IT" dirty="0" smtClean="0"/>
              <a:t>VEDERE SERIE TV e FILM</a:t>
            </a:r>
          </a:p>
          <a:p>
            <a:pPr algn="ctr"/>
            <a:r>
              <a:rPr lang="it-IT" dirty="0" smtClean="0"/>
              <a:t>FARE VOLONTARIATO/Attività parrocchiale</a:t>
            </a:r>
          </a:p>
          <a:p>
            <a:pPr algn="ctr"/>
            <a:r>
              <a:rPr lang="it-IT" sz="1400" dirty="0" smtClean="0"/>
              <a:t>(Amnesty </a:t>
            </a:r>
            <a:r>
              <a:rPr lang="it-IT" sz="1400" dirty="0" err="1" smtClean="0"/>
              <a:t>international</a:t>
            </a:r>
            <a:r>
              <a:rPr lang="it-IT" sz="1400" dirty="0" smtClean="0"/>
              <a:t>, croce rossa, clown terapia, ..)</a:t>
            </a:r>
            <a:r>
              <a:rPr lang="it-IT" dirty="0" smtClean="0"/>
              <a:t> 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logo_paracels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200000">
            <a:off x="5741257" y="3518137"/>
            <a:ext cx="5714286" cy="876191"/>
          </a:xfrm>
          <a:prstGeom prst="rect">
            <a:avLst/>
          </a:prstGeom>
        </p:spPr>
      </p:pic>
      <p:sp>
        <p:nvSpPr>
          <p:cNvPr id="6" name="CasellaDiTesto 5"/>
          <p:cNvSpPr txBox="1">
            <a:spLocks noChangeArrowheads="1"/>
          </p:cNvSpPr>
          <p:nvPr/>
        </p:nvSpPr>
        <p:spPr bwMode="auto">
          <a:xfrm>
            <a:off x="179512" y="621849"/>
            <a:ext cx="6082114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200" b="1" dirty="0" smtClean="0">
                <a:solidFill>
                  <a:schemeClr val="bg2">
                    <a:lumMod val="50000"/>
                  </a:schemeClr>
                </a:solidFill>
              </a:rPr>
              <a:t>Con quali attese ti sei iscritto all'università? </a:t>
            </a:r>
          </a:p>
        </p:txBody>
      </p:sp>
      <p:pic>
        <p:nvPicPr>
          <p:cNvPr id="8" name="Immagine 7" descr="image_carouse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72200" y="332656"/>
            <a:ext cx="1592868" cy="833832"/>
          </a:xfrm>
          <a:prstGeom prst="rect">
            <a:avLst/>
          </a:prstGeom>
        </p:spPr>
      </p:pic>
      <p:pic>
        <p:nvPicPr>
          <p:cNvPr id="14" name="Immagine 13" descr="giovani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6200000">
            <a:off x="4458449" y="3038495"/>
            <a:ext cx="5112568" cy="1861130"/>
          </a:xfrm>
          <a:prstGeom prst="rect">
            <a:avLst/>
          </a:prstGeom>
        </p:spPr>
      </p:pic>
      <p:sp>
        <p:nvSpPr>
          <p:cNvPr id="16" name="CasellaDiTesto 15"/>
          <p:cNvSpPr txBox="1"/>
          <p:nvPr/>
        </p:nvSpPr>
        <p:spPr>
          <a:xfrm>
            <a:off x="251520" y="1988840"/>
            <a:ext cx="5760640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it-IT" dirty="0" smtClean="0"/>
              <a:t>Attese professionalizzanti ed occupazionali;</a:t>
            </a:r>
          </a:p>
          <a:p>
            <a:endParaRPr lang="it-IT" sz="800" dirty="0" smtClean="0"/>
          </a:p>
          <a:p>
            <a:pPr>
              <a:buFont typeface="Wingdings" pitchFamily="2" charset="2"/>
              <a:buChar char="ü"/>
            </a:pPr>
            <a:r>
              <a:rPr lang="it-IT" dirty="0" smtClean="0"/>
              <a:t>Per dare continuità agli studi pregressi;</a:t>
            </a:r>
          </a:p>
          <a:p>
            <a:pPr>
              <a:buFont typeface="Wingdings" pitchFamily="2" charset="2"/>
              <a:buChar char="ü"/>
            </a:pPr>
            <a:endParaRPr lang="it-IT" sz="800" dirty="0" smtClean="0"/>
          </a:p>
          <a:p>
            <a:pPr>
              <a:buFont typeface="Wingdings" pitchFamily="2" charset="2"/>
              <a:buChar char="ü"/>
            </a:pPr>
            <a:r>
              <a:rPr lang="it-IT" dirty="0" smtClean="0"/>
              <a:t> Per intraprendere un percorso formativo del tutto</a:t>
            </a:r>
          </a:p>
          <a:p>
            <a:r>
              <a:rPr lang="it-IT" dirty="0" smtClean="0"/>
              <a:t>   nuovo e più confacente ai propri interessi;</a:t>
            </a:r>
          </a:p>
          <a:p>
            <a:endParaRPr lang="it-IT" sz="800" dirty="0" smtClean="0"/>
          </a:p>
          <a:p>
            <a:pPr>
              <a:buFont typeface="Wingdings" pitchFamily="2" charset="2"/>
              <a:buChar char="ü"/>
            </a:pPr>
            <a:r>
              <a:rPr lang="it-IT" dirty="0" smtClean="0"/>
              <a:t> Per (</a:t>
            </a:r>
            <a:r>
              <a:rPr lang="it-IT" dirty="0" err="1" smtClean="0"/>
              <a:t>ri</a:t>
            </a:r>
            <a:r>
              <a:rPr lang="it-IT" dirty="0" smtClean="0"/>
              <a:t>)mettersi alla prova dopo varie scelte </a:t>
            </a:r>
          </a:p>
          <a:p>
            <a:r>
              <a:rPr lang="it-IT" dirty="0" smtClean="0"/>
              <a:t>   formative (di scuola superiore e/o universitaria) </a:t>
            </a:r>
          </a:p>
          <a:p>
            <a:r>
              <a:rPr lang="it-IT" dirty="0" smtClean="0"/>
              <a:t>   non positive;</a:t>
            </a:r>
          </a:p>
          <a:p>
            <a:endParaRPr lang="it-IT" sz="800" dirty="0" smtClean="0"/>
          </a:p>
          <a:p>
            <a:pPr>
              <a:buFont typeface="Wingdings" pitchFamily="2" charset="2"/>
              <a:buChar char="ü"/>
            </a:pPr>
            <a:r>
              <a:rPr lang="it-IT" dirty="0" smtClean="0"/>
              <a:t> Per conoscere nuove persone e fare altre amicizie;</a:t>
            </a:r>
          </a:p>
          <a:p>
            <a:endParaRPr lang="it-IT" sz="800" dirty="0" smtClean="0"/>
          </a:p>
          <a:p>
            <a:pPr>
              <a:buFont typeface="Wingdings" pitchFamily="2" charset="2"/>
              <a:buChar char="ü"/>
            </a:pPr>
            <a:r>
              <a:rPr lang="it-IT" dirty="0" smtClean="0"/>
              <a:t> Quale contesto di crescita personale oltre che</a:t>
            </a:r>
          </a:p>
          <a:p>
            <a:r>
              <a:rPr lang="it-IT" dirty="0" smtClean="0"/>
              <a:t>    formativa;</a:t>
            </a:r>
          </a:p>
          <a:p>
            <a:endParaRPr lang="it-IT" sz="800" dirty="0" smtClean="0"/>
          </a:p>
          <a:p>
            <a:pPr>
              <a:buFont typeface="Wingdings" pitchFamily="2" charset="2"/>
              <a:buChar char="ü"/>
            </a:pPr>
            <a:r>
              <a:rPr lang="it-IT" dirty="0" smtClean="0"/>
              <a:t> Quale “stazione di transito” (piano B) rispetto ad</a:t>
            </a:r>
          </a:p>
          <a:p>
            <a:r>
              <a:rPr lang="it-IT" dirty="0" smtClean="0"/>
              <a:t>    altra tipologia di laurea (con test d’ingresso);</a:t>
            </a:r>
            <a:endParaRPr lang="it-IT" dirty="0"/>
          </a:p>
        </p:txBody>
      </p:sp>
      <p:sp>
        <p:nvSpPr>
          <p:cNvPr id="17" name="CasellaDiTesto 16"/>
          <p:cNvSpPr txBox="1"/>
          <p:nvPr/>
        </p:nvSpPr>
        <p:spPr>
          <a:xfrm>
            <a:off x="1393560" y="1484784"/>
            <a:ext cx="2927789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it-IT" b="1" dirty="0" smtClean="0"/>
              <a:t>Fascia d’età: 18 – 24 anni</a:t>
            </a:r>
            <a:endParaRPr lang="it-IT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 descr="CQFW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5616" y="1916832"/>
            <a:ext cx="2058549" cy="1452012"/>
          </a:xfrm>
          <a:prstGeom prst="rect">
            <a:avLst/>
          </a:prstGeom>
        </p:spPr>
      </p:pic>
      <p:pic>
        <p:nvPicPr>
          <p:cNvPr id="5" name="Immagine 4" descr="logo_paracelso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5741257" y="3518137"/>
            <a:ext cx="5714286" cy="876191"/>
          </a:xfrm>
          <a:prstGeom prst="rect">
            <a:avLst/>
          </a:prstGeom>
        </p:spPr>
      </p:pic>
      <p:pic>
        <p:nvPicPr>
          <p:cNvPr id="7" name="Immagine 6" descr="image_carousel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72200" y="260648"/>
            <a:ext cx="1650683" cy="864097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611560" y="1628800"/>
            <a:ext cx="2988703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it-IT" b="1" dirty="0" smtClean="0"/>
              <a:t>Fascia d’età: </a:t>
            </a:r>
            <a:r>
              <a:rPr lang="it-IT" b="1" dirty="0" err="1" smtClean="0"/>
              <a:t>over</a:t>
            </a:r>
            <a:r>
              <a:rPr lang="it-IT" b="1" dirty="0" smtClean="0"/>
              <a:t> 24 anni</a:t>
            </a:r>
            <a:endParaRPr lang="it-IT" b="1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4040308" y="2204864"/>
            <a:ext cx="33032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b="1" dirty="0" smtClean="0"/>
              <a:t>Pregresso lavorativo </a:t>
            </a:r>
          </a:p>
          <a:p>
            <a:pPr algn="ctr"/>
            <a:r>
              <a:rPr lang="it-IT" b="1" dirty="0" err="1" smtClean="0"/>
              <a:t>biograficamente</a:t>
            </a:r>
            <a:r>
              <a:rPr lang="it-IT" b="1" dirty="0" smtClean="0"/>
              <a:t> significativo</a:t>
            </a:r>
            <a:endParaRPr lang="it-IT" b="1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2123728" y="3645024"/>
            <a:ext cx="58528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b="1" dirty="0" smtClean="0">
                <a:solidFill>
                  <a:schemeClr val="bg2">
                    <a:lumMod val="50000"/>
                  </a:schemeClr>
                </a:solidFill>
              </a:rPr>
              <a:t>Attese di ulteriore: </a:t>
            </a:r>
          </a:p>
          <a:p>
            <a:r>
              <a:rPr lang="it-IT" i="1" dirty="0" smtClean="0"/>
              <a:t>qualificazione</a:t>
            </a:r>
            <a:r>
              <a:rPr lang="it-IT" dirty="0" smtClean="0"/>
              <a:t>,   </a:t>
            </a:r>
            <a:r>
              <a:rPr lang="it-IT" i="1" dirty="0" smtClean="0"/>
              <a:t>approfondimento delle conoscenze</a:t>
            </a:r>
            <a:r>
              <a:rPr lang="it-IT" dirty="0" smtClean="0"/>
              <a:t>,</a:t>
            </a:r>
          </a:p>
          <a:p>
            <a:r>
              <a:rPr lang="it-IT" i="1" dirty="0" smtClean="0"/>
              <a:t>affinamento delle capacità, rinnovo delle competenze</a:t>
            </a:r>
            <a:endParaRPr lang="it-IT" i="1" dirty="0"/>
          </a:p>
        </p:txBody>
      </p:sp>
      <p:sp>
        <p:nvSpPr>
          <p:cNvPr id="13" name="Freccia in giù 12"/>
          <p:cNvSpPr/>
          <p:nvPr/>
        </p:nvSpPr>
        <p:spPr>
          <a:xfrm>
            <a:off x="5220072" y="2852936"/>
            <a:ext cx="360040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5" name="Connettore 1 14"/>
          <p:cNvCxnSpPr/>
          <p:nvPr/>
        </p:nvCxnSpPr>
        <p:spPr>
          <a:xfrm>
            <a:off x="3707904" y="1772816"/>
            <a:ext cx="172819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2 16"/>
          <p:cNvCxnSpPr/>
          <p:nvPr/>
        </p:nvCxnSpPr>
        <p:spPr>
          <a:xfrm>
            <a:off x="5436096" y="1772816"/>
            <a:ext cx="0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1 19"/>
          <p:cNvCxnSpPr/>
          <p:nvPr/>
        </p:nvCxnSpPr>
        <p:spPr>
          <a:xfrm>
            <a:off x="611560" y="1988840"/>
            <a:ext cx="0" cy="33123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2 21"/>
          <p:cNvCxnSpPr/>
          <p:nvPr/>
        </p:nvCxnSpPr>
        <p:spPr>
          <a:xfrm>
            <a:off x="611560" y="5301208"/>
            <a:ext cx="93610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asellaDiTesto 22"/>
          <p:cNvSpPr txBox="1"/>
          <p:nvPr/>
        </p:nvSpPr>
        <p:spPr>
          <a:xfrm>
            <a:off x="1691680" y="5013176"/>
            <a:ext cx="61815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A cui si aggiunge, se donna, moglie e madre di famiglia:</a:t>
            </a:r>
            <a:endParaRPr lang="it-IT" b="1" dirty="0"/>
          </a:p>
        </p:txBody>
      </p:sp>
      <p:sp>
        <p:nvSpPr>
          <p:cNvPr id="24" name="CasellaDiTesto 23"/>
          <p:cNvSpPr txBox="1"/>
          <p:nvPr/>
        </p:nvSpPr>
        <p:spPr>
          <a:xfrm>
            <a:off x="2195736" y="6084004"/>
            <a:ext cx="52271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b="1" i="1" dirty="0" smtClean="0"/>
              <a:t> “CURA del proprio sé”, fare qualcosa per me </a:t>
            </a:r>
          </a:p>
        </p:txBody>
      </p:sp>
      <p:sp>
        <p:nvSpPr>
          <p:cNvPr id="25" name="Freccia in giù 24"/>
          <p:cNvSpPr/>
          <p:nvPr/>
        </p:nvSpPr>
        <p:spPr>
          <a:xfrm>
            <a:off x="4716016" y="5373216"/>
            <a:ext cx="360040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CasellaDiTesto 25"/>
          <p:cNvSpPr txBox="1">
            <a:spLocks noChangeArrowheads="1"/>
          </p:cNvSpPr>
          <p:nvPr/>
        </p:nvSpPr>
        <p:spPr bwMode="auto">
          <a:xfrm>
            <a:off x="179512" y="621849"/>
            <a:ext cx="6082114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200" b="1" dirty="0" smtClean="0">
                <a:solidFill>
                  <a:schemeClr val="bg2">
                    <a:lumMod val="50000"/>
                  </a:schemeClr>
                </a:solidFill>
              </a:rPr>
              <a:t>Con quali attese ti sei iscritto all'università?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5"/>
          <p:cNvSpPr txBox="1">
            <a:spLocks noChangeArrowheads="1"/>
          </p:cNvSpPr>
          <p:nvPr/>
        </p:nvSpPr>
        <p:spPr bwMode="auto">
          <a:xfrm>
            <a:off x="827584" y="476672"/>
            <a:ext cx="491031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800" b="1" dirty="0" smtClean="0">
                <a:solidFill>
                  <a:schemeClr val="bg2">
                    <a:lumMod val="50000"/>
                  </a:schemeClr>
                </a:solidFill>
              </a:rPr>
              <a:t>Cosa vorresti fare in futuro?</a:t>
            </a:r>
          </a:p>
        </p:txBody>
      </p:sp>
      <p:sp>
        <p:nvSpPr>
          <p:cNvPr id="5" name="Rettangolo arrotondato 4"/>
          <p:cNvSpPr/>
          <p:nvPr/>
        </p:nvSpPr>
        <p:spPr>
          <a:xfrm>
            <a:off x="247775" y="2780953"/>
            <a:ext cx="3671887" cy="2808287"/>
          </a:xfrm>
          <a:prstGeom prst="roundRect">
            <a:avLst/>
          </a:prstGeom>
          <a:solidFill>
            <a:srgbClr val="FFCC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just">
              <a:buFont typeface="+mj-lt"/>
              <a:buAutoNum type="arabicPeriod"/>
              <a:defRPr/>
            </a:pPr>
            <a:r>
              <a:rPr lang="it-IT" sz="1600" b="1" dirty="0">
                <a:solidFill>
                  <a:schemeClr val="bg2">
                    <a:lumMod val="50000"/>
                  </a:schemeClr>
                </a:solidFill>
              </a:rPr>
              <a:t>Lavorare </a:t>
            </a:r>
            <a:r>
              <a:rPr lang="it-IT" sz="1600" b="1" dirty="0" smtClean="0">
                <a:solidFill>
                  <a:schemeClr val="bg2">
                    <a:lumMod val="50000"/>
                  </a:schemeClr>
                </a:solidFill>
              </a:rPr>
              <a:t>come </a:t>
            </a:r>
            <a:r>
              <a:rPr lang="it-IT" sz="1600" b="1" u="sng" dirty="0" smtClean="0">
                <a:solidFill>
                  <a:schemeClr val="bg2">
                    <a:lumMod val="50000"/>
                  </a:schemeClr>
                </a:solidFill>
              </a:rPr>
              <a:t>educatore</a:t>
            </a:r>
            <a:r>
              <a:rPr lang="it-IT" sz="1600" b="1" dirty="0" smtClean="0">
                <a:solidFill>
                  <a:schemeClr val="bg2">
                    <a:lumMod val="50000"/>
                  </a:schemeClr>
                </a:solidFill>
              </a:rPr>
              <a:t> con </a:t>
            </a:r>
            <a:r>
              <a:rPr lang="it-IT" sz="1600" b="1" dirty="0">
                <a:solidFill>
                  <a:schemeClr val="bg2">
                    <a:lumMod val="50000"/>
                  </a:schemeClr>
                </a:solidFill>
              </a:rPr>
              <a:t>i </a:t>
            </a:r>
            <a:r>
              <a:rPr lang="it-IT" sz="1600" b="1" dirty="0" smtClean="0">
                <a:solidFill>
                  <a:schemeClr val="bg2">
                    <a:lumMod val="50000"/>
                  </a:schemeClr>
                </a:solidFill>
              </a:rPr>
              <a:t>bambini (</a:t>
            </a:r>
            <a:r>
              <a:rPr lang="it-IT" sz="1600" b="1" dirty="0" err="1" smtClean="0">
                <a:solidFill>
                  <a:schemeClr val="bg2">
                    <a:lumMod val="50000"/>
                  </a:schemeClr>
                </a:solidFill>
              </a:rPr>
              <a:t>max</a:t>
            </a:r>
            <a:r>
              <a:rPr lang="it-IT" sz="1600" b="1" dirty="0" smtClean="0">
                <a:solidFill>
                  <a:schemeClr val="bg2">
                    <a:lumMod val="50000"/>
                  </a:schemeClr>
                </a:solidFill>
              </a:rPr>
              <a:t>); continuare a fare ciò che si sta facendo (per quanti sono già occupati)</a:t>
            </a:r>
            <a:endParaRPr lang="it-IT" sz="1600" b="1" dirty="0">
              <a:solidFill>
                <a:schemeClr val="bg2">
                  <a:lumMod val="50000"/>
                </a:schemeClr>
              </a:solidFill>
            </a:endParaRPr>
          </a:p>
          <a:p>
            <a:pPr marL="342900" indent="-342900" algn="just">
              <a:buFont typeface="+mj-lt"/>
              <a:buAutoNum type="arabicPeriod"/>
              <a:defRPr/>
            </a:pPr>
            <a:r>
              <a:rPr lang="it-IT" sz="1600" b="1" dirty="0" smtClean="0">
                <a:solidFill>
                  <a:schemeClr val="bg2">
                    <a:lumMod val="50000"/>
                  </a:schemeClr>
                </a:solidFill>
              </a:rPr>
              <a:t>Psicologo;</a:t>
            </a:r>
            <a:endParaRPr lang="it-IT" sz="1600" b="1" dirty="0">
              <a:solidFill>
                <a:schemeClr val="bg2">
                  <a:lumMod val="50000"/>
                </a:schemeClr>
              </a:solidFill>
            </a:endParaRPr>
          </a:p>
          <a:p>
            <a:pPr marL="342900" indent="-342900" algn="just">
              <a:buFont typeface="+mj-lt"/>
              <a:buAutoNum type="arabicPeriod"/>
              <a:defRPr/>
            </a:pPr>
            <a:r>
              <a:rPr lang="it-IT" sz="1600" b="1" dirty="0" smtClean="0">
                <a:solidFill>
                  <a:schemeClr val="bg2">
                    <a:lumMod val="50000"/>
                  </a:schemeClr>
                </a:solidFill>
              </a:rPr>
              <a:t>Prendermi </a:t>
            </a:r>
            <a:r>
              <a:rPr lang="it-IT" sz="1600" b="1" dirty="0">
                <a:solidFill>
                  <a:schemeClr val="bg2">
                    <a:lumMod val="50000"/>
                  </a:schemeClr>
                </a:solidFill>
              </a:rPr>
              <a:t>cura degli </a:t>
            </a:r>
            <a:r>
              <a:rPr lang="it-IT" sz="1600" b="1" dirty="0" smtClean="0">
                <a:solidFill>
                  <a:schemeClr val="bg2">
                    <a:lumMod val="50000"/>
                  </a:schemeClr>
                </a:solidFill>
              </a:rPr>
              <a:t>anziani; disabili; </a:t>
            </a:r>
          </a:p>
          <a:p>
            <a:pPr marL="342900" indent="-342900" algn="just">
              <a:buFont typeface="+mj-lt"/>
              <a:buAutoNum type="arabicPeriod"/>
              <a:defRPr/>
            </a:pPr>
            <a:r>
              <a:rPr lang="it-IT" sz="1600" b="1" dirty="0" smtClean="0">
                <a:solidFill>
                  <a:schemeClr val="bg2">
                    <a:lumMod val="50000"/>
                  </a:schemeClr>
                </a:solidFill>
              </a:rPr>
              <a:t>Occuparmi del “disagio sociale” e delle persone in difficoltà;</a:t>
            </a:r>
            <a:endParaRPr lang="it-IT" sz="1600" b="1" dirty="0">
              <a:solidFill>
                <a:schemeClr val="bg2">
                  <a:lumMod val="50000"/>
                </a:schemeClr>
              </a:solidFill>
            </a:endParaRPr>
          </a:p>
          <a:p>
            <a:pPr marL="342900" indent="-342900" algn="just">
              <a:buFont typeface="+mj-lt"/>
              <a:buAutoNum type="arabicPeriod"/>
              <a:defRPr/>
            </a:pPr>
            <a:r>
              <a:rPr lang="it-IT" sz="1600" b="1" dirty="0">
                <a:solidFill>
                  <a:schemeClr val="bg2">
                    <a:lumMod val="50000"/>
                  </a:schemeClr>
                </a:solidFill>
              </a:rPr>
              <a:t>Crearmi una </a:t>
            </a:r>
            <a:r>
              <a:rPr lang="it-IT" sz="1600" b="1" dirty="0" smtClean="0">
                <a:solidFill>
                  <a:schemeClr val="bg2">
                    <a:lumMod val="50000"/>
                  </a:schemeClr>
                </a:solidFill>
              </a:rPr>
              <a:t>famiglia.</a:t>
            </a:r>
            <a:endParaRPr lang="it-IT" sz="16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6" name="Rettangolo arrotondato 5"/>
          <p:cNvSpPr/>
          <p:nvPr/>
        </p:nvSpPr>
        <p:spPr>
          <a:xfrm>
            <a:off x="4280025" y="2780953"/>
            <a:ext cx="3671887" cy="2808287"/>
          </a:xfrm>
          <a:prstGeom prst="roundRect">
            <a:avLst/>
          </a:prstGeom>
          <a:solidFill>
            <a:srgbClr val="FFCC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>
              <a:buFontTx/>
              <a:buAutoNum type="arabicPeriod"/>
              <a:defRPr/>
            </a:pPr>
            <a:r>
              <a:rPr lang="it-IT" sz="1600" b="1" dirty="0">
                <a:solidFill>
                  <a:schemeClr val="bg2">
                    <a:lumMod val="50000"/>
                  </a:schemeClr>
                </a:solidFill>
              </a:rPr>
              <a:t>Diventare </a:t>
            </a:r>
            <a:r>
              <a:rPr lang="it-IT" sz="1600" b="1" dirty="0" smtClean="0">
                <a:solidFill>
                  <a:schemeClr val="bg2">
                    <a:lumMod val="50000"/>
                  </a:schemeClr>
                </a:solidFill>
              </a:rPr>
              <a:t>giornalista; diventare scrittore </a:t>
            </a:r>
            <a:endParaRPr lang="it-IT" sz="1600" b="1" dirty="0">
              <a:solidFill>
                <a:schemeClr val="bg2">
                  <a:lumMod val="50000"/>
                </a:schemeClr>
              </a:solidFill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it-IT" sz="1600" b="1" dirty="0">
                <a:solidFill>
                  <a:schemeClr val="bg2">
                    <a:lumMod val="50000"/>
                  </a:schemeClr>
                </a:solidFill>
              </a:rPr>
              <a:t>Lavorare nel </a:t>
            </a:r>
            <a:r>
              <a:rPr lang="it-IT" sz="1600" b="1" dirty="0" smtClean="0">
                <a:solidFill>
                  <a:schemeClr val="bg2">
                    <a:lumMod val="50000"/>
                  </a:schemeClr>
                </a:solidFill>
              </a:rPr>
              <a:t>marketing;</a:t>
            </a:r>
            <a:endParaRPr lang="it-IT" sz="1600" b="1" dirty="0">
              <a:solidFill>
                <a:schemeClr val="bg2">
                  <a:lumMod val="50000"/>
                </a:schemeClr>
              </a:solidFill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it-IT" sz="1600" b="1" dirty="0" smtClean="0">
                <a:solidFill>
                  <a:schemeClr val="bg2">
                    <a:lumMod val="50000"/>
                  </a:schemeClr>
                </a:solidFill>
              </a:rPr>
              <a:t>Fare il pubblicitario/grafico;</a:t>
            </a:r>
            <a:endParaRPr lang="it-IT" sz="1600" b="1" dirty="0">
              <a:solidFill>
                <a:schemeClr val="bg2">
                  <a:lumMod val="50000"/>
                </a:schemeClr>
              </a:solidFill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it-IT" sz="1600" b="1" dirty="0">
                <a:solidFill>
                  <a:schemeClr val="bg2">
                    <a:lumMod val="50000"/>
                  </a:schemeClr>
                </a:solidFill>
              </a:rPr>
              <a:t>Organizzatore di eventi </a:t>
            </a:r>
            <a:r>
              <a:rPr lang="it-IT" sz="1600" b="1" dirty="0" smtClean="0">
                <a:solidFill>
                  <a:schemeClr val="bg2">
                    <a:lumMod val="50000"/>
                  </a:schemeClr>
                </a:solidFill>
              </a:rPr>
              <a:t>culturali, musicali/ </a:t>
            </a:r>
            <a:r>
              <a:rPr lang="it-IT" sz="1600" b="1" dirty="0" err="1" smtClean="0">
                <a:solidFill>
                  <a:schemeClr val="bg2">
                    <a:lumMod val="50000"/>
                  </a:schemeClr>
                </a:solidFill>
              </a:rPr>
              <a:t>wedding</a:t>
            </a:r>
            <a:r>
              <a:rPr lang="it-IT" sz="1600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it-IT" sz="1600" b="1" dirty="0" err="1" smtClean="0">
                <a:solidFill>
                  <a:schemeClr val="bg2">
                    <a:lumMod val="50000"/>
                  </a:schemeClr>
                </a:solidFill>
              </a:rPr>
              <a:t>planner</a:t>
            </a:r>
            <a:r>
              <a:rPr lang="it-IT" sz="1600" b="1" dirty="0" smtClean="0">
                <a:solidFill>
                  <a:schemeClr val="bg2">
                    <a:lumMod val="50000"/>
                  </a:schemeClr>
                </a:solidFill>
              </a:rPr>
              <a:t>/ </a:t>
            </a:r>
            <a:r>
              <a:rPr lang="it-IT" sz="1600" b="1" dirty="0">
                <a:solidFill>
                  <a:schemeClr val="bg2">
                    <a:lumMod val="50000"/>
                  </a:schemeClr>
                </a:solidFill>
              </a:rPr>
              <a:t>pubbliche </a:t>
            </a:r>
            <a:r>
              <a:rPr lang="it-IT" sz="1600" b="1" dirty="0" smtClean="0">
                <a:solidFill>
                  <a:schemeClr val="bg2">
                    <a:lumMod val="50000"/>
                  </a:schemeClr>
                </a:solidFill>
              </a:rPr>
              <a:t>relazioni</a:t>
            </a:r>
          </a:p>
          <a:p>
            <a:pPr marL="342900" indent="-342900">
              <a:buFontTx/>
              <a:buAutoNum type="arabicPeriod"/>
              <a:defRPr/>
            </a:pPr>
            <a:r>
              <a:rPr lang="it-IT" sz="1600" b="1" dirty="0" smtClean="0">
                <a:solidFill>
                  <a:schemeClr val="bg2">
                    <a:lumMod val="50000"/>
                  </a:schemeClr>
                </a:solidFill>
              </a:rPr>
              <a:t>Lavorare in una ONG in difesa dei diritti umani.</a:t>
            </a:r>
            <a:endParaRPr lang="it-IT" sz="1600" b="1" dirty="0">
              <a:solidFill>
                <a:schemeClr val="bg2">
                  <a:lumMod val="50000"/>
                </a:schemeClr>
              </a:solidFill>
            </a:endParaRPr>
          </a:p>
          <a:p>
            <a:pPr marL="342900" indent="-342900">
              <a:buFontTx/>
              <a:buAutoNum type="arabicPeriod"/>
              <a:defRPr/>
            </a:pPr>
            <a:endParaRPr lang="it-IT" sz="1400" b="1" dirty="0">
              <a:solidFill>
                <a:schemeClr val="bg2">
                  <a:lumMod val="50000"/>
                </a:schemeClr>
              </a:solidFill>
            </a:endParaRPr>
          </a:p>
          <a:p>
            <a:pPr marL="342900" indent="-342900" algn="ctr">
              <a:defRPr/>
            </a:pPr>
            <a:endParaRPr lang="it-IT" sz="16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7" name="CasellaDiTesto 7"/>
          <p:cNvSpPr txBox="1">
            <a:spLocks noChangeArrowheads="1"/>
          </p:cNvSpPr>
          <p:nvPr/>
        </p:nvSpPr>
        <p:spPr bwMode="auto">
          <a:xfrm>
            <a:off x="179512" y="1988790"/>
            <a:ext cx="381158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1600" b="1" dirty="0"/>
              <a:t>Scienze filosofiche e dell’Educazione</a:t>
            </a:r>
          </a:p>
        </p:txBody>
      </p:sp>
      <p:sp>
        <p:nvSpPr>
          <p:cNvPr id="8" name="CasellaDiTesto 8"/>
          <p:cNvSpPr txBox="1">
            <a:spLocks noChangeArrowheads="1"/>
          </p:cNvSpPr>
          <p:nvPr/>
        </p:nvSpPr>
        <p:spPr bwMode="auto">
          <a:xfrm>
            <a:off x="3991100" y="1988790"/>
            <a:ext cx="4341812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1600" b="1" dirty="0"/>
              <a:t>Scienze e Tecnologie della Comunicazione</a:t>
            </a:r>
          </a:p>
        </p:txBody>
      </p:sp>
      <p:pic>
        <p:nvPicPr>
          <p:cNvPr id="9" name="Immagine 8" descr="image_carouse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21976" y="260648"/>
            <a:ext cx="2200908" cy="1152128"/>
          </a:xfrm>
          <a:prstGeom prst="rect">
            <a:avLst/>
          </a:prstGeom>
        </p:spPr>
      </p:pic>
      <p:pic>
        <p:nvPicPr>
          <p:cNvPr id="10" name="Immagine 9" descr="logo_paracelso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5741257" y="3518137"/>
            <a:ext cx="5714286" cy="8761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>
            <a:spLocks noChangeArrowheads="1"/>
          </p:cNvSpPr>
          <p:nvPr/>
        </p:nvSpPr>
        <p:spPr bwMode="auto">
          <a:xfrm>
            <a:off x="270773" y="692696"/>
            <a:ext cx="517000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sz="2400" b="1" dirty="0" smtClean="0">
                <a:solidFill>
                  <a:schemeClr val="bg2">
                    <a:lumMod val="50000"/>
                  </a:schemeClr>
                </a:solidFill>
              </a:rPr>
              <a:t>Come vedi il tuo presente e futuro</a:t>
            </a:r>
          </a:p>
        </p:txBody>
      </p:sp>
      <p:pic>
        <p:nvPicPr>
          <p:cNvPr id="5" name="Immagine 4" descr="image_carouse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52120" y="260647"/>
            <a:ext cx="1991663" cy="1042593"/>
          </a:xfrm>
          <a:prstGeom prst="rect">
            <a:avLst/>
          </a:prstGeom>
        </p:spPr>
      </p:pic>
      <p:pic>
        <p:nvPicPr>
          <p:cNvPr id="6" name="Immagine 5" descr="presente-futuro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02857" y="1916832"/>
            <a:ext cx="3709503" cy="2448272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323528" y="1297791"/>
            <a:ext cx="424847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00B050"/>
                </a:solidFill>
              </a:rPr>
              <a:t>PRESENTE (+ - )</a:t>
            </a:r>
          </a:p>
          <a:p>
            <a:r>
              <a:rPr lang="it-IT" dirty="0" smtClean="0"/>
              <a:t>E’ vissuto con </a:t>
            </a:r>
            <a:r>
              <a:rPr lang="it-IT" i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fiducia</a:t>
            </a:r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 </a:t>
            </a:r>
            <a:r>
              <a:rPr lang="it-IT" i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speranza</a:t>
            </a:r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dirty="0" smtClean="0"/>
              <a:t>nella grande maggioranza dei casi, non per mancanza di realismo, ma voglia di riscatto rispetto al momento storico odierno (</a:t>
            </a:r>
            <a:r>
              <a:rPr lang="it-IT" sz="1400" dirty="0" smtClean="0"/>
              <a:t>crisi economica, disoccupazione giovanile, ecc.).</a:t>
            </a:r>
          </a:p>
          <a:p>
            <a:r>
              <a:rPr lang="it-IT" dirty="0" smtClean="0"/>
              <a:t>Al desiderio di farcela si associa la consapevolezza dell’</a:t>
            </a:r>
            <a:r>
              <a:rPr lang="it-IT" i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impegno </a:t>
            </a:r>
            <a:r>
              <a:rPr lang="it-IT" dirty="0" smtClean="0"/>
              <a:t>necessario per il conseguimento dell’obiettivo della laurea.</a:t>
            </a:r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323528" y="4554994"/>
            <a:ext cx="72728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00B050"/>
                </a:solidFill>
              </a:rPr>
              <a:t>FUTURO: (+ - )</a:t>
            </a:r>
          </a:p>
          <a:p>
            <a:r>
              <a:rPr lang="it-IT" dirty="0" smtClean="0"/>
              <a:t>Costituisce una grande incognita per i giovani, che tuttavia vi si relazionano con una buona dose di </a:t>
            </a:r>
            <a:r>
              <a:rPr lang="it-IT" i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determinazione </a:t>
            </a:r>
            <a:r>
              <a:rPr lang="it-IT" dirty="0" smtClean="0"/>
              <a:t>(</a:t>
            </a:r>
            <a:r>
              <a:rPr lang="it-IT" i="1" dirty="0" smtClean="0"/>
              <a:t>la mia scelta di oggi avrà un “peso” sul mio futuro) </a:t>
            </a:r>
            <a:r>
              <a:rPr lang="it-IT" dirty="0" smtClean="0"/>
              <a:t>e </a:t>
            </a:r>
            <a:r>
              <a:rPr lang="it-IT" i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volontà di realizzazione personale</a:t>
            </a:r>
            <a:r>
              <a:rPr lang="it-IT" dirty="0" smtClean="0"/>
              <a:t> (</a:t>
            </a:r>
            <a:r>
              <a:rPr lang="it-IT" i="1" dirty="0" smtClean="0"/>
              <a:t>crearmi una famiglia) </a:t>
            </a:r>
            <a:r>
              <a:rPr lang="it-IT" dirty="0" smtClean="0"/>
              <a:t>e </a:t>
            </a:r>
            <a:r>
              <a:rPr lang="it-IT" i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professionale </a:t>
            </a:r>
            <a:r>
              <a:rPr lang="it-IT" dirty="0" smtClean="0"/>
              <a:t>(</a:t>
            </a:r>
            <a:r>
              <a:rPr lang="it-IT" i="1" dirty="0" smtClean="0"/>
              <a:t>trovare un lavoro che mi appaghi/mi piaccia).</a:t>
            </a:r>
            <a:endParaRPr lang="it-IT" i="1" dirty="0"/>
          </a:p>
        </p:txBody>
      </p:sp>
      <p:pic>
        <p:nvPicPr>
          <p:cNvPr id="9" name="Immagine 8" descr="logo_paracelso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6200000">
            <a:off x="5741257" y="3518137"/>
            <a:ext cx="5714286" cy="8761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1327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8727" y="2060848"/>
            <a:ext cx="3889257" cy="3182119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539552" y="260648"/>
            <a:ext cx="4370107" cy="5847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it-IT" sz="3200" b="1" dirty="0" smtClean="0">
                <a:solidFill>
                  <a:schemeClr val="bg2">
                    <a:lumMod val="50000"/>
                  </a:schemeClr>
                </a:solidFill>
              </a:rPr>
              <a:t>Anagrafica del gruppo</a:t>
            </a:r>
            <a:endParaRPr lang="it-IT" sz="32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2698967" y="4090839"/>
            <a:ext cx="129234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dirty="0" smtClean="0"/>
              <a:t>85 %</a:t>
            </a:r>
            <a:endParaRPr lang="it-IT" sz="4000" b="1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970775" y="3442767"/>
            <a:ext cx="129234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dirty="0" smtClean="0"/>
              <a:t> 15%</a:t>
            </a:r>
            <a:endParaRPr lang="it-IT" sz="4000" b="1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479721" y="5879013"/>
            <a:ext cx="38042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b="1" dirty="0" smtClean="0"/>
              <a:t>Età media: 21 anni </a:t>
            </a:r>
          </a:p>
          <a:p>
            <a:pPr algn="ctr"/>
            <a:r>
              <a:rPr lang="it-IT" i="1" dirty="0" smtClean="0"/>
              <a:t>(</a:t>
            </a:r>
            <a:r>
              <a:rPr lang="it-IT" i="1" dirty="0" err="1" smtClean="0"/>
              <a:t>range</a:t>
            </a:r>
            <a:r>
              <a:rPr lang="it-IT" i="1" dirty="0" smtClean="0"/>
              <a:t> min.18 anni – max. 52 anni)</a:t>
            </a:r>
            <a:endParaRPr lang="it-IT" i="1" dirty="0"/>
          </a:p>
        </p:txBody>
      </p:sp>
      <p:pic>
        <p:nvPicPr>
          <p:cNvPr id="11" name="Immagine 10" descr="maschi_femmine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1772816"/>
            <a:ext cx="1729556" cy="1734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CasellaDiTesto 11"/>
          <p:cNvSpPr txBox="1"/>
          <p:nvPr/>
        </p:nvSpPr>
        <p:spPr>
          <a:xfrm>
            <a:off x="5682157" y="3563724"/>
            <a:ext cx="18421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AA. 2015_2016</a:t>
            </a:r>
            <a:endParaRPr lang="it-IT" b="1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1504868" y="5242967"/>
            <a:ext cx="18421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AA. 2016_2017</a:t>
            </a:r>
            <a:endParaRPr lang="it-IT" b="1" dirty="0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52169" y="4077072"/>
            <a:ext cx="3648224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CasellaDiTesto 14"/>
          <p:cNvSpPr txBox="1"/>
          <p:nvPr/>
        </p:nvSpPr>
        <p:spPr>
          <a:xfrm>
            <a:off x="6258221" y="6516052"/>
            <a:ext cx="18421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AA. 2014_2015</a:t>
            </a:r>
            <a:endParaRPr lang="it-IT" b="1" dirty="0"/>
          </a:p>
        </p:txBody>
      </p:sp>
      <p:sp>
        <p:nvSpPr>
          <p:cNvPr id="16" name="CasellaDiTesto 7"/>
          <p:cNvSpPr txBox="1">
            <a:spLocks noChangeArrowheads="1"/>
          </p:cNvSpPr>
          <p:nvPr/>
        </p:nvSpPr>
        <p:spPr bwMode="auto">
          <a:xfrm>
            <a:off x="971600" y="980728"/>
            <a:ext cx="322876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000" b="1" dirty="0">
                <a:solidFill>
                  <a:schemeClr val="bg2">
                    <a:lumMod val="50000"/>
                  </a:schemeClr>
                </a:solidFill>
              </a:rPr>
              <a:t>Schede pervenute: </a:t>
            </a:r>
            <a:r>
              <a:rPr lang="it-IT" sz="2000" b="1" dirty="0" smtClean="0">
                <a:solidFill>
                  <a:schemeClr val="bg2">
                    <a:lumMod val="50000"/>
                  </a:schemeClr>
                </a:solidFill>
              </a:rPr>
              <a:t>n.116</a:t>
            </a:r>
            <a:endParaRPr lang="it-IT" sz="20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7" name="Freccia in giù 16"/>
          <p:cNvSpPr/>
          <p:nvPr/>
        </p:nvSpPr>
        <p:spPr>
          <a:xfrm>
            <a:off x="2411760" y="1412776"/>
            <a:ext cx="333751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CasellaDiTesto 17"/>
          <p:cNvSpPr txBox="1"/>
          <p:nvPr/>
        </p:nvSpPr>
        <p:spPr>
          <a:xfrm>
            <a:off x="971600" y="1988840"/>
            <a:ext cx="33121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u="sng" dirty="0" smtClean="0">
                <a:solidFill>
                  <a:schemeClr val="bg2">
                    <a:lumMod val="50000"/>
                  </a:schemeClr>
                </a:solidFill>
              </a:rPr>
              <a:t>99 studentesse </a:t>
            </a:r>
            <a:r>
              <a:rPr lang="it-IT" b="1" dirty="0" smtClean="0">
                <a:solidFill>
                  <a:schemeClr val="bg2">
                    <a:lumMod val="50000"/>
                  </a:schemeClr>
                </a:solidFill>
              </a:rPr>
              <a:t>+ </a:t>
            </a:r>
            <a:r>
              <a:rPr lang="it-IT" b="1" u="sng" dirty="0" smtClean="0">
                <a:solidFill>
                  <a:schemeClr val="bg2">
                    <a:lumMod val="50000"/>
                  </a:schemeClr>
                </a:solidFill>
              </a:rPr>
              <a:t>17 studenti</a:t>
            </a:r>
            <a:endParaRPr lang="it-IT" b="1" u="sng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20" name="Immagine 19" descr="logo_paracelso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6200000">
            <a:off x="5741257" y="3518137"/>
            <a:ext cx="5714286" cy="876191"/>
          </a:xfrm>
          <a:prstGeom prst="rect">
            <a:avLst/>
          </a:prstGeom>
        </p:spPr>
      </p:pic>
      <p:pic>
        <p:nvPicPr>
          <p:cNvPr id="22" name="Immagine 21" descr="image_carousel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012160" y="188641"/>
            <a:ext cx="1880900" cy="9846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emiliaromagn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764704"/>
            <a:ext cx="4523293" cy="3096344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539552" y="260648"/>
            <a:ext cx="4325223" cy="5847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it-IT" sz="3200" b="1" dirty="0" smtClean="0">
                <a:solidFill>
                  <a:schemeClr val="bg2">
                    <a:lumMod val="50000"/>
                  </a:schemeClr>
                </a:solidFill>
              </a:rPr>
              <a:t>Residenza prevalente</a:t>
            </a:r>
            <a:endParaRPr lang="it-IT" sz="32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7" name="Immagine 6" descr="download (1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429000"/>
            <a:ext cx="3182496" cy="3168352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539552" y="2636912"/>
            <a:ext cx="113845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dirty="0" smtClean="0">
                <a:solidFill>
                  <a:schemeClr val="bg2">
                    <a:lumMod val="50000"/>
                  </a:schemeClr>
                </a:solidFill>
              </a:rPr>
              <a:t>55%</a:t>
            </a:r>
            <a:endParaRPr lang="it-IT" sz="40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2569451" y="4089266"/>
            <a:ext cx="113845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dirty="0" smtClean="0">
                <a:solidFill>
                  <a:schemeClr val="bg2">
                    <a:lumMod val="50000"/>
                  </a:schemeClr>
                </a:solidFill>
              </a:rPr>
              <a:t>23%</a:t>
            </a:r>
            <a:endParaRPr lang="it-IT" sz="4000" b="1" dirty="0">
              <a:solidFill>
                <a:schemeClr val="bg2">
                  <a:lumMod val="50000"/>
                </a:schemeClr>
              </a:solidFill>
            </a:endParaRPr>
          </a:p>
        </p:txBody>
      </p:sp>
      <p:graphicFrame>
        <p:nvGraphicFramePr>
          <p:cNvPr id="10" name="Tabella 9"/>
          <p:cNvGraphicFramePr>
            <a:graphicFrameLocks noGrp="1"/>
          </p:cNvGraphicFramePr>
          <p:nvPr/>
        </p:nvGraphicFramePr>
        <p:xfrm>
          <a:off x="5076056" y="2492896"/>
          <a:ext cx="2736304" cy="11679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6304"/>
              </a:tblGrid>
              <a:tr h="389301">
                <a:tc>
                  <a:txBody>
                    <a:bodyPr/>
                    <a:lstStyle/>
                    <a:p>
                      <a:r>
                        <a:rPr lang="it-IT" dirty="0" smtClean="0"/>
                        <a:t>Ferrara:</a:t>
                      </a:r>
                      <a:r>
                        <a:rPr lang="it-IT" baseline="0" dirty="0" smtClean="0"/>
                        <a:t> 48 studenti</a:t>
                      </a:r>
                      <a:endParaRPr lang="it-IT" dirty="0"/>
                    </a:p>
                  </a:txBody>
                  <a:tcPr/>
                </a:tc>
              </a:tr>
              <a:tr h="389301">
                <a:tc>
                  <a:txBody>
                    <a:bodyPr/>
                    <a:lstStyle/>
                    <a:p>
                      <a:r>
                        <a:rPr lang="it-IT" dirty="0" smtClean="0"/>
                        <a:t>Ravenna: 13 studenti</a:t>
                      </a:r>
                      <a:endParaRPr lang="it-IT" dirty="0"/>
                    </a:p>
                  </a:txBody>
                  <a:tcPr/>
                </a:tc>
              </a:tr>
              <a:tr h="389301">
                <a:tc>
                  <a:txBody>
                    <a:bodyPr/>
                    <a:lstStyle/>
                    <a:p>
                      <a:r>
                        <a:rPr lang="it-IT" dirty="0" smtClean="0"/>
                        <a:t>Bologna: 4 studenti</a:t>
                      </a:r>
                      <a:endParaRPr lang="it-IT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1" name="Tabella 10"/>
          <p:cNvGraphicFramePr>
            <a:graphicFrameLocks noGrp="1"/>
          </p:cNvGraphicFramePr>
          <p:nvPr/>
        </p:nvGraphicFramePr>
        <p:xfrm>
          <a:off x="3491880" y="4869160"/>
          <a:ext cx="4464496" cy="109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4496"/>
              </a:tblGrid>
              <a:tr h="312035">
                <a:tc>
                  <a:txBody>
                    <a:bodyPr/>
                    <a:lstStyle/>
                    <a:p>
                      <a:r>
                        <a:rPr lang="it-IT" dirty="0" smtClean="0"/>
                        <a:t>Padova e Rovigo:</a:t>
                      </a:r>
                      <a:r>
                        <a:rPr lang="it-IT" baseline="0" dirty="0" smtClean="0"/>
                        <a:t> 10 studenti ognuno</a:t>
                      </a:r>
                      <a:endParaRPr lang="it-IT" dirty="0"/>
                    </a:p>
                  </a:txBody>
                  <a:tcPr/>
                </a:tc>
              </a:tr>
              <a:tr h="312035">
                <a:tc>
                  <a:txBody>
                    <a:bodyPr/>
                    <a:lstStyle/>
                    <a:p>
                      <a:r>
                        <a:rPr lang="it-IT" dirty="0" smtClean="0"/>
                        <a:t>Venezia e Vicenza: 3 studenti ognuno</a:t>
                      </a:r>
                      <a:endParaRPr lang="it-IT" dirty="0"/>
                    </a:p>
                  </a:txBody>
                  <a:tcPr/>
                </a:tc>
              </a:tr>
              <a:tr h="312035">
                <a:tc>
                  <a:txBody>
                    <a:bodyPr/>
                    <a:lstStyle/>
                    <a:p>
                      <a:r>
                        <a:rPr lang="it-IT" dirty="0" smtClean="0"/>
                        <a:t>Verona: 1 studente</a:t>
                      </a:r>
                      <a:endParaRPr lang="it-IT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2" name="Immagine 11" descr="image_carousel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12160" y="188641"/>
            <a:ext cx="1880900" cy="984610"/>
          </a:xfrm>
          <a:prstGeom prst="rect">
            <a:avLst/>
          </a:prstGeom>
        </p:spPr>
      </p:pic>
      <p:pic>
        <p:nvPicPr>
          <p:cNvPr id="13" name="Immagine 12" descr="logo_paracelso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16200000">
            <a:off x="5741257" y="3518137"/>
            <a:ext cx="5714286" cy="8761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539552" y="260648"/>
            <a:ext cx="4253087" cy="5847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it-IT" sz="3200" b="1" dirty="0" smtClean="0">
                <a:solidFill>
                  <a:schemeClr val="bg2">
                    <a:lumMod val="50000"/>
                  </a:schemeClr>
                </a:solidFill>
              </a:rPr>
              <a:t>Paese di provenienza</a:t>
            </a:r>
            <a:endParaRPr lang="it-IT" sz="32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6" name="Immagine 5" descr="Itali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15067" y="1124744"/>
            <a:ext cx="2480869" cy="2924944"/>
          </a:xfrm>
          <a:prstGeom prst="rect">
            <a:avLst/>
          </a:prstGeom>
        </p:spPr>
      </p:pic>
      <p:pic>
        <p:nvPicPr>
          <p:cNvPr id="7" name="Immagine 6" descr="index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4437112"/>
            <a:ext cx="2520280" cy="1784018"/>
          </a:xfrm>
          <a:prstGeom prst="rect">
            <a:avLst/>
          </a:prstGeom>
        </p:spPr>
      </p:pic>
      <p:pic>
        <p:nvPicPr>
          <p:cNvPr id="8" name="Immagine 7" descr="tuni-MMAP-md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19741" y="4437112"/>
            <a:ext cx="2544347" cy="1800200"/>
          </a:xfrm>
          <a:prstGeom prst="rect">
            <a:avLst/>
          </a:prstGeom>
        </p:spPr>
      </p:pic>
      <p:pic>
        <p:nvPicPr>
          <p:cNvPr id="9" name="Immagine 8" descr="mappa_marocco_def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436096" y="1772816"/>
            <a:ext cx="2545326" cy="2420888"/>
          </a:xfrm>
          <a:prstGeom prst="rect">
            <a:avLst/>
          </a:prstGeom>
        </p:spPr>
      </p:pic>
      <p:sp>
        <p:nvSpPr>
          <p:cNvPr id="10" name="CasellaDiTesto 9"/>
          <p:cNvSpPr txBox="1"/>
          <p:nvPr/>
        </p:nvSpPr>
        <p:spPr>
          <a:xfrm>
            <a:off x="3131840" y="1844824"/>
            <a:ext cx="129234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dirty="0" smtClean="0">
                <a:solidFill>
                  <a:schemeClr val="bg2">
                    <a:lumMod val="50000"/>
                  </a:schemeClr>
                </a:solidFill>
              </a:rPr>
              <a:t>97 %</a:t>
            </a:r>
            <a:endParaRPr lang="it-IT" sz="40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2" name="Immagine 11" descr="image_carousel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012160" y="188641"/>
            <a:ext cx="1880900" cy="984610"/>
          </a:xfrm>
          <a:prstGeom prst="rect">
            <a:avLst/>
          </a:prstGeom>
        </p:spPr>
      </p:pic>
      <p:pic>
        <p:nvPicPr>
          <p:cNvPr id="11" name="Immagine 10" descr="logo_paracelso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16200000">
            <a:off x="5741257" y="3518137"/>
            <a:ext cx="5714286" cy="876191"/>
          </a:xfrm>
          <a:prstGeom prst="rect">
            <a:avLst/>
          </a:prstGeom>
        </p:spPr>
      </p:pic>
      <p:pic>
        <p:nvPicPr>
          <p:cNvPr id="13" name="Immagine 12" descr="roma-MMAP-md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508104" y="4454141"/>
            <a:ext cx="2520280" cy="17831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683568" y="332656"/>
            <a:ext cx="5088252" cy="5847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it-IT" sz="3200" b="1" dirty="0" smtClean="0">
                <a:solidFill>
                  <a:schemeClr val="bg2">
                    <a:lumMod val="50000"/>
                  </a:schemeClr>
                </a:solidFill>
              </a:rPr>
              <a:t>Corso di Laurea prescelto</a:t>
            </a:r>
            <a:endParaRPr lang="it-IT" sz="3200" b="1" dirty="0">
              <a:solidFill>
                <a:schemeClr val="bg2">
                  <a:lumMod val="50000"/>
                </a:schemeClr>
              </a:solidFill>
            </a:endParaRPr>
          </a:p>
        </p:txBody>
      </p:sp>
      <p:graphicFrame>
        <p:nvGraphicFramePr>
          <p:cNvPr id="9" name="Grafico 8"/>
          <p:cNvGraphicFramePr/>
          <p:nvPr/>
        </p:nvGraphicFramePr>
        <p:xfrm>
          <a:off x="1907704" y="1196752"/>
          <a:ext cx="4644008" cy="3024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Grafico 12"/>
          <p:cNvGraphicFramePr/>
          <p:nvPr/>
        </p:nvGraphicFramePr>
        <p:xfrm>
          <a:off x="251520" y="4005064"/>
          <a:ext cx="3816424" cy="2455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" name="Grafico 13"/>
          <p:cNvGraphicFramePr/>
          <p:nvPr/>
        </p:nvGraphicFramePr>
        <p:xfrm>
          <a:off x="4067944" y="4005064"/>
          <a:ext cx="4158208" cy="2451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7" name="Immagine 6" descr="image_carousel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012160" y="188641"/>
            <a:ext cx="1880900" cy="984610"/>
          </a:xfrm>
          <a:prstGeom prst="rect">
            <a:avLst/>
          </a:prstGeom>
        </p:spPr>
      </p:pic>
      <p:pic>
        <p:nvPicPr>
          <p:cNvPr id="8" name="Immagine 7" descr="logo_paracelso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16200000">
            <a:off x="5741257" y="3518137"/>
            <a:ext cx="5714286" cy="8761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age_carouse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6136" y="1052736"/>
            <a:ext cx="1925796" cy="1008112"/>
          </a:xfrm>
          <a:prstGeom prst="rect">
            <a:avLst/>
          </a:prstGeom>
        </p:spPr>
      </p:pic>
      <p:pic>
        <p:nvPicPr>
          <p:cNvPr id="4" name="Immagine 3" descr="logo_paracelso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5741257" y="3518137"/>
            <a:ext cx="5714286" cy="876191"/>
          </a:xfrm>
          <a:prstGeom prst="rect">
            <a:avLst/>
          </a:prstGeom>
        </p:spPr>
      </p:pic>
      <p:sp>
        <p:nvSpPr>
          <p:cNvPr id="5" name="CasellaDiTesto 7"/>
          <p:cNvSpPr txBox="1">
            <a:spLocks noChangeArrowheads="1"/>
          </p:cNvSpPr>
          <p:nvPr/>
        </p:nvSpPr>
        <p:spPr bwMode="auto">
          <a:xfrm>
            <a:off x="323528" y="364594"/>
            <a:ext cx="7369325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it-IT" sz="2400" b="1" dirty="0" smtClean="0">
                <a:solidFill>
                  <a:schemeClr val="bg2">
                    <a:lumMod val="50000"/>
                  </a:schemeClr>
                </a:solidFill>
              </a:rPr>
              <a:t>Corso di laurea prescelto vs formazione pregressa</a:t>
            </a:r>
          </a:p>
        </p:txBody>
      </p:sp>
      <p:graphicFrame>
        <p:nvGraphicFramePr>
          <p:cNvPr id="11" name="Grafico 10"/>
          <p:cNvGraphicFramePr/>
          <p:nvPr/>
        </p:nvGraphicFramePr>
        <p:xfrm>
          <a:off x="179512" y="1117848"/>
          <a:ext cx="4176464" cy="25991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3" name="Grafico 12"/>
          <p:cNvGraphicFramePr/>
          <p:nvPr/>
        </p:nvGraphicFramePr>
        <p:xfrm>
          <a:off x="179512" y="3926160"/>
          <a:ext cx="4176464" cy="2455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7" name="Grafico 6"/>
          <p:cNvGraphicFramePr>
            <a:graphicFrameLocks/>
          </p:cNvGraphicFramePr>
          <p:nvPr/>
        </p:nvGraphicFramePr>
        <p:xfrm>
          <a:off x="4644008" y="4365104"/>
          <a:ext cx="3528392" cy="1728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8" name="CasellaDiTesto 7"/>
          <p:cNvSpPr txBox="1"/>
          <p:nvPr/>
        </p:nvSpPr>
        <p:spPr>
          <a:xfrm>
            <a:off x="5796136" y="6042774"/>
            <a:ext cx="14446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dirty="0" smtClean="0"/>
              <a:t>AA. 2015-2016</a:t>
            </a:r>
            <a:endParaRPr lang="it-IT" sz="1400" b="1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4788024" y="4005064"/>
            <a:ext cx="31918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/>
              <a:t>Scienze e tecnologie della comunicazione</a:t>
            </a:r>
            <a:endParaRPr lang="it-IT" sz="1200" b="1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4571989" y="2708920"/>
            <a:ext cx="3456395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57150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it-IT" b="1" dirty="0" smtClean="0"/>
              <a:t>Prevalenza formazione liceale</a:t>
            </a:r>
            <a:endParaRPr lang="it-IT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 descr="240_F_72317499_SFRrd8x3W7IPKn6CvRJpjhgDur2IvBV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03848" y="4824536"/>
            <a:ext cx="1988840" cy="1988840"/>
          </a:xfrm>
          <a:prstGeom prst="rect">
            <a:avLst/>
          </a:prstGeom>
        </p:spPr>
      </p:pic>
      <p:pic>
        <p:nvPicPr>
          <p:cNvPr id="4" name="Immagine 3" descr="100_909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91680" y="1124744"/>
            <a:ext cx="4104456" cy="3078343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1547664" y="4211796"/>
            <a:ext cx="47500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 smtClean="0"/>
              <a:t>54 % </a:t>
            </a:r>
            <a:r>
              <a:rPr lang="it-IT" b="1" dirty="0" smtClean="0"/>
              <a:t>ha allegato una propria immagine </a:t>
            </a:r>
            <a:endParaRPr lang="it-IT" b="1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1619672" y="4715852"/>
            <a:ext cx="6118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Rispetto a questa percentuale il </a:t>
            </a:r>
            <a:r>
              <a:rPr lang="it-IT" b="1" dirty="0" smtClean="0"/>
              <a:t>65% </a:t>
            </a:r>
            <a:r>
              <a:rPr lang="it-IT" dirty="0" smtClean="0"/>
              <a:t>linkando </a:t>
            </a:r>
            <a:r>
              <a:rPr lang="it-IT" dirty="0" err="1" smtClean="0"/>
              <a:t>Facebook</a:t>
            </a:r>
            <a:endParaRPr lang="it-IT" dirty="0"/>
          </a:p>
        </p:txBody>
      </p:sp>
      <p:sp>
        <p:nvSpPr>
          <p:cNvPr id="11" name="Freccia circolare a destra 10"/>
          <p:cNvSpPr/>
          <p:nvPr/>
        </p:nvSpPr>
        <p:spPr>
          <a:xfrm>
            <a:off x="1331640" y="4427820"/>
            <a:ext cx="216024" cy="50405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13" name="Freccia a sinistra 12"/>
          <p:cNvSpPr/>
          <p:nvPr/>
        </p:nvSpPr>
        <p:spPr>
          <a:xfrm>
            <a:off x="2699792" y="5847655"/>
            <a:ext cx="576064" cy="288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CasellaDiTesto 13"/>
          <p:cNvSpPr txBox="1"/>
          <p:nvPr/>
        </p:nvSpPr>
        <p:spPr>
          <a:xfrm>
            <a:off x="1835696" y="5775647"/>
            <a:ext cx="9428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/>
              <a:t>52 % </a:t>
            </a:r>
            <a:endParaRPr lang="it-IT" sz="2400" b="1" dirty="0"/>
          </a:p>
        </p:txBody>
      </p:sp>
      <p:sp>
        <p:nvSpPr>
          <p:cNvPr id="15" name="Freccia a destra 14"/>
          <p:cNvSpPr/>
          <p:nvPr/>
        </p:nvSpPr>
        <p:spPr>
          <a:xfrm>
            <a:off x="5148064" y="5847655"/>
            <a:ext cx="504056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CasellaDiTesto 15"/>
          <p:cNvSpPr txBox="1"/>
          <p:nvPr/>
        </p:nvSpPr>
        <p:spPr>
          <a:xfrm>
            <a:off x="5796136" y="5775647"/>
            <a:ext cx="9428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/>
              <a:t>76 % </a:t>
            </a:r>
            <a:endParaRPr lang="it-IT" sz="2400" b="1" dirty="0"/>
          </a:p>
        </p:txBody>
      </p:sp>
      <p:pic>
        <p:nvPicPr>
          <p:cNvPr id="17" name="Immagine 16" descr="image_carousel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72200" y="188641"/>
            <a:ext cx="1703631" cy="891814"/>
          </a:xfrm>
          <a:prstGeom prst="rect">
            <a:avLst/>
          </a:prstGeom>
        </p:spPr>
      </p:pic>
      <p:sp>
        <p:nvSpPr>
          <p:cNvPr id="19" name="CasellaDiTesto 18"/>
          <p:cNvSpPr txBox="1"/>
          <p:nvPr/>
        </p:nvSpPr>
        <p:spPr>
          <a:xfrm>
            <a:off x="1039324" y="332656"/>
            <a:ext cx="4972836" cy="5847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it-IT" sz="3200" b="1" dirty="0" smtClean="0">
                <a:solidFill>
                  <a:schemeClr val="bg2">
                    <a:lumMod val="50000"/>
                  </a:schemeClr>
                </a:solidFill>
              </a:rPr>
              <a:t>Mi presento con una foto</a:t>
            </a:r>
            <a:endParaRPr lang="it-IT" sz="32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8" name="Immagine 17" descr="logo_paracelso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16200000">
            <a:off x="5741257" y="3518137"/>
            <a:ext cx="5714286" cy="8761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magine 16" descr="famiglia_diseg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99792" y="4437112"/>
            <a:ext cx="2414327" cy="2420888"/>
          </a:xfrm>
          <a:prstGeom prst="rect">
            <a:avLst/>
          </a:prstGeom>
        </p:spPr>
      </p:pic>
      <p:pic>
        <p:nvPicPr>
          <p:cNvPr id="4" name="Immagine 3" descr="image_carouse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88224" y="332656"/>
            <a:ext cx="1376844" cy="720748"/>
          </a:xfrm>
          <a:prstGeom prst="rect">
            <a:avLst/>
          </a:prstGeom>
        </p:spPr>
      </p:pic>
      <p:pic>
        <p:nvPicPr>
          <p:cNvPr id="5" name="Immagine 4" descr="logo_paracelso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6200000">
            <a:off x="5741257" y="3518137"/>
            <a:ext cx="5714286" cy="876191"/>
          </a:xfrm>
          <a:prstGeom prst="rect">
            <a:avLst/>
          </a:prstGeom>
        </p:spPr>
      </p:pic>
      <p:sp>
        <p:nvSpPr>
          <p:cNvPr id="6" name="CasellaDiTesto 5"/>
          <p:cNvSpPr txBox="1">
            <a:spLocks noChangeArrowheads="1"/>
          </p:cNvSpPr>
          <p:nvPr/>
        </p:nvSpPr>
        <p:spPr bwMode="auto">
          <a:xfrm>
            <a:off x="107504" y="293747"/>
            <a:ext cx="627287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400" b="1" dirty="0" smtClean="0">
                <a:solidFill>
                  <a:schemeClr val="bg2">
                    <a:lumMod val="50000"/>
                  </a:schemeClr>
                </a:solidFill>
              </a:rPr>
              <a:t>Ci farebbe piacere conoscerti: </a:t>
            </a:r>
          </a:p>
          <a:p>
            <a:r>
              <a:rPr lang="it-IT" sz="2400" b="1" dirty="0" smtClean="0">
                <a:solidFill>
                  <a:schemeClr val="bg2">
                    <a:lumMod val="50000"/>
                  </a:schemeClr>
                </a:solidFill>
              </a:rPr>
              <a:t>puoi scrivere una tua auto-presentazione?</a:t>
            </a:r>
          </a:p>
        </p:txBody>
      </p:sp>
      <p:graphicFrame>
        <p:nvGraphicFramePr>
          <p:cNvPr id="8" name="Tabella 7"/>
          <p:cNvGraphicFramePr>
            <a:graphicFrameLocks noGrp="1"/>
          </p:cNvGraphicFramePr>
          <p:nvPr/>
        </p:nvGraphicFramePr>
        <p:xfrm>
          <a:off x="1259632" y="2514600"/>
          <a:ext cx="6096000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Carattere,</a:t>
                      </a:r>
                      <a:r>
                        <a:rPr lang="it-IT" baseline="0" dirty="0" smtClean="0"/>
                        <a:t> famiglia,  contesto di vita e propri interessi</a:t>
                      </a:r>
                      <a:endParaRPr lang="it-IT" dirty="0"/>
                    </a:p>
                  </a:txBody>
                  <a:tcPr>
                    <a:solidFill>
                      <a:srgbClr val="22D0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aseline="0" dirty="0" smtClean="0"/>
                        <a:t>Contesto “esperienziale” lavorativo e/o formativo (prevalenza maschile)</a:t>
                      </a:r>
                      <a:endParaRPr lang="it-IT" dirty="0"/>
                    </a:p>
                  </a:txBody>
                  <a:tcPr>
                    <a:solidFill>
                      <a:srgbClr val="22D0D4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Tabella 8"/>
          <p:cNvGraphicFramePr>
            <a:graphicFrameLocks noGrp="1"/>
          </p:cNvGraphicFramePr>
          <p:nvPr/>
        </p:nvGraphicFramePr>
        <p:xfrm>
          <a:off x="1259632" y="1658496"/>
          <a:ext cx="6096000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sz="2400" dirty="0" smtClean="0"/>
                        <a:t>Fascia d’età :</a:t>
                      </a:r>
                    </a:p>
                    <a:p>
                      <a:pPr algn="ctr"/>
                      <a:r>
                        <a:rPr lang="it-IT" sz="2400" baseline="0" dirty="0" smtClean="0"/>
                        <a:t> dai 18 – 24 anni</a:t>
                      </a:r>
                      <a:endParaRPr lang="it-IT" sz="2400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it-IT" sz="2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Fascia d’età:</a:t>
                      </a:r>
                    </a:p>
                    <a:p>
                      <a:pPr algn="ctr"/>
                      <a:r>
                        <a:rPr kumimoji="0" lang="it-IT" sz="2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&gt;</a:t>
                      </a:r>
                      <a:r>
                        <a:rPr kumimoji="0" lang="it-IT" sz="24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24 anni</a:t>
                      </a:r>
                      <a:endParaRPr kumimoji="0" lang="it-IT" sz="24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1" name="Immagine 10" descr="images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19935010">
            <a:off x="281030" y="4223910"/>
            <a:ext cx="2985061" cy="864096"/>
          </a:xfrm>
          <a:prstGeom prst="rect">
            <a:avLst/>
          </a:prstGeom>
        </p:spPr>
      </p:pic>
      <p:graphicFrame>
        <p:nvGraphicFramePr>
          <p:cNvPr id="14" name="Tabella 13"/>
          <p:cNvGraphicFramePr>
            <a:graphicFrameLocks noGrp="1"/>
          </p:cNvGraphicFramePr>
          <p:nvPr/>
        </p:nvGraphicFramePr>
        <p:xfrm>
          <a:off x="4355976" y="3861048"/>
          <a:ext cx="3024336" cy="8423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4336"/>
              </a:tblGrid>
              <a:tr h="842392"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Anche contesto familiare  (genere femminile)</a:t>
                      </a:r>
                      <a:endParaRPr lang="it-IT" dirty="0"/>
                    </a:p>
                  </a:txBody>
                  <a:tcPr>
                    <a:solidFill>
                      <a:srgbClr val="22D0D4"/>
                    </a:solidFill>
                  </a:tcPr>
                </a:tc>
              </a:tr>
            </a:tbl>
          </a:graphicData>
        </a:graphic>
      </p:graphicFrame>
      <p:pic>
        <p:nvPicPr>
          <p:cNvPr id="16" name="Immagine 15" descr="lavoro-normative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260326" y="4725143"/>
            <a:ext cx="2552034" cy="1008113"/>
          </a:xfrm>
          <a:prstGeom prst="rect">
            <a:avLst/>
          </a:prstGeom>
        </p:spPr>
      </p:pic>
      <p:sp>
        <p:nvSpPr>
          <p:cNvPr id="12" name="Freccia in giù 11"/>
          <p:cNvSpPr/>
          <p:nvPr/>
        </p:nvSpPr>
        <p:spPr>
          <a:xfrm>
            <a:off x="5724128" y="3429000"/>
            <a:ext cx="216024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CasellaDiTesto 12"/>
          <p:cNvSpPr txBox="1"/>
          <p:nvPr/>
        </p:nvSpPr>
        <p:spPr>
          <a:xfrm>
            <a:off x="5940152" y="3429000"/>
            <a:ext cx="5325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err="1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VS</a:t>
            </a:r>
            <a:r>
              <a:rPr lang="it-IT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it-IT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logo_paracels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200000">
            <a:off x="5741257" y="3518137"/>
            <a:ext cx="5714286" cy="876191"/>
          </a:xfrm>
          <a:prstGeom prst="rect">
            <a:avLst/>
          </a:prstGeom>
        </p:spPr>
      </p:pic>
      <p:pic>
        <p:nvPicPr>
          <p:cNvPr id="6" name="Immagine 5" descr="image_carouse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88224" y="332656"/>
            <a:ext cx="1376844" cy="720748"/>
          </a:xfrm>
          <a:prstGeom prst="rect">
            <a:avLst/>
          </a:prstGeom>
        </p:spPr>
      </p:pic>
      <p:sp>
        <p:nvSpPr>
          <p:cNvPr id="7" name="CasellaDiTesto 6"/>
          <p:cNvSpPr txBox="1">
            <a:spLocks noChangeArrowheads="1"/>
          </p:cNvSpPr>
          <p:nvPr/>
        </p:nvSpPr>
        <p:spPr bwMode="auto">
          <a:xfrm>
            <a:off x="107504" y="293747"/>
            <a:ext cx="627287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400" b="1" dirty="0" smtClean="0">
                <a:solidFill>
                  <a:schemeClr val="bg2">
                    <a:lumMod val="50000"/>
                  </a:schemeClr>
                </a:solidFill>
              </a:rPr>
              <a:t>Ci farebbe piacere conoscerti: </a:t>
            </a:r>
          </a:p>
          <a:p>
            <a:r>
              <a:rPr lang="it-IT" sz="2400" b="1" dirty="0" smtClean="0">
                <a:solidFill>
                  <a:schemeClr val="bg2">
                    <a:lumMod val="50000"/>
                  </a:schemeClr>
                </a:solidFill>
              </a:rPr>
              <a:t>puoi scrivere una tua auto-presentazione?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271613" y="1763524"/>
            <a:ext cx="57807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nucleare, mono-genitoriale, vive con fratello/sorella</a:t>
            </a:r>
          </a:p>
          <a:p>
            <a:r>
              <a:rPr lang="it-IT" sz="1400" dirty="0" smtClean="0"/>
              <a:t>(</a:t>
            </a:r>
            <a:r>
              <a:rPr lang="it-IT" sz="1400" i="1" dirty="0" smtClean="0"/>
              <a:t>in molte di queste famiglie vivono anche vari animali domestici)</a:t>
            </a:r>
            <a:endParaRPr lang="it-IT" sz="1400" i="1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2843808" y="2564904"/>
            <a:ext cx="2862450" cy="36933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it-IT" b="1" dirty="0" smtClean="0">
                <a:solidFill>
                  <a:schemeClr val="bg2">
                    <a:lumMod val="50000"/>
                  </a:schemeClr>
                </a:solidFill>
              </a:rPr>
              <a:t>Descrizione caratteriale:</a:t>
            </a:r>
            <a:endParaRPr lang="it-IT" i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0" name="Immagine 9" descr="carattere-bambini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1520" y="3429000"/>
            <a:ext cx="2520280" cy="2520280"/>
          </a:xfrm>
          <a:prstGeom prst="rect">
            <a:avLst/>
          </a:prstGeom>
        </p:spPr>
      </p:pic>
      <p:sp>
        <p:nvSpPr>
          <p:cNvPr id="11" name="CasellaDiTesto 10"/>
          <p:cNvSpPr txBox="1"/>
          <p:nvPr/>
        </p:nvSpPr>
        <p:spPr>
          <a:xfrm>
            <a:off x="2843808" y="2996952"/>
            <a:ext cx="518457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it-IT" i="1" dirty="0" smtClean="0">
                <a:solidFill>
                  <a:schemeClr val="bg2">
                    <a:lumMod val="50000"/>
                  </a:schemeClr>
                </a:solidFill>
              </a:rPr>
              <a:t>(trasversale ai due generi)</a:t>
            </a:r>
          </a:p>
          <a:p>
            <a:pPr algn="just">
              <a:defRPr/>
            </a:pPr>
            <a:r>
              <a:rPr lang="it-IT" dirty="0" smtClean="0"/>
              <a:t>(</a:t>
            </a:r>
            <a:r>
              <a:rPr lang="it-IT" b="1" u="sng" dirty="0" smtClean="0"/>
              <a:t>qualità</a:t>
            </a:r>
            <a:r>
              <a:rPr lang="it-IT" dirty="0" smtClean="0"/>
              <a:t>) -&gt; solare, socievole, estroverso, positivo, carismatico, allegro, scherzoso, disponibile, curioso, dinamico, gentile, riservato, timido, introverso, semplice, sensibile, collaborativo, …</a:t>
            </a:r>
          </a:p>
          <a:p>
            <a:pPr algn="just">
              <a:defRPr/>
            </a:pPr>
            <a:endParaRPr lang="it-IT" i="1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just">
              <a:defRPr/>
            </a:pPr>
            <a:r>
              <a:rPr lang="it-IT" i="1" dirty="0" smtClean="0">
                <a:solidFill>
                  <a:schemeClr val="bg2">
                    <a:lumMod val="50000"/>
                  </a:schemeClr>
                </a:solidFill>
              </a:rPr>
              <a:t>(rappresentazione  “femminile”)</a:t>
            </a:r>
            <a:endParaRPr lang="it-IT" dirty="0" smtClean="0"/>
          </a:p>
          <a:p>
            <a:pPr algn="just">
              <a:defRPr/>
            </a:pPr>
            <a:r>
              <a:rPr lang="it-IT" dirty="0" smtClean="0"/>
              <a:t>(</a:t>
            </a:r>
            <a:r>
              <a:rPr lang="it-IT" b="1" u="sng" dirty="0" smtClean="0"/>
              <a:t>difetti)</a:t>
            </a:r>
            <a:r>
              <a:rPr lang="it-IT" dirty="0" smtClean="0"/>
              <a:t>-&gt; permalosa, testarda, lunatica, dal carattere difficile, pessimista, insicura, chiusa in me stessa, ansiosa, …</a:t>
            </a:r>
          </a:p>
          <a:p>
            <a:endParaRPr lang="it-IT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251520" y="1412776"/>
            <a:ext cx="2277611" cy="36933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it-IT" b="1" dirty="0" smtClean="0">
                <a:solidFill>
                  <a:schemeClr val="bg2">
                    <a:lumMod val="50000"/>
                  </a:schemeClr>
                </a:solidFill>
              </a:rPr>
              <a:t>Tipologia familiare: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ito">
  <a:themeElements>
    <a:clrScheme name="Mito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Mito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ito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iseño predeterminado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Diseño predeterminado">
    <a:majorFont>
      <a:latin typeface="Arial"/>
      <a:ea typeface=""/>
      <a:cs typeface="Arial"/>
    </a:majorFont>
    <a:minorFont>
      <a:latin typeface="Arial"/>
      <a:ea typeface="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560</TotalTime>
  <Words>1364</Words>
  <Application>Microsoft Office PowerPoint</Application>
  <PresentationFormat>Presentazione su schermo (4:3)</PresentationFormat>
  <Paragraphs>162</Paragraphs>
  <Slides>14</Slides>
  <Notes>11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5" baseType="lpstr">
      <vt:lpstr>Mito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Pierpaola Pierucci</dc:creator>
  <cp:lastModifiedBy>Pierpaola Pierucci</cp:lastModifiedBy>
  <cp:revision>107</cp:revision>
  <dcterms:created xsi:type="dcterms:W3CDTF">2016-10-15T08:07:40Z</dcterms:created>
  <dcterms:modified xsi:type="dcterms:W3CDTF">2016-10-20T07:36:13Z</dcterms:modified>
</cp:coreProperties>
</file>