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0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0" autoAdjust="0"/>
  </p:normalViewPr>
  <p:slideViewPr>
    <p:cSldViewPr>
      <p:cViewPr varScale="1">
        <p:scale>
          <a:sx n="66" d="100"/>
          <a:sy n="66" d="100"/>
        </p:scale>
        <p:origin x="-13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erpaola\Desktop\Dati%20schede%202016_201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erpaola\Desktop\Dati%20schede%202016_2017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i\SOCIOLOGIA%20GENERALE_%20corso%2020142015\SCHEDE%20STUDENTI%202015_2016\Schede%20sociologia%20generale%20aa%202015_2016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2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showPercent val="1"/>
            <c:showLeaderLines val="1"/>
          </c:dLbls>
          <c:cat>
            <c:strRef>
              <c:f>Foglio1!$B$4:$C$4</c:f>
              <c:strCache>
                <c:ptCount val="2"/>
                <c:pt idx="0">
                  <c:v>Scienze Filosofiche e dell'educazione</c:v>
                </c:pt>
                <c:pt idx="1">
                  <c:v>Scienze e Tecnologie della comunicazione</c:v>
                </c:pt>
              </c:strCache>
            </c:strRef>
          </c:cat>
          <c:val>
            <c:numRef>
              <c:f>Foglio1!$B$5:$C$5</c:f>
              <c:numCache>
                <c:formatCode>0%</c:formatCode>
                <c:ptCount val="2"/>
                <c:pt idx="0">
                  <c:v>0.63000000000000134</c:v>
                </c:pt>
                <c:pt idx="1">
                  <c:v>0.37000000000000038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Scienze Filosofiche e dell'educazione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791885389326427"/>
          <c:y val="0.16041666666666671"/>
          <c:w val="0.7888103674540683"/>
          <c:h val="0.72360345581802421"/>
        </c:manualLayout>
      </c:layout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ED0F5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0.67500000000000182"/>
                  <c:y val="4.6296296296296459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</c:dLbls>
          <c:cat>
            <c:strRef>
              <c:f>Foglio1!$B$11:$C$11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Foglio1!$B$12:$C$12</c:f>
              <c:numCache>
                <c:formatCode>0%</c:formatCode>
                <c:ptCount val="2"/>
                <c:pt idx="0">
                  <c:v>8.0000000000000043E-2</c:v>
                </c:pt>
                <c:pt idx="1">
                  <c:v>0.92</c:v>
                </c:pt>
              </c:numCache>
            </c:numRef>
          </c:val>
        </c:ser>
        <c:gapWidth val="75"/>
        <c:overlap val="-25"/>
        <c:axId val="74533888"/>
        <c:axId val="74539776"/>
      </c:barChart>
      <c:catAx>
        <c:axId val="74533888"/>
        <c:scaling>
          <c:orientation val="minMax"/>
        </c:scaling>
        <c:axPos val="l"/>
        <c:majorTickMark val="none"/>
        <c:tickLblPos val="nextTo"/>
        <c:crossAx val="74539776"/>
        <c:crosses val="autoZero"/>
        <c:auto val="1"/>
        <c:lblAlgn val="ctr"/>
        <c:lblOffset val="100"/>
      </c:catAx>
      <c:valAx>
        <c:axId val="74539776"/>
        <c:scaling>
          <c:orientation val="minMax"/>
        </c:scaling>
        <c:axPos val="b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745338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1400"/>
              <a:t>Scienze e Tecnologie della comunicazione</a:t>
            </a:r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ED0F5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-0.23333355205599299"/>
                  <c:y val="-1.8518518518518563E-2"/>
                </c:manualLayout>
              </c:layout>
              <c:showVal val="1"/>
            </c:dLbl>
            <c:delete val="1"/>
          </c:dLbls>
          <c:cat>
            <c:strRef>
              <c:f>Foglio1!$B$16:$C$16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Foglio1!$B$17:$C$17</c:f>
              <c:numCache>
                <c:formatCode>0%</c:formatCode>
                <c:ptCount val="2"/>
                <c:pt idx="0">
                  <c:v>0.26</c:v>
                </c:pt>
                <c:pt idx="1">
                  <c:v>0.74000000000000121</c:v>
                </c:pt>
              </c:numCache>
            </c:numRef>
          </c:val>
        </c:ser>
        <c:gapWidth val="75"/>
        <c:overlap val="100"/>
        <c:axId val="74560640"/>
        <c:axId val="74562176"/>
      </c:barChart>
      <c:catAx>
        <c:axId val="745606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000" b="0"/>
            </a:pPr>
            <a:endParaRPr lang="it-IT"/>
          </a:p>
        </c:txPr>
        <c:crossAx val="74562176"/>
        <c:crosses val="autoZero"/>
        <c:auto val="1"/>
        <c:lblAlgn val="ctr"/>
        <c:lblOffset val="100"/>
      </c:catAx>
      <c:valAx>
        <c:axId val="74562176"/>
        <c:scaling>
          <c:orientation val="minMax"/>
        </c:scaling>
        <c:axPos val="b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0"/>
            </a:pPr>
            <a:endParaRPr lang="it-IT"/>
          </a:p>
        </c:txPr>
        <c:crossAx val="74560640"/>
        <c:crosses val="autoZero"/>
        <c:crossBetween val="between"/>
      </c:valAx>
    </c:plotArea>
    <c:plotVisOnly val="1"/>
  </c:chart>
  <c:txPr>
    <a:bodyPr/>
    <a:lstStyle/>
    <a:p>
      <a:pPr algn="ctr" rtl="0">
        <a:defRPr lang="it-IT" sz="14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 sz="1400"/>
              <a:t>Scienze</a:t>
            </a:r>
            <a:r>
              <a:rPr lang="it-IT" sz="1400" baseline="0"/>
              <a:t> filosofiche e dell'educazione </a:t>
            </a:r>
            <a:endParaRPr lang="it-IT" sz="140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3.0555555555555582E-2"/>
          <c:y val="0.16245370370370368"/>
          <c:w val="0.93888888888889011"/>
          <c:h val="0.64151246719160049"/>
        </c:manualLayout>
      </c:layout>
      <c:line3DChart>
        <c:grouping val="standard"/>
        <c:ser>
          <c:idx val="0"/>
          <c:order val="0"/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Val val="1"/>
          </c:dLbls>
          <c:cat>
            <c:strRef>
              <c:f>Foglio1!$B$36:$D$36</c:f>
              <c:strCache>
                <c:ptCount val="3"/>
                <c:pt idx="0">
                  <c:v>Tecnico  -professionale</c:v>
                </c:pt>
                <c:pt idx="1">
                  <c:v>Liceale</c:v>
                </c:pt>
                <c:pt idx="2">
                  <c:v>N.R.</c:v>
                </c:pt>
              </c:strCache>
            </c:strRef>
          </c:cat>
          <c:val>
            <c:numRef>
              <c:f>Foglio1!$B$37:$D$37</c:f>
              <c:numCache>
                <c:formatCode>0%</c:formatCode>
                <c:ptCount val="3"/>
                <c:pt idx="0">
                  <c:v>0.41000000000000031</c:v>
                </c:pt>
                <c:pt idx="1">
                  <c:v>0.53</c:v>
                </c:pt>
                <c:pt idx="2">
                  <c:v>6.0000000000000032E-2</c:v>
                </c:pt>
              </c:numCache>
            </c:numRef>
          </c:val>
        </c:ser>
        <c:dLbls>
          <c:showVal val="1"/>
        </c:dLbls>
        <c:axId val="75021696"/>
        <c:axId val="75035776"/>
        <c:axId val="83319424"/>
      </c:line3DChart>
      <c:catAx>
        <c:axId val="75021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0"/>
            </a:pPr>
            <a:endParaRPr lang="it-IT"/>
          </a:p>
        </c:txPr>
        <c:crossAx val="75035776"/>
        <c:crosses val="autoZero"/>
        <c:auto val="1"/>
        <c:lblAlgn val="ctr"/>
        <c:lblOffset val="100"/>
      </c:catAx>
      <c:valAx>
        <c:axId val="75035776"/>
        <c:scaling>
          <c:orientation val="minMax"/>
        </c:scaling>
        <c:delete val="1"/>
        <c:axPos val="l"/>
        <c:numFmt formatCode="0%" sourceLinked="1"/>
        <c:tickLblPos val="none"/>
        <c:crossAx val="75021696"/>
        <c:crosses val="autoZero"/>
        <c:crossBetween val="between"/>
      </c:valAx>
      <c:serAx>
        <c:axId val="83319424"/>
        <c:scaling>
          <c:orientation val="minMax"/>
        </c:scaling>
        <c:delete val="1"/>
        <c:axPos val="b"/>
        <c:tickLblPos val="none"/>
        <c:crossAx val="75035776"/>
        <c:crosses val="autoZero"/>
      </c:serAx>
    </c:plotArea>
    <c:plotVisOnly val="1"/>
  </c:chart>
  <c:spPr>
    <a:ln>
      <a:solidFill>
        <a:srgbClr val="B83D68">
          <a:alpha val="95000"/>
        </a:srgb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1400"/>
              <a:t>Scienze e tecnologie della comunicazione</a:t>
            </a:r>
          </a:p>
          <a:p>
            <a:pPr>
              <a:defRPr/>
            </a:pPr>
            <a:endParaRPr lang="it-IT"/>
          </a:p>
        </c:rich>
      </c:tx>
      <c:layout/>
    </c:title>
    <c:view3D>
      <c:perspective val="30"/>
    </c:view3D>
    <c:plotArea>
      <c:layout/>
      <c:line3DChart>
        <c:grouping val="standard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2400"/>
                  </a:pPr>
                  <a:endParaRPr lang="it-IT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2400"/>
                  </a:pPr>
                  <a:endParaRPr lang="it-IT"/>
                </a:p>
              </c:txPr>
            </c:dLbl>
            <c:dLbl>
              <c:idx val="2"/>
              <c:layout>
                <c:manualLayout>
                  <c:x val="-5.555555555555655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it-IT"/>
                </a:p>
              </c:txPr>
              <c:showVal val="1"/>
            </c:dLbl>
            <c:showVal val="1"/>
          </c:dLbls>
          <c:cat>
            <c:strRef>
              <c:f>Foglio1!$B$40:$D$40</c:f>
              <c:strCache>
                <c:ptCount val="3"/>
                <c:pt idx="0">
                  <c:v>Tecnico  -professionale</c:v>
                </c:pt>
                <c:pt idx="1">
                  <c:v>Liceale</c:v>
                </c:pt>
                <c:pt idx="2">
                  <c:v>N.R.</c:v>
                </c:pt>
              </c:strCache>
            </c:strRef>
          </c:cat>
          <c:val>
            <c:numRef>
              <c:f>Foglio1!$B$41:$D$41</c:f>
              <c:numCache>
                <c:formatCode>0%</c:formatCode>
                <c:ptCount val="3"/>
                <c:pt idx="0">
                  <c:v>0.41000000000000031</c:v>
                </c:pt>
                <c:pt idx="1">
                  <c:v>0.56999999999999995</c:v>
                </c:pt>
                <c:pt idx="2">
                  <c:v>2.0000000000000011E-2</c:v>
                </c:pt>
              </c:numCache>
            </c:numRef>
          </c:val>
        </c:ser>
        <c:dLbls>
          <c:showVal val="1"/>
        </c:dLbls>
        <c:axId val="75521408"/>
        <c:axId val="75523200"/>
        <c:axId val="74990464"/>
      </c:line3DChart>
      <c:catAx>
        <c:axId val="75521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0"/>
            </a:pPr>
            <a:endParaRPr lang="it-IT"/>
          </a:p>
        </c:txPr>
        <c:crossAx val="75523200"/>
        <c:crosses val="autoZero"/>
        <c:auto val="1"/>
        <c:lblAlgn val="ctr"/>
        <c:lblOffset val="100"/>
      </c:catAx>
      <c:valAx>
        <c:axId val="75523200"/>
        <c:scaling>
          <c:orientation val="minMax"/>
        </c:scaling>
        <c:delete val="1"/>
        <c:axPos val="l"/>
        <c:numFmt formatCode="0%" sourceLinked="1"/>
        <c:tickLblPos val="none"/>
        <c:crossAx val="75521408"/>
        <c:crosses val="autoZero"/>
        <c:crossBetween val="between"/>
      </c:valAx>
      <c:serAx>
        <c:axId val="74990464"/>
        <c:scaling>
          <c:orientation val="minMax"/>
        </c:scaling>
        <c:delete val="1"/>
        <c:axPos val="b"/>
        <c:tickLblPos val="none"/>
        <c:crossAx val="75523200"/>
        <c:crosses val="autoZero"/>
      </c:serAx>
    </c:plotArea>
    <c:plotVisOnly val="1"/>
  </c:chart>
  <c:spPr>
    <a:ln>
      <a:solidFill>
        <a:srgbClr val="B83D68">
          <a:alpha val="95000"/>
        </a:srgbClr>
      </a:solidFill>
    </a:ln>
  </c:spPr>
  <c:txPr>
    <a:bodyPr/>
    <a:lstStyle/>
    <a:p>
      <a:pPr algn="ctr" rtl="0">
        <a:defRPr lang="it-IT" sz="1400" b="1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lrMapOvr bg1="lt1" tx1="dk1" bg2="lt2" tx2="dk2" accent1="accent1" accent2="accent2" accent3="accent3" accent4="accent4" accent5="accent5" accent6="accent6" hlink="hlink" folHlink="folHlink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10320319335083122"/>
          <c:y val="5.0925925925925923E-2"/>
          <c:w val="0.88841251093612905"/>
          <c:h val="0.48536781860600758"/>
        </c:manualLayout>
      </c:layout>
      <c:line3DChart>
        <c:grouping val="standard"/>
        <c:ser>
          <c:idx val="0"/>
          <c:order val="0"/>
          <c:spPr>
            <a:solidFill>
              <a:srgbClr val="00B050"/>
            </a:solidFill>
          </c:spPr>
          <c:cat>
            <c:strRef>
              <c:f>Foglio1!$D$102:$D$113</c:f>
              <c:strCache>
                <c:ptCount val="12"/>
                <c:pt idx="0">
                  <c:v>Liceo classico</c:v>
                </c:pt>
                <c:pt idx="1">
                  <c:v>Artistico</c:v>
                </c:pt>
                <c:pt idx="2">
                  <c:v>Diploma di ragioneria</c:v>
                </c:pt>
                <c:pt idx="3">
                  <c:v>Perito aziendale corrispondente in ligue estere</c:v>
                </c:pt>
                <c:pt idx="4">
                  <c:v>Tecnico industriale</c:v>
                </c:pt>
                <c:pt idx="5">
                  <c:v>Liceo Scienze Umane</c:v>
                </c:pt>
                <c:pt idx="6">
                  <c:v>Liceo scientifico</c:v>
                </c:pt>
                <c:pt idx="7">
                  <c:v>Liceo della Comunicazione</c:v>
                </c:pt>
                <c:pt idx="8">
                  <c:v>Liceo Linguistico</c:v>
                </c:pt>
                <c:pt idx="9">
                  <c:v>Alberghiero</c:v>
                </c:pt>
                <c:pt idx="10">
                  <c:v>Tecnico-Grafico</c:v>
                </c:pt>
                <c:pt idx="11">
                  <c:v>Dirigente di comunità</c:v>
                </c:pt>
              </c:strCache>
            </c:strRef>
          </c:cat>
          <c:val>
            <c:numRef>
              <c:f>Foglio1!$E$102:$E$113</c:f>
              <c:numCache>
                <c:formatCode>General</c:formatCode>
                <c:ptCount val="12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axId val="75543296"/>
        <c:axId val="75544832"/>
        <c:axId val="74992256"/>
      </c:line3DChart>
      <c:catAx>
        <c:axId val="75543296"/>
        <c:scaling>
          <c:orientation val="minMax"/>
        </c:scaling>
        <c:axPos val="b"/>
        <c:numFmt formatCode="General" sourceLinked="1"/>
        <c:tickLblPos val="nextTo"/>
        <c:crossAx val="75544832"/>
        <c:crosses val="autoZero"/>
        <c:auto val="1"/>
        <c:lblAlgn val="ctr"/>
        <c:lblOffset val="100"/>
      </c:catAx>
      <c:valAx>
        <c:axId val="75544832"/>
        <c:scaling>
          <c:orientation val="minMax"/>
        </c:scaling>
        <c:axPos val="l"/>
        <c:majorGridlines/>
        <c:numFmt formatCode="General" sourceLinked="1"/>
        <c:tickLblPos val="nextTo"/>
        <c:crossAx val="75543296"/>
        <c:crosses val="autoZero"/>
        <c:crossBetween val="between"/>
      </c:valAx>
      <c:serAx>
        <c:axId val="74992256"/>
        <c:scaling>
          <c:orientation val="minMax"/>
        </c:scaling>
        <c:delete val="1"/>
        <c:axPos val="b"/>
        <c:numFmt formatCode="General" sourceLinked="1"/>
        <c:tickLblPos val="none"/>
        <c:crossAx val="75544832"/>
        <c:crosses val="autoZero"/>
        <c:tickLblSkip val="3"/>
        <c:tickMarkSkip val="1"/>
      </c:ser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F86B3-55EE-4166-95D1-F80D12E52CF3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2116-5656-4C50-804B-8347A8C31A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Rispetto agli anni</a:t>
            </a:r>
            <a:r>
              <a:rPr lang="it-IT" baseline="0" dirty="0" smtClean="0"/>
              <a:t> accademici precedenti si conferma la provenienza della maggioranza degli iscritti dalle due regioni Emilia-Romagna e Veneto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Vengono sostanzialmente confermate le risposte degli studenti degli </a:t>
            </a:r>
            <a:r>
              <a:rPr lang="it-IT" smtClean="0"/>
              <a:t>anni prima.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emergono differenze significative rispetto agli anni precedenti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 mantiene la linea generale di un maggior numero di immatricolati per il </a:t>
            </a:r>
            <a:r>
              <a:rPr lang="it-IT" dirty="0" err="1" smtClean="0"/>
              <a:t>CdL</a:t>
            </a:r>
            <a:r>
              <a:rPr lang="it-IT" dirty="0" smtClean="0"/>
              <a:t> in Scienze</a:t>
            </a:r>
            <a:r>
              <a:rPr lang="it-IT" baseline="0" dirty="0" smtClean="0"/>
              <a:t> Filosofiche e dell’Educazione anche se rispetto all’anno prima la forbice vede una leggera diminuzione degli iscritti ad </a:t>
            </a:r>
            <a:r>
              <a:rPr lang="it-IT" baseline="0" dirty="0" err="1" smtClean="0"/>
              <a:t>Edu</a:t>
            </a:r>
            <a:r>
              <a:rPr lang="it-IT" baseline="0" dirty="0" smtClean="0"/>
              <a:t> (</a:t>
            </a:r>
            <a:r>
              <a:rPr lang="it-IT" b="1" baseline="0" dirty="0" smtClean="0"/>
              <a:t>69%</a:t>
            </a:r>
            <a:r>
              <a:rPr lang="it-IT" baseline="0" dirty="0" smtClean="0"/>
              <a:t> nel 2015-2016 vs </a:t>
            </a:r>
            <a:r>
              <a:rPr lang="it-IT" b="1" baseline="0" dirty="0" smtClean="0"/>
              <a:t>63% </a:t>
            </a:r>
            <a:r>
              <a:rPr lang="it-IT" baseline="0" dirty="0" smtClean="0"/>
              <a:t>del 2016-2017) a favore del </a:t>
            </a:r>
            <a:r>
              <a:rPr lang="it-IT" baseline="0" dirty="0" err="1" smtClean="0"/>
              <a:t>CdL</a:t>
            </a:r>
            <a:r>
              <a:rPr lang="it-IT" baseline="0" dirty="0" smtClean="0"/>
              <a:t> in Scienze e Tecnologie della Comunicazione (</a:t>
            </a:r>
            <a:r>
              <a:rPr lang="it-IT" b="1" baseline="0" dirty="0" smtClean="0"/>
              <a:t>31% </a:t>
            </a:r>
            <a:r>
              <a:rPr lang="it-IT" baseline="0" dirty="0" smtClean="0"/>
              <a:t>nel 2015-2016 vs </a:t>
            </a:r>
            <a:r>
              <a:rPr lang="it-IT" b="1" baseline="0" dirty="0" smtClean="0"/>
              <a:t>37%</a:t>
            </a:r>
            <a:r>
              <a:rPr lang="it-IT" baseline="0" dirty="0" smtClean="0"/>
              <a:t> nel 2016-2017).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 evidenzia una distribuzione equivalente circa</a:t>
            </a:r>
            <a:r>
              <a:rPr lang="it-IT" baseline="0" dirty="0" smtClean="0"/>
              <a:t> la formazione pregressa, maggiormente concentrata sul tipo liceale per entrambi i </a:t>
            </a:r>
            <a:r>
              <a:rPr lang="it-IT" baseline="0" dirty="0" err="1" smtClean="0"/>
              <a:t>CdL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Rispetto agli anni precedenti c’è una variazione per ciò che riguarda il </a:t>
            </a:r>
            <a:r>
              <a:rPr lang="it-IT" baseline="0" dirty="0" err="1" smtClean="0"/>
              <a:t>CdL</a:t>
            </a:r>
            <a:r>
              <a:rPr lang="it-IT" baseline="0" dirty="0" smtClean="0"/>
              <a:t> in Scienze e Tecnologie della comunicazione che fino allo scorso anno presentava una formazione pregressa prevalentemente di tipo </a:t>
            </a:r>
            <a:r>
              <a:rPr lang="it-IT" b="1" baseline="0" dirty="0" smtClean="0"/>
              <a:t>tecnico-professionale.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Note:</a:t>
            </a:r>
          </a:p>
          <a:p>
            <a:pPr>
              <a:buFontTx/>
              <a:buChar char="-"/>
            </a:pPr>
            <a:r>
              <a:rPr lang="it-IT" dirty="0" smtClean="0"/>
              <a:t> n.63 studenti ha inviato una</a:t>
            </a:r>
            <a:r>
              <a:rPr lang="it-IT" baseline="0" dirty="0" smtClean="0"/>
              <a:t> foto </a:t>
            </a:r>
            <a:r>
              <a:rPr lang="it-IT" dirty="0" smtClean="0"/>
              <a:t>su 114 schede pervenute in totale (=</a:t>
            </a:r>
            <a:r>
              <a:rPr lang="it-IT" b="1" dirty="0" smtClean="0"/>
              <a:t>54%</a:t>
            </a:r>
            <a:r>
              <a:rPr lang="it-IT" dirty="0" smtClean="0"/>
              <a:t>);</a:t>
            </a:r>
            <a:r>
              <a:rPr lang="it-IT" baseline="0" dirty="0" smtClean="0"/>
              <a:t> rispetto alle 62</a:t>
            </a:r>
            <a:r>
              <a:rPr lang="it-IT" dirty="0" smtClean="0"/>
              <a:t> immagini n.40 (=</a:t>
            </a:r>
            <a:r>
              <a:rPr lang="it-IT" b="1" baseline="0" dirty="0" smtClean="0"/>
              <a:t>65%</a:t>
            </a:r>
            <a:r>
              <a:rPr lang="it-IT" baseline="0" dirty="0" smtClean="0"/>
              <a:t>) </a:t>
            </a:r>
            <a:r>
              <a:rPr lang="it-IT" dirty="0" smtClean="0"/>
              <a:t>sono state mandate</a:t>
            </a:r>
            <a:r>
              <a:rPr lang="it-IT" baseline="0" dirty="0" smtClean="0"/>
              <a:t> </a:t>
            </a:r>
            <a:r>
              <a:rPr lang="it-IT" dirty="0" smtClean="0"/>
              <a:t>con collegamento ipertestuale</a:t>
            </a:r>
            <a:r>
              <a:rPr lang="it-IT" baseline="0" dirty="0" smtClean="0"/>
              <a:t> con </a:t>
            </a:r>
            <a:r>
              <a:rPr lang="it-IT" baseline="0" dirty="0" err="1" smtClean="0"/>
              <a:t>Fb</a:t>
            </a:r>
            <a:r>
              <a:rPr lang="it-IT" baseline="0" dirty="0" smtClean="0"/>
              <a:t> (dov’è possibile accedere ad interi album fotografici) che si attesta tra i “social” più in voga.</a:t>
            </a:r>
          </a:p>
          <a:p>
            <a:pPr>
              <a:buFontTx/>
              <a:buChar char="-"/>
            </a:pPr>
            <a:endParaRPr lang="it-IT" baseline="0" dirty="0" smtClean="0"/>
          </a:p>
          <a:p>
            <a:pPr>
              <a:buFontTx/>
              <a:buChar char="-"/>
            </a:pPr>
            <a:r>
              <a:rPr lang="it-IT" baseline="0" dirty="0" smtClean="0"/>
              <a:t> Rispetto al genere di appartenenza il gruppo dei ragazzi ha inviato la propria immagine con una percentuale maggiore  (76% -&gt; n. 13 foto su 17 maschi) rispetto al gruppo femminile (52% del loro totale -&gt;n. 50 foto su 97 studentesse). </a:t>
            </a:r>
          </a:p>
          <a:p>
            <a:pPr>
              <a:buFontTx/>
              <a:buNone/>
            </a:pPr>
            <a:r>
              <a:rPr lang="it-IT" i="1" baseline="0" dirty="0" smtClean="0"/>
              <a:t>  </a:t>
            </a:r>
            <a:r>
              <a:rPr lang="it-IT" sz="1100" b="1" i="1" baseline="0" dirty="0" smtClean="0"/>
              <a:t>Possibili ipotesi interpretative</a:t>
            </a:r>
            <a:r>
              <a:rPr lang="it-IT" sz="1100" b="1" baseline="0" dirty="0" smtClean="0"/>
              <a:t>: </a:t>
            </a:r>
          </a:p>
          <a:p>
            <a:pPr>
              <a:buFontTx/>
              <a:buNone/>
            </a:pPr>
            <a:r>
              <a:rPr lang="it-IT" baseline="0" dirty="0" smtClean="0"/>
              <a:t>1) conferma che a partire dagli anni ‘80 anche dal lato maschile si inizia a “curare” la propria immagine e a rappresentarsi attraverso di essa (corpo, estetica, ecc.) con una diminuzione della forbice rispetto al genere femminile;</a:t>
            </a:r>
          </a:p>
          <a:p>
            <a:pPr>
              <a:buFontTx/>
              <a:buNone/>
            </a:pPr>
            <a:r>
              <a:rPr lang="it-IT" baseline="0" dirty="0" smtClean="0"/>
              <a:t>2) maggior dimestichezza maschile nel gestire strumenti tecnologici.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avendo dato indicazioni</a:t>
            </a:r>
            <a:r>
              <a:rPr lang="it-IT" baseline="0" dirty="0" smtClean="0"/>
              <a:t> precise sul “come” presentarsi è interessante notare il differente modo in cui si è scelto di parlare di se stessi strettamente collegato alla variabile anagrafica</a:t>
            </a:r>
            <a:r>
              <a:rPr lang="it-IT" b="1" baseline="0" dirty="0" smtClean="0"/>
              <a:t>: i più giovani, </a:t>
            </a:r>
            <a:r>
              <a:rPr lang="it-IT" baseline="0" dirty="0" smtClean="0"/>
              <a:t>neodiplomati, hanno parlato di loro stessi caratterialmente, sotto il profilo dei propri interessi/passioni, dei loro familiari ed amici; </a:t>
            </a:r>
            <a:r>
              <a:rPr lang="it-IT" b="1" baseline="0" dirty="0" smtClean="0"/>
              <a:t>gli </a:t>
            </a:r>
            <a:r>
              <a:rPr lang="it-IT" b="1" baseline="0" dirty="0" err="1" smtClean="0"/>
              <a:t>over</a:t>
            </a:r>
            <a:r>
              <a:rPr lang="it-IT" b="1" baseline="0" dirty="0" smtClean="0"/>
              <a:t> 25 anni</a:t>
            </a:r>
            <a:r>
              <a:rPr lang="it-IT" baseline="0" dirty="0" smtClean="0"/>
              <a:t>, con esperienze di lavoro pregresse, e </a:t>
            </a:r>
            <a:r>
              <a:rPr lang="it-IT" b="1" baseline="0" dirty="0" smtClean="0"/>
              <a:t>di genere maschile </a:t>
            </a:r>
            <a:r>
              <a:rPr lang="it-IT" baseline="0" dirty="0" smtClean="0"/>
              <a:t>hanno focalizzato l’attenzione più su questo versante che non su quello “intimo” e di vita quotidiana, </a:t>
            </a:r>
            <a:r>
              <a:rPr lang="it-IT" b="1" baseline="0" dirty="0" smtClean="0"/>
              <a:t>descritto invece dalle loro coetanee </a:t>
            </a:r>
            <a:r>
              <a:rPr lang="it-IT" baseline="0" dirty="0" smtClean="0"/>
              <a:t>(soprattutto nel loro ruolo di “madre”).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Rispetto agli anni precedenti ricorre una nuova voce: “vedere serie tv”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Rispetto a questo interrogativo emergono per la fascia di età </a:t>
            </a:r>
            <a:r>
              <a:rPr lang="it-IT" b="1" dirty="0" err="1" smtClean="0"/>
              <a:t>over</a:t>
            </a:r>
            <a:r>
              <a:rPr lang="it-IT" b="1" dirty="0" smtClean="0"/>
              <a:t> 24</a:t>
            </a:r>
            <a:r>
              <a:rPr lang="it-IT" b="1" baseline="0" dirty="0" smtClean="0"/>
              <a:t> anni</a:t>
            </a:r>
            <a:r>
              <a:rPr lang="it-IT" b="1" dirty="0" smtClean="0"/>
              <a:t> </a:t>
            </a:r>
            <a:r>
              <a:rPr lang="it-IT" dirty="0" smtClean="0"/>
              <a:t>due fattori distintivi:</a:t>
            </a:r>
          </a:p>
          <a:p>
            <a:r>
              <a:rPr lang="it-IT" dirty="0" smtClean="0"/>
              <a:t>quello </a:t>
            </a:r>
            <a:r>
              <a:rPr lang="it-IT" b="1" dirty="0" smtClean="0"/>
              <a:t>anagrafico</a:t>
            </a:r>
            <a:r>
              <a:rPr lang="it-IT" dirty="0" smtClean="0"/>
              <a:t>,</a:t>
            </a:r>
            <a:r>
              <a:rPr lang="it-IT" baseline="0" dirty="0" smtClean="0"/>
              <a:t> di chi ha un pregresso lavorativo importante (di anni) e che vede l’università quale strumento di ulteriore </a:t>
            </a:r>
            <a:r>
              <a:rPr lang="it-IT" baseline="0" dirty="0" err="1" smtClean="0"/>
              <a:t>professionalizzazione-qualificazione</a:t>
            </a:r>
            <a:r>
              <a:rPr lang="it-IT" baseline="0" dirty="0" smtClean="0"/>
              <a:t>; </a:t>
            </a:r>
          </a:p>
          <a:p>
            <a:r>
              <a:rPr lang="it-IT" baseline="0" dirty="0" smtClean="0"/>
              <a:t>quello di </a:t>
            </a:r>
            <a:r>
              <a:rPr lang="it-IT" b="1" baseline="0" dirty="0" smtClean="0"/>
              <a:t>genere - </a:t>
            </a:r>
            <a:r>
              <a:rPr lang="it-IT" b="0" baseline="0" dirty="0" smtClean="0"/>
              <a:t>femminile - che dopo essersi dedicato alla famiglia e ai figli, dedica “cura” a se stessa e ai suoi interessi personali (con ricadute a livello professionale, ma come secondo criterio decisionale.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2116-5656-4C50-804B-8347A8C31AD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4B7412-3CFD-4AE4-84FD-67603A358BF0}" type="datetimeFigureOut">
              <a:rPr lang="it-IT" smtClean="0"/>
              <a:pPr/>
              <a:t>20/10/2016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107568-7AB9-46E9-A3AC-71DF072E4E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e_carous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9532" y="2074143"/>
            <a:ext cx="5476875" cy="2867025"/>
          </a:xfrm>
          <a:prstGeom prst="rect">
            <a:avLst/>
          </a:prstGeom>
        </p:spPr>
      </p:pic>
      <p:pic>
        <p:nvPicPr>
          <p:cNvPr id="5" name="Immagine 4" descr="image_carou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229200"/>
            <a:ext cx="2672988" cy="1399251"/>
          </a:xfrm>
          <a:prstGeom prst="rect">
            <a:avLst/>
          </a:prstGeom>
        </p:spPr>
      </p:pic>
      <p:sp>
        <p:nvSpPr>
          <p:cNvPr id="6" name="Rectangle 170"/>
          <p:cNvSpPr txBox="1">
            <a:spLocks noChangeArrowheads="1"/>
          </p:cNvSpPr>
          <p:nvPr/>
        </p:nvSpPr>
        <p:spPr bwMode="auto">
          <a:xfrm>
            <a:off x="2627883" y="764704"/>
            <a:ext cx="66246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2000" b="1" dirty="0">
                <a:solidFill>
                  <a:schemeClr val="bg1"/>
                </a:solidFill>
              </a:rPr>
              <a:t>Studenti del corso di Sociologia Generale </a:t>
            </a:r>
          </a:p>
          <a:p>
            <a:pPr algn="ctr"/>
            <a:r>
              <a:rPr lang="es-UY" sz="1600" b="1" dirty="0">
                <a:solidFill>
                  <a:schemeClr val="bg1"/>
                </a:solidFill>
              </a:rPr>
              <a:t>Anno accademico </a:t>
            </a:r>
            <a:r>
              <a:rPr lang="es-UY" sz="1600" b="1" dirty="0" smtClean="0">
                <a:solidFill>
                  <a:schemeClr val="bg1"/>
                </a:solidFill>
              </a:rPr>
              <a:t>2016 </a:t>
            </a:r>
            <a:r>
              <a:rPr lang="es-UY" sz="1600" b="1" dirty="0">
                <a:solidFill>
                  <a:schemeClr val="bg1"/>
                </a:solidFill>
              </a:rPr>
              <a:t>- </a:t>
            </a:r>
            <a:r>
              <a:rPr lang="es-UY" sz="1600" b="1" dirty="0" smtClean="0">
                <a:solidFill>
                  <a:schemeClr val="bg1"/>
                </a:solidFill>
              </a:rPr>
              <a:t>2017</a:t>
            </a:r>
            <a:endParaRPr lang="es-UY" sz="1600" b="1" dirty="0">
              <a:solidFill>
                <a:schemeClr val="bg1"/>
              </a:solidFill>
            </a:endParaRPr>
          </a:p>
          <a:p>
            <a:pPr algn="ctr"/>
            <a:endParaRPr lang="es-UY" sz="400" b="1" dirty="0">
              <a:solidFill>
                <a:schemeClr val="bg1"/>
              </a:solidFill>
            </a:endParaRPr>
          </a:p>
          <a:p>
            <a:pPr algn="ctr"/>
            <a:r>
              <a:rPr lang="es-UY" sz="1400" b="1" i="1" dirty="0">
                <a:solidFill>
                  <a:schemeClr val="bg1"/>
                </a:solidFill>
              </a:rPr>
              <a:t>( docente: prof. Marco Ingrosso - elaborazione a cura di Pierpaola Pierucci)</a:t>
            </a:r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17112318">
            <a:off x="-1130051" y="2418749"/>
            <a:ext cx="61831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 smtClean="0"/>
              <a:t>“Ci presentiamo”</a:t>
            </a:r>
          </a:p>
          <a:p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907" y="1772816"/>
            <a:ext cx="1800200" cy="1172073"/>
          </a:xfrm>
          <a:prstGeom prst="rect">
            <a:avLst/>
          </a:prstGeom>
        </p:spPr>
      </p:pic>
      <p:pic>
        <p:nvPicPr>
          <p:cNvPr id="5" name="Immagine 4" descr="logo_paracel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pic>
        <p:nvPicPr>
          <p:cNvPr id="6" name="Immagine 5" descr="image_carous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32656"/>
            <a:ext cx="1376844" cy="720748"/>
          </a:xfrm>
          <a:prstGeom prst="rect">
            <a:avLst/>
          </a:prstGeom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7504" y="293747"/>
            <a:ext cx="6272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Ci farebbe piacere conoscerti: </a:t>
            </a:r>
          </a:p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puoi scrivere una tua auto-presentazione?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196752"/>
            <a:ext cx="4113627" cy="4062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Interessi/passioni e tempo libero</a:t>
            </a:r>
            <a:endParaRPr lang="it-IT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Elaborazione alternativa 12"/>
          <p:cNvSpPr/>
          <p:nvPr/>
        </p:nvSpPr>
        <p:spPr>
          <a:xfrm>
            <a:off x="395536" y="3284984"/>
            <a:ext cx="3672408" cy="33123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SCRIVERE</a:t>
            </a:r>
          </a:p>
          <a:p>
            <a:pPr algn="ctr"/>
            <a:r>
              <a:rPr lang="it-IT" sz="1400" dirty="0" smtClean="0"/>
              <a:t>(Romanzi, poesie, </a:t>
            </a:r>
            <a:r>
              <a:rPr lang="it-IT" sz="1400" dirty="0" err="1" smtClean="0"/>
              <a:t>pensieri…</a:t>
            </a:r>
            <a:r>
              <a:rPr lang="it-IT" sz="1400" dirty="0" smtClean="0"/>
              <a:t>)</a:t>
            </a:r>
          </a:p>
          <a:p>
            <a:pPr algn="ctr"/>
            <a:r>
              <a:rPr lang="it-IT" dirty="0" smtClean="0"/>
              <a:t>SUONARE</a:t>
            </a:r>
          </a:p>
          <a:p>
            <a:pPr algn="ctr"/>
            <a:r>
              <a:rPr lang="it-IT" sz="1400" dirty="0" smtClean="0"/>
              <a:t>(piano, flauto traverso, oboe, ..)</a:t>
            </a:r>
          </a:p>
          <a:p>
            <a:pPr algn="ctr"/>
            <a:r>
              <a:rPr lang="it-IT" dirty="0" smtClean="0"/>
              <a:t> ASCOLTARE MUSICA</a:t>
            </a:r>
          </a:p>
          <a:p>
            <a:pPr algn="ctr"/>
            <a:r>
              <a:rPr lang="it-IT" dirty="0" smtClean="0"/>
              <a:t>VIAGGIARE</a:t>
            </a:r>
          </a:p>
          <a:p>
            <a:pPr algn="ctr"/>
            <a:r>
              <a:rPr lang="it-IT" dirty="0" smtClean="0"/>
              <a:t>LEGGERE</a:t>
            </a:r>
          </a:p>
          <a:p>
            <a:pPr algn="ctr"/>
            <a:r>
              <a:rPr lang="it-IT" dirty="0" smtClean="0"/>
              <a:t>ANDARE A TEATRO/CINEMA</a:t>
            </a:r>
          </a:p>
          <a:p>
            <a:pPr algn="ctr"/>
            <a:r>
              <a:rPr lang="it-IT" dirty="0" smtClean="0"/>
              <a:t>VISITARE MUSEI</a:t>
            </a:r>
          </a:p>
        </p:txBody>
      </p:sp>
      <p:pic>
        <p:nvPicPr>
          <p:cNvPr id="15" name="Immagine 14" descr="Ripetizioni-di-musica-a-Cagliari-lezioni-private-annun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2756" y="1966813"/>
            <a:ext cx="2179124" cy="1174155"/>
          </a:xfrm>
          <a:prstGeom prst="rect">
            <a:avLst/>
          </a:prstGeom>
        </p:spPr>
      </p:pic>
      <p:pic>
        <p:nvPicPr>
          <p:cNvPr id="10" name="Immagine 9" descr="tumblr_static_baller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196752"/>
            <a:ext cx="1288413" cy="1296144"/>
          </a:xfrm>
          <a:prstGeom prst="rect">
            <a:avLst/>
          </a:prstGeom>
        </p:spPr>
      </p:pic>
      <p:sp>
        <p:nvSpPr>
          <p:cNvPr id="11" name="Elaborazione alternativa 10"/>
          <p:cNvSpPr/>
          <p:nvPr/>
        </p:nvSpPr>
        <p:spPr>
          <a:xfrm>
            <a:off x="4139952" y="3356992"/>
            <a:ext cx="3744416" cy="32319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FARE SPORT/DANZA</a:t>
            </a:r>
          </a:p>
          <a:p>
            <a:pPr algn="ctr"/>
            <a:r>
              <a:rPr lang="it-IT" sz="1400" dirty="0" smtClean="0"/>
              <a:t>(calcio, nuoto, basket, tennis, ..)</a:t>
            </a:r>
          </a:p>
          <a:p>
            <a:pPr algn="ctr"/>
            <a:r>
              <a:rPr lang="it-IT" dirty="0" smtClean="0"/>
              <a:t>DECOUPAGE /GIARDINAGGIO</a:t>
            </a:r>
            <a:endParaRPr lang="it-IT" sz="1400" dirty="0" smtClean="0"/>
          </a:p>
          <a:p>
            <a:pPr algn="ctr"/>
            <a:r>
              <a:rPr lang="it-IT" dirty="0" smtClean="0"/>
              <a:t>CUCINARE /MANGIARE</a:t>
            </a:r>
            <a:endParaRPr lang="it-IT" sz="1400" dirty="0" smtClean="0"/>
          </a:p>
          <a:p>
            <a:pPr algn="ctr"/>
            <a:r>
              <a:rPr lang="it-IT" dirty="0" smtClean="0"/>
              <a:t>VEDERE SERIE TV e FILM</a:t>
            </a:r>
          </a:p>
          <a:p>
            <a:pPr algn="ctr"/>
            <a:r>
              <a:rPr lang="it-IT" dirty="0" smtClean="0"/>
              <a:t>FARE VOLONTARIATO/Attività parrocchiale</a:t>
            </a:r>
          </a:p>
          <a:p>
            <a:pPr algn="ctr"/>
            <a:r>
              <a:rPr lang="it-IT" sz="1400" dirty="0" smtClean="0"/>
              <a:t>(Amnesty </a:t>
            </a:r>
            <a:r>
              <a:rPr lang="it-IT" sz="1400" dirty="0" err="1" smtClean="0"/>
              <a:t>international</a:t>
            </a:r>
            <a:r>
              <a:rPr lang="it-IT" sz="1400" dirty="0" smtClean="0"/>
              <a:t>, croce rossa, clown terapia, ..)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_paracel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79512" y="621849"/>
            <a:ext cx="6082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</a:rPr>
              <a:t>Con quali attese ti sei iscritto all'università? </a:t>
            </a:r>
          </a:p>
        </p:txBody>
      </p:sp>
      <p:pic>
        <p:nvPicPr>
          <p:cNvPr id="8" name="Immagine 7" descr="image_carou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2656"/>
            <a:ext cx="1592868" cy="833832"/>
          </a:xfrm>
          <a:prstGeom prst="rect">
            <a:avLst/>
          </a:prstGeom>
        </p:spPr>
      </p:pic>
      <p:pic>
        <p:nvPicPr>
          <p:cNvPr id="14" name="Immagine 13" descr="giova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458449" y="3038495"/>
            <a:ext cx="5112568" cy="186113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51520" y="1988840"/>
            <a:ext cx="57606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Attese professionalizzanti ed occupazionali;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Per dare continuità agli studi pregressi;</a:t>
            </a:r>
          </a:p>
          <a:p>
            <a:pPr>
              <a:buFont typeface="Wingdings" pitchFamily="2" charset="2"/>
              <a:buChar char="ü"/>
            </a:pPr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Per intraprendere un percorso formativo del tutto</a:t>
            </a:r>
          </a:p>
          <a:p>
            <a:r>
              <a:rPr lang="it-IT" dirty="0" smtClean="0"/>
              <a:t>   nuovo e più confacente ai propri interessi;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Per (</a:t>
            </a:r>
            <a:r>
              <a:rPr lang="it-IT" dirty="0" err="1" smtClean="0"/>
              <a:t>ri</a:t>
            </a:r>
            <a:r>
              <a:rPr lang="it-IT" dirty="0" smtClean="0"/>
              <a:t>)mettersi alla prova dopo varie scelte </a:t>
            </a:r>
          </a:p>
          <a:p>
            <a:r>
              <a:rPr lang="it-IT" dirty="0" smtClean="0"/>
              <a:t>   formative (di scuola superiore e/o universitaria) </a:t>
            </a:r>
          </a:p>
          <a:p>
            <a:r>
              <a:rPr lang="it-IT" dirty="0" smtClean="0"/>
              <a:t>   non positive;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Per conoscere nuove persone e fare altre amicizie;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Quale contesto di crescita personale oltre che</a:t>
            </a:r>
          </a:p>
          <a:p>
            <a:r>
              <a:rPr lang="it-IT" dirty="0" smtClean="0"/>
              <a:t>    formativa;</a:t>
            </a:r>
          </a:p>
          <a:p>
            <a:endParaRPr lang="it-IT" sz="800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 Quale “stazione di transito” (piano B) rispetto ad</a:t>
            </a:r>
          </a:p>
          <a:p>
            <a:r>
              <a:rPr lang="it-IT" dirty="0" smtClean="0"/>
              <a:t>    altra tipologia di laurea (con test d’ingresso);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393560" y="1484784"/>
            <a:ext cx="292778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Fascia d’età: 18 – 24 anni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CQF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2058549" cy="1452012"/>
          </a:xfrm>
          <a:prstGeom prst="rect">
            <a:avLst/>
          </a:prstGeom>
        </p:spPr>
      </p:pic>
      <p:pic>
        <p:nvPicPr>
          <p:cNvPr id="5" name="Immagine 4" descr="logo_paracel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pic>
        <p:nvPicPr>
          <p:cNvPr id="7" name="Immagine 6" descr="image_carous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60648"/>
            <a:ext cx="1650683" cy="86409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11560" y="1628800"/>
            <a:ext cx="29887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Fascia d’età: </a:t>
            </a:r>
            <a:r>
              <a:rPr lang="it-IT" b="1" dirty="0" err="1" smtClean="0"/>
              <a:t>over</a:t>
            </a:r>
            <a:r>
              <a:rPr lang="it-IT" b="1" dirty="0" smtClean="0"/>
              <a:t> 24 anni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40308" y="2204864"/>
            <a:ext cx="330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Pregresso lavorativo </a:t>
            </a:r>
          </a:p>
          <a:p>
            <a:pPr algn="ctr"/>
            <a:r>
              <a:rPr lang="it-IT" b="1" dirty="0" err="1" smtClean="0"/>
              <a:t>biograficamente</a:t>
            </a:r>
            <a:r>
              <a:rPr lang="it-IT" b="1" dirty="0" smtClean="0"/>
              <a:t> significativo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23728" y="3645024"/>
            <a:ext cx="5852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Attese di ulteriore: </a:t>
            </a:r>
          </a:p>
          <a:p>
            <a:r>
              <a:rPr lang="it-IT" i="1" dirty="0" smtClean="0"/>
              <a:t>qualificazione</a:t>
            </a:r>
            <a:r>
              <a:rPr lang="it-IT" dirty="0" smtClean="0"/>
              <a:t>,   </a:t>
            </a:r>
            <a:r>
              <a:rPr lang="it-IT" i="1" dirty="0" smtClean="0"/>
              <a:t>approfondimento delle conoscenze</a:t>
            </a:r>
            <a:r>
              <a:rPr lang="it-IT" dirty="0" smtClean="0"/>
              <a:t>,</a:t>
            </a:r>
          </a:p>
          <a:p>
            <a:r>
              <a:rPr lang="it-IT" i="1" dirty="0" smtClean="0"/>
              <a:t>affinamento delle capacità, rinnovo delle competenze</a:t>
            </a:r>
            <a:endParaRPr lang="it-IT" i="1" dirty="0"/>
          </a:p>
        </p:txBody>
      </p:sp>
      <p:sp>
        <p:nvSpPr>
          <p:cNvPr id="13" name="Freccia in giù 12"/>
          <p:cNvSpPr/>
          <p:nvPr/>
        </p:nvSpPr>
        <p:spPr>
          <a:xfrm>
            <a:off x="5220072" y="285293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3707904" y="177281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436096" y="17728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11560" y="198884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11560" y="530120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691680" y="5013176"/>
            <a:ext cx="618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 cui si aggiunge, se donna, moglie e madre di famiglia: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195736" y="6084004"/>
            <a:ext cx="522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smtClean="0"/>
              <a:t> “CURA del proprio sé”, fare qualcosa per me </a:t>
            </a:r>
          </a:p>
        </p:txBody>
      </p:sp>
      <p:sp>
        <p:nvSpPr>
          <p:cNvPr id="25" name="Freccia in giù 24"/>
          <p:cNvSpPr/>
          <p:nvPr/>
        </p:nvSpPr>
        <p:spPr>
          <a:xfrm>
            <a:off x="4716016" y="537321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179512" y="621849"/>
            <a:ext cx="60821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</a:rPr>
              <a:t>Con quali attese ti sei iscritto all'università?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5"/>
          <p:cNvSpPr txBox="1">
            <a:spLocks noChangeArrowheads="1"/>
          </p:cNvSpPr>
          <p:nvPr/>
        </p:nvSpPr>
        <p:spPr bwMode="auto">
          <a:xfrm>
            <a:off x="827584" y="476672"/>
            <a:ext cx="4910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Cosa vorresti fare in futuro?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47775" y="2780953"/>
            <a:ext cx="3671887" cy="2808287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Lavorare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come </a:t>
            </a:r>
            <a:r>
              <a:rPr lang="it-IT" sz="1600" b="1" u="sng" dirty="0" smtClean="0">
                <a:solidFill>
                  <a:schemeClr val="bg2">
                    <a:lumMod val="50000"/>
                  </a:schemeClr>
                </a:solidFill>
              </a:rPr>
              <a:t>educatore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con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bambini (</a:t>
            </a:r>
            <a:r>
              <a:rPr lang="it-IT" sz="1600" b="1" dirty="0" err="1" smtClean="0">
                <a:solidFill>
                  <a:schemeClr val="bg2">
                    <a:lumMod val="50000"/>
                  </a:schemeClr>
                </a:solidFill>
              </a:rPr>
              <a:t>max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); continuare a fare ciò che si sta facendo (per quanti sono già occupati)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Psicologo;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Prendermi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cura degli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anziani; disabili;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Occuparmi del “disagio sociale” e delle persone in difficoltà;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Crearmi una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famiglia.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280025" y="2780953"/>
            <a:ext cx="3671887" cy="2808287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Diventare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giornalista; diventare scrittore 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Lavorare nel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marketing;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Fare il pubblicitario/grafico;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Organizzatore di eventi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culturali, musicali/ </a:t>
            </a:r>
            <a:r>
              <a:rPr lang="it-IT" sz="1600" b="1" dirty="0" err="1" smtClean="0">
                <a:solidFill>
                  <a:schemeClr val="bg2">
                    <a:lumMod val="50000"/>
                  </a:schemeClr>
                </a:solidFill>
              </a:rPr>
              <a:t>wedding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bg2">
                    <a:lumMod val="50000"/>
                  </a:schemeClr>
                </a:solidFill>
              </a:rPr>
              <a:t>planner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/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pubbliche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relazioni</a:t>
            </a:r>
          </a:p>
          <a:p>
            <a:pPr marL="342900" indent="-342900">
              <a:buFontTx/>
              <a:buAutoNum type="arabicPeriod"/>
              <a:defRPr/>
            </a:pP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</a:rPr>
              <a:t>Lavorare in una ONG in difesa dei diritti umani.</a:t>
            </a: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it-IT" sz="14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ctr">
              <a:defRPr/>
            </a:pPr>
            <a:endParaRPr lang="it-I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179512" y="1988790"/>
            <a:ext cx="3811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/>
              <a:t>Scienze filosofiche e dell’Educazione</a:t>
            </a:r>
          </a:p>
        </p:txBody>
      </p:sp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3991100" y="1988790"/>
            <a:ext cx="434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/>
              <a:t>Scienze e Tecnologie della Comunicazione</a:t>
            </a:r>
          </a:p>
        </p:txBody>
      </p:sp>
      <p:pic>
        <p:nvPicPr>
          <p:cNvPr id="9" name="Immagine 8" descr="image_carou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976" y="260648"/>
            <a:ext cx="2200908" cy="1152128"/>
          </a:xfrm>
          <a:prstGeom prst="rect">
            <a:avLst/>
          </a:prstGeom>
        </p:spPr>
      </p:pic>
      <p:pic>
        <p:nvPicPr>
          <p:cNvPr id="10" name="Immagine 9" descr="logo_paracel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70773" y="692696"/>
            <a:ext cx="5170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Come vedi il tuo presente e futuro</a:t>
            </a:r>
          </a:p>
        </p:txBody>
      </p:sp>
      <p:pic>
        <p:nvPicPr>
          <p:cNvPr id="5" name="Immagine 4" descr="image_carou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7"/>
            <a:ext cx="1991663" cy="1042593"/>
          </a:xfrm>
          <a:prstGeom prst="rect">
            <a:avLst/>
          </a:prstGeom>
        </p:spPr>
      </p:pic>
      <p:pic>
        <p:nvPicPr>
          <p:cNvPr id="6" name="Immagine 5" descr="presente-futu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2857" y="1916832"/>
            <a:ext cx="3709503" cy="24482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528" y="1297791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PRESENTE (+ - )</a:t>
            </a:r>
          </a:p>
          <a:p>
            <a:r>
              <a:rPr lang="it-IT" dirty="0" smtClean="0"/>
              <a:t>E’ vissuto con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fiducia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speranza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nella grande maggioranza dei casi, non per mancanza di realismo, ma voglia di riscatto rispetto al momento storico odierno (</a:t>
            </a:r>
            <a:r>
              <a:rPr lang="it-IT" sz="1400" dirty="0" smtClean="0"/>
              <a:t>crisi economica, disoccupazione giovanile, ecc.).</a:t>
            </a:r>
          </a:p>
          <a:p>
            <a:r>
              <a:rPr lang="it-IT" dirty="0" smtClean="0"/>
              <a:t>Al desiderio di farcela si associa la consapevolezza dell’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impegno </a:t>
            </a:r>
            <a:r>
              <a:rPr lang="it-IT" dirty="0" smtClean="0"/>
              <a:t>necessario per il conseguimento dell’obiettivo della laurea.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55499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FUTURO: (+ - )</a:t>
            </a:r>
          </a:p>
          <a:p>
            <a:r>
              <a:rPr lang="it-IT" dirty="0" smtClean="0"/>
              <a:t>Costituisce una grande incognita per i giovani, che tuttavia vi si relazionano con una buona dose di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determinazione </a:t>
            </a:r>
            <a:r>
              <a:rPr lang="it-IT" dirty="0" smtClean="0"/>
              <a:t>(</a:t>
            </a:r>
            <a:r>
              <a:rPr lang="it-IT" i="1" dirty="0" smtClean="0"/>
              <a:t>la mia scelta di oggi avrà un “peso” sul mio futuro) </a:t>
            </a:r>
            <a:r>
              <a:rPr lang="it-IT" dirty="0" smtClean="0"/>
              <a:t>e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 di realizzazione personale</a:t>
            </a:r>
            <a:r>
              <a:rPr lang="it-IT" dirty="0" smtClean="0"/>
              <a:t> (</a:t>
            </a:r>
            <a:r>
              <a:rPr lang="it-IT" i="1" dirty="0" smtClean="0"/>
              <a:t>crearmi una famiglia) </a:t>
            </a:r>
            <a:r>
              <a:rPr lang="it-IT" dirty="0" smtClean="0"/>
              <a:t>e </a:t>
            </a:r>
            <a:r>
              <a:rPr lang="it-IT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professionale </a:t>
            </a:r>
            <a:r>
              <a:rPr lang="it-IT" dirty="0" smtClean="0"/>
              <a:t>(</a:t>
            </a:r>
            <a:r>
              <a:rPr lang="it-IT" i="1" dirty="0" smtClean="0"/>
              <a:t>trovare un lavoro che mi appaghi/mi piaccia).</a:t>
            </a:r>
            <a:endParaRPr lang="it-IT" i="1" dirty="0"/>
          </a:p>
        </p:txBody>
      </p:sp>
      <p:pic>
        <p:nvPicPr>
          <p:cNvPr id="9" name="Immagine 8" descr="logo_paracel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13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27" y="2060848"/>
            <a:ext cx="3889257" cy="318211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9552" y="260648"/>
            <a:ext cx="437010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Anagrafica del gruppo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98967" y="4090839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85 %</a:t>
            </a:r>
            <a:endParaRPr lang="it-IT" sz="4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70775" y="3442767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 15%</a:t>
            </a:r>
            <a:endParaRPr lang="it-IT" sz="4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9721" y="587901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Età media: 21 anni </a:t>
            </a:r>
          </a:p>
          <a:p>
            <a:pPr algn="ctr"/>
            <a:r>
              <a:rPr lang="it-IT" i="1" dirty="0" smtClean="0"/>
              <a:t>(</a:t>
            </a:r>
            <a:r>
              <a:rPr lang="it-IT" i="1" dirty="0" err="1" smtClean="0"/>
              <a:t>range</a:t>
            </a:r>
            <a:r>
              <a:rPr lang="it-IT" i="1" dirty="0" smtClean="0"/>
              <a:t> min.18 anni – max. 52 anni)</a:t>
            </a:r>
            <a:endParaRPr lang="it-IT" i="1" dirty="0"/>
          </a:p>
        </p:txBody>
      </p:sp>
      <p:pic>
        <p:nvPicPr>
          <p:cNvPr id="11" name="Immagine 10" descr="maschi_femmi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1729556" cy="173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5682157" y="356372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AA. 2015_2016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04868" y="5242967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AA. 2016_2017</a:t>
            </a:r>
            <a:endParaRPr lang="it-IT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169" y="4077072"/>
            <a:ext cx="3648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sellaDiTesto 14"/>
          <p:cNvSpPr txBox="1"/>
          <p:nvPr/>
        </p:nvSpPr>
        <p:spPr>
          <a:xfrm>
            <a:off x="6258221" y="651605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AA. 2014_2015</a:t>
            </a:r>
            <a:endParaRPr lang="it-IT" b="1" dirty="0"/>
          </a:p>
        </p:txBody>
      </p:sp>
      <p:sp>
        <p:nvSpPr>
          <p:cNvPr id="16" name="CasellaDiTesto 7"/>
          <p:cNvSpPr txBox="1">
            <a:spLocks noChangeArrowheads="1"/>
          </p:cNvSpPr>
          <p:nvPr/>
        </p:nvSpPr>
        <p:spPr bwMode="auto">
          <a:xfrm>
            <a:off x="971600" y="980728"/>
            <a:ext cx="3228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Schede pervenute: </a:t>
            </a: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n.116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2411760" y="1412776"/>
            <a:ext cx="333751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1988840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</a:rPr>
              <a:t>99 studentesse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it-IT" b="1" u="sng" dirty="0" smtClean="0">
                <a:solidFill>
                  <a:schemeClr val="bg2">
                    <a:lumMod val="50000"/>
                  </a:schemeClr>
                </a:solidFill>
              </a:rPr>
              <a:t>17 studenti</a:t>
            </a:r>
            <a:endParaRPr lang="it-IT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" name="Immagine 19" descr="logo_paracel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pic>
        <p:nvPicPr>
          <p:cNvPr id="22" name="Immagine 21" descr="image_carous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88641"/>
            <a:ext cx="1880900" cy="98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miliaromag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4523293" cy="30963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260648"/>
            <a:ext cx="432522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Residenza prevalente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magine 6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3182496" cy="316835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39552" y="2636912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55%</a:t>
            </a:r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69451" y="4089266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23%</a:t>
            </a:r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076056" y="2492896"/>
          <a:ext cx="2736304" cy="116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89301">
                <a:tc>
                  <a:txBody>
                    <a:bodyPr/>
                    <a:lstStyle/>
                    <a:p>
                      <a:r>
                        <a:rPr lang="it-IT" dirty="0" smtClean="0"/>
                        <a:t>Ferrara:</a:t>
                      </a:r>
                      <a:r>
                        <a:rPr lang="it-IT" baseline="0" dirty="0" smtClean="0"/>
                        <a:t> 48 studenti</a:t>
                      </a:r>
                      <a:endParaRPr lang="it-IT" dirty="0"/>
                    </a:p>
                  </a:txBody>
                  <a:tcPr/>
                </a:tc>
              </a:tr>
              <a:tr h="389301">
                <a:tc>
                  <a:txBody>
                    <a:bodyPr/>
                    <a:lstStyle/>
                    <a:p>
                      <a:r>
                        <a:rPr lang="it-IT" dirty="0" smtClean="0"/>
                        <a:t>Ravenna: 13 studenti</a:t>
                      </a:r>
                      <a:endParaRPr lang="it-IT" dirty="0"/>
                    </a:p>
                  </a:txBody>
                  <a:tcPr/>
                </a:tc>
              </a:tr>
              <a:tr h="389301">
                <a:tc>
                  <a:txBody>
                    <a:bodyPr/>
                    <a:lstStyle/>
                    <a:p>
                      <a:r>
                        <a:rPr lang="it-IT" dirty="0" smtClean="0"/>
                        <a:t>Bologna: 4 studenti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491880" y="4869160"/>
          <a:ext cx="446449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312035">
                <a:tc>
                  <a:txBody>
                    <a:bodyPr/>
                    <a:lstStyle/>
                    <a:p>
                      <a:r>
                        <a:rPr lang="it-IT" dirty="0" smtClean="0"/>
                        <a:t>Padova e Rovigo:</a:t>
                      </a:r>
                      <a:r>
                        <a:rPr lang="it-IT" baseline="0" dirty="0" smtClean="0"/>
                        <a:t> 10 studenti ognuno</a:t>
                      </a:r>
                      <a:endParaRPr lang="it-IT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it-IT" dirty="0" smtClean="0"/>
                        <a:t>Venezia e Vicenza: 3 studenti ognuno</a:t>
                      </a:r>
                      <a:endParaRPr lang="it-IT" dirty="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it-IT" dirty="0" smtClean="0"/>
                        <a:t>Verona: 1 studente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magine 11" descr="image_carous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8641"/>
            <a:ext cx="1880900" cy="984610"/>
          </a:xfrm>
          <a:prstGeom prst="rect">
            <a:avLst/>
          </a:prstGeom>
        </p:spPr>
      </p:pic>
      <p:pic>
        <p:nvPicPr>
          <p:cNvPr id="13" name="Immagine 12" descr="logo_paracels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260648"/>
            <a:ext cx="425308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Paese di provenienza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magine 5" descr="Ita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067" y="1124744"/>
            <a:ext cx="2480869" cy="2924944"/>
          </a:xfrm>
          <a:prstGeom prst="rect">
            <a:avLst/>
          </a:prstGeom>
        </p:spPr>
      </p:pic>
      <p:pic>
        <p:nvPicPr>
          <p:cNvPr id="7" name="Immagine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2520280" cy="1784018"/>
          </a:xfrm>
          <a:prstGeom prst="rect">
            <a:avLst/>
          </a:prstGeom>
        </p:spPr>
      </p:pic>
      <p:pic>
        <p:nvPicPr>
          <p:cNvPr id="8" name="Immagine 7" descr="tuni-MMAP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741" y="4437112"/>
            <a:ext cx="2544347" cy="1800200"/>
          </a:xfrm>
          <a:prstGeom prst="rect">
            <a:avLst/>
          </a:prstGeom>
        </p:spPr>
      </p:pic>
      <p:pic>
        <p:nvPicPr>
          <p:cNvPr id="9" name="Immagine 8" descr="mappa_marocco_d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772816"/>
            <a:ext cx="2545326" cy="24208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31840" y="1844824"/>
            <a:ext cx="1292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97 %</a:t>
            </a:r>
            <a:endParaRPr lang="it-IT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Immagine 11" descr="image_carous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88641"/>
            <a:ext cx="1880900" cy="984610"/>
          </a:xfrm>
          <a:prstGeom prst="rect">
            <a:avLst/>
          </a:prstGeom>
        </p:spPr>
      </p:pic>
      <p:pic>
        <p:nvPicPr>
          <p:cNvPr id="11" name="Immagine 10" descr="logo_paracel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pic>
        <p:nvPicPr>
          <p:cNvPr id="13" name="Immagine 12" descr="roma-MMAP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4454141"/>
            <a:ext cx="2520280" cy="1783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3568" y="332656"/>
            <a:ext cx="508825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Corso di Laurea prescelto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9" name="Grafico 8"/>
          <p:cNvGraphicFramePr/>
          <p:nvPr/>
        </p:nvGraphicFramePr>
        <p:xfrm>
          <a:off x="1907704" y="1196752"/>
          <a:ext cx="46440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251520" y="4005064"/>
          <a:ext cx="3816424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/>
          <p:nvPr/>
        </p:nvGraphicFramePr>
        <p:xfrm>
          <a:off x="4067944" y="4005064"/>
          <a:ext cx="4158208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magine 6" descr="image_carous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88641"/>
            <a:ext cx="1880900" cy="984610"/>
          </a:xfrm>
          <a:prstGeom prst="rect">
            <a:avLst/>
          </a:prstGeom>
        </p:spPr>
      </p:pic>
      <p:pic>
        <p:nvPicPr>
          <p:cNvPr id="8" name="Immagine 7" descr="logo_paracels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e_carou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052736"/>
            <a:ext cx="1925796" cy="1008112"/>
          </a:xfrm>
          <a:prstGeom prst="rect">
            <a:avLst/>
          </a:prstGeom>
        </p:spPr>
      </p:pic>
      <p:pic>
        <p:nvPicPr>
          <p:cNvPr id="4" name="Immagine 3" descr="logo_paracel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323528" y="364594"/>
            <a:ext cx="736932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Corso di laurea prescelto vs formazione pregressa</a:t>
            </a:r>
          </a:p>
        </p:txBody>
      </p:sp>
      <p:graphicFrame>
        <p:nvGraphicFramePr>
          <p:cNvPr id="11" name="Grafico 10"/>
          <p:cNvGraphicFramePr/>
          <p:nvPr/>
        </p:nvGraphicFramePr>
        <p:xfrm>
          <a:off x="179512" y="1117848"/>
          <a:ext cx="4176464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fico 12"/>
          <p:cNvGraphicFramePr/>
          <p:nvPr/>
        </p:nvGraphicFramePr>
        <p:xfrm>
          <a:off x="179512" y="3926160"/>
          <a:ext cx="4176464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/>
        </p:nvGraphicFramePr>
        <p:xfrm>
          <a:off x="4644008" y="4365104"/>
          <a:ext cx="352839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796136" y="6042774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AA. 2015-2016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88024" y="4005064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Scienze e tecnologie della comunicazione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989" y="2708920"/>
            <a:ext cx="34563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Prevalenza formazione liceale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240_F_72317499_SFRrd8x3W7IPKn6CvRJpjhgDur2IvBV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824536"/>
            <a:ext cx="1988840" cy="1988840"/>
          </a:xfrm>
          <a:prstGeom prst="rect">
            <a:avLst/>
          </a:prstGeom>
        </p:spPr>
      </p:pic>
      <p:pic>
        <p:nvPicPr>
          <p:cNvPr id="4" name="Immagine 3" descr="100_9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24744"/>
            <a:ext cx="4104456" cy="30783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47664" y="4211796"/>
            <a:ext cx="47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54 % </a:t>
            </a:r>
            <a:r>
              <a:rPr lang="it-IT" b="1" dirty="0" smtClean="0"/>
              <a:t>ha allegato una propria immagine 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4715852"/>
            <a:ext cx="611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Rispetto a questa percentuale il </a:t>
            </a:r>
            <a:r>
              <a:rPr lang="it-IT" b="1" dirty="0" smtClean="0"/>
              <a:t>65% </a:t>
            </a:r>
            <a:r>
              <a:rPr lang="it-IT" dirty="0" smtClean="0"/>
              <a:t>linkando </a:t>
            </a:r>
            <a:r>
              <a:rPr lang="it-IT" dirty="0" err="1" smtClean="0"/>
              <a:t>Facebook</a:t>
            </a:r>
            <a:endParaRPr lang="it-IT" dirty="0"/>
          </a:p>
        </p:txBody>
      </p:sp>
      <p:sp>
        <p:nvSpPr>
          <p:cNvPr id="11" name="Freccia circolare a destra 10"/>
          <p:cNvSpPr/>
          <p:nvPr/>
        </p:nvSpPr>
        <p:spPr>
          <a:xfrm>
            <a:off x="1331640" y="4427820"/>
            <a:ext cx="216024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2699792" y="5847655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835696" y="577564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52 % </a:t>
            </a:r>
            <a:endParaRPr lang="it-IT" sz="2400" b="1" dirty="0"/>
          </a:p>
        </p:txBody>
      </p:sp>
      <p:sp>
        <p:nvSpPr>
          <p:cNvPr id="15" name="Freccia a destra 14"/>
          <p:cNvSpPr/>
          <p:nvPr/>
        </p:nvSpPr>
        <p:spPr>
          <a:xfrm>
            <a:off x="5148064" y="5847655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796136" y="577564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76 % </a:t>
            </a:r>
            <a:endParaRPr lang="it-IT" sz="2400" b="1" dirty="0"/>
          </a:p>
        </p:txBody>
      </p:sp>
      <p:pic>
        <p:nvPicPr>
          <p:cNvPr id="17" name="Immagine 16" descr="image_carous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88641"/>
            <a:ext cx="1703631" cy="89181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039324" y="332656"/>
            <a:ext cx="49728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</a:rPr>
              <a:t>Mi presento con una foto</a:t>
            </a:r>
            <a:endParaRPr lang="it-IT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Immagine 17" descr="logo_paracels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famiglia_diseg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437112"/>
            <a:ext cx="2414327" cy="2420888"/>
          </a:xfrm>
          <a:prstGeom prst="rect">
            <a:avLst/>
          </a:prstGeom>
        </p:spPr>
      </p:pic>
      <p:pic>
        <p:nvPicPr>
          <p:cNvPr id="4" name="Immagine 3" descr="image_carou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2656"/>
            <a:ext cx="1376844" cy="720748"/>
          </a:xfrm>
          <a:prstGeom prst="rect">
            <a:avLst/>
          </a:prstGeom>
        </p:spPr>
      </p:pic>
      <p:pic>
        <p:nvPicPr>
          <p:cNvPr id="5" name="Immagine 4" descr="logo_paracel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07504" y="293747"/>
            <a:ext cx="6272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Ci farebbe piacere conoscerti: </a:t>
            </a:r>
          </a:p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puoi scrivere una tua auto-presentazione?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259632" y="251460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Carattere,</a:t>
                      </a:r>
                      <a:r>
                        <a:rPr lang="it-IT" baseline="0" dirty="0" smtClean="0"/>
                        <a:t> famiglia,  contesto di vita e propri interessi</a:t>
                      </a:r>
                      <a:endParaRPr lang="it-IT" dirty="0"/>
                    </a:p>
                  </a:txBody>
                  <a:tcPr>
                    <a:solidFill>
                      <a:srgbClr val="22D0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Contesto “esperienziale” lavorativo e/o formativo (prevalenza maschile)</a:t>
                      </a:r>
                      <a:endParaRPr lang="it-IT" dirty="0"/>
                    </a:p>
                  </a:txBody>
                  <a:tcPr>
                    <a:solidFill>
                      <a:srgbClr val="22D0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259632" y="1658496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Fascia d’età :</a:t>
                      </a:r>
                    </a:p>
                    <a:p>
                      <a:pPr algn="ctr"/>
                      <a:r>
                        <a:rPr lang="it-IT" sz="2400" baseline="0" dirty="0" smtClean="0"/>
                        <a:t> dai 18 – 24 anni</a:t>
                      </a:r>
                      <a:endParaRPr lang="it-IT" sz="2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Fascia d’età:</a:t>
                      </a:r>
                    </a:p>
                    <a:p>
                      <a:pPr algn="ctr"/>
                      <a:r>
                        <a:rPr kumimoji="0"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it-IT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24 anni</a:t>
                      </a:r>
                      <a:endParaRPr kumimoji="0" lang="it-IT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Immagine 10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935010">
            <a:off x="281030" y="4223910"/>
            <a:ext cx="2985061" cy="864096"/>
          </a:xfrm>
          <a:prstGeom prst="rect">
            <a:avLst/>
          </a:prstGeom>
        </p:spPr>
      </p:pic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355976" y="3861048"/>
          <a:ext cx="3024336" cy="84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Anche contesto familiare  (genere femminile)</a:t>
                      </a:r>
                      <a:endParaRPr lang="it-IT" dirty="0"/>
                    </a:p>
                  </a:txBody>
                  <a:tcPr>
                    <a:solidFill>
                      <a:srgbClr val="22D0D4"/>
                    </a:solidFill>
                  </a:tcPr>
                </a:tc>
              </a:tr>
            </a:tbl>
          </a:graphicData>
        </a:graphic>
      </p:graphicFrame>
      <p:pic>
        <p:nvPicPr>
          <p:cNvPr id="16" name="Immagine 15" descr="lavoro-normat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0326" y="4725143"/>
            <a:ext cx="2552034" cy="1008113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5724128" y="34290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940152" y="342900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_paracel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41257" y="3518137"/>
            <a:ext cx="5714286" cy="876191"/>
          </a:xfrm>
          <a:prstGeom prst="rect">
            <a:avLst/>
          </a:prstGeom>
        </p:spPr>
      </p:pic>
      <p:pic>
        <p:nvPicPr>
          <p:cNvPr id="6" name="Immagine 5" descr="image_carou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2656"/>
            <a:ext cx="1376844" cy="720748"/>
          </a:xfrm>
          <a:prstGeom prst="rect">
            <a:avLst/>
          </a:prstGeom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07504" y="293747"/>
            <a:ext cx="6272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Ci farebbe piacere conoscerti: </a:t>
            </a:r>
          </a:p>
          <a:p>
            <a:r>
              <a:rPr lang="it-IT" sz="2400" b="1" dirty="0" smtClean="0">
                <a:solidFill>
                  <a:schemeClr val="bg2">
                    <a:lumMod val="50000"/>
                  </a:schemeClr>
                </a:solidFill>
              </a:rPr>
              <a:t>puoi scrivere una tua auto-presentazione?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1613" y="1763524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nucleare, mono-genitoriale, vive con fratello/sorella</a:t>
            </a:r>
          </a:p>
          <a:p>
            <a:r>
              <a:rPr lang="it-IT" sz="1400" dirty="0" smtClean="0"/>
              <a:t>(</a:t>
            </a:r>
            <a:r>
              <a:rPr lang="it-IT" sz="1400" i="1" dirty="0" smtClean="0"/>
              <a:t>in molte di queste famiglie vivono anche vari animali domestici)</a:t>
            </a:r>
            <a:endParaRPr lang="it-IT" sz="14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843808" y="2564904"/>
            <a:ext cx="28624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Descrizione caratteriale:</a:t>
            </a:r>
            <a:endParaRPr lang="it-IT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magine 9" descr="carattere-bambi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2520280" cy="25202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843808" y="2996952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(trasversale ai due generi)</a:t>
            </a:r>
          </a:p>
          <a:p>
            <a:pPr algn="just">
              <a:defRPr/>
            </a:pPr>
            <a:r>
              <a:rPr lang="it-IT" dirty="0" smtClean="0"/>
              <a:t>(</a:t>
            </a:r>
            <a:r>
              <a:rPr lang="it-IT" b="1" u="sng" dirty="0" smtClean="0"/>
              <a:t>qualità</a:t>
            </a:r>
            <a:r>
              <a:rPr lang="it-IT" dirty="0" smtClean="0"/>
              <a:t>) -&gt; solare, socievole, estroverso, positivo, carismatico, allegro, scherzoso, disponibile, curioso, dinamico, gentile, riservato, timido, introverso, semplice, sensibile, collaborativo, …</a:t>
            </a:r>
          </a:p>
          <a:p>
            <a:pPr algn="just">
              <a:defRPr/>
            </a:pPr>
            <a:endParaRPr lang="it-IT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it-IT" i="1" dirty="0" smtClean="0">
                <a:solidFill>
                  <a:schemeClr val="bg2">
                    <a:lumMod val="50000"/>
                  </a:schemeClr>
                </a:solidFill>
              </a:rPr>
              <a:t>(rappresentazione  “femminile”)</a:t>
            </a:r>
            <a:endParaRPr lang="it-IT" dirty="0" smtClean="0"/>
          </a:p>
          <a:p>
            <a:pPr algn="just">
              <a:defRPr/>
            </a:pPr>
            <a:r>
              <a:rPr lang="it-IT" dirty="0" smtClean="0"/>
              <a:t>(</a:t>
            </a:r>
            <a:r>
              <a:rPr lang="it-IT" b="1" u="sng" dirty="0" smtClean="0"/>
              <a:t>difetti)</a:t>
            </a:r>
            <a:r>
              <a:rPr lang="it-IT" dirty="0" smtClean="0"/>
              <a:t>-&gt; permalosa, testarda, lunatica, dal carattere difficile, pessimista, insicura, chiusa in me stessa, ansiosa, …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51520" y="1412776"/>
            <a:ext cx="2277611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Tipologia familiare: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560</TotalTime>
  <Words>1364</Words>
  <Application>Microsoft Office PowerPoint</Application>
  <PresentationFormat>Presentazione su schermo (4:3)</PresentationFormat>
  <Paragraphs>162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Mito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Pierpaola Pierucci</dc:creator>
  <cp:lastModifiedBy>Pierpaola Pierucci</cp:lastModifiedBy>
  <cp:revision>107</cp:revision>
  <dcterms:created xsi:type="dcterms:W3CDTF">2016-10-15T08:07:40Z</dcterms:created>
  <dcterms:modified xsi:type="dcterms:W3CDTF">2016-10-20T07:36:13Z</dcterms:modified>
</cp:coreProperties>
</file>