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6" r:id="rId3"/>
    <p:sldId id="258" r:id="rId4"/>
    <p:sldId id="304" r:id="rId5"/>
    <p:sldId id="268" r:id="rId6"/>
    <p:sldId id="283" r:id="rId7"/>
    <p:sldId id="285" r:id="rId8"/>
    <p:sldId id="299" r:id="rId9"/>
    <p:sldId id="300" r:id="rId10"/>
    <p:sldId id="305" r:id="rId11"/>
    <p:sldId id="301" r:id="rId12"/>
    <p:sldId id="288" r:id="rId13"/>
    <p:sldId id="303" r:id="rId14"/>
  </p:sldIdLst>
  <p:sldSz cx="9144000" cy="6858000" type="screen4x3"/>
  <p:notesSz cx="6858000" cy="99456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33CC"/>
    <a:srgbClr val="FFFF99"/>
    <a:srgbClr val="98B9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1DD8B-3810-430E-9BE7-4B939BB9E402}" type="datetimeFigureOut">
              <a:rPr lang="it-IT" smtClean="0"/>
              <a:pPr/>
              <a:t>21/10/2016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A9FEE-985D-4D97-949D-8DF15A1356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6699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3821F-2AE0-466D-89A4-31C7AE24E414}" type="datetimeFigureOut">
              <a:rPr lang="it-IT" smtClean="0"/>
              <a:pPr/>
              <a:t>21/10/2016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8C4C4-10D9-4975-ACB5-143E69FC38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6597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“REALE”</a:t>
            </a:r>
            <a:r>
              <a:rPr lang="it-IT" dirty="0" smtClean="0"/>
              <a:t> termine che evoca qualcosa che “è”, qualcosa di “oggettivo” e proprio per questo conoscibile nella sua vera essenza. Fin da piccolo ogni individuo, in modo del tutto naturale, impara</a:t>
            </a:r>
            <a:r>
              <a:rPr lang="it-IT" baseline="0" dirty="0" smtClean="0"/>
              <a:t> a conoscere </a:t>
            </a:r>
            <a:r>
              <a:rPr lang="it-IT" dirty="0" smtClean="0"/>
              <a:t>il mondo che lo circonda attraverso due organi di senso principali:</a:t>
            </a:r>
            <a:r>
              <a:rPr lang="it-IT" baseline="0" dirty="0" smtClean="0"/>
              <a:t> gli occhi (OSSERVAZIONE) e le orecchie (ASCOLTANDO).  Progressivamente ciò che vede e sente acquisisce un </a:t>
            </a:r>
            <a:r>
              <a:rPr lang="it-IT" b="1" baseline="0" dirty="0" smtClean="0"/>
              <a:t>senso, </a:t>
            </a:r>
            <a:r>
              <a:rPr lang="it-IT" b="0" baseline="0" dirty="0" smtClean="0"/>
              <a:t>un </a:t>
            </a:r>
            <a:r>
              <a:rPr lang="it-IT" b="1" baseline="0" dirty="0" smtClean="0"/>
              <a:t>significato</a:t>
            </a:r>
            <a:r>
              <a:rPr lang="it-IT" b="0" baseline="0" dirty="0" smtClean="0"/>
              <a:t>, diventa </a:t>
            </a:r>
            <a:r>
              <a:rPr lang="it-IT" b="1" baseline="0" dirty="0" smtClean="0"/>
              <a:t>“sapere” </a:t>
            </a:r>
            <a:r>
              <a:rPr lang="it-IT" b="0" baseline="0" dirty="0" smtClean="0"/>
              <a:t>ed è questo tipo di conoscenza che ciascuno di noi utilizza per interpretare il mondo in cui vive. La conoscenza del “reale” parte quindi dall’</a:t>
            </a:r>
            <a:r>
              <a:rPr lang="it-IT" b="1" i="1" baseline="0" dirty="0" smtClean="0"/>
              <a:t>esperienza</a:t>
            </a:r>
            <a:r>
              <a:rPr lang="it-IT" b="0" baseline="0" dirty="0" smtClean="0"/>
              <a:t>, che viene </a:t>
            </a:r>
            <a:r>
              <a:rPr lang="it-IT" b="1" i="1" baseline="0" dirty="0" smtClean="0"/>
              <a:t>interpretata</a:t>
            </a:r>
            <a:r>
              <a:rPr lang="it-IT" b="0" baseline="0" dirty="0" smtClean="0"/>
              <a:t>  da ciascuno di noi per poter giungere ad una spiegazione/comprensione di quando osservato e/o ascoltato, dei “fatti sociali”. Ma come osserviamo? Come ascoltiamo?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C4C4-10D9-4975-ACB5-143E69FC38E1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L’ingenuità epistemologica ci induce a ritenere che ciò</a:t>
            </a:r>
            <a:r>
              <a:rPr lang="it-IT" baseline="0" dirty="0" smtClean="0"/>
              <a:t> che osserviamo dal nostro punto di vista sia “vero”. Ciò può esserlo </a:t>
            </a:r>
            <a:r>
              <a:rPr lang="it-IT" b="1" i="1" baseline="0" dirty="0" smtClean="0"/>
              <a:t>se</a:t>
            </a:r>
            <a:r>
              <a:rPr lang="it-IT" baseline="0" dirty="0" smtClean="0"/>
              <a:t>, e </a:t>
            </a:r>
            <a:r>
              <a:rPr lang="it-IT" b="1" i="1" baseline="0" dirty="0" smtClean="0"/>
              <a:t>solo se</a:t>
            </a:r>
            <a:r>
              <a:rPr lang="it-IT" baseline="0" dirty="0" smtClean="0"/>
              <a:t>, operiamo in sistemi semplici entro i quali valgono le stesse premesse implicite (abitudini </a:t>
            </a:r>
            <a:r>
              <a:rPr lang="it-IT" baseline="0" dirty="0" err="1" smtClean="0"/>
              <a:t>percettivo-valutative</a:t>
            </a:r>
            <a:r>
              <a:rPr lang="it-IT" baseline="0" dirty="0" smtClean="0"/>
              <a:t>). Il mondo sociale, tuttavia, non è affatto un sistema semplice ed oggi ancora di più a fronte della “globalizzazione” che pervade le nostre vite -&gt; </a:t>
            </a:r>
            <a:r>
              <a:rPr lang="it-IT" baseline="0" dirty="0" err="1" smtClean="0"/>
              <a:t>deuteroapprendimento</a:t>
            </a:r>
            <a:r>
              <a:rPr lang="it-IT" baseline="0" dirty="0" smtClean="0"/>
              <a:t> (Apprendimento dell’apprendimento)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C4C4-10D9-4975-ACB5-143E69FC38E1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Cambiare</a:t>
            </a:r>
            <a:r>
              <a:rPr lang="it-IT" baseline="0" dirty="0" smtClean="0"/>
              <a:t> la “forma”-&gt; cambiamento della cornice </a:t>
            </a:r>
            <a:r>
              <a:rPr lang="it-IT" baseline="0" dirty="0" err="1" smtClean="0"/>
              <a:t>linguistico-culturale</a:t>
            </a:r>
            <a:r>
              <a:rPr lang="it-IT" baseline="0" dirty="0" smtClean="0"/>
              <a:t>. Parole con un significato in lingua italiana ed uno diverso in lingua inglese.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C4C4-10D9-4975-ACB5-143E69FC38E1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Cambiamento delle premesse implicite</a:t>
            </a:r>
            <a:r>
              <a:rPr lang="it-IT" baseline="0" dirty="0" smtClean="0"/>
              <a:t> (cornici di cui siamo parte).</a:t>
            </a:r>
          </a:p>
          <a:p>
            <a:r>
              <a:rPr lang="it-IT" baseline="0" dirty="0" smtClean="0"/>
              <a:t>Chi ha risolto l’esercizio non si è limitato a cambiare il percorso, ha cambiato le premesse (</a:t>
            </a:r>
            <a:r>
              <a:rPr lang="it-IT" b="1" baseline="0" dirty="0" smtClean="0"/>
              <a:t>cambio del contesto, della “forma”/gestalt</a:t>
            </a:r>
            <a:r>
              <a:rPr lang="it-IT" baseline="0" dirty="0" smtClean="0"/>
              <a:t>).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C4C4-10D9-4975-ACB5-143E69FC38E1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Stereotipi</a:t>
            </a:r>
            <a:r>
              <a:rPr lang="it-IT" b="1" baseline="0" dirty="0" smtClean="0"/>
              <a:t> e pregiudizi. Esperienza di “spiazzamento”</a:t>
            </a:r>
            <a:endParaRPr lang="it-IT" baseline="0" dirty="0" smtClean="0"/>
          </a:p>
          <a:p>
            <a:r>
              <a:rPr lang="it-IT" baseline="0" dirty="0" smtClean="0"/>
              <a:t>Il gioco è finalizzato a verificare da parte di ciascuno quanto e come gli stereotipi possano costituire i criteri in base ai quali operare delle scelte.</a:t>
            </a:r>
          </a:p>
          <a:p>
            <a:r>
              <a:rPr lang="it-IT" b="1" baseline="0" dirty="0" smtClean="0"/>
              <a:t>Ciò che si dà per scontato </a:t>
            </a:r>
            <a:r>
              <a:rPr lang="it-IT" baseline="0" dirty="0" smtClean="0"/>
              <a:t>diventa la bussola di orientamento per le nostre decisioni e rappresentazione oggettiva della realtà (!).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C4C4-10D9-4975-ACB5-143E69FC38E1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6143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7917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959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362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494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21/10/2016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4868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21/10/2016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867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21/10/2016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3521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21/10/2016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8635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21/10/2016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5800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21/10/2016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650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C592-D8AF-4BB5-85BC-A69737AD590F}" type="datetimeFigureOut">
              <a:rPr lang="it-IT" smtClean="0"/>
              <a:pPr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8640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054"/>
          <p:cNvSpPr txBox="1">
            <a:spLocks noChangeArrowheads="1"/>
          </p:cNvSpPr>
          <p:nvPr/>
        </p:nvSpPr>
        <p:spPr bwMode="auto">
          <a:xfrm>
            <a:off x="6012160" y="6165304"/>
            <a:ext cx="2808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it-IT" sz="1800" b="1" i="1" dirty="0" smtClean="0">
                <a:latin typeface="+mn-lt"/>
              </a:rPr>
              <a:t>pierpaola.pierucci@unife.it</a:t>
            </a:r>
            <a:endParaRPr lang="it-IT" sz="1800" b="1" i="1" dirty="0">
              <a:latin typeface="+mn-lt"/>
            </a:endParaRPr>
          </a:p>
        </p:txBody>
      </p:sp>
      <p:sp>
        <p:nvSpPr>
          <p:cNvPr id="8" name="Text Box 2053"/>
          <p:cNvSpPr txBox="1">
            <a:spLocks noChangeArrowheads="1"/>
          </p:cNvSpPr>
          <p:nvPr/>
        </p:nvSpPr>
        <p:spPr bwMode="auto">
          <a:xfrm>
            <a:off x="4247456" y="2132856"/>
            <a:ext cx="4896544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it-IT" sz="1800" b="1" dirty="0" smtClean="0">
              <a:latin typeface="+mj-lt"/>
            </a:endParaRPr>
          </a:p>
          <a:p>
            <a:pPr algn="ctr" eaLnBrk="1" hangingPunct="1"/>
            <a:r>
              <a:rPr lang="it-IT" sz="1800" b="1" dirty="0" smtClean="0">
                <a:latin typeface="+mj-lt"/>
              </a:rPr>
              <a:t>Corso di Sociologia generale a. a. 2016-2017</a:t>
            </a:r>
          </a:p>
          <a:p>
            <a:pPr algn="ctr" eaLnBrk="1" hangingPunct="1"/>
            <a:endParaRPr lang="it-IT" sz="1800" b="1" dirty="0" smtClean="0">
              <a:latin typeface="+mj-lt"/>
            </a:endParaRPr>
          </a:p>
          <a:p>
            <a:pPr algn="ctr" eaLnBrk="1" hangingPunct="1"/>
            <a:endParaRPr lang="it-IT" sz="900" b="1" dirty="0" smtClean="0">
              <a:solidFill>
                <a:srgbClr val="C00000"/>
              </a:solidFill>
              <a:latin typeface="+mj-lt"/>
            </a:endParaRPr>
          </a:p>
          <a:p>
            <a:pPr algn="ctr" eaLnBrk="1" hangingPunct="1"/>
            <a:r>
              <a:rPr lang="it-IT" b="1" dirty="0" smtClean="0">
                <a:solidFill>
                  <a:srgbClr val="C00000"/>
                </a:solidFill>
                <a:latin typeface="+mn-lt"/>
              </a:rPr>
              <a:t>“Fare ricerca nella realtà sociale”</a:t>
            </a:r>
          </a:p>
          <a:p>
            <a:pPr algn="ctr" eaLnBrk="1" hangingPunct="1"/>
            <a:r>
              <a:rPr lang="it-IT" sz="2000" i="1" dirty="0" smtClean="0">
                <a:latin typeface="+mn-lt"/>
              </a:rPr>
              <a:t>Capitolo 3 del volume:</a:t>
            </a:r>
          </a:p>
          <a:p>
            <a:pPr algn="ctr"/>
            <a:r>
              <a:rPr lang="it-IT" sz="1800" i="1" dirty="0" smtClean="0">
                <a:latin typeface="+mj-lt"/>
              </a:rPr>
              <a:t>“Introduzione alla sociologia” di George </a:t>
            </a:r>
            <a:r>
              <a:rPr lang="it-IT" sz="1800" i="1" dirty="0" err="1" smtClean="0">
                <a:latin typeface="+mj-lt"/>
              </a:rPr>
              <a:t>Ritzer</a:t>
            </a:r>
            <a:r>
              <a:rPr lang="it-IT" sz="1800" i="1" dirty="0" smtClean="0">
                <a:latin typeface="+mj-lt"/>
              </a:rPr>
              <a:t> </a:t>
            </a:r>
          </a:p>
          <a:p>
            <a:pPr algn="ctr"/>
            <a:r>
              <a:rPr lang="it-IT" sz="1800" i="1" dirty="0" smtClean="0">
                <a:latin typeface="+mj-lt"/>
              </a:rPr>
              <a:t>Utet editore </a:t>
            </a:r>
          </a:p>
          <a:p>
            <a:pPr algn="ctr" eaLnBrk="1" hangingPunct="1"/>
            <a:endParaRPr lang="it-IT" sz="900" b="1" dirty="0" smtClean="0">
              <a:latin typeface="+mj-lt"/>
            </a:endParaRPr>
          </a:p>
        </p:txBody>
      </p:sp>
      <p:pic>
        <p:nvPicPr>
          <p:cNvPr id="6" name="Immagine 5" descr="logo uni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736304" cy="1229577"/>
          </a:xfrm>
          <a:prstGeom prst="rect">
            <a:avLst/>
          </a:prstGeom>
        </p:spPr>
      </p:pic>
      <p:pic>
        <p:nvPicPr>
          <p:cNvPr id="9" name="Immagine 8" descr="magritte20-20golcond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44216"/>
            <a:ext cx="4187958" cy="314096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27584" y="5147900"/>
            <a:ext cx="309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René Magritte, </a:t>
            </a:r>
            <a:r>
              <a:rPr lang="it-IT" i="1" dirty="0" err="1" smtClean="0"/>
              <a:t>Golconda</a:t>
            </a:r>
            <a:r>
              <a:rPr lang="it-IT" i="1" dirty="0" smtClean="0"/>
              <a:t> 1953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51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427984" y="3068960"/>
            <a:ext cx="4392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Ognuno di noi è parte di una “cultura” e questa “cultura”, a sua volta, è parte di noi. Crescendo all’interno di una comunità, imparando una certa lingua, facciamo nostre  le “cornici” (premesse implicite), che </a:t>
            </a:r>
            <a:r>
              <a:rPr lang="it-IT" b="1" i="1" u="sng" dirty="0" smtClean="0"/>
              <a:t>in quel contesto </a:t>
            </a:r>
            <a:r>
              <a:rPr lang="it-IT" b="1" dirty="0" smtClean="0"/>
              <a:t> sono date per scontate e che costituiscono il terreno sicuro che ci consente di capirci (attribuzione di senso).</a:t>
            </a:r>
            <a:endParaRPr lang="it-IT" b="1" i="1" u="sng" dirty="0"/>
          </a:p>
        </p:txBody>
      </p:sp>
      <p:sp>
        <p:nvSpPr>
          <p:cNvPr id="9" name="Freccia in giù 8"/>
          <p:cNvSpPr/>
          <p:nvPr/>
        </p:nvSpPr>
        <p:spPr>
          <a:xfrm>
            <a:off x="6372200" y="2276872"/>
            <a:ext cx="504056" cy="648072"/>
          </a:xfrm>
          <a:prstGeom prst="downArrow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390987" y="1713582"/>
            <a:ext cx="4285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LE </a:t>
            </a:r>
            <a:r>
              <a:rPr lang="it-IT" sz="2400" b="1" i="1" u="sng" dirty="0" smtClean="0">
                <a:solidFill>
                  <a:srgbClr val="C00000"/>
                </a:solidFill>
              </a:rPr>
              <a:t>CORNICI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DI</a:t>
            </a:r>
            <a:r>
              <a:rPr lang="it-IT" sz="2400" b="1" dirty="0" smtClean="0">
                <a:solidFill>
                  <a:srgbClr val="C00000"/>
                </a:solidFill>
              </a:rPr>
              <a:t> CUI SIAMO PARTE</a:t>
            </a:r>
            <a:endParaRPr lang="it-IT" sz="2400" b="1" dirty="0" smtClean="0"/>
          </a:p>
          <a:p>
            <a:pPr algn="ctr"/>
            <a:endParaRPr lang="it-IT" sz="2400" dirty="0"/>
          </a:p>
        </p:txBody>
      </p:sp>
      <p:pic>
        <p:nvPicPr>
          <p:cNvPr id="14" name="Immagine 13" descr="Il migliore dei mondi possib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778682" cy="5013176"/>
          </a:xfrm>
          <a:prstGeom prst="rect">
            <a:avLst/>
          </a:prstGeom>
        </p:spPr>
      </p:pic>
      <p:pic>
        <p:nvPicPr>
          <p:cNvPr id="10" name="Immagine 9" descr="logo un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1"/>
            <a:ext cx="1800200" cy="8089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71600" y="1196752"/>
            <a:ext cx="7128792" cy="495520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endParaRPr lang="it-IT" sz="2400" b="1" dirty="0" smtClean="0">
              <a:solidFill>
                <a:srgbClr val="C000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“Che cos’hanno in comune queste parole?”</a:t>
            </a:r>
          </a:p>
          <a:p>
            <a:endParaRPr lang="it-IT" sz="800" b="1" dirty="0" smtClean="0"/>
          </a:p>
          <a:p>
            <a:pPr marL="354013" algn="just">
              <a:buFont typeface="Wingdings" pitchFamily="2" charset="2"/>
              <a:buChar char="ü"/>
            </a:pPr>
            <a:r>
              <a:rPr lang="it-IT" sz="2400" b="1" dirty="0" smtClean="0"/>
              <a:t>	</a:t>
            </a:r>
            <a:r>
              <a:rPr lang="it-IT" sz="3200" b="1" dirty="0" smtClean="0"/>
              <a:t>Cane</a:t>
            </a:r>
          </a:p>
          <a:p>
            <a:pPr marL="354013" algn="just">
              <a:buFont typeface="Wingdings" pitchFamily="2" charset="2"/>
              <a:buChar char="ü"/>
            </a:pPr>
            <a:r>
              <a:rPr lang="it-IT" sz="3200" b="1" dirty="0" smtClean="0"/>
              <a:t>	Case</a:t>
            </a:r>
          </a:p>
          <a:p>
            <a:pPr marL="354013" algn="just">
              <a:buFont typeface="Wingdings" pitchFamily="2" charset="2"/>
              <a:buChar char="ü"/>
            </a:pPr>
            <a:r>
              <a:rPr lang="it-IT" sz="3200" b="1" dirty="0" smtClean="0"/>
              <a:t>	Dare</a:t>
            </a:r>
          </a:p>
          <a:p>
            <a:pPr marL="354013" algn="just">
              <a:buFont typeface="Wingdings" pitchFamily="2" charset="2"/>
              <a:buChar char="ü"/>
            </a:pPr>
            <a:r>
              <a:rPr lang="it-IT" sz="3200" b="1" dirty="0" smtClean="0"/>
              <a:t>	Fine</a:t>
            </a:r>
          </a:p>
          <a:p>
            <a:pPr marL="354013" algn="just">
              <a:buFont typeface="Wingdings" pitchFamily="2" charset="2"/>
              <a:buChar char="ü"/>
            </a:pPr>
            <a:r>
              <a:rPr lang="it-IT" sz="3200" b="1" dirty="0" smtClean="0"/>
              <a:t>	Sale</a:t>
            </a:r>
          </a:p>
          <a:p>
            <a:pPr marL="354013" algn="just">
              <a:buFont typeface="Wingdings" pitchFamily="2" charset="2"/>
              <a:buChar char="ü"/>
            </a:pPr>
            <a:r>
              <a:rPr lang="it-IT" sz="3200" b="1" dirty="0" smtClean="0"/>
              <a:t>	Mode</a:t>
            </a:r>
          </a:p>
          <a:p>
            <a:pPr marL="354013" algn="just">
              <a:buFont typeface="Wingdings" pitchFamily="2" charset="2"/>
              <a:buChar char="ü"/>
            </a:pPr>
            <a:r>
              <a:rPr lang="it-IT" sz="3200" b="1" dirty="0" smtClean="0"/>
              <a:t>	Mite</a:t>
            </a:r>
          </a:p>
          <a:p>
            <a:pPr marL="354013" algn="just">
              <a:buFont typeface="Wingdings" pitchFamily="2" charset="2"/>
              <a:buChar char="ü"/>
            </a:pPr>
            <a:r>
              <a:rPr lang="it-IT" sz="3200" b="1" dirty="0" smtClean="0"/>
              <a:t>	Ride</a:t>
            </a:r>
            <a:endParaRPr lang="it-IT" sz="2400" dirty="0" smtClean="0"/>
          </a:p>
        </p:txBody>
      </p:sp>
      <p:pic>
        <p:nvPicPr>
          <p:cNvPr id="7" name="Immagine 6" descr="logo un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1"/>
            <a:ext cx="1800200" cy="808932"/>
          </a:xfrm>
          <a:prstGeom prst="rect">
            <a:avLst/>
          </a:prstGeom>
        </p:spPr>
      </p:pic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6219" y="2557462"/>
            <a:ext cx="4138109" cy="27437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27584" y="1484785"/>
            <a:ext cx="7416824" cy="1692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Esercizio di fenomenologia sperimentale:</a:t>
            </a:r>
          </a:p>
          <a:p>
            <a:endParaRPr lang="it-IT" sz="1100" b="1" dirty="0" smtClean="0"/>
          </a:p>
          <a:p>
            <a:r>
              <a:rPr lang="it-IT" b="1" dirty="0" smtClean="0"/>
              <a:t>[Tempo: 5 minuti]</a:t>
            </a:r>
          </a:p>
          <a:p>
            <a:endParaRPr lang="it-IT" sz="1100" b="1" dirty="0" smtClean="0"/>
          </a:p>
          <a:p>
            <a:r>
              <a:rPr lang="it-IT" b="1" dirty="0" smtClean="0"/>
              <a:t>Compito: </a:t>
            </a:r>
          </a:p>
          <a:p>
            <a:r>
              <a:rPr lang="it-IT" b="1" dirty="0" smtClean="0"/>
              <a:t>unire i nove punti con </a:t>
            </a:r>
            <a:r>
              <a:rPr lang="it-IT" b="1" u="sng" dirty="0" smtClean="0"/>
              <a:t>quattro segmenti </a:t>
            </a:r>
            <a:r>
              <a:rPr lang="it-IT" b="1" dirty="0" smtClean="0"/>
              <a:t>senza sollevare la matita dal foglio</a:t>
            </a:r>
            <a:endParaRPr lang="it-IT" dirty="0" smtClean="0"/>
          </a:p>
        </p:txBody>
      </p:sp>
      <p:pic>
        <p:nvPicPr>
          <p:cNvPr id="9" name="Immagine 8" descr="problema-nove-pun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2542" y="3573016"/>
            <a:ext cx="2701586" cy="2376264"/>
          </a:xfrm>
          <a:prstGeom prst="rect">
            <a:avLst/>
          </a:prstGeom>
        </p:spPr>
      </p:pic>
      <p:pic>
        <p:nvPicPr>
          <p:cNvPr id="7" name="Immagine 6" descr="logo unif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1"/>
            <a:ext cx="1800200" cy="808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27584" y="1333212"/>
            <a:ext cx="7416824" cy="48320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Esercizio di riflessività fenomenologia</a:t>
            </a:r>
          </a:p>
          <a:p>
            <a:pPr algn="just"/>
            <a:endParaRPr lang="it-IT" sz="300" b="1" dirty="0" smtClean="0"/>
          </a:p>
          <a:p>
            <a:pPr algn="ctr"/>
            <a:r>
              <a:rPr lang="it-IT" b="1" dirty="0" smtClean="0"/>
              <a:t>[5 minuti di tempo]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u="sng" dirty="0" smtClean="0"/>
              <a:t>Storia</a:t>
            </a:r>
            <a:r>
              <a:rPr lang="it-IT" b="1" dirty="0" smtClean="0"/>
              <a:t>: La terra sta morendo. Unica possibilità di salvezza una navicella spaziale con sette posti a bordo che sta per partire per un altro pianeta. Intorno alla navicella vi sono undici persone che aspirano a partire. Voi vi trovate nella posizione di dover scegliere le sette persone che partiranno e costituiranno il primo nucleo di una nuova civiltà. Di loro sappiamo pochissimo, quasi niente, tuttavia su queste basi dovete scegliere. Le informazioni che abbiamo sono le seguenti:</a:t>
            </a:r>
          </a:p>
          <a:p>
            <a:pPr algn="just"/>
            <a:endParaRPr lang="it-IT" b="1" dirty="0" smtClean="0"/>
          </a:p>
          <a:p>
            <a:pPr marL="342900" indent="-342900" algn="just">
              <a:buAutoNum type="arabicPeriod"/>
            </a:pPr>
            <a:r>
              <a:rPr lang="it-IT" b="1" dirty="0" smtClean="0"/>
              <a:t>Militante nero;                        6. Falegname cieco;                 11. Sacerdote</a:t>
            </a:r>
          </a:p>
          <a:p>
            <a:pPr marL="342900" indent="-342900" algn="just">
              <a:buAutoNum type="arabicPeriod"/>
            </a:pPr>
            <a:r>
              <a:rPr lang="it-IT" b="1" dirty="0" smtClean="0"/>
              <a:t>Poliziotto con fucile;              7. Dottoressa;</a:t>
            </a:r>
          </a:p>
          <a:p>
            <a:pPr marL="342900" indent="-342900" algn="just">
              <a:buAutoNum type="arabicPeriod"/>
            </a:pPr>
            <a:r>
              <a:rPr lang="it-IT" b="1" dirty="0" smtClean="0"/>
              <a:t>Atleta;                                       8. Prostituta;</a:t>
            </a:r>
          </a:p>
          <a:p>
            <a:pPr marL="342900" indent="-342900" algn="just">
              <a:buAutoNum type="arabicPeriod"/>
            </a:pPr>
            <a:r>
              <a:rPr lang="it-IT" b="1" dirty="0" smtClean="0"/>
              <a:t>Architetto;                               9.  Ragazza di 16 anni incinta;</a:t>
            </a:r>
          </a:p>
          <a:p>
            <a:pPr marL="342900" indent="-342900" algn="just">
              <a:buAutoNum type="arabicPeriod"/>
            </a:pPr>
            <a:r>
              <a:rPr lang="it-IT" b="1" dirty="0" smtClean="0"/>
              <a:t>Cuoca;                                    10.  Musicista gay;</a:t>
            </a:r>
            <a:endParaRPr lang="it-IT" dirty="0" smtClean="0"/>
          </a:p>
        </p:txBody>
      </p:sp>
      <p:pic>
        <p:nvPicPr>
          <p:cNvPr id="7" name="Immagine 6" descr="logo un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1"/>
            <a:ext cx="1800200" cy="808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uni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1"/>
            <a:ext cx="1800200" cy="8089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87824" y="1124744"/>
            <a:ext cx="3099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Percorso formativo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4294837"/>
            <a:ext cx="89466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Obiettivo generale:</a:t>
            </a:r>
          </a:p>
          <a:p>
            <a:r>
              <a:rPr lang="it-IT" b="1" dirty="0" smtClean="0"/>
              <a:t>Conoscenza di base dei metodi e degli strumenti  per lo studio empirico dei fenomeni sociali</a:t>
            </a:r>
          </a:p>
          <a:p>
            <a:endParaRPr lang="it-IT" sz="1200" i="1" dirty="0" smtClean="0"/>
          </a:p>
          <a:p>
            <a:r>
              <a:rPr lang="it-IT" i="1" u="sng" dirty="0" smtClean="0"/>
              <a:t>Metodi</a:t>
            </a:r>
            <a:r>
              <a:rPr lang="it-IT" i="1" dirty="0" smtClean="0"/>
              <a:t>: qualitativi e </a:t>
            </a:r>
            <a:r>
              <a:rPr lang="it-IT" i="1" dirty="0" smtClean="0"/>
              <a:t>quantitativi</a:t>
            </a:r>
          </a:p>
          <a:p>
            <a:r>
              <a:rPr lang="it-IT" i="1" smtClean="0"/>
              <a:t>Sociologia visuale</a:t>
            </a:r>
            <a:endParaRPr lang="it-IT" i="1" dirty="0" smtClean="0"/>
          </a:p>
          <a:p>
            <a:r>
              <a:rPr lang="it-IT" i="1" u="sng" dirty="0" smtClean="0"/>
              <a:t>Strumenti:</a:t>
            </a:r>
            <a:r>
              <a:rPr lang="it-IT" i="1" dirty="0" smtClean="0"/>
              <a:t> osservazione partecipante, intervista qualitativa, </a:t>
            </a:r>
            <a:endParaRPr lang="it-IT" i="1" dirty="0" smtClean="0"/>
          </a:p>
          <a:p>
            <a:r>
              <a:rPr lang="it-IT" i="1" dirty="0" smtClean="0"/>
              <a:t> </a:t>
            </a:r>
            <a:r>
              <a:rPr lang="it-IT" i="1" dirty="0" smtClean="0"/>
              <a:t>                   </a:t>
            </a:r>
            <a:r>
              <a:rPr lang="it-IT" i="1" dirty="0" smtClean="0"/>
              <a:t>inchiesta </a:t>
            </a:r>
            <a:r>
              <a:rPr lang="it-IT" i="1" dirty="0" smtClean="0"/>
              <a:t>campionaria - questionario strutturato</a:t>
            </a:r>
            <a:endParaRPr lang="it-IT" i="1" dirty="0"/>
          </a:p>
        </p:txBody>
      </p:sp>
      <p:pic>
        <p:nvPicPr>
          <p:cNvPr id="10" name="Immagine 9" descr="63951-640x360-tubemap-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5741" y="1700808"/>
            <a:ext cx="4352483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43808" y="1177588"/>
            <a:ext cx="313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Conoscere il “reale”</a:t>
            </a:r>
            <a:endParaRPr lang="it-IT" sz="2800" b="1" dirty="0">
              <a:solidFill>
                <a:srgbClr val="002060"/>
              </a:solidFill>
            </a:endParaRPr>
          </a:p>
        </p:txBody>
      </p:sp>
      <p:pic>
        <p:nvPicPr>
          <p:cNvPr id="5" name="Immagine 4" descr="Sogn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844824"/>
            <a:ext cx="4680520" cy="4660061"/>
          </a:xfrm>
          <a:prstGeom prst="rect">
            <a:avLst/>
          </a:prstGeom>
        </p:spPr>
      </p:pic>
      <p:pic>
        <p:nvPicPr>
          <p:cNvPr id="7" name="Immagine 6" descr="logo unif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1"/>
            <a:ext cx="1800200" cy="8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30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63688" y="4869160"/>
            <a:ext cx="5753370" cy="76944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C00000"/>
                </a:solidFill>
              </a:rPr>
              <a:t>Esercizi di osservazione </a:t>
            </a:r>
            <a:endParaRPr lang="it-IT" sz="4400" b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1558533"/>
            <a:ext cx="364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>La “realtà sociale”</a:t>
            </a:r>
            <a:endParaRPr lang="it-IT" sz="3600" b="1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932040" y="3841884"/>
            <a:ext cx="404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“Conoscenza sociologica” 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27584" y="3841884"/>
            <a:ext cx="4181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“Sapere di senso comune” </a:t>
            </a:r>
            <a:endParaRPr lang="it-IT" sz="2800" b="1" dirty="0"/>
          </a:p>
        </p:txBody>
      </p:sp>
      <p:sp>
        <p:nvSpPr>
          <p:cNvPr id="9" name="Freccia in giù 8"/>
          <p:cNvSpPr/>
          <p:nvPr/>
        </p:nvSpPr>
        <p:spPr>
          <a:xfrm>
            <a:off x="2627784" y="2492896"/>
            <a:ext cx="151216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5364088" y="2420888"/>
            <a:ext cx="151216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logo uni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1"/>
            <a:ext cx="1800200" cy="8089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771800" y="1259468"/>
            <a:ext cx="376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C00000"/>
                </a:solidFill>
              </a:rPr>
              <a:t>Osservazione: per riflettere un po’….  </a:t>
            </a:r>
            <a:endParaRPr lang="it-IT" b="1" i="1" dirty="0">
              <a:solidFill>
                <a:srgbClr val="C00000"/>
              </a:solidFill>
            </a:endParaRPr>
          </a:p>
        </p:txBody>
      </p:sp>
      <p:pic>
        <p:nvPicPr>
          <p:cNvPr id="7" name="Immagine 6" descr="logo uni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1"/>
            <a:ext cx="1800200" cy="808932"/>
          </a:xfrm>
          <a:prstGeom prst="rect">
            <a:avLst/>
          </a:prstGeom>
        </p:spPr>
      </p:pic>
      <p:pic>
        <p:nvPicPr>
          <p:cNvPr id="9" name="Immagine 8" descr="donna_albero_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772816"/>
            <a:ext cx="5970240" cy="44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4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anziani_illusioniotti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7023816" cy="5552160"/>
          </a:xfrm>
          <a:prstGeom prst="rect">
            <a:avLst/>
          </a:prstGeom>
        </p:spPr>
      </p:pic>
      <p:pic>
        <p:nvPicPr>
          <p:cNvPr id="6" name="Immagine 5" descr="logo un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1"/>
            <a:ext cx="1800200" cy="8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0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llusione-ottica-art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8202" y="1340768"/>
            <a:ext cx="5884118" cy="5157192"/>
          </a:xfrm>
          <a:prstGeom prst="rect">
            <a:avLst/>
          </a:prstGeom>
        </p:spPr>
      </p:pic>
      <p:pic>
        <p:nvPicPr>
          <p:cNvPr id="5" name="Immagine 4" descr="logo un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1"/>
            <a:ext cx="1800200" cy="8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1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lefa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7092280" cy="5319210"/>
          </a:xfrm>
          <a:prstGeom prst="rect">
            <a:avLst/>
          </a:prstGeom>
        </p:spPr>
      </p:pic>
      <p:pic>
        <p:nvPicPr>
          <p:cNvPr id="7" name="Immagine 6" descr="logo un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1"/>
            <a:ext cx="1800200" cy="8089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llusioni_ottiche_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83604"/>
            <a:ext cx="4185815" cy="3888431"/>
          </a:xfrm>
          <a:prstGeom prst="rect">
            <a:avLst/>
          </a:prstGeom>
        </p:spPr>
      </p:pic>
      <p:pic>
        <p:nvPicPr>
          <p:cNvPr id="6" name="Immagine 5" descr="Escher-Relativ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483604"/>
            <a:ext cx="4320480" cy="388411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5536" y="6444044"/>
            <a:ext cx="393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M.C. </a:t>
            </a:r>
            <a:r>
              <a:rPr lang="it-IT" dirty="0" err="1" smtClean="0"/>
              <a:t>Escher</a:t>
            </a:r>
            <a:r>
              <a:rPr lang="it-IT" dirty="0" smtClean="0"/>
              <a:t> 1948 “Mani che disegnano”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66277" y="6444044"/>
            <a:ext cx="292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M.C. </a:t>
            </a:r>
            <a:r>
              <a:rPr lang="it-IT" dirty="0" err="1" smtClean="0"/>
              <a:t>Escher</a:t>
            </a:r>
            <a:r>
              <a:rPr lang="it-IT" dirty="0" smtClean="0"/>
              <a:t> 1953 “Relatività”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67544" y="1196752"/>
            <a:ext cx="847911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“Quello che vedi dipende dal </a:t>
            </a:r>
            <a:r>
              <a:rPr lang="it-IT" sz="2400" u="sng" dirty="0" smtClean="0"/>
              <a:t>tuo punto di vista</a:t>
            </a:r>
            <a:r>
              <a:rPr lang="it-IT" sz="2400" dirty="0" smtClean="0"/>
              <a:t>. </a:t>
            </a:r>
          </a:p>
          <a:p>
            <a:pPr algn="ctr"/>
            <a:r>
              <a:rPr lang="it-IT" sz="2400" dirty="0" smtClean="0"/>
              <a:t>Per vedere il </a:t>
            </a:r>
            <a:r>
              <a:rPr lang="it-IT" sz="2400" u="sng" dirty="0" smtClean="0"/>
              <a:t>tuo punto di vista</a:t>
            </a:r>
            <a:r>
              <a:rPr lang="it-IT" sz="2400" dirty="0" smtClean="0"/>
              <a:t>, devi cambiare il </a:t>
            </a:r>
            <a:r>
              <a:rPr lang="it-IT" sz="2400" u="sng" dirty="0" smtClean="0"/>
              <a:t>tuo punto di vista</a:t>
            </a:r>
            <a:r>
              <a:rPr lang="it-IT" sz="2400" dirty="0" smtClean="0"/>
              <a:t>”</a:t>
            </a:r>
          </a:p>
          <a:p>
            <a:pPr algn="r"/>
            <a:r>
              <a:rPr lang="it-IT" sz="2000" dirty="0" smtClean="0"/>
              <a:t>[</a:t>
            </a:r>
            <a:r>
              <a:rPr lang="it-IT" sz="2000" i="1" dirty="0" err="1" smtClean="0"/>
              <a:t>Marianella</a:t>
            </a:r>
            <a:r>
              <a:rPr lang="it-IT" sz="2000" i="1" dirty="0" smtClean="0"/>
              <a:t> Sclavi</a:t>
            </a:r>
            <a:r>
              <a:rPr lang="it-IT" sz="2000" dirty="0" smtClean="0"/>
              <a:t>, </a:t>
            </a:r>
            <a:r>
              <a:rPr lang="it-IT" sz="2000" i="1" dirty="0" smtClean="0"/>
              <a:t>L’arte di ascoltare e mondi possibili</a:t>
            </a:r>
            <a:r>
              <a:rPr lang="it-IT" sz="2000" dirty="0" smtClean="0"/>
              <a:t>]</a:t>
            </a:r>
            <a:endParaRPr lang="it-IT" sz="2000" dirty="0"/>
          </a:p>
        </p:txBody>
      </p:sp>
      <p:pic>
        <p:nvPicPr>
          <p:cNvPr id="11" name="Immagine 10" descr="logo unif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1"/>
            <a:ext cx="1800200" cy="808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2818</TotalTime>
  <Words>753</Words>
  <Application>Microsoft Office PowerPoint</Application>
  <PresentationFormat>Presentazione su schermo (4:3)</PresentationFormat>
  <Paragraphs>72</Paragraphs>
  <Slides>13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PIERPAOLA</dc:creator>
  <cp:lastModifiedBy>Pierpaola Pierucci</cp:lastModifiedBy>
  <cp:revision>344</cp:revision>
  <cp:lastPrinted>2012-03-15T10:43:20Z</cp:lastPrinted>
  <dcterms:created xsi:type="dcterms:W3CDTF">2012-02-20T09:15:13Z</dcterms:created>
  <dcterms:modified xsi:type="dcterms:W3CDTF">2016-10-21T07:09:51Z</dcterms:modified>
</cp:coreProperties>
</file>