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7" r:id="rId4"/>
    <p:sldId id="268" r:id="rId5"/>
    <p:sldId id="266" r:id="rId6"/>
    <p:sldId id="258" r:id="rId7"/>
    <p:sldId id="259" r:id="rId8"/>
    <p:sldId id="260" r:id="rId9"/>
    <p:sldId id="262" r:id="rId10"/>
    <p:sldId id="265" r:id="rId11"/>
    <p:sldId id="269" r:id="rId12"/>
    <p:sldId id="263" r:id="rId13"/>
    <p:sldId id="264" r:id="rId14"/>
    <p:sldId id="261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5A2"/>
    <a:srgbClr val="AB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3"/>
    <p:restoredTop sz="96272"/>
  </p:normalViewPr>
  <p:slideViewPr>
    <p:cSldViewPr snapToGrid="0" snapToObjects="1">
      <p:cViewPr>
        <p:scale>
          <a:sx n="92" d="100"/>
          <a:sy n="92" d="100"/>
        </p:scale>
        <p:origin x="-80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78A9A-74C5-5F41-8654-53FC87E98ADD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F430A-CFA1-2349-B4AB-92AF9E66015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124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2466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charset="0"/>
              <a:ea typeface="ＭＳ Ｐゴシック" charset="-128"/>
            </a:endParaRPr>
          </a:p>
        </p:txBody>
      </p:sp>
      <p:sp>
        <p:nvSpPr>
          <p:cNvPr id="6246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7FED74E2-A615-CE40-9CA7-63EE2617E2E0}" type="slidenum">
              <a:rPr lang="it-IT" altLang="it-IT" sz="1200">
                <a:solidFill>
                  <a:schemeClr val="tx1"/>
                </a:solidFill>
                <a:latin typeface="Calibri" charset="0"/>
              </a:rPr>
              <a:pPr/>
              <a:t>2</a:t>
            </a:fld>
            <a:endParaRPr lang="it-IT" altLang="it-IT" sz="120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910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2466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charset="0"/>
              <a:ea typeface="ＭＳ Ｐゴシック" charset="-128"/>
            </a:endParaRPr>
          </a:p>
        </p:txBody>
      </p:sp>
      <p:sp>
        <p:nvSpPr>
          <p:cNvPr id="6246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7FED74E2-A615-CE40-9CA7-63EE2617E2E0}" type="slidenum">
              <a:rPr lang="it-IT" altLang="it-IT" sz="1200">
                <a:solidFill>
                  <a:schemeClr val="tx1"/>
                </a:solidFill>
                <a:latin typeface="Calibri" charset="0"/>
              </a:rPr>
              <a:pPr/>
              <a:t>3</a:t>
            </a:fld>
            <a:endParaRPr lang="it-IT" altLang="it-IT" sz="120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910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2466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charset="0"/>
              <a:ea typeface="ＭＳ Ｐゴシック" charset="-128"/>
            </a:endParaRPr>
          </a:p>
        </p:txBody>
      </p:sp>
      <p:sp>
        <p:nvSpPr>
          <p:cNvPr id="6246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7FED74E2-A615-CE40-9CA7-63EE2617E2E0}" type="slidenum">
              <a:rPr lang="it-IT" altLang="it-IT" sz="1200">
                <a:solidFill>
                  <a:schemeClr val="tx1"/>
                </a:solidFill>
                <a:latin typeface="Calibri" charset="0"/>
              </a:rPr>
              <a:pPr/>
              <a:t>4</a:t>
            </a:fld>
            <a:endParaRPr lang="it-IT" altLang="it-IT" sz="120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133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2466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charset="0"/>
              <a:ea typeface="ＭＳ Ｐゴシック" charset="-128"/>
            </a:endParaRPr>
          </a:p>
        </p:txBody>
      </p:sp>
      <p:sp>
        <p:nvSpPr>
          <p:cNvPr id="6246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7FED74E2-A615-CE40-9CA7-63EE2617E2E0}" type="slidenum">
              <a:rPr lang="it-IT" altLang="it-IT" sz="1200">
                <a:solidFill>
                  <a:schemeClr val="tx1"/>
                </a:solidFill>
                <a:latin typeface="Calibri" charset="0"/>
              </a:rPr>
              <a:pPr/>
              <a:t>5</a:t>
            </a:fld>
            <a:endParaRPr lang="it-IT" altLang="it-IT" sz="120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133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8149B16D-A8B3-7B49-AF70-A1CC9E25E34B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6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1386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FC68D039-2ECB-624C-8343-15079BA3EE3B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7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3136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DC68CA2E-36A8-954E-B30B-2AC39F217A0E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8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1080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6A2F24A4-AA39-3F45-91B2-6BBE8A53DD7C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9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1818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C8CE611F-9819-4545-954B-58F559E0135F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12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5810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150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193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489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70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69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585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4221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395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617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733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6452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83964-3828-554A-A10E-DB8930C89637}" type="datetimeFigureOut">
              <a:rPr lang="it-IT" smtClean="0"/>
              <a:t>10/11/16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65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052945"/>
            <a:ext cx="6858000" cy="2048741"/>
          </a:xfrm>
        </p:spPr>
        <p:txBody>
          <a:bodyPr>
            <a:normAutofit/>
          </a:bodyPr>
          <a:lstStyle/>
          <a:p>
            <a:r>
              <a:rPr lang="it-IT" sz="3000" b="1" dirty="0">
                <a:solidFill>
                  <a:srgbClr val="C00000"/>
                </a:solidFill>
              </a:rPr>
              <a:t>Teorie sociologiche del ‘</a:t>
            </a:r>
            <a:r>
              <a:rPr lang="it-IT" sz="3000" b="1" smtClean="0">
                <a:solidFill>
                  <a:srgbClr val="C00000"/>
                </a:solidFill>
              </a:rPr>
              <a:t>900 </a:t>
            </a:r>
            <a:br>
              <a:rPr lang="it-IT" sz="3000" b="1" smtClean="0">
                <a:solidFill>
                  <a:srgbClr val="C00000"/>
                </a:solidFill>
              </a:rPr>
            </a:br>
            <a:r>
              <a:rPr lang="it-IT" sz="3000" b="1" smtClean="0">
                <a:solidFill>
                  <a:srgbClr val="C00000"/>
                </a:solidFill>
              </a:rPr>
              <a:t>e </a:t>
            </a:r>
            <a:r>
              <a:rPr lang="it-IT" sz="3000" b="1" dirty="0" smtClean="0">
                <a:solidFill>
                  <a:srgbClr val="C00000"/>
                </a:solidFill>
              </a:rPr>
              <a:t>gli sviluppi della </a:t>
            </a:r>
            <a:r>
              <a:rPr lang="it-IT" sz="3000" b="1" smtClean="0">
                <a:solidFill>
                  <a:srgbClr val="C00000"/>
                </a:solidFill>
              </a:rPr>
              <a:t>società moderna</a:t>
            </a:r>
            <a:r>
              <a:rPr lang="it-IT" sz="3000" b="1">
                <a:solidFill>
                  <a:srgbClr val="C00000"/>
                </a:solidFill>
              </a:rPr>
              <a:t/>
            </a:r>
            <a:br>
              <a:rPr lang="it-IT" sz="3000" b="1">
                <a:solidFill>
                  <a:srgbClr val="C00000"/>
                </a:solidFill>
              </a:rPr>
            </a:br>
            <a:r>
              <a:rPr lang="it-IT" sz="3000" dirty="0">
                <a:solidFill>
                  <a:srgbClr val="002060"/>
                </a:solidFill>
              </a:rPr>
              <a:t/>
            </a:r>
            <a:br>
              <a:rPr lang="it-IT" sz="3000" dirty="0">
                <a:solidFill>
                  <a:srgbClr val="002060"/>
                </a:solidFill>
              </a:rPr>
            </a:br>
            <a:endParaRPr lang="it-IT" sz="3000" b="1" dirty="0">
              <a:solidFill>
                <a:srgbClr val="C0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2706832"/>
            <a:ext cx="6858000" cy="2670464"/>
          </a:xfrm>
        </p:spPr>
        <p:txBody>
          <a:bodyPr>
            <a:normAutofit lnSpcReduction="10000"/>
          </a:bodyPr>
          <a:lstStyle/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1350" dirty="0">
              <a:solidFill>
                <a:srgbClr val="002060"/>
              </a:solidFill>
            </a:endParaRPr>
          </a:p>
          <a:p>
            <a:endParaRPr lang="it-IT" sz="1350" dirty="0">
              <a:solidFill>
                <a:srgbClr val="002060"/>
              </a:solidFill>
            </a:endParaRPr>
          </a:p>
          <a:p>
            <a:r>
              <a:rPr lang="it-IT" sz="1350" dirty="0">
                <a:solidFill>
                  <a:srgbClr val="002060"/>
                </a:solidFill>
              </a:rPr>
              <a:t>Corso Sociologia generale 2016/17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041" y="2860097"/>
            <a:ext cx="3293918" cy="189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084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>
            <a:spLocks noGrp="1"/>
          </p:cNvSpPr>
          <p:nvPr>
            <p:ph type="title"/>
          </p:nvPr>
        </p:nvSpPr>
        <p:spPr>
          <a:xfrm>
            <a:off x="1709739" y="166256"/>
            <a:ext cx="6090047" cy="720435"/>
          </a:xfrm>
        </p:spPr>
        <p:txBody>
          <a:bodyPr>
            <a:normAutofit fontScale="90000"/>
          </a:bodyPr>
          <a:lstStyle/>
          <a:p>
            <a:pPr algn="ctr"/>
            <a:r>
              <a:rPr lang="it-IT" altLang="it-IT" sz="2700" b="1" dirty="0">
                <a:solidFill>
                  <a:srgbClr val="FF0000"/>
                </a:solidFill>
              </a:rPr>
              <a:t/>
            </a:r>
            <a:br>
              <a:rPr lang="it-IT" altLang="it-IT" sz="2700" b="1" dirty="0">
                <a:solidFill>
                  <a:srgbClr val="FF0000"/>
                </a:solidFill>
              </a:rPr>
            </a:br>
            <a:r>
              <a:rPr lang="it-IT" altLang="it-IT" sz="2700" b="1" dirty="0">
                <a:solidFill>
                  <a:srgbClr val="7030A0"/>
                </a:solidFill>
              </a:rPr>
              <a:t>Teorie interpretative post-moderne</a:t>
            </a:r>
            <a:br>
              <a:rPr lang="it-IT" altLang="it-IT" sz="2700" b="1" dirty="0">
                <a:solidFill>
                  <a:srgbClr val="7030A0"/>
                </a:solidFill>
              </a:rPr>
            </a:br>
            <a:endParaRPr lang="it-IT" altLang="it-IT" sz="2700" b="1" dirty="0">
              <a:solidFill>
                <a:srgbClr val="7030A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9937" y="886691"/>
            <a:ext cx="8208818" cy="55418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altLang="it-IT" b="1" dirty="0" smtClean="0">
                <a:solidFill>
                  <a:srgbClr val="FF0000"/>
                </a:solidFill>
              </a:rPr>
              <a:t>COSTRUZIONE SOCIALE DELLA “REALTÀ”:</a:t>
            </a:r>
          </a:p>
          <a:p>
            <a:pPr marL="0" indent="0">
              <a:buNone/>
            </a:pPr>
            <a:r>
              <a:rPr lang="it-IT" altLang="it-IT" b="1" dirty="0" smtClean="0">
                <a:solidFill>
                  <a:srgbClr val="0000FF"/>
                </a:solidFill>
                <a:latin typeface="Arial" charset="0"/>
              </a:rPr>
              <a:t>La </a:t>
            </a:r>
            <a:r>
              <a:rPr lang="it-IT" altLang="it-IT" b="1" dirty="0">
                <a:solidFill>
                  <a:srgbClr val="0000FF"/>
                </a:solidFill>
                <a:latin typeface="Arial" charset="0"/>
              </a:rPr>
              <a:t>vita sociale “reale” </a:t>
            </a:r>
            <a:r>
              <a:rPr lang="it-IT" altLang="it-IT" dirty="0">
                <a:solidFill>
                  <a:srgbClr val="0000FF"/>
                </a:solidFill>
                <a:latin typeface="Arial" charset="0"/>
              </a:rPr>
              <a:t>(che produce effetti e cambiamenti) </a:t>
            </a:r>
            <a:r>
              <a:rPr lang="it-IT" altLang="it-IT" b="1" dirty="0">
                <a:solidFill>
                  <a:srgbClr val="0000FF"/>
                </a:solidFill>
                <a:latin typeface="Arial" charset="0"/>
              </a:rPr>
              <a:t>è sempre mediata dalle interpretazioni intrecciate dei soggetti individuali e collettivi che si relazionano sulla scena sociale</a:t>
            </a:r>
            <a:r>
              <a:rPr lang="it-IT" altLang="it-IT" b="1" dirty="0" smtClean="0">
                <a:solidFill>
                  <a:srgbClr val="0000FF"/>
                </a:solidFill>
                <a:latin typeface="Arial" charset="0"/>
              </a:rPr>
              <a:t>;</a:t>
            </a:r>
          </a:p>
          <a:p>
            <a:pPr marL="0" indent="0">
              <a:buNone/>
            </a:pPr>
            <a:endParaRPr lang="it-IT" altLang="it-IT" sz="600" b="1" dirty="0">
              <a:solidFill>
                <a:srgbClr val="0000FF"/>
              </a:solidFill>
              <a:latin typeface="Arial" charset="0"/>
            </a:endParaRPr>
          </a:p>
          <a:p>
            <a:r>
              <a:rPr lang="it-IT" altLang="it-IT" b="1" i="1" dirty="0">
                <a:solidFill>
                  <a:srgbClr val="008000"/>
                </a:solidFill>
                <a:latin typeface="Arial" charset="0"/>
              </a:rPr>
              <a:t>Le interpretazioni dipendono:</a:t>
            </a:r>
          </a:p>
          <a:p>
            <a:pPr>
              <a:buFont typeface="News Gothic MT" charset="0"/>
              <a:buAutoNum type="alphaLcParenR"/>
            </a:pPr>
            <a:r>
              <a:rPr lang="it-IT" altLang="it-IT" dirty="0">
                <a:solidFill>
                  <a:srgbClr val="FF6600"/>
                </a:solidFill>
              </a:rPr>
              <a:t>dal </a:t>
            </a:r>
            <a:r>
              <a:rPr lang="it-IT" altLang="it-IT" b="1" dirty="0">
                <a:solidFill>
                  <a:srgbClr val="FF6600"/>
                </a:solidFill>
              </a:rPr>
              <a:t>gioco interattivo </a:t>
            </a:r>
            <a:r>
              <a:rPr lang="it-IT" altLang="it-IT" dirty="0">
                <a:solidFill>
                  <a:srgbClr val="FF6600"/>
                </a:solidFill>
              </a:rPr>
              <a:t>reciproco </a:t>
            </a:r>
            <a:r>
              <a:rPr lang="it-IT" altLang="it-IT" dirty="0" smtClean="0">
                <a:solidFill>
                  <a:srgbClr val="FF6600"/>
                </a:solidFill>
              </a:rPr>
              <a:t>degli attori che </a:t>
            </a:r>
            <a:r>
              <a:rPr lang="it-IT" altLang="it-IT" dirty="0">
                <a:solidFill>
                  <a:srgbClr val="FF6600"/>
                </a:solidFill>
              </a:rPr>
              <a:t>“adatta” la cultura alla specifica situazione;</a:t>
            </a:r>
          </a:p>
          <a:p>
            <a:pPr>
              <a:buFont typeface="News Gothic MT" charset="0"/>
              <a:buAutoNum type="alphaLcParenR"/>
            </a:pPr>
            <a:r>
              <a:rPr lang="it-IT" altLang="it-IT" dirty="0">
                <a:solidFill>
                  <a:srgbClr val="800000"/>
                </a:solidFill>
              </a:rPr>
              <a:t>Dagli </a:t>
            </a:r>
            <a:r>
              <a:rPr lang="it-IT" altLang="it-IT" b="1" dirty="0">
                <a:solidFill>
                  <a:srgbClr val="800000"/>
                </a:solidFill>
              </a:rPr>
              <a:t>schemi culturali </a:t>
            </a:r>
            <a:r>
              <a:rPr lang="it-IT" altLang="it-IT" dirty="0">
                <a:solidFill>
                  <a:srgbClr val="800000"/>
                </a:solidFill>
              </a:rPr>
              <a:t>presenti in un gruppo sociale;</a:t>
            </a:r>
          </a:p>
          <a:p>
            <a:pPr>
              <a:buFont typeface="News Gothic MT" charset="0"/>
              <a:buAutoNum type="alphaLcParenR"/>
            </a:pPr>
            <a:r>
              <a:rPr lang="it-IT" altLang="it-IT" dirty="0">
                <a:solidFill>
                  <a:srgbClr val="660066"/>
                </a:solidFill>
              </a:rPr>
              <a:t>Dall’</a:t>
            </a:r>
            <a:r>
              <a:rPr lang="it-IT" altLang="ja-JP" b="1" dirty="0">
                <a:solidFill>
                  <a:srgbClr val="660066"/>
                </a:solidFill>
              </a:rPr>
              <a:t>immaginario</a:t>
            </a:r>
            <a:r>
              <a:rPr lang="it-IT" altLang="ja-JP" dirty="0">
                <a:solidFill>
                  <a:srgbClr val="660066"/>
                </a:solidFill>
              </a:rPr>
              <a:t> presente in uno spazio-tempo (rappresentazioni ed emozioni sociali</a:t>
            </a:r>
            <a:r>
              <a:rPr lang="it-IT" altLang="ja-JP" dirty="0" smtClean="0">
                <a:solidFill>
                  <a:srgbClr val="660066"/>
                </a:solidFill>
              </a:rPr>
              <a:t>)</a:t>
            </a:r>
          </a:p>
          <a:p>
            <a:pPr>
              <a:buFont typeface="News Gothic MT" charset="0"/>
              <a:buAutoNum type="alphaLcParenR"/>
            </a:pPr>
            <a:endParaRPr lang="it-IT" altLang="ja-JP" sz="675" dirty="0">
              <a:solidFill>
                <a:srgbClr val="660066"/>
              </a:solidFill>
            </a:endParaRPr>
          </a:p>
          <a:p>
            <a:pPr marL="0" indent="0">
              <a:buNone/>
            </a:pPr>
            <a:r>
              <a:rPr lang="it-IT" altLang="it-IT" dirty="0" smtClean="0">
                <a:solidFill>
                  <a:srgbClr val="FF0000"/>
                </a:solidFill>
              </a:rPr>
              <a:t>Ad esempio: il </a:t>
            </a:r>
            <a:r>
              <a:rPr lang="it-IT" altLang="it-IT" b="1" dirty="0" smtClean="0">
                <a:solidFill>
                  <a:srgbClr val="FF0000"/>
                </a:solidFill>
              </a:rPr>
              <a:t>sesso</a:t>
            </a:r>
            <a:r>
              <a:rPr lang="it-IT" altLang="it-IT" dirty="0" smtClean="0">
                <a:solidFill>
                  <a:srgbClr val="FF0000"/>
                </a:solidFill>
              </a:rPr>
              <a:t> riflette una condizione anatomica, il genere riflette le interpretazioni sociali che si danno delle </a:t>
            </a:r>
            <a:r>
              <a:rPr lang="it-IT" altLang="it-IT" b="1" dirty="0" smtClean="0">
                <a:solidFill>
                  <a:srgbClr val="FF0000"/>
                </a:solidFill>
              </a:rPr>
              <a:t>differenze di genere </a:t>
            </a:r>
            <a:r>
              <a:rPr lang="it-IT" altLang="it-IT" dirty="0" smtClean="0">
                <a:solidFill>
                  <a:srgbClr val="FF0000"/>
                </a:solidFill>
              </a:rPr>
              <a:t>in un determinato ambiente e momento storico</a:t>
            </a:r>
            <a:endParaRPr lang="it-IT" alt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91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olo 1"/>
          <p:cNvSpPr>
            <a:spLocks noGrp="1"/>
          </p:cNvSpPr>
          <p:nvPr>
            <p:ph type="title"/>
          </p:nvPr>
        </p:nvSpPr>
        <p:spPr>
          <a:xfrm>
            <a:off x="646113" y="0"/>
            <a:ext cx="8229600" cy="620713"/>
          </a:xfrm>
        </p:spPr>
        <p:txBody>
          <a:bodyPr/>
          <a:lstStyle/>
          <a:p>
            <a:pPr eaLnBrk="1" hangingPunct="1"/>
            <a:r>
              <a:rPr lang="it-IT" sz="3200">
                <a:latin typeface="News Gothic MT" charset="0"/>
                <a:ea typeface="ＭＳ Ｐゴシック" charset="0"/>
                <a:cs typeface="ＭＳ Ｐゴシック" charset="0"/>
              </a:rPr>
              <a:t>Sociologia e senso comune</a:t>
            </a:r>
          </a:p>
        </p:txBody>
      </p:sp>
      <p:sp>
        <p:nvSpPr>
          <p:cNvPr id="28674" name="Segnaposto contenuto 2"/>
          <p:cNvSpPr>
            <a:spLocks noGrp="1"/>
          </p:cNvSpPr>
          <p:nvPr>
            <p:ph idx="1"/>
          </p:nvPr>
        </p:nvSpPr>
        <p:spPr>
          <a:xfrm>
            <a:off x="323850" y="620713"/>
            <a:ext cx="8640763" cy="34559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1800" b="1">
                <a:solidFill>
                  <a:srgbClr val="008000"/>
                </a:solidFill>
                <a:latin typeface="News Gothic MT" charset="0"/>
                <a:ea typeface="ＭＳ Ｐゴシック" charset="0"/>
                <a:cs typeface="ＭＳ Ｐゴシック" charset="0"/>
              </a:rPr>
              <a:t>Esiste spesso una notevole differenza fra le conclusioni tratte tramite il pensiero sociologico e quelle invece basate sul senso comune</a:t>
            </a:r>
            <a:r>
              <a:rPr lang="it-IT" sz="1500">
                <a:latin typeface="News Gothic MT" charset="0"/>
                <a:ea typeface="ＭＳ Ｐゴシック" charset="0"/>
                <a:cs typeface="ＭＳ Ｐゴシック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it-IT" sz="1500">
                <a:latin typeface="News Gothic MT" charset="0"/>
                <a:ea typeface="ＭＳ Ｐゴシック" charset="0"/>
                <a:cs typeface="ＭＳ Ｐゴシック" charset="0"/>
              </a:rPr>
              <a:t>Come esempio prendiamo un </a:t>
            </a:r>
            <a:r>
              <a:rPr lang="it-IT" sz="1500" b="1">
                <a:latin typeface="News Gothic MT" charset="0"/>
                <a:ea typeface="ＭＳ Ｐゴシック" charset="0"/>
                <a:cs typeface="ＭＳ Ｐゴシック" charset="0"/>
              </a:rPr>
              <a:t>esperimento</a:t>
            </a:r>
            <a:r>
              <a:rPr lang="it-IT" sz="1500">
                <a:latin typeface="News Gothic MT" charset="0"/>
                <a:ea typeface="ＭＳ Ｐゴシック" charset="0"/>
                <a:cs typeface="ＭＳ Ｐゴシック" charset="0"/>
              </a:rPr>
              <a:t> condotto nel 2011 su 5.000 americani, il quale aveva l</a:t>
            </a:r>
            <a:r>
              <a:rPr lang="ja-JP" altLang="it-IT" sz="1500">
                <a:latin typeface="News Gothic MT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500">
                <a:latin typeface="News Gothic MT" charset="0"/>
                <a:ea typeface="ＭＳ Ｐゴシック" charset="0"/>
                <a:cs typeface="ＭＳ Ｐゴシック" charset="0"/>
              </a:rPr>
              <a:t>obbiettivo di registrare le percezioni del divario tra ricchi e poveri. E</a:t>
            </a:r>
            <a:r>
              <a:rPr lang="ja-JP" altLang="it-IT" sz="1500">
                <a:latin typeface="News Gothic MT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500">
                <a:latin typeface="News Gothic MT" charset="0"/>
                <a:ea typeface="ＭＳ Ｐゴシック" charset="0"/>
                <a:cs typeface="ＭＳ Ｐゴシック" charset="0"/>
              </a:rPr>
              <a:t> risultato che gli intervistati  credevano che il quinto superiore della popolazione degli Stati Uniti possedesse circa il 59% della ricchezza del proprio paese. Ma la realtà è ben diversa: il quinto superiore in realtà detiene quasi l</a:t>
            </a:r>
            <a:r>
              <a:rPr lang="ja-JP" altLang="it-IT" sz="1500">
                <a:latin typeface="News Gothic MT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500">
                <a:latin typeface="News Gothic MT" charset="0"/>
                <a:ea typeface="ＭＳ Ｐゴシック" charset="0"/>
                <a:cs typeface="ＭＳ Ｐゴシック" charset="0"/>
              </a:rPr>
              <a:t>84% della ricchezza (Norton e Ariely, 2011). Il grafico mostra i risultati di questo studio. </a:t>
            </a:r>
          </a:p>
          <a:p>
            <a:pPr eaLnBrk="1" hangingPunct="1">
              <a:lnSpc>
                <a:spcPct val="80000"/>
              </a:lnSpc>
            </a:pPr>
            <a:r>
              <a:rPr lang="it-IT" sz="1500" b="1">
                <a:solidFill>
                  <a:srgbClr val="660066"/>
                </a:solidFill>
                <a:latin typeface="News Gothic MT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it-IT" sz="1500" b="1">
                <a:solidFill>
                  <a:srgbClr val="660066"/>
                </a:solidFill>
                <a:latin typeface="News Gothic MT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500" b="1">
                <a:solidFill>
                  <a:srgbClr val="660066"/>
                </a:solidFill>
                <a:latin typeface="News Gothic MT" charset="0"/>
                <a:ea typeface="ＭＳ Ｐゴシック" charset="0"/>
                <a:cs typeface="ＭＳ Ｐゴシック" charset="0"/>
              </a:rPr>
              <a:t> evidente che per il senso comune americano la ricchezza è molto più equamente distribuita e la società è molto più egualitaria di quanto in realtà i dati scientifici mostrino</a:t>
            </a:r>
            <a:r>
              <a:rPr lang="it-IT" altLang="ja-JP" sz="1500">
                <a:latin typeface="News Gothic MT" charset="0"/>
                <a:ea typeface="ＭＳ Ｐゴシック" charset="0"/>
                <a:cs typeface="ＭＳ Ｐゴシック" charset="0"/>
              </a:rPr>
              <a:t>. Risulta chiara la necessità di adottare uno sguardo sistematico per comprendere a pieno la realtà sociale, sia nel micro, sia nel macro.</a:t>
            </a:r>
            <a:endParaRPr lang="it-IT" sz="1500">
              <a:latin typeface="News Gothic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5" name="Segnaposto piè di pagina 3"/>
          <p:cNvSpPr>
            <a:spLocks noGrp="1"/>
          </p:cNvSpPr>
          <p:nvPr>
            <p:ph type="ftr" sz="quarter" idx="11"/>
          </p:nvPr>
        </p:nvSpPr>
        <p:spPr bwMode="auto">
          <a:xfrm>
            <a:off x="0" y="6370638"/>
            <a:ext cx="8875713" cy="4873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200">
                <a:solidFill>
                  <a:schemeClr val="bg1"/>
                </a:solidFill>
                <a:latin typeface="News Gothic MT" charset="0"/>
              </a:rPr>
              <a:t>George Ritzer, Introduzione alla sociologia ©2014 De Agostini Scuola SpA - Novara</a:t>
            </a:r>
          </a:p>
        </p:txBody>
      </p:sp>
      <p:pic>
        <p:nvPicPr>
          <p:cNvPr id="28676" name="Segnaposto contenuto 4" descr="1.5 - U.S.IncomeGap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716338"/>
            <a:ext cx="609282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CasellaDiTesto 5"/>
          <p:cNvSpPr txBox="1">
            <a:spLocks noChangeArrowheads="1"/>
          </p:cNvSpPr>
          <p:nvPr/>
        </p:nvSpPr>
        <p:spPr bwMode="auto">
          <a:xfrm>
            <a:off x="7308850" y="4286250"/>
            <a:ext cx="1566863" cy="235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000">
                <a:latin typeface="News Gothic MT" charset="0"/>
              </a:rPr>
              <a:t>Figura. 1.6 Ricchezza del 20% superiore degli americani: opinione popolare VS realtà.</a:t>
            </a:r>
          </a:p>
          <a:p>
            <a:pPr eaLnBrk="1" hangingPunct="1"/>
            <a:r>
              <a:rPr lang="en-US" sz="1000" i="1">
                <a:latin typeface="News Gothic MT" charset="0"/>
              </a:rPr>
              <a:t>Fonte: Michael I. Norton e Dan Ariely « Building a better America – One wealth quintile at a time » Perspectives on Psychological</a:t>
            </a:r>
          </a:p>
          <a:p>
            <a:pPr eaLnBrk="1" hangingPunct="1"/>
            <a:r>
              <a:rPr lang="it-IT" sz="1000">
                <a:latin typeface="News Gothic MT" charset="0"/>
              </a:rPr>
              <a:t>science, January 2011: 9-12</a:t>
            </a:r>
          </a:p>
        </p:txBody>
      </p:sp>
    </p:spTree>
    <p:extLst>
      <p:ext uri="{BB962C8B-B14F-4D97-AF65-F5344CB8AC3E}">
        <p14:creationId xmlns:p14="http://schemas.microsoft.com/office/powerpoint/2010/main" val="1398727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idx="1"/>
          </p:nvPr>
        </p:nvSpPr>
        <p:spPr>
          <a:xfrm>
            <a:off x="471054" y="1061959"/>
            <a:ext cx="8326581" cy="52943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altLang="it-IT" sz="2400" dirty="0" smtClean="0">
                <a:solidFill>
                  <a:srgbClr val="008000"/>
                </a:solidFill>
                <a:ea typeface="ＭＳ Ｐゴシック" charset="-128"/>
              </a:rPr>
              <a:t>Le </a:t>
            </a:r>
            <a:r>
              <a:rPr lang="it-IT" altLang="it-IT" sz="2400" dirty="0">
                <a:solidFill>
                  <a:srgbClr val="008000"/>
                </a:solidFill>
                <a:ea typeface="ＭＳ Ｐゴシック" charset="-128"/>
              </a:rPr>
              <a:t>varie teorie sono coesistenti, ma hanno avuto momenti di maggiore diffusione e riscontro sulla base del loro potere esplicativo rispetto all’evoluzione della </a:t>
            </a:r>
            <a:r>
              <a:rPr lang="it-IT" altLang="it-IT" sz="2400" dirty="0" smtClean="0">
                <a:solidFill>
                  <a:srgbClr val="008000"/>
                </a:solidFill>
                <a:ea typeface="ＭＳ Ｐゴシック" charset="-128"/>
              </a:rPr>
              <a:t>società</a:t>
            </a:r>
            <a:endParaRPr lang="it-IT" altLang="it-IT" sz="800" dirty="0">
              <a:solidFill>
                <a:srgbClr val="008000"/>
              </a:solidFill>
              <a:ea typeface="ＭＳ Ｐゴシック" charset="-128"/>
            </a:endParaRPr>
          </a:p>
          <a:p>
            <a:pPr marL="0" indent="0" algn="just">
              <a:buNone/>
            </a:pPr>
            <a:r>
              <a:rPr lang="it-IT" altLang="it-IT" sz="2400" dirty="0">
                <a:solidFill>
                  <a:srgbClr val="660066"/>
                </a:solidFill>
                <a:ea typeface="ＭＳ Ｐゴシック" charset="-128"/>
              </a:rPr>
              <a:t>Diversi sono stati i tentativi di integrare due o più teorie (es.: </a:t>
            </a:r>
            <a:r>
              <a:rPr lang="it-IT" altLang="it-IT" sz="2400" dirty="0" smtClean="0">
                <a:solidFill>
                  <a:srgbClr val="660066"/>
                </a:solidFill>
                <a:ea typeface="ＭＳ Ｐゴシック" charset="-128"/>
              </a:rPr>
              <a:t>Teorie funzionaliste e dell’azione; teorie </a:t>
            </a:r>
            <a:r>
              <a:rPr lang="it-IT" altLang="it-IT" sz="2400" dirty="0">
                <a:solidFill>
                  <a:srgbClr val="660066"/>
                </a:solidFill>
                <a:ea typeface="ＭＳ Ｐゴシック" charset="-128"/>
              </a:rPr>
              <a:t>del conflitto e dell’azione, </a:t>
            </a:r>
            <a:r>
              <a:rPr lang="it-IT" altLang="it-IT" sz="2400" dirty="0" smtClean="0">
                <a:solidFill>
                  <a:srgbClr val="660066"/>
                </a:solidFill>
                <a:ea typeface="ＭＳ Ｐゴシック" charset="-128"/>
              </a:rPr>
              <a:t>Teorie relazionali e dell’azione)</a:t>
            </a:r>
            <a:endParaRPr lang="it-IT" altLang="it-IT" sz="2400" dirty="0">
              <a:solidFill>
                <a:srgbClr val="660066"/>
              </a:solidFill>
              <a:ea typeface="ＭＳ Ｐゴシック" charset="-128"/>
            </a:endParaRPr>
          </a:p>
          <a:p>
            <a:pPr marL="0" indent="0" algn="just">
              <a:buNone/>
            </a:pPr>
            <a:endParaRPr lang="it-IT" altLang="it-IT" sz="800" dirty="0">
              <a:solidFill>
                <a:srgbClr val="660066"/>
              </a:solidFill>
              <a:ea typeface="ＭＳ Ｐゴシック" charset="-128"/>
            </a:endParaRPr>
          </a:p>
          <a:p>
            <a:pPr marL="0" indent="0" algn="just">
              <a:buNone/>
            </a:pPr>
            <a:r>
              <a:rPr lang="it-IT" altLang="it-IT" dirty="0">
                <a:solidFill>
                  <a:srgbClr val="0000FF"/>
                </a:solidFill>
                <a:ea typeface="ＭＳ Ｐゴシック" charset="-128"/>
              </a:rPr>
              <a:t>Attualmente la sociologia si considera un campo disciplinare pluralista costituito da </a:t>
            </a:r>
            <a:r>
              <a:rPr lang="it-IT" altLang="it-IT" dirty="0">
                <a:solidFill>
                  <a:srgbClr val="DE1667"/>
                </a:solidFill>
                <a:ea typeface="ＭＳ Ｐゴシック" charset="-128"/>
              </a:rPr>
              <a:t>diversi paradigmi, teorie e  metodi di ricerca coesistenti </a:t>
            </a:r>
            <a:r>
              <a:rPr lang="it-IT" altLang="it-IT" dirty="0">
                <a:solidFill>
                  <a:srgbClr val="0000FF"/>
                </a:solidFill>
                <a:ea typeface="ＭＳ Ｐゴシック" charset="-128"/>
              </a:rPr>
              <a:t>e chiamati a fornire quadri generali e analisi specializzate utili alla riflessività sociale e all’organizzazione di specifici campi operativi e professionali</a:t>
            </a:r>
          </a:p>
          <a:p>
            <a:pPr marL="0" indent="0" algn="ctr">
              <a:buNone/>
            </a:pPr>
            <a:endParaRPr lang="it-IT" altLang="it-IT" sz="1650" dirty="0">
              <a:solidFill>
                <a:srgbClr val="0000FF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050" u="sng" dirty="0"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650" u="sng" dirty="0">
              <a:ea typeface="ＭＳ Ｐゴシック" charset="-128"/>
            </a:endParaRPr>
          </a:p>
        </p:txBody>
      </p:sp>
      <p:sp>
        <p:nvSpPr>
          <p:cNvPr id="71682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68DED2DE-D7AF-CC45-B96A-8F8728FF6245}" type="slidenum">
              <a:rPr lang="it-IT" altLang="it-IT" sz="900">
                <a:solidFill>
                  <a:srgbClr val="898989"/>
                </a:solidFill>
              </a:rPr>
              <a:pPr/>
              <a:t>12</a:t>
            </a:fld>
            <a:endParaRPr lang="it-IT" altLang="it-IT" sz="900">
              <a:solidFill>
                <a:srgbClr val="898989"/>
              </a:solidFill>
            </a:endParaRPr>
          </a:p>
        </p:txBody>
      </p:sp>
      <p:sp>
        <p:nvSpPr>
          <p:cNvPr id="71683" name="CasellaDiTesto 1"/>
          <p:cNvSpPr txBox="1">
            <a:spLocks noChangeArrowheads="1"/>
          </p:cNvSpPr>
          <p:nvPr/>
        </p:nvSpPr>
        <p:spPr bwMode="auto">
          <a:xfrm>
            <a:off x="1007918" y="387927"/>
            <a:ext cx="7083137" cy="766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altLang="it-IT" sz="2400" b="1" dirty="0">
                <a:solidFill>
                  <a:srgbClr val="0000FF"/>
                </a:solidFill>
                <a:latin typeface="Calibri" charset="0"/>
              </a:rPr>
              <a:t>COESISTENZA DEI PARADIGMI SOCIOLOGICI</a:t>
            </a:r>
          </a:p>
          <a:p>
            <a:pPr eaLnBrk="1" hangingPunct="1">
              <a:spcBef>
                <a:spcPct val="20000"/>
              </a:spcBef>
            </a:pPr>
            <a:endParaRPr lang="it-IT" altLang="it-IT" sz="1650" dirty="0"/>
          </a:p>
        </p:txBody>
      </p:sp>
    </p:spTree>
    <p:extLst>
      <p:ext uri="{BB962C8B-B14F-4D97-AF65-F5344CB8AC3E}">
        <p14:creationId xmlns:p14="http://schemas.microsoft.com/office/powerpoint/2010/main" val="335092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olo 2"/>
          <p:cNvSpPr>
            <a:spLocks noGrp="1"/>
          </p:cNvSpPr>
          <p:nvPr>
            <p:ph type="title"/>
          </p:nvPr>
        </p:nvSpPr>
        <p:spPr>
          <a:xfrm>
            <a:off x="1485900" y="296467"/>
            <a:ext cx="6163866" cy="821112"/>
          </a:xfrm>
        </p:spPr>
        <p:txBody>
          <a:bodyPr anchor="t"/>
          <a:lstStyle/>
          <a:p>
            <a:pPr eaLnBrk="1" hangingPunct="1"/>
            <a:r>
              <a:rPr lang="it-IT" altLang="it-IT" sz="2700" b="1" dirty="0">
                <a:solidFill>
                  <a:srgbClr val="FF6600"/>
                </a:solidFill>
                <a:latin typeface="Candara" charset="0"/>
                <a:ea typeface="ＭＳ Ｐゴシック" charset="-128"/>
              </a:rPr>
              <a:t>Una visione integrata</a:t>
            </a:r>
            <a:br>
              <a:rPr lang="it-IT" altLang="it-IT" sz="2700" b="1" dirty="0">
                <a:solidFill>
                  <a:srgbClr val="FF6600"/>
                </a:solidFill>
                <a:latin typeface="Candara" charset="0"/>
                <a:ea typeface="ＭＳ Ｐゴシック" charset="-128"/>
              </a:rPr>
            </a:br>
            <a:r>
              <a:rPr lang="it-IT" altLang="it-IT" sz="1800" b="1" dirty="0">
                <a:solidFill>
                  <a:srgbClr val="FF6600"/>
                </a:solidFill>
                <a:latin typeface="Candara" charset="0"/>
                <a:ea typeface="ＭＳ Ｐゴシック" charset="-128"/>
              </a:rPr>
              <a:t>(sistemico-relazionale)</a:t>
            </a:r>
          </a:p>
        </p:txBody>
      </p:sp>
      <p:sp>
        <p:nvSpPr>
          <p:cNvPr id="73730" name="Segnaposto contenuto 1"/>
          <p:cNvSpPr>
            <a:spLocks noGrp="1"/>
          </p:cNvSpPr>
          <p:nvPr>
            <p:ph idx="1"/>
          </p:nvPr>
        </p:nvSpPr>
        <p:spPr>
          <a:xfrm>
            <a:off x="609600" y="1274618"/>
            <a:ext cx="8174182" cy="4584450"/>
          </a:xfrm>
        </p:spPr>
        <p:txBody>
          <a:bodyPr/>
          <a:lstStyle/>
          <a:p>
            <a:pPr eaLnBrk="1" hangingPunct="1"/>
            <a:endParaRPr lang="it-IT" altLang="it-IT" dirty="0">
              <a:latin typeface="Candara" charset="0"/>
              <a:ea typeface="ＭＳ Ｐゴシック" charset="-128"/>
            </a:endParaRPr>
          </a:p>
        </p:txBody>
      </p:sp>
      <p:sp>
        <p:nvSpPr>
          <p:cNvPr id="4" name="Ovale 3"/>
          <p:cNvSpPr/>
          <p:nvPr/>
        </p:nvSpPr>
        <p:spPr>
          <a:xfrm>
            <a:off x="1052945" y="1981710"/>
            <a:ext cx="2006963" cy="18975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it-IT" b="1" dirty="0" err="1">
                <a:solidFill>
                  <a:srgbClr val="002060"/>
                </a:solidFill>
              </a:rPr>
              <a:t>Soggetto.-nel-suo-ambiente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5" name="Diamante 4"/>
          <p:cNvSpPr/>
          <p:nvPr/>
        </p:nvSpPr>
        <p:spPr>
          <a:xfrm rot="1511042">
            <a:off x="2541065" y="2098979"/>
            <a:ext cx="2347186" cy="2284209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it-IT" b="1" dirty="0">
                <a:solidFill>
                  <a:srgbClr val="AB0101"/>
                </a:solidFill>
              </a:rPr>
              <a:t>Relazioni e processi interattiv</a:t>
            </a:r>
            <a:r>
              <a:rPr lang="it-IT" b="1" dirty="0">
                <a:solidFill>
                  <a:srgbClr val="CE0000"/>
                </a:solidFill>
              </a:rPr>
              <a:t>i</a:t>
            </a:r>
          </a:p>
        </p:txBody>
      </p:sp>
      <p:sp>
        <p:nvSpPr>
          <p:cNvPr id="6" name="Pentagono regolare 5"/>
          <p:cNvSpPr/>
          <p:nvPr/>
        </p:nvSpPr>
        <p:spPr>
          <a:xfrm>
            <a:off x="3910446" y="3336180"/>
            <a:ext cx="2271961" cy="2105441"/>
          </a:xfrm>
          <a:prstGeom prst="pentagon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it-IT" b="1" dirty="0" err="1">
                <a:solidFill>
                  <a:srgbClr val="FF0000"/>
                </a:solidFill>
              </a:rPr>
              <a:t>Organiz-zazioni</a:t>
            </a:r>
            <a:endParaRPr lang="it-IT" b="1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it-IT" b="1" dirty="0">
                <a:solidFill>
                  <a:srgbClr val="FF0000"/>
                </a:solidFill>
              </a:rPr>
              <a:t>Sistemi di relazioni</a:t>
            </a:r>
          </a:p>
        </p:txBody>
      </p:sp>
      <p:sp>
        <p:nvSpPr>
          <p:cNvPr id="7" name="Esagono orizzontale 6"/>
          <p:cNvSpPr/>
          <p:nvPr/>
        </p:nvSpPr>
        <p:spPr>
          <a:xfrm rot="21018277">
            <a:off x="5694817" y="2357235"/>
            <a:ext cx="2900155" cy="2702439"/>
          </a:xfrm>
          <a:prstGeom prst="hexagon">
            <a:avLst>
              <a:gd name="adj" fmla="val 19348"/>
              <a:gd name="vf" fmla="val 11547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it-IT" b="1" dirty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Strutture sociali</a:t>
            </a:r>
          </a:p>
          <a:p>
            <a:pPr algn="ctr" eaLnBrk="1" hangingPunct="1">
              <a:spcBef>
                <a:spcPct val="20000"/>
              </a:spcBef>
              <a:defRPr/>
            </a:pPr>
            <a:r>
              <a:rPr lang="it-IT" b="1" dirty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Mediatori sociali</a:t>
            </a:r>
          </a:p>
          <a:p>
            <a:pPr algn="ctr" eaLnBrk="1" hangingPunct="1">
              <a:spcBef>
                <a:spcPct val="20000"/>
              </a:spcBef>
              <a:defRPr/>
            </a:pPr>
            <a:r>
              <a:rPr lang="it-IT" b="1" dirty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Cultura</a:t>
            </a:r>
          </a:p>
          <a:p>
            <a:pPr algn="ctr" eaLnBrk="1" hangingPunct="1">
              <a:spcBef>
                <a:spcPct val="20000"/>
              </a:spcBef>
              <a:defRPr/>
            </a:pPr>
            <a:r>
              <a:rPr lang="it-IT" b="1" dirty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Immaginario</a:t>
            </a:r>
          </a:p>
          <a:p>
            <a:pPr algn="ctr" eaLnBrk="1" hangingPunct="1">
              <a:spcBef>
                <a:spcPct val="20000"/>
              </a:spcBef>
              <a:defRPr/>
            </a:pPr>
            <a:endParaRPr lang="it-IT" sz="1350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93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olo 2"/>
          <p:cNvSpPr>
            <a:spLocks noGrp="1"/>
          </p:cNvSpPr>
          <p:nvPr>
            <p:ph type="title"/>
          </p:nvPr>
        </p:nvSpPr>
        <p:spPr>
          <a:xfrm>
            <a:off x="1547812" y="263236"/>
            <a:ext cx="6101954" cy="484909"/>
          </a:xfrm>
        </p:spPr>
        <p:txBody>
          <a:bodyPr anchor="t">
            <a:normAutofit/>
          </a:bodyPr>
          <a:lstStyle/>
          <a:p>
            <a:pPr eaLnBrk="1" hangingPunct="1">
              <a:defRPr/>
            </a:pPr>
            <a:r>
              <a:rPr lang="it-IT" sz="2700" b="1" dirty="0">
                <a:solidFill>
                  <a:srgbClr val="FF6600"/>
                </a:solidFill>
                <a:latin typeface="Candara" charset="0"/>
              </a:rPr>
              <a:t>Una visione integrata </a:t>
            </a:r>
            <a:r>
              <a:rPr lang="it-IT" sz="1800" b="1" dirty="0">
                <a:solidFill>
                  <a:srgbClr val="FF6600"/>
                </a:solidFill>
                <a:latin typeface="Candara" charset="0"/>
              </a:rPr>
              <a:t>(sistemico-relazionale)</a:t>
            </a:r>
          </a:p>
        </p:txBody>
      </p:sp>
      <p:sp>
        <p:nvSpPr>
          <p:cNvPr id="74754" name="Segnaposto contenuto 1"/>
          <p:cNvSpPr>
            <a:spLocks noGrp="1"/>
          </p:cNvSpPr>
          <p:nvPr>
            <p:ph idx="1"/>
          </p:nvPr>
        </p:nvSpPr>
        <p:spPr>
          <a:xfrm>
            <a:off x="304801" y="872836"/>
            <a:ext cx="8562108" cy="5666509"/>
          </a:xfrm>
        </p:spPr>
        <p:txBody>
          <a:bodyPr>
            <a:noAutofit/>
          </a:bodyPr>
          <a:lstStyle/>
          <a:p>
            <a:pPr eaLnBrk="1" hangingPunct="1"/>
            <a:r>
              <a:rPr lang="it-IT" altLang="it-IT" sz="2400" b="1" dirty="0">
                <a:solidFill>
                  <a:srgbClr val="0000FF"/>
                </a:solidFill>
                <a:latin typeface="Candara" charset="0"/>
                <a:ea typeface="ＭＳ Ｐゴシック" charset="-128"/>
              </a:rPr>
              <a:t>Soggetto (relazionale)</a:t>
            </a:r>
            <a:r>
              <a:rPr lang="it-IT" altLang="it-IT" sz="2400" dirty="0">
                <a:solidFill>
                  <a:srgbClr val="0000FF"/>
                </a:solidFill>
                <a:latin typeface="Candara" charset="0"/>
                <a:ea typeface="ＭＳ Ｐゴシック" charset="-128"/>
              </a:rPr>
              <a:t>: il soggetto è naturalmente sociale, è un elaboratore di relazioni, la sua identità emerge dalle relazioni vissute o immaginate a cui attribuisce un senso (ossia un significato culturale);</a:t>
            </a:r>
          </a:p>
          <a:p>
            <a:pPr eaLnBrk="1" hangingPunct="1"/>
            <a:r>
              <a:rPr lang="it-IT" altLang="it-IT" sz="2400" dirty="0">
                <a:solidFill>
                  <a:srgbClr val="008000"/>
                </a:solidFill>
                <a:latin typeface="Candara" charset="0"/>
                <a:ea typeface="ＭＳ Ｐゴシック" charset="-128"/>
              </a:rPr>
              <a:t>Le </a:t>
            </a:r>
            <a:r>
              <a:rPr lang="it-IT" altLang="it-IT" sz="2400" b="1" dirty="0">
                <a:solidFill>
                  <a:srgbClr val="008000"/>
                </a:solidFill>
                <a:latin typeface="Candara" charset="0"/>
                <a:ea typeface="ＭＳ Ｐゴシック" charset="-128"/>
              </a:rPr>
              <a:t>interazioni fra soggetti </a:t>
            </a:r>
            <a:r>
              <a:rPr lang="it-IT" altLang="it-IT" sz="2400" dirty="0">
                <a:solidFill>
                  <a:srgbClr val="008000"/>
                </a:solidFill>
                <a:latin typeface="Candara" charset="0"/>
                <a:ea typeface="ＭＳ Ｐゴシック" charset="-128"/>
              </a:rPr>
              <a:t>(“micro”) sviluppano i processi direttamente vissuti; le interazioni talvolta si solidificano in legami più stabili ossia </a:t>
            </a:r>
            <a:r>
              <a:rPr lang="it-IT" altLang="it-IT" sz="2400" b="1" dirty="0">
                <a:solidFill>
                  <a:srgbClr val="008000"/>
                </a:solidFill>
                <a:latin typeface="Candara" charset="0"/>
                <a:ea typeface="ＭＳ Ｐゴシック" charset="-128"/>
              </a:rPr>
              <a:t>forme relazionali (relazioni)</a:t>
            </a:r>
            <a:r>
              <a:rPr lang="it-IT" altLang="it-IT" sz="2400" dirty="0">
                <a:solidFill>
                  <a:srgbClr val="008000"/>
                </a:solidFill>
                <a:latin typeface="Candara" charset="0"/>
                <a:ea typeface="ＭＳ Ｐゴシック" charset="-128"/>
              </a:rPr>
              <a:t>;</a:t>
            </a:r>
          </a:p>
          <a:p>
            <a:pPr eaLnBrk="1" hangingPunct="1"/>
            <a:r>
              <a:rPr lang="it-IT" altLang="it-IT" sz="2400" dirty="0">
                <a:solidFill>
                  <a:srgbClr val="660066"/>
                </a:solidFill>
                <a:latin typeface="Candara" charset="0"/>
                <a:ea typeface="ＭＳ Ｐゴシック" charset="-128"/>
              </a:rPr>
              <a:t>Le aggregazioni di relazioni danno vita ad </a:t>
            </a:r>
            <a:r>
              <a:rPr lang="it-IT" altLang="it-IT" sz="2400" b="1" dirty="0">
                <a:solidFill>
                  <a:srgbClr val="660066"/>
                </a:solidFill>
                <a:latin typeface="Candara" charset="0"/>
                <a:ea typeface="ＭＳ Ｐゴシック" charset="-128"/>
              </a:rPr>
              <a:t>associazioni, organizzazioni, istituzioni, gruppi sociali, aggregazioni locali, </a:t>
            </a:r>
            <a:r>
              <a:rPr lang="it-IT" altLang="it-IT" sz="2400" dirty="0">
                <a:solidFill>
                  <a:srgbClr val="660066"/>
                </a:solidFill>
                <a:latin typeface="Candara" charset="0"/>
                <a:ea typeface="ＭＳ Ｐゴシック" charset="-128"/>
              </a:rPr>
              <a:t>ossia alla “dimensione </a:t>
            </a:r>
            <a:r>
              <a:rPr lang="it-IT" altLang="it-IT" sz="2400" dirty="0" err="1">
                <a:solidFill>
                  <a:srgbClr val="660066"/>
                </a:solidFill>
                <a:latin typeface="Candara" charset="0"/>
                <a:ea typeface="ＭＳ Ｐゴシック" charset="-128"/>
              </a:rPr>
              <a:t>meso</a:t>
            </a:r>
            <a:r>
              <a:rPr lang="it-IT" altLang="it-IT" sz="2400" dirty="0">
                <a:solidFill>
                  <a:srgbClr val="660066"/>
                </a:solidFill>
                <a:latin typeface="Candara" charset="0"/>
                <a:ea typeface="ＭＳ Ｐゴシック" charset="-128"/>
              </a:rPr>
              <a:t>” della vita sociale: esse possono sviluppare capacità diverse e maggiori rispetto alle interazioni costitutive;</a:t>
            </a:r>
          </a:p>
          <a:p>
            <a:pPr eaLnBrk="1" hangingPunct="1"/>
            <a:r>
              <a:rPr lang="it-IT" altLang="it-IT" sz="2400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Le interazioni fra le aggregazioni originano la “dimensione macro”, ossia i </a:t>
            </a:r>
            <a:r>
              <a:rPr lang="it-IT" altLang="it-IT" sz="2400" b="1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processi e </a:t>
            </a:r>
            <a:r>
              <a:rPr lang="it-IT" altLang="it-IT" sz="2400" b="1" dirty="0" smtClean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le strutture sistemiche</a:t>
            </a:r>
            <a:r>
              <a:rPr lang="it-IT" altLang="it-IT" sz="2400" dirty="0" smtClean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. </a:t>
            </a:r>
            <a:r>
              <a:rPr lang="it-IT" altLang="it-IT" sz="2400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Le interazioni </a:t>
            </a:r>
            <a:r>
              <a:rPr lang="it-IT" altLang="it-IT" sz="2400" dirty="0" smtClean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a livello macro sono </a:t>
            </a:r>
            <a:r>
              <a:rPr lang="it-IT" altLang="it-IT" sz="2400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mediate dalla </a:t>
            </a:r>
            <a:r>
              <a:rPr lang="it-IT" altLang="it-IT" sz="2400" b="1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cultura</a:t>
            </a:r>
            <a:r>
              <a:rPr lang="it-IT" altLang="it-IT" sz="2400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, dai </a:t>
            </a:r>
            <a:r>
              <a:rPr lang="it-IT" altLang="it-IT" sz="2400" b="1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mediatori sociali</a:t>
            </a:r>
            <a:r>
              <a:rPr lang="it-IT" altLang="it-IT" sz="2400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, dall’</a:t>
            </a:r>
            <a:r>
              <a:rPr lang="it-IT" altLang="ja-JP" sz="2400" b="1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immaginario</a:t>
            </a:r>
            <a:r>
              <a:rPr lang="it-IT" altLang="ja-JP" sz="2400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 e dalle </a:t>
            </a:r>
            <a:r>
              <a:rPr lang="it-IT" altLang="ja-JP" sz="2400" b="1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emozioni collettive</a:t>
            </a:r>
            <a:r>
              <a:rPr lang="it-IT" altLang="ja-JP" sz="2400" dirty="0">
                <a:solidFill>
                  <a:srgbClr val="DE1667"/>
                </a:solidFill>
                <a:latin typeface="Candara" charset="0"/>
                <a:ea typeface="ＭＳ Ｐゴシック" charset="-128"/>
              </a:rPr>
              <a:t>.</a:t>
            </a:r>
            <a:endParaRPr lang="it-IT" altLang="it-IT" sz="2400" dirty="0">
              <a:solidFill>
                <a:srgbClr val="DE1667"/>
              </a:solidFill>
              <a:latin typeface="Candara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0477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602673" y="318655"/>
            <a:ext cx="7055427" cy="526472"/>
          </a:xfrm>
        </p:spPr>
        <p:txBody>
          <a:bodyPr/>
          <a:lstStyle/>
          <a:p>
            <a:pPr algn="ctr"/>
            <a:r>
              <a:rPr lang="it-IT" altLang="it-IT" sz="2700" b="1" dirty="0">
                <a:solidFill>
                  <a:srgbClr val="0000FF"/>
                </a:solidFill>
                <a:ea typeface="ＭＳ Ｐゴシック" charset="-128"/>
              </a:rPr>
              <a:t>Paradigmi dei sociologi classici</a:t>
            </a:r>
          </a:p>
        </p:txBody>
      </p:sp>
      <p:sp>
        <p:nvSpPr>
          <p:cNvPr id="19457" name="Content Placeholder 2"/>
          <p:cNvSpPr>
            <a:spLocks noGrp="1"/>
          </p:cNvSpPr>
          <p:nvPr>
            <p:ph idx="1"/>
          </p:nvPr>
        </p:nvSpPr>
        <p:spPr>
          <a:xfrm>
            <a:off x="318655" y="845127"/>
            <a:ext cx="8492836" cy="5708073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it-IT" altLang="it-IT" sz="1950" dirty="0">
                <a:ea typeface="ＭＳ Ｐゴシック" charset="-128"/>
              </a:rPr>
              <a:t> </a:t>
            </a:r>
            <a:r>
              <a:rPr lang="it-IT" altLang="it-IT" sz="1950" dirty="0" smtClean="0">
                <a:ea typeface="ＭＳ Ｐゴシック" charset="-128"/>
              </a:rPr>
              <a:t>	</a:t>
            </a:r>
            <a:r>
              <a:rPr lang="it-IT" altLang="it-IT" b="1" dirty="0" smtClean="0">
                <a:solidFill>
                  <a:srgbClr val="0070C0"/>
                </a:solidFill>
                <a:ea typeface="ＭＳ Ｐゴシック" charset="-128"/>
              </a:rPr>
              <a:t>Strutturalismo Organicista</a:t>
            </a:r>
            <a:r>
              <a:rPr lang="it-IT" altLang="it-IT" dirty="0" smtClean="0">
                <a:solidFill>
                  <a:srgbClr val="002060"/>
                </a:solidFill>
                <a:ea typeface="ＭＳ Ｐゴシック" charset="-128"/>
              </a:rPr>
              <a:t>:</a:t>
            </a:r>
            <a:r>
              <a:rPr lang="it-IT" altLang="it-IT" dirty="0" smtClean="0">
                <a:ea typeface="ＭＳ Ｐゴシック" charset="-128"/>
              </a:rPr>
              <a:t> </a:t>
            </a:r>
            <a:r>
              <a:rPr lang="it-IT" altLang="it-IT" dirty="0" err="1">
                <a:solidFill>
                  <a:srgbClr val="FF0000"/>
                </a:solidFill>
                <a:ea typeface="ＭＳ Ｐゴシック" charset="-128"/>
              </a:rPr>
              <a:t>Durkheim</a:t>
            </a:r>
            <a:endParaRPr lang="it-IT" altLang="it-IT" dirty="0">
              <a:ea typeface="ＭＳ Ｐゴシック" charset="-128"/>
            </a:endParaRP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it-IT" altLang="it-IT" dirty="0">
                <a:ea typeface="ＭＳ Ｐゴシック" charset="-128"/>
              </a:rPr>
              <a:t>	</a:t>
            </a:r>
            <a:r>
              <a:rPr lang="it-IT" altLang="it-IT" b="1" dirty="0" smtClean="0">
                <a:solidFill>
                  <a:srgbClr val="7030A0"/>
                </a:solidFill>
                <a:ea typeface="ＭＳ Ｐゴシック" charset="-128"/>
              </a:rPr>
              <a:t>Strutturalismo </a:t>
            </a:r>
            <a:r>
              <a:rPr lang="it-IT" altLang="it-IT" b="1" dirty="0" err="1" smtClean="0">
                <a:solidFill>
                  <a:srgbClr val="7030A0"/>
                </a:solidFill>
                <a:ea typeface="ＭＳ Ｐゴシック" charset="-128"/>
              </a:rPr>
              <a:t>Conflittualista</a:t>
            </a:r>
            <a:r>
              <a:rPr lang="it-IT" altLang="it-IT" dirty="0" smtClean="0">
                <a:solidFill>
                  <a:srgbClr val="7030A0"/>
                </a:solidFill>
                <a:ea typeface="ＭＳ Ｐゴシック" charset="-128"/>
              </a:rPr>
              <a:t>:</a:t>
            </a:r>
            <a:r>
              <a:rPr lang="it-IT" altLang="it-IT" dirty="0" smtClean="0">
                <a:ea typeface="ＭＳ Ｐゴシック" charset="-128"/>
              </a:rPr>
              <a:t> </a:t>
            </a:r>
            <a:r>
              <a:rPr lang="it-IT" altLang="it-IT" dirty="0" err="1">
                <a:solidFill>
                  <a:srgbClr val="FF0000"/>
                </a:solidFill>
                <a:ea typeface="ＭＳ Ｐゴシック" charset="-128"/>
              </a:rPr>
              <a:t>Marx</a:t>
            </a:r>
            <a:endParaRPr lang="it-IT" altLang="it-IT" dirty="0">
              <a:solidFill>
                <a:srgbClr val="FF0000"/>
              </a:solidFill>
              <a:ea typeface="ＭＳ Ｐゴシック" charset="-128"/>
            </a:endParaRP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it-IT" altLang="it-IT" dirty="0">
                <a:ea typeface="ＭＳ Ｐゴシック" charset="-128"/>
              </a:rPr>
              <a:t>	</a:t>
            </a:r>
            <a:r>
              <a:rPr lang="it-IT" altLang="it-IT" b="1" dirty="0" smtClean="0">
                <a:solidFill>
                  <a:srgbClr val="0070C0"/>
                </a:solidFill>
                <a:ea typeface="ＭＳ Ｐゴシック" charset="-128"/>
              </a:rPr>
              <a:t>Paradigma dell’azione</a:t>
            </a:r>
            <a:r>
              <a:rPr lang="it-IT" altLang="it-IT" dirty="0" smtClean="0">
                <a:solidFill>
                  <a:srgbClr val="0070C0"/>
                </a:solidFill>
                <a:ea typeface="ＭＳ Ｐゴシック" charset="-128"/>
              </a:rPr>
              <a:t>:</a:t>
            </a:r>
            <a:r>
              <a:rPr lang="it-IT" altLang="it-IT" dirty="0" smtClean="0">
                <a:ea typeface="ＭＳ Ｐゴシック" charset="-128"/>
              </a:rPr>
              <a:t> </a:t>
            </a:r>
            <a:r>
              <a:rPr lang="it-IT" altLang="it-IT" dirty="0">
                <a:solidFill>
                  <a:srgbClr val="FF0000"/>
                </a:solidFill>
                <a:ea typeface="ＭＳ Ｐゴシック" charset="-128"/>
              </a:rPr>
              <a:t>Weber</a:t>
            </a: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it-IT" altLang="it-IT" dirty="0">
                <a:ea typeface="ＭＳ Ｐゴシック" charset="-128"/>
              </a:rPr>
              <a:t>	</a:t>
            </a:r>
            <a:r>
              <a:rPr lang="it-IT" altLang="it-IT" b="1" dirty="0" smtClean="0">
                <a:solidFill>
                  <a:srgbClr val="DE1667"/>
                </a:solidFill>
                <a:ea typeface="ＭＳ Ｐゴシック" charset="-128"/>
              </a:rPr>
              <a:t>Paradigma della relazione</a:t>
            </a:r>
            <a:r>
              <a:rPr lang="it-IT" altLang="it-IT" dirty="0" smtClean="0">
                <a:solidFill>
                  <a:srgbClr val="DE1667"/>
                </a:solidFill>
                <a:ea typeface="ＭＳ Ｐゴシック" charset="-128"/>
              </a:rPr>
              <a:t>:</a:t>
            </a:r>
            <a:r>
              <a:rPr lang="it-IT" altLang="it-IT" dirty="0" smtClean="0">
                <a:ea typeface="ＭＳ Ｐゴシック" charset="-128"/>
              </a:rPr>
              <a:t> </a:t>
            </a:r>
            <a:r>
              <a:rPr lang="it-IT" altLang="it-IT" dirty="0" err="1" smtClean="0">
                <a:solidFill>
                  <a:srgbClr val="FF0000"/>
                </a:solidFill>
                <a:ea typeface="ＭＳ Ｐゴシック" charset="-128"/>
              </a:rPr>
              <a:t>Simmel</a:t>
            </a:r>
            <a:endParaRPr lang="it-IT" altLang="it-IT" sz="1950" dirty="0">
              <a:solidFill>
                <a:srgbClr val="FF0000"/>
              </a:solidFill>
              <a:ea typeface="ＭＳ Ｐゴシック" charset="-128"/>
            </a:endParaRPr>
          </a:p>
          <a:p>
            <a:pPr algn="just">
              <a:lnSpc>
                <a:spcPct val="90000"/>
              </a:lnSpc>
              <a:buClr>
                <a:srgbClr val="00DA00"/>
              </a:buClr>
              <a:buFont typeface="Arial" charset="0"/>
              <a:buNone/>
            </a:pPr>
            <a:endParaRPr lang="it-IT" altLang="it-IT" sz="2400" b="1" i="1" dirty="0" smtClean="0">
              <a:solidFill>
                <a:srgbClr val="C00000"/>
              </a:solidFill>
              <a:ea typeface="ＭＳ Ｐゴシック" charset="-128"/>
            </a:endParaRPr>
          </a:p>
          <a:p>
            <a:pPr algn="just">
              <a:lnSpc>
                <a:spcPct val="90000"/>
              </a:lnSpc>
              <a:buClr>
                <a:srgbClr val="00DA00"/>
              </a:buClr>
              <a:buFont typeface="Arial" charset="0"/>
              <a:buNone/>
            </a:pPr>
            <a:r>
              <a:rPr lang="it-IT" altLang="it-IT" sz="2400" b="1" i="1" dirty="0" smtClean="0">
                <a:solidFill>
                  <a:srgbClr val="C00000"/>
                </a:solidFill>
                <a:ea typeface="ＭＳ Ｐゴシック" charset="-128"/>
              </a:rPr>
              <a:t>Si </a:t>
            </a:r>
            <a:r>
              <a:rPr lang="it-IT" altLang="it-IT" sz="2400" b="1" i="1" dirty="0">
                <a:solidFill>
                  <a:srgbClr val="C00000"/>
                </a:solidFill>
                <a:ea typeface="ＭＳ Ｐゴシック" charset="-128"/>
              </a:rPr>
              <a:t>evolvono ulteriormente nel corso del ‘900 in stretto contatto con la trasformazione della società moderna e delle sue diverse </a:t>
            </a:r>
            <a:r>
              <a:rPr lang="it-IT" altLang="it-IT" sz="2400" b="1" i="1" dirty="0" smtClean="0">
                <a:solidFill>
                  <a:srgbClr val="C00000"/>
                </a:solidFill>
                <a:ea typeface="ＭＳ Ｐゴシック" charset="-128"/>
              </a:rPr>
              <a:t>versioni </a:t>
            </a:r>
          </a:p>
        </p:txBody>
      </p:sp>
    </p:spTree>
    <p:extLst>
      <p:ext uri="{BB962C8B-B14F-4D97-AF65-F5344CB8AC3E}">
        <p14:creationId xmlns:p14="http://schemas.microsoft.com/office/powerpoint/2010/main" val="226453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602673" y="318655"/>
            <a:ext cx="7055427" cy="526472"/>
          </a:xfrm>
        </p:spPr>
        <p:txBody>
          <a:bodyPr>
            <a:normAutofit fontScale="90000"/>
          </a:bodyPr>
          <a:lstStyle/>
          <a:p>
            <a:pPr algn="ctr"/>
            <a:r>
              <a:rPr lang="it-IT" altLang="it-IT" sz="2700" b="1" dirty="0" smtClean="0">
                <a:solidFill>
                  <a:srgbClr val="0000FF"/>
                </a:solidFill>
                <a:ea typeface="ＭＳ Ｐゴシック" charset="-128"/>
              </a:rPr>
              <a:t>MODELLI SOCIALI DEL ‘900: ECON0MIA E POLITICA</a:t>
            </a:r>
            <a:endParaRPr lang="it-IT" altLang="it-IT" sz="2700" b="1" dirty="0">
              <a:solidFill>
                <a:srgbClr val="0000FF"/>
              </a:solidFill>
              <a:ea typeface="ＭＳ Ｐゴシック" charset="-128"/>
            </a:endParaRPr>
          </a:p>
        </p:txBody>
      </p:sp>
      <p:sp>
        <p:nvSpPr>
          <p:cNvPr id="19457" name="Content Placeholder 2"/>
          <p:cNvSpPr>
            <a:spLocks noGrp="1"/>
          </p:cNvSpPr>
          <p:nvPr>
            <p:ph idx="1"/>
          </p:nvPr>
        </p:nvSpPr>
        <p:spPr>
          <a:xfrm>
            <a:off x="318655" y="1283934"/>
            <a:ext cx="8492836" cy="526926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Clr>
                <a:srgbClr val="00DA00"/>
              </a:buClr>
              <a:buFont typeface="Arial" charset="0"/>
              <a:buNone/>
            </a:pP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SOCIETA’ LIBERISTE: forte incentivo allo sviluppo economico capitalistico e ruolo secondario dello Stato</a:t>
            </a:r>
          </a:p>
          <a:p>
            <a:pPr algn="just">
              <a:lnSpc>
                <a:spcPct val="120000"/>
              </a:lnSpc>
              <a:buClr>
                <a:srgbClr val="00DA00"/>
              </a:buClr>
              <a:buFont typeface="Arial" charset="0"/>
              <a:buNone/>
            </a:pPr>
            <a:endParaRPr lang="it-IT" altLang="it-IT" sz="2400" b="1" dirty="0" smtClean="0">
              <a:solidFill>
                <a:srgbClr val="002060"/>
              </a:solidFill>
              <a:ea typeface="ＭＳ Ｐゴシック" charset="-128"/>
            </a:endParaRPr>
          </a:p>
          <a:p>
            <a:pPr algn="just">
              <a:lnSpc>
                <a:spcPct val="120000"/>
              </a:lnSpc>
              <a:buClr>
                <a:srgbClr val="00DA00"/>
              </a:buClr>
              <a:buFont typeface="Arial" charset="0"/>
              <a:buNone/>
            </a:pPr>
            <a:r>
              <a:rPr lang="it-IT" altLang="it-IT" sz="2400" b="1" dirty="0" smtClean="0">
                <a:solidFill>
                  <a:srgbClr val="7030A0"/>
                </a:solidFill>
                <a:ea typeface="ＭＳ Ｐゴシック" charset="-128"/>
              </a:rPr>
              <a:t>SOCIETA’ SOCIALISTE: sviluppo economico collettivista e predominio della struttura politica </a:t>
            </a:r>
          </a:p>
          <a:p>
            <a:pPr algn="just">
              <a:lnSpc>
                <a:spcPct val="120000"/>
              </a:lnSpc>
              <a:buClr>
                <a:srgbClr val="00DA00"/>
              </a:buClr>
              <a:buFont typeface="Arial" charset="0"/>
              <a:buNone/>
            </a:pPr>
            <a:endParaRPr lang="it-IT" altLang="it-IT" sz="2400" b="1" dirty="0" smtClean="0">
              <a:solidFill>
                <a:srgbClr val="7030A0"/>
              </a:solidFill>
              <a:ea typeface="ＭＳ Ｐゴシック" charset="-128"/>
            </a:endParaRPr>
          </a:p>
          <a:p>
            <a:pPr algn="just">
              <a:lnSpc>
                <a:spcPct val="120000"/>
              </a:lnSpc>
              <a:buClr>
                <a:srgbClr val="00DA00"/>
              </a:buClr>
              <a:buFont typeface="Arial" charset="0"/>
              <a:buNone/>
            </a:pPr>
            <a:r>
              <a:rPr lang="it-IT" altLang="it-IT" sz="2400" b="1" dirty="0" smtClean="0">
                <a:solidFill>
                  <a:srgbClr val="FF0000"/>
                </a:solidFill>
                <a:ea typeface="ＭＳ Ｐゴシック" charset="-128"/>
              </a:rPr>
              <a:t>SOCIETA’ MISTE O SOCIALDEMOCRATICHE: equilibrio fra sviluppo economico e redistribuzione della ricchezza attraverso la mediazione del sistema politico e dei servizi pubblici</a:t>
            </a:r>
          </a:p>
        </p:txBody>
      </p:sp>
    </p:spTree>
    <p:extLst>
      <p:ext uri="{BB962C8B-B14F-4D97-AF65-F5344CB8AC3E}">
        <p14:creationId xmlns:p14="http://schemas.microsoft.com/office/powerpoint/2010/main" val="1217762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602673" y="193964"/>
            <a:ext cx="7055427" cy="651163"/>
          </a:xfrm>
        </p:spPr>
        <p:txBody>
          <a:bodyPr/>
          <a:lstStyle/>
          <a:p>
            <a:pPr algn="ctr"/>
            <a:r>
              <a:rPr lang="it-IT" altLang="it-IT" sz="2700" b="1" dirty="0" smtClean="0">
                <a:solidFill>
                  <a:srgbClr val="0000FF"/>
                </a:solidFill>
                <a:ea typeface="ＭＳ Ｐゴシック" charset="-128"/>
              </a:rPr>
              <a:t>PRIMA PARTE DEL ‘900</a:t>
            </a:r>
            <a:endParaRPr lang="it-IT" altLang="it-IT" sz="2700" b="1" dirty="0">
              <a:solidFill>
                <a:srgbClr val="0000FF"/>
              </a:solidFill>
              <a:ea typeface="ＭＳ Ｐゴシック" charset="-128"/>
            </a:endParaRPr>
          </a:p>
        </p:txBody>
      </p:sp>
      <p:sp>
        <p:nvSpPr>
          <p:cNvPr id="19457" name="Content Placeholder 2"/>
          <p:cNvSpPr>
            <a:spLocks noGrp="1"/>
          </p:cNvSpPr>
          <p:nvPr>
            <p:ph idx="1"/>
          </p:nvPr>
        </p:nvSpPr>
        <p:spPr>
          <a:xfrm>
            <a:off x="318655" y="845127"/>
            <a:ext cx="8492836" cy="570807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it-IT" altLang="it-IT" sz="1950" b="1" dirty="0" smtClean="0">
                <a:solidFill>
                  <a:srgbClr val="0000FF"/>
                </a:solidFill>
                <a:ea typeface="ＭＳ Ｐゴシック" charset="-128"/>
              </a:rPr>
              <a:t>LA PRIMA GUERRA MONDIALE, ORIGINATA DAGLI SCONTRI FRA I NAZIONALISMI EUROPEI, PORTA AD UNA GRAVISSIMA CRISI MONDIALE CHE SEGNERA’ LA SOCIETA’ DEL ‘900</a:t>
            </a:r>
          </a:p>
          <a:p>
            <a:pPr marL="457200" indent="-457200" algn="just">
              <a:lnSpc>
                <a:spcPct val="110000"/>
              </a:lnSpc>
              <a:buAutoNum type="alphaLcParenR"/>
            </a:pPr>
            <a:r>
              <a:rPr lang="it-IT" altLang="it-IT" sz="2200" b="1" dirty="0" smtClean="0">
                <a:solidFill>
                  <a:srgbClr val="FF0000"/>
                </a:solidFill>
                <a:ea typeface="ＭＳ Ｐゴシック" charset="-128"/>
              </a:rPr>
              <a:t>Con la rivoluzione sovietica in Russia sia avrà la costituzione del MODELLO SOCIALISTA-COMUNISTA in molti Stati Europei e del “Terso Mondo” che sfocia in “dittature del proletariato”</a:t>
            </a:r>
          </a:p>
          <a:p>
            <a:pPr marL="457200" indent="-457200" algn="just">
              <a:lnSpc>
                <a:spcPct val="110000"/>
              </a:lnSpc>
              <a:buAutoNum type="alphaLcParenR"/>
            </a:pPr>
            <a:r>
              <a:rPr lang="it-IT" altLang="it-IT" sz="2200" b="1" dirty="0" smtClean="0">
                <a:solidFill>
                  <a:schemeClr val="tx1"/>
                </a:solidFill>
                <a:ea typeface="ＭＳ Ｐゴシック" charset="-128"/>
              </a:rPr>
              <a:t>Con la crisi economica post-bellica e l’anti-comunismo andranno al potere REGIMI DITTATORIALI in diversi paesi europei (Italia, Germania, Spagna, Portogallo, …)</a:t>
            </a:r>
          </a:p>
          <a:p>
            <a:pPr marL="457200" indent="-457200" algn="just">
              <a:lnSpc>
                <a:spcPct val="110000"/>
              </a:lnSpc>
              <a:buAutoNum type="alphaLcParenR"/>
            </a:pPr>
            <a:r>
              <a:rPr lang="it-IT" altLang="it-IT" sz="2400" b="1" dirty="0" smtClean="0">
                <a:solidFill>
                  <a:srgbClr val="008000"/>
                </a:solidFill>
                <a:ea typeface="ＭＳ Ｐゴシック" charset="-128"/>
              </a:rPr>
              <a:t>Con la crisi </a:t>
            </a:r>
            <a:r>
              <a:rPr lang="it-IT" altLang="it-IT" sz="2400" b="1" dirty="0">
                <a:solidFill>
                  <a:srgbClr val="008000"/>
                </a:solidFill>
                <a:ea typeface="ＭＳ Ｐゴシック" charset="-128"/>
              </a:rPr>
              <a:t>del </a:t>
            </a:r>
            <a:r>
              <a:rPr lang="it-IT" altLang="it-IT" sz="2400" b="1" dirty="0" smtClean="0">
                <a:solidFill>
                  <a:srgbClr val="008000"/>
                </a:solidFill>
                <a:ea typeface="ＭＳ Ｐゴシック" charset="-128"/>
              </a:rPr>
              <a:t>1929 e il forte impoverimento di ampi </a:t>
            </a:r>
            <a:r>
              <a:rPr lang="it-IT" altLang="it-IT" sz="2400" b="1" dirty="0">
                <a:solidFill>
                  <a:srgbClr val="008000"/>
                </a:solidFill>
                <a:ea typeface="ＭＳ Ｐゴシック" charset="-128"/>
              </a:rPr>
              <a:t>gruppi sociali </a:t>
            </a:r>
            <a:r>
              <a:rPr lang="it-IT" altLang="it-IT" sz="2400" b="1" dirty="0" smtClean="0">
                <a:solidFill>
                  <a:srgbClr val="008000"/>
                </a:solidFill>
                <a:ea typeface="ＭＳ Ｐゴシック" charset="-128"/>
              </a:rPr>
              <a:t>gli </a:t>
            </a:r>
            <a:r>
              <a:rPr lang="it-IT" altLang="it-IT" sz="2400" b="1" dirty="0">
                <a:solidFill>
                  <a:srgbClr val="008000"/>
                </a:solidFill>
                <a:ea typeface="ＭＳ Ｐゴシック" charset="-128"/>
              </a:rPr>
              <a:t>Stati Uniti </a:t>
            </a:r>
            <a:r>
              <a:rPr lang="it-IT" altLang="it-IT" sz="2400" b="1" dirty="0" smtClean="0">
                <a:solidFill>
                  <a:srgbClr val="008000"/>
                </a:solidFill>
                <a:ea typeface="ＭＳ Ｐゴシック" charset="-128"/>
              </a:rPr>
              <a:t>reagiranno con politiche di forte investimento in lavori pubblici </a:t>
            </a:r>
          </a:p>
          <a:p>
            <a:pPr marL="457200" indent="-457200" algn="just">
              <a:lnSpc>
                <a:spcPct val="110000"/>
              </a:lnSpc>
              <a:buAutoNum type="alphaLcParenR"/>
            </a:pPr>
            <a:r>
              <a:rPr lang="it-IT" altLang="it-IT" sz="2400" b="1" dirty="0" smtClean="0">
                <a:solidFill>
                  <a:srgbClr val="AB0101"/>
                </a:solidFill>
                <a:ea typeface="ＭＳ Ｐゴシック" charset="-128"/>
              </a:rPr>
              <a:t>I paesi occidentali (sia democratici sia dittatoriali) continuano o iniziano l’occupazione coloniale di ampi territori in Africa</a:t>
            </a:r>
            <a:r>
              <a:rPr lang="it-IT" altLang="it-IT" sz="2400" b="1" dirty="0">
                <a:solidFill>
                  <a:srgbClr val="AB0101"/>
                </a:solidFill>
                <a:ea typeface="ＭＳ Ｐゴシック" charset="-128"/>
              </a:rPr>
              <a:t> </a:t>
            </a:r>
            <a:r>
              <a:rPr lang="it-IT" altLang="it-IT" sz="2400" b="1" dirty="0" smtClean="0">
                <a:solidFill>
                  <a:srgbClr val="AB0101"/>
                </a:solidFill>
                <a:ea typeface="ＭＳ Ｐゴシック" charset="-128"/>
              </a:rPr>
              <a:t>e Asia</a:t>
            </a:r>
          </a:p>
          <a:p>
            <a:pPr marL="0" indent="0">
              <a:lnSpc>
                <a:spcPct val="110000"/>
              </a:lnSpc>
              <a:buNone/>
            </a:pPr>
            <a:endParaRPr lang="it-IT" altLang="it-IT" sz="1950" b="1" dirty="0">
              <a:solidFill>
                <a:srgbClr val="7030A0"/>
              </a:solidFill>
              <a:ea typeface="ＭＳ Ｐゴシック" charset="-128"/>
            </a:endParaRPr>
          </a:p>
          <a:p>
            <a:pPr marL="0" indent="0">
              <a:lnSpc>
                <a:spcPct val="110000"/>
              </a:lnSpc>
              <a:buNone/>
            </a:pPr>
            <a:endParaRPr lang="it-IT" altLang="it-IT" sz="1950" b="1" dirty="0" smtClean="0">
              <a:solidFill>
                <a:srgbClr val="7030A0"/>
              </a:solidFill>
              <a:ea typeface="ＭＳ Ｐゴシック" charset="-128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it-IT" altLang="it-IT" sz="1600" b="1" dirty="0" smtClean="0">
                <a:solidFill>
                  <a:schemeClr val="accent6">
                    <a:lumMod val="50000"/>
                  </a:schemeClr>
                </a:solidFill>
                <a:ea typeface="ＭＳ Ｐゴシック" charset="-128"/>
              </a:rPr>
              <a:t>LA SOCIOLOGIA VIENE OSTEGGIATA E SOPRESSA D’AUTORITÀ</a:t>
            </a:r>
          </a:p>
        </p:txBody>
      </p:sp>
      <p:sp>
        <p:nvSpPr>
          <p:cNvPr id="2" name="Cornice 1"/>
          <p:cNvSpPr/>
          <p:nvPr/>
        </p:nvSpPr>
        <p:spPr>
          <a:xfrm>
            <a:off x="318655" y="6008732"/>
            <a:ext cx="8492836" cy="484909"/>
          </a:xfrm>
          <a:prstGeom prst="frame">
            <a:avLst/>
          </a:prstGeom>
          <a:solidFill>
            <a:srgbClr val="AB0101"/>
          </a:solidFill>
          <a:ln>
            <a:solidFill>
              <a:srgbClr val="AB01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606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602673" y="193964"/>
            <a:ext cx="7055427" cy="651163"/>
          </a:xfrm>
        </p:spPr>
        <p:txBody>
          <a:bodyPr/>
          <a:lstStyle/>
          <a:p>
            <a:pPr algn="ctr"/>
            <a:r>
              <a:rPr lang="it-IT" altLang="it-IT" sz="2700" b="1" dirty="0" smtClean="0">
                <a:solidFill>
                  <a:srgbClr val="0000FF"/>
                </a:solidFill>
                <a:ea typeface="ＭＳ Ｐゴシック" charset="-128"/>
              </a:rPr>
              <a:t>Seconda parte del ‘900</a:t>
            </a:r>
            <a:endParaRPr lang="it-IT" altLang="it-IT" sz="2700" b="1" dirty="0">
              <a:solidFill>
                <a:srgbClr val="0000FF"/>
              </a:solidFill>
              <a:ea typeface="ＭＳ Ｐゴシック" charset="-128"/>
            </a:endParaRPr>
          </a:p>
        </p:txBody>
      </p:sp>
      <p:sp>
        <p:nvSpPr>
          <p:cNvPr id="19457" name="Content Placeholder 2"/>
          <p:cNvSpPr>
            <a:spLocks noGrp="1"/>
          </p:cNvSpPr>
          <p:nvPr>
            <p:ph idx="1"/>
          </p:nvPr>
        </p:nvSpPr>
        <p:spPr>
          <a:xfrm>
            <a:off x="318655" y="845127"/>
            <a:ext cx="8492836" cy="570807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it-IT" altLang="it-IT" sz="1950" b="1" dirty="0" smtClean="0">
                <a:solidFill>
                  <a:srgbClr val="FF0000"/>
                </a:solidFill>
                <a:ea typeface="ＭＳ Ｐゴシック" charset="-128"/>
              </a:rPr>
              <a:t>SOLO DOPO LA SECONDA GUERRA MONDIALE SI SVILUPPA UNA NUOVA FASE SOCIALE “TARDO-MODERNA” (anni ‘50-anni </a:t>
            </a:r>
            <a:r>
              <a:rPr lang="fr-FR" altLang="it-IT" sz="1950" b="1" dirty="0" smtClean="0">
                <a:solidFill>
                  <a:srgbClr val="FF0000"/>
                </a:solidFill>
                <a:ea typeface="ＭＳ Ｐゴシック" charset="-128"/>
              </a:rPr>
              <a:t>’</a:t>
            </a:r>
            <a:r>
              <a:rPr lang="it-IT" altLang="it-IT" sz="1950" b="1" dirty="0" smtClean="0">
                <a:solidFill>
                  <a:srgbClr val="FF0000"/>
                </a:solidFill>
                <a:ea typeface="ＭＳ Ｐゴシック" charset="-128"/>
              </a:rPr>
              <a:t>70)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 con un ulteriore sviluppo dell’industria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 l’avvento di una società dei consumi di massa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 la creazione di un sistema di assistenza sociale (pensioni) e di welfare (servizi sociali)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 il forte sviluppo dei mass media (giornali, tv, radio)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>
                <a:solidFill>
                  <a:srgbClr val="00B050"/>
                </a:solidFill>
                <a:ea typeface="ＭＳ Ｐゴシック" charset="-128"/>
              </a:rPr>
              <a:t> </a:t>
            </a: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forte sviluppo di nuove istanze culturali e movimenti di massa</a:t>
            </a:r>
            <a:r>
              <a:rPr lang="it-IT" altLang="it-IT" sz="2400" b="1" dirty="0">
                <a:solidFill>
                  <a:srgbClr val="00B050"/>
                </a:solidFill>
                <a:ea typeface="ＭＳ Ｐゴシック" charset="-128"/>
              </a:rPr>
              <a:t> </a:t>
            </a: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(giovani, donne, operai, pacifisti, riformisti per il welfare, di self-help, ecc.)</a:t>
            </a:r>
          </a:p>
        </p:txBody>
      </p:sp>
    </p:spTree>
    <p:extLst>
      <p:ext uri="{BB962C8B-B14F-4D97-AF65-F5344CB8AC3E}">
        <p14:creationId xmlns:p14="http://schemas.microsoft.com/office/powerpoint/2010/main" val="2023758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idx="1"/>
          </p:nvPr>
        </p:nvSpPr>
        <p:spPr>
          <a:xfrm>
            <a:off x="360219" y="318654"/>
            <a:ext cx="8395854" cy="623454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altLang="it-IT" b="1" dirty="0">
                <a:solidFill>
                  <a:srgbClr val="0000FF"/>
                </a:solidFill>
                <a:ea typeface="ＭＳ Ｐゴシック" charset="-128"/>
              </a:rPr>
              <a:t>PROSPETTIVE SOCIOLOGICHE </a:t>
            </a:r>
            <a:r>
              <a:rPr lang="it-IT" altLang="it-IT" b="1" dirty="0" smtClean="0">
                <a:solidFill>
                  <a:srgbClr val="0000FF"/>
                </a:solidFill>
                <a:ea typeface="ＭＳ Ｐゴシック" charset="-128"/>
              </a:rPr>
              <a:t>del ‘900</a:t>
            </a:r>
            <a:endParaRPr lang="it-IT" altLang="it-IT" b="1" dirty="0">
              <a:solidFill>
                <a:srgbClr val="0000FF"/>
              </a:solidFill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500" b="1" dirty="0">
              <a:solidFill>
                <a:srgbClr val="0000FF"/>
              </a:solidFill>
              <a:ea typeface="ＭＳ Ｐゴシック" charset="-128"/>
            </a:endParaRPr>
          </a:p>
          <a:p>
            <a:pPr marL="0" indent="0">
              <a:buNone/>
            </a:pPr>
            <a:r>
              <a:rPr lang="it-IT" altLang="it-IT" sz="2600" b="1" u="sng" dirty="0">
                <a:solidFill>
                  <a:srgbClr val="DE1667"/>
                </a:solidFill>
                <a:ea typeface="ＭＳ Ｐゴシック" charset="-128"/>
              </a:rPr>
              <a:t>STRUTTURAL-FUNZIONALISMO</a:t>
            </a:r>
            <a:r>
              <a:rPr lang="it-IT" altLang="it-IT" sz="2600" dirty="0" smtClean="0">
                <a:ea typeface="ＭＳ Ｐゴシック" charset="-128"/>
              </a:rPr>
              <a:t>:</a:t>
            </a:r>
            <a:endParaRPr lang="it-IT" altLang="it-IT" sz="750" dirty="0">
              <a:ea typeface="ＭＳ Ｐゴシック" charset="-128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b="1" dirty="0" err="1" smtClean="0">
                <a:solidFill>
                  <a:srgbClr val="0000FF"/>
                </a:solidFill>
                <a:ea typeface="ＭＳ Ｐゴシック" charset="-128"/>
              </a:rPr>
              <a:t>Talcott</a:t>
            </a:r>
            <a:r>
              <a:rPr lang="it-IT" altLang="it-IT" b="1" dirty="0" smtClean="0">
                <a:solidFill>
                  <a:srgbClr val="0000FF"/>
                </a:solidFill>
                <a:ea typeface="ＭＳ Ｐゴシック" charset="-128"/>
              </a:rPr>
              <a:t> Parsons</a:t>
            </a:r>
            <a:r>
              <a:rPr lang="it-IT" altLang="it-IT" dirty="0" smtClean="0">
                <a:ea typeface="ＭＳ Ｐゴシック" charset="-128"/>
              </a:rPr>
              <a:t> (1902-1979) parla di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S</a:t>
            </a:r>
            <a:r>
              <a:rPr lang="it-IT" altLang="it-IT" b="1" i="1" dirty="0" smtClean="0">
                <a:solidFill>
                  <a:srgbClr val="DE1667"/>
                </a:solidFill>
                <a:ea typeface="ＭＳ Ｐゴシック" charset="-128"/>
              </a:rPr>
              <a:t>istema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S</a:t>
            </a:r>
            <a:r>
              <a:rPr lang="it-IT" altLang="it-IT" b="1" i="1" dirty="0" smtClean="0">
                <a:solidFill>
                  <a:srgbClr val="DE1667"/>
                </a:solidFill>
                <a:ea typeface="ＭＳ Ｐゴシック" charset="-128"/>
              </a:rPr>
              <a:t>ociale 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strutturato e integrato attraverso le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funzioni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 assolte da varie strutture sociali </a:t>
            </a:r>
            <a:r>
              <a:rPr lang="it-IT" altLang="it-IT" b="1" dirty="0" smtClean="0">
                <a:solidFill>
                  <a:srgbClr val="DE1667"/>
                </a:solidFill>
                <a:ea typeface="ＭＳ Ｐゴシック" charset="-128"/>
              </a:rPr>
              <a:t>(o sotto-sistemi) entro 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cui il soggetto svolge dei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ruoli 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che gli conferiscono uno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status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 </a:t>
            </a:r>
            <a:r>
              <a:rPr lang="it-IT" altLang="it-IT" dirty="0" smtClean="0">
                <a:ea typeface="ＭＳ Ｐゴシック" charset="-128"/>
              </a:rPr>
              <a:t>accentuando </a:t>
            </a:r>
            <a:r>
              <a:rPr lang="it-IT" altLang="it-IT" dirty="0">
                <a:ea typeface="ＭＳ Ｐゴシック" charset="-128"/>
              </a:rPr>
              <a:t>però l’attenzione a ciò che mantiene l’ordine e la coesione </a:t>
            </a:r>
            <a:r>
              <a:rPr lang="it-IT" altLang="it-IT" dirty="0" smtClean="0">
                <a:ea typeface="ＭＳ Ｐゴシック" charset="-128"/>
              </a:rPr>
              <a:t>sociale </a:t>
            </a:r>
            <a:r>
              <a:rPr lang="it-IT" altLang="it-IT" dirty="0" smtClean="0">
                <a:solidFill>
                  <a:srgbClr val="00B050"/>
                </a:solidFill>
                <a:ea typeface="ＭＳ Ｐゴシック" charset="-128"/>
              </a:rPr>
              <a:t>(es. la famiglia, la relazione medico-paziente, ecc.)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it-IT" altLang="it-IT" sz="750" dirty="0">
              <a:ea typeface="ＭＳ Ｐゴシック" charset="-128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it-IT" altLang="it-IT" sz="2600" b="1" dirty="0" smtClean="0">
                <a:solidFill>
                  <a:srgbClr val="0070C0"/>
                </a:solidFill>
                <a:latin typeface="Times New Roman" charset="0"/>
                <a:ea typeface="Times New Roman" charset="0"/>
                <a:cs typeface="Times New Roman" charset="0"/>
              </a:rPr>
              <a:t>Sistema</a:t>
            </a:r>
            <a:r>
              <a:rPr lang="it-IT" altLang="it-IT" sz="2600" dirty="0" smtClean="0">
                <a:solidFill>
                  <a:srgbClr val="0070C0"/>
                </a:solidFill>
                <a:latin typeface="Times New Roman" charset="0"/>
                <a:ea typeface="Times New Roman" charset="0"/>
                <a:cs typeface="Times New Roman" charset="0"/>
              </a:rPr>
              <a:t>: Sotto-sistemi interagenti formanti un complesso unitario che produce effetti sistemici emergenti superiori alle parti costituenti </a:t>
            </a:r>
            <a:r>
              <a:rPr lang="it-IT" altLang="it-IT" sz="2600" dirty="0" smtClean="0">
                <a:solidFill>
                  <a:srgbClr val="00B050"/>
                </a:solidFill>
                <a:latin typeface="Times New Roman" charset="0"/>
                <a:ea typeface="Times New Roman" charset="0"/>
                <a:cs typeface="Times New Roman" charset="0"/>
              </a:rPr>
              <a:t>(rilevante il ruolo dell’informazione per organizzare e tenere unito il sistema)</a:t>
            </a:r>
            <a:endParaRPr lang="it-IT" altLang="it-IT" sz="2600" dirty="0">
              <a:solidFill>
                <a:srgbClr val="00B05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it-IT" altLang="it-IT" sz="2600" b="1" dirty="0">
                <a:solidFill>
                  <a:srgbClr val="002060"/>
                </a:solidFill>
                <a:ea typeface="ＭＳ Ｐゴシック" charset="-128"/>
              </a:rPr>
              <a:t>Status: posizione </a:t>
            </a:r>
            <a:r>
              <a:rPr lang="it-IT" altLang="it-IT" sz="2600" dirty="0">
                <a:solidFill>
                  <a:srgbClr val="002060"/>
                </a:solidFill>
                <a:ea typeface="ＭＳ Ｐゴシック" charset="-128"/>
              </a:rPr>
              <a:t>in </a:t>
            </a:r>
            <a:r>
              <a:rPr lang="it-IT" altLang="it-IT" sz="2600" dirty="0" smtClean="0">
                <a:solidFill>
                  <a:srgbClr val="002060"/>
                </a:solidFill>
                <a:ea typeface="ＭＳ Ｐゴシック" charset="-128"/>
              </a:rPr>
              <a:t>un sotto-sistema </a:t>
            </a:r>
            <a:r>
              <a:rPr lang="it-IT" altLang="it-IT" sz="2600" dirty="0">
                <a:solidFill>
                  <a:srgbClr val="002060"/>
                </a:solidFill>
                <a:ea typeface="ＭＳ Ｐゴシック" charset="-128"/>
              </a:rPr>
              <a:t>regolata da norme </a:t>
            </a:r>
          </a:p>
          <a:p>
            <a:pPr marL="0" indent="0" algn="ctr">
              <a:buNone/>
            </a:pPr>
            <a:r>
              <a:rPr lang="it-IT" altLang="it-IT" sz="2600" b="1" dirty="0">
                <a:solidFill>
                  <a:srgbClr val="7030A0"/>
                </a:solidFill>
                <a:ea typeface="ＭＳ Ｐゴシック" charset="-128"/>
              </a:rPr>
              <a:t>Ruolo: diritti e </a:t>
            </a:r>
            <a:r>
              <a:rPr lang="it-IT" altLang="it-IT" sz="2600" b="1" dirty="0" smtClean="0">
                <a:solidFill>
                  <a:srgbClr val="7030A0"/>
                </a:solidFill>
                <a:ea typeface="ＭＳ Ｐゴシック" charset="-128"/>
              </a:rPr>
              <a:t>doveri, aspettative </a:t>
            </a:r>
            <a:r>
              <a:rPr lang="it-IT" altLang="it-IT" sz="2600" dirty="0">
                <a:solidFill>
                  <a:srgbClr val="7030A0"/>
                </a:solidFill>
                <a:ea typeface="ＭＳ Ｐゴシック" charset="-128"/>
              </a:rPr>
              <a:t>legati allo status</a:t>
            </a:r>
          </a:p>
          <a:p>
            <a:pPr marL="0" indent="0">
              <a:buNone/>
            </a:pPr>
            <a:endParaRPr lang="it-IT" altLang="it-IT" sz="750" dirty="0">
              <a:solidFill>
                <a:srgbClr val="7030A0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050" u="sng" dirty="0">
              <a:solidFill>
                <a:srgbClr val="FFFF00"/>
              </a:solidFill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650" u="sng" dirty="0">
              <a:ea typeface="ＭＳ Ｐゴシック" charset="-128"/>
            </a:endParaRPr>
          </a:p>
        </p:txBody>
      </p:sp>
      <p:sp>
        <p:nvSpPr>
          <p:cNvPr id="63490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D082C358-97B5-684B-B50C-550C026F324E}" type="slidenum">
              <a:rPr lang="it-IT" altLang="it-IT" sz="900">
                <a:solidFill>
                  <a:srgbClr val="898989"/>
                </a:solidFill>
              </a:rPr>
              <a:pPr/>
              <a:t>6</a:t>
            </a:fld>
            <a:endParaRPr lang="it-IT" altLang="it-IT" sz="900">
              <a:solidFill>
                <a:srgbClr val="898989"/>
              </a:solidFill>
            </a:endParaRPr>
          </a:p>
        </p:txBody>
      </p:sp>
      <p:sp>
        <p:nvSpPr>
          <p:cNvPr id="4" name="Doppia parentesi quadra 3"/>
          <p:cNvSpPr/>
          <p:nvPr/>
        </p:nvSpPr>
        <p:spPr>
          <a:xfrm>
            <a:off x="249382" y="4128655"/>
            <a:ext cx="8617527" cy="1898072"/>
          </a:xfrm>
          <a:prstGeom prst="bracketPair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0585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318655"/>
            <a:ext cx="8728364" cy="6206836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altLang="it-IT" sz="3800" b="1" u="sng" dirty="0" smtClean="0">
                <a:solidFill>
                  <a:srgbClr val="DE1667"/>
                </a:solidFill>
                <a:ea typeface="ＭＳ Ｐゴシック" charset="-128"/>
              </a:rPr>
              <a:t>TEORIE </a:t>
            </a:r>
            <a:r>
              <a:rPr lang="it-IT" altLang="it-IT" sz="3800" b="1" u="sng" dirty="0">
                <a:solidFill>
                  <a:srgbClr val="DE1667"/>
                </a:solidFill>
                <a:ea typeface="ＭＳ Ｐゴシック" charset="-128"/>
              </a:rPr>
              <a:t>DEL CONFLITTO, TEORIA CRITICA</a:t>
            </a:r>
            <a:r>
              <a:rPr lang="it-IT" altLang="it-IT" sz="3800" dirty="0">
                <a:ea typeface="ＭＳ Ｐゴシック" charset="-128"/>
              </a:rPr>
              <a:t>: la società è composta di gruppi distinti generati nel campo economico, ciascuno dedito al proprio </a:t>
            </a:r>
            <a:r>
              <a:rPr lang="it-IT" altLang="it-IT" sz="3800" i="1" dirty="0">
                <a:ea typeface="ＭＳ Ｐゴシック" charset="-128"/>
              </a:rPr>
              <a:t>interesse</a:t>
            </a:r>
            <a:r>
              <a:rPr lang="it-IT" altLang="it-IT" sz="3800" dirty="0">
                <a:ea typeface="ＭＳ Ｐゴシック" charset="-128"/>
              </a:rPr>
              <a:t> e ciò comporta la costante presenza di un </a:t>
            </a:r>
            <a:r>
              <a:rPr lang="it-IT" altLang="it-IT" sz="3800" i="1" dirty="0">
                <a:solidFill>
                  <a:srgbClr val="0000FF"/>
                </a:solidFill>
                <a:ea typeface="ＭＳ Ｐゴシック" charset="-128"/>
              </a:rPr>
              <a:t>conflitto</a:t>
            </a:r>
            <a:r>
              <a:rPr lang="it-IT" altLang="it-IT" sz="3800" dirty="0" smtClean="0">
                <a:ea typeface="ＭＳ Ｐゴシック" charset="-128"/>
              </a:rPr>
              <a:t>.</a:t>
            </a:r>
            <a:endParaRPr lang="it-IT" altLang="it-IT" sz="3800" dirty="0">
              <a:ea typeface="ＭＳ Ｐゴシック" charset="-128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sz="3800" dirty="0">
                <a:ea typeface="ＭＳ Ｐゴシック" charset="-128"/>
              </a:rPr>
              <a:t>Quelli che prevalgono nel conflitto diventano </a:t>
            </a:r>
            <a:r>
              <a:rPr lang="it-IT" altLang="it-IT" sz="3800" i="1" dirty="0">
                <a:ea typeface="ＭＳ Ｐゴシック" charset="-128"/>
              </a:rPr>
              <a:t>gruppi sociali dominanti</a:t>
            </a:r>
            <a:r>
              <a:rPr lang="it-IT" altLang="it-IT" sz="3800" dirty="0">
                <a:ea typeface="ＭＳ Ｐゴシック" charset="-128"/>
              </a:rPr>
              <a:t>, quelli che soccombono diventano </a:t>
            </a:r>
            <a:r>
              <a:rPr lang="it-IT" altLang="it-IT" sz="3800" i="1" dirty="0">
                <a:ea typeface="ＭＳ Ｐゴシック" charset="-128"/>
              </a:rPr>
              <a:t>gruppi sociali subordinati</a:t>
            </a:r>
            <a:r>
              <a:rPr lang="it-IT" altLang="it-IT" sz="3800" dirty="0">
                <a:ea typeface="ＭＳ Ｐゴシック" charset="-128"/>
              </a:rPr>
              <a:t>. Si crea </a:t>
            </a:r>
            <a:r>
              <a:rPr lang="it-IT" altLang="it-IT" sz="3800" b="1" dirty="0" smtClean="0">
                <a:solidFill>
                  <a:srgbClr val="FF0000"/>
                </a:solidFill>
                <a:ea typeface="ＭＳ Ｐゴシック" charset="-128"/>
              </a:rPr>
              <a:t>DISEGUAGLIANZA</a:t>
            </a:r>
            <a:r>
              <a:rPr lang="it-IT" altLang="it-IT" sz="3800" dirty="0" smtClean="0">
                <a:ea typeface="ＭＳ Ｐゴシック" charset="-128"/>
              </a:rPr>
              <a:t> </a:t>
            </a:r>
            <a:r>
              <a:rPr lang="it-IT" altLang="it-IT" sz="3800" dirty="0">
                <a:ea typeface="ＭＳ Ｐゴシック" charset="-128"/>
              </a:rPr>
              <a:t>(</a:t>
            </a:r>
            <a:r>
              <a:rPr lang="it-IT" altLang="it-IT" sz="3800" dirty="0">
                <a:solidFill>
                  <a:srgbClr val="0000FF"/>
                </a:solidFill>
                <a:ea typeface="ＭＳ Ｐゴシック" charset="-128"/>
              </a:rPr>
              <a:t>economica e di potere</a:t>
            </a:r>
            <a:r>
              <a:rPr lang="it-IT" altLang="it-IT" sz="3800" dirty="0" smtClean="0">
                <a:ea typeface="ＭＳ Ｐゴシック" charset="-128"/>
              </a:rPr>
              <a:t>) e quindi minori opportunità per vasti gruppi di popolazione</a:t>
            </a:r>
            <a:endParaRPr lang="it-IT" altLang="it-IT" sz="3800" dirty="0">
              <a:ea typeface="ＭＳ Ｐゴシック" charset="-128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sz="3800" dirty="0">
                <a:ea typeface="ＭＳ Ｐゴシック" charset="-128"/>
              </a:rPr>
              <a:t>Nuove forme di diseguaglianza sorgono dalle </a:t>
            </a:r>
            <a:r>
              <a:rPr lang="it-IT" altLang="it-IT" sz="3800" dirty="0" smtClean="0">
                <a:solidFill>
                  <a:srgbClr val="FF0000"/>
                </a:solidFill>
                <a:ea typeface="ＭＳ Ｐゴシック" charset="-128"/>
              </a:rPr>
              <a:t>discriminazioni </a:t>
            </a:r>
            <a:r>
              <a:rPr lang="it-IT" altLang="it-IT" sz="3800" dirty="0">
                <a:solidFill>
                  <a:srgbClr val="FF0000"/>
                </a:solidFill>
                <a:ea typeface="ＭＳ Ｐゴシック" charset="-128"/>
              </a:rPr>
              <a:t>sessuali </a:t>
            </a:r>
            <a:r>
              <a:rPr lang="it-IT" altLang="it-IT" sz="3800" dirty="0">
                <a:ea typeface="ＭＳ Ｐゴシック" charset="-128"/>
              </a:rPr>
              <a:t>(</a:t>
            </a:r>
            <a:r>
              <a:rPr lang="it-IT" altLang="it-IT" sz="3800" dirty="0">
                <a:solidFill>
                  <a:srgbClr val="0000FF"/>
                </a:solidFill>
                <a:ea typeface="ＭＳ Ｐゴシック" charset="-128"/>
              </a:rPr>
              <a:t>gender </a:t>
            </a:r>
            <a:r>
              <a:rPr lang="it-IT" altLang="it-IT" sz="3800" dirty="0" err="1">
                <a:solidFill>
                  <a:srgbClr val="0000FF"/>
                </a:solidFill>
                <a:ea typeface="ＭＳ Ｐゴシック" charset="-128"/>
              </a:rPr>
              <a:t>studies</a:t>
            </a:r>
            <a:r>
              <a:rPr lang="it-IT" altLang="it-IT" sz="3800" dirty="0">
                <a:ea typeface="ＭＳ Ｐゴシック" charset="-128"/>
              </a:rPr>
              <a:t>) </a:t>
            </a:r>
            <a:r>
              <a:rPr lang="it-IT" altLang="it-IT" sz="3800" dirty="0">
                <a:solidFill>
                  <a:srgbClr val="FF0000"/>
                </a:solidFill>
                <a:ea typeface="ＭＳ Ｐゴシック" charset="-128"/>
              </a:rPr>
              <a:t>e razziali </a:t>
            </a:r>
            <a:r>
              <a:rPr lang="it-IT" altLang="it-IT" sz="3800" dirty="0">
                <a:ea typeface="ＭＳ Ｐゴシック" charset="-128"/>
              </a:rPr>
              <a:t>(</a:t>
            </a:r>
            <a:r>
              <a:rPr lang="it-IT" altLang="it-IT" sz="3800" dirty="0">
                <a:solidFill>
                  <a:srgbClr val="0000FF"/>
                </a:solidFill>
                <a:ea typeface="ＭＳ Ｐゴシック" charset="-128"/>
              </a:rPr>
              <a:t>studi multiculturali</a:t>
            </a:r>
            <a:r>
              <a:rPr lang="it-IT" altLang="it-IT" sz="3800" dirty="0">
                <a:ea typeface="ＭＳ Ｐゴシック" charset="-128"/>
              </a:rPr>
              <a:t>) </a:t>
            </a:r>
            <a:r>
              <a:rPr lang="it-IT" altLang="it-IT" sz="3800" dirty="0">
                <a:solidFill>
                  <a:srgbClr val="FF0000"/>
                </a:solidFill>
                <a:ea typeface="ＭＳ Ｐゴシック" charset="-128"/>
              </a:rPr>
              <a:t>che generano </a:t>
            </a:r>
            <a:r>
              <a:rPr lang="it-IT" altLang="it-IT" sz="3800" dirty="0" smtClean="0">
                <a:solidFill>
                  <a:srgbClr val="FF0000"/>
                </a:solidFill>
                <a:ea typeface="ＭＳ Ｐゴシック" charset="-128"/>
              </a:rPr>
              <a:t>asimmetrie </a:t>
            </a:r>
            <a:r>
              <a:rPr lang="it-IT" altLang="it-IT" sz="3800" dirty="0" smtClean="0">
                <a:ea typeface="ＭＳ Ｐゴシック" charset="-128"/>
              </a:rPr>
              <a:t>e possono ripercuotersi sugli status delle persone</a:t>
            </a:r>
            <a:endParaRPr lang="it-IT" altLang="it-IT" sz="3800" dirty="0">
              <a:ea typeface="ＭＳ Ｐゴシック" charset="-128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sz="3800" dirty="0" smtClean="0">
                <a:ea typeface="ＭＳ Ｐゴシック" charset="-128"/>
              </a:rPr>
              <a:t>Forme di redistribuzione della ricchezza possono avvenire attraverso </a:t>
            </a:r>
            <a:r>
              <a:rPr lang="it-IT" altLang="it-IT" sz="3800" dirty="0" smtClean="0">
                <a:solidFill>
                  <a:srgbClr val="0070C0"/>
                </a:solidFill>
                <a:ea typeface="ＭＳ Ｐゴシック" charset="-128"/>
              </a:rPr>
              <a:t>lotte e movimenti sociali </a:t>
            </a:r>
            <a:r>
              <a:rPr lang="it-IT" altLang="it-IT" sz="3800" dirty="0" smtClean="0">
                <a:ea typeface="ＭＳ Ｐゴシック" charset="-128"/>
              </a:rPr>
              <a:t>che portano a </a:t>
            </a:r>
            <a:r>
              <a:rPr lang="it-IT" altLang="it-IT" sz="3800" b="1" dirty="0" smtClean="0">
                <a:solidFill>
                  <a:srgbClr val="FF0000"/>
                </a:solidFill>
                <a:ea typeface="ＭＳ Ｐゴシック" charset="-128"/>
              </a:rPr>
              <a:t>politiche sociali inclusive e allo sviluppo di servizi pubblici e comuni</a:t>
            </a:r>
            <a:endParaRPr lang="it-IT" altLang="it-IT" sz="2400" b="1" dirty="0">
              <a:solidFill>
                <a:srgbClr val="FF0000"/>
              </a:solidFill>
              <a:ea typeface="ＭＳ Ｐゴシック" charset="-128"/>
            </a:endParaRPr>
          </a:p>
          <a:p>
            <a:pPr marL="0" indent="0" algn="r">
              <a:lnSpc>
                <a:spcPct val="120000"/>
              </a:lnSpc>
              <a:buNone/>
            </a:pPr>
            <a:endParaRPr lang="it-IT" altLang="it-IT" sz="3600" b="1" dirty="0" smtClean="0">
              <a:solidFill>
                <a:srgbClr val="7030A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r">
              <a:lnSpc>
                <a:spcPct val="120000"/>
              </a:lnSpc>
              <a:buNone/>
            </a:pPr>
            <a:r>
              <a:rPr lang="it-IT" altLang="it-IT" sz="3600" b="1" dirty="0" smtClean="0">
                <a:solidFill>
                  <a:srgbClr val="7030A0"/>
                </a:solidFill>
                <a:latin typeface="Times New Roman" charset="0"/>
                <a:ea typeface="Times New Roman" charset="0"/>
                <a:cs typeface="Times New Roman" charset="0"/>
              </a:rPr>
              <a:t>Compito della sociologia è quello di mettere in evidenza i meccanismi che creano diseguaglianza ed essere critica verso i vari poteri sociali che le mantengono, ma anche sostenere i movimenti sociali e le politiche inclusive e redistributive</a:t>
            </a:r>
          </a:p>
          <a:p>
            <a:pPr marL="0" indent="0" algn="r">
              <a:lnSpc>
                <a:spcPct val="120000"/>
              </a:lnSpc>
              <a:buNone/>
            </a:pPr>
            <a:endParaRPr lang="it-IT" altLang="it-IT" sz="3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r">
              <a:buNone/>
            </a:pPr>
            <a:r>
              <a:rPr lang="it-IT" altLang="it-IT" sz="2600" dirty="0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Es:  </a:t>
            </a:r>
            <a:r>
              <a:rPr lang="it-IT" altLang="it-IT" sz="2600" dirty="0" err="1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Horkheimer</a:t>
            </a:r>
            <a:r>
              <a:rPr lang="it-IT" altLang="it-IT" sz="2600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it-IT" sz="2600" dirty="0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e Adorno, </a:t>
            </a:r>
            <a:r>
              <a:rPr lang="it-IT" altLang="it-IT" sz="2600" b="1" dirty="0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La personalità autoritaria</a:t>
            </a:r>
          </a:p>
          <a:p>
            <a:pPr marL="0" indent="0" algn="r">
              <a:buNone/>
            </a:pPr>
            <a:r>
              <a:rPr lang="it-IT" altLang="it-IT" sz="2600" dirty="0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A. Melucci, </a:t>
            </a:r>
            <a:r>
              <a:rPr lang="it-IT" altLang="it-IT" sz="2600" b="1" dirty="0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Studi sui movimenti sociali</a:t>
            </a:r>
          </a:p>
          <a:p>
            <a:pPr marL="0" indent="0" algn="r">
              <a:buNone/>
            </a:pPr>
            <a:r>
              <a:rPr lang="it-IT" altLang="it-IT" sz="2600" dirty="0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Vari, </a:t>
            </a:r>
            <a:r>
              <a:rPr lang="it-IT" altLang="it-IT" sz="2600" b="1" dirty="0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Studi sul welfare e le politiche sociali</a:t>
            </a:r>
          </a:p>
        </p:txBody>
      </p:sp>
      <p:sp>
        <p:nvSpPr>
          <p:cNvPr id="65538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6AEAF311-1177-FC43-9162-D15F39BCB61C}" type="slidenum">
              <a:rPr lang="it-IT" altLang="it-IT" sz="900">
                <a:solidFill>
                  <a:srgbClr val="898989"/>
                </a:solidFill>
              </a:rPr>
              <a:pPr/>
              <a:t>7</a:t>
            </a:fld>
            <a:endParaRPr lang="it-IT" altLang="it-IT" sz="900">
              <a:solidFill>
                <a:srgbClr val="898989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 rot="10800000">
            <a:off x="353291" y="4081675"/>
            <a:ext cx="8679873" cy="227467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008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idx="1"/>
          </p:nvPr>
        </p:nvSpPr>
        <p:spPr>
          <a:xfrm>
            <a:off x="471055" y="290945"/>
            <a:ext cx="8257309" cy="627610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altLang="it-IT" sz="3000" b="1" u="sng" dirty="0" smtClean="0">
                <a:solidFill>
                  <a:srgbClr val="DE1667"/>
                </a:solidFill>
                <a:ea typeface="ＭＳ Ｐゴシック" charset="-128"/>
              </a:rPr>
              <a:t>TEORIE DELL</a:t>
            </a:r>
            <a:r>
              <a:rPr lang="it-IT" altLang="it-IT" sz="3000" b="1" u="sng" dirty="0" smtClean="0">
                <a:solidFill>
                  <a:srgbClr val="DE1667"/>
                </a:solidFill>
                <a:latin typeface="Arial" charset="0"/>
                <a:ea typeface="ＭＳ Ｐゴシック" charset="-128"/>
              </a:rPr>
              <a:t>’</a:t>
            </a:r>
            <a:r>
              <a:rPr lang="it-IT" altLang="ja-JP" sz="3000" b="1" u="sng" dirty="0" smtClean="0">
                <a:solidFill>
                  <a:srgbClr val="DE1667"/>
                </a:solidFill>
                <a:ea typeface="ＭＳ Ｐゴシック" charset="-128"/>
              </a:rPr>
              <a:t>AZIONE</a:t>
            </a:r>
            <a:r>
              <a:rPr lang="it-IT" altLang="ja-JP" sz="3000" dirty="0" smtClean="0">
                <a:ea typeface="ＭＳ Ｐゴシック" charset="-128"/>
              </a:rPr>
              <a:t>: </a:t>
            </a:r>
            <a:r>
              <a:rPr lang="it-IT" altLang="ja-JP" sz="3000" dirty="0">
                <a:ea typeface="ＭＳ Ｐゴシック" charset="-128"/>
              </a:rPr>
              <a:t>rivolgono l</a:t>
            </a:r>
            <a:r>
              <a:rPr lang="it-IT" altLang="ja-JP" sz="3000" dirty="0">
                <a:latin typeface="Arial" charset="0"/>
                <a:ea typeface="ＭＳ Ｐゴシック" charset="-128"/>
              </a:rPr>
              <a:t>’</a:t>
            </a:r>
            <a:r>
              <a:rPr lang="it-IT" altLang="ja-JP" sz="3000" dirty="0">
                <a:ea typeface="ＭＳ Ｐゴシック" charset="-128"/>
              </a:rPr>
              <a:t>attenzione ai </a:t>
            </a:r>
            <a:r>
              <a:rPr lang="it-IT" altLang="ja-JP" sz="3000" i="1" dirty="0">
                <a:solidFill>
                  <a:srgbClr val="0000FF"/>
                </a:solidFill>
                <a:ea typeface="ＭＳ Ｐゴシック" charset="-128"/>
              </a:rPr>
              <a:t>comportamenti individuali </a:t>
            </a:r>
            <a:r>
              <a:rPr lang="it-IT" altLang="ja-JP" sz="3000" dirty="0">
                <a:ea typeface="ＭＳ Ｐゴシック" charset="-128"/>
              </a:rPr>
              <a:t>dei singoli attori; le strutture sociali sono prodotte da </a:t>
            </a:r>
            <a:r>
              <a:rPr lang="it-IT" altLang="ja-JP" sz="3000" i="1" dirty="0">
                <a:ea typeface="ＭＳ Ｐゴシック" charset="-128"/>
              </a:rPr>
              <a:t>azioni </a:t>
            </a:r>
            <a:r>
              <a:rPr lang="it-IT" altLang="ja-JP" sz="3000" dirty="0">
                <a:ea typeface="ＭＳ Ｐゴシック" charset="-128"/>
              </a:rPr>
              <a:t>e </a:t>
            </a:r>
            <a:r>
              <a:rPr lang="it-IT" altLang="ja-JP" sz="3000" i="1" dirty="0">
                <a:ea typeface="ＭＳ Ｐゴシック" charset="-128"/>
              </a:rPr>
              <a:t>interazioni </a:t>
            </a:r>
            <a:r>
              <a:rPr lang="it-IT" altLang="ja-JP" sz="3000" dirty="0">
                <a:ea typeface="ＭＳ Ｐゴシック" charset="-128"/>
              </a:rPr>
              <a:t>degli individui</a:t>
            </a:r>
            <a:r>
              <a:rPr lang="it-IT" altLang="ja-JP" sz="3000" dirty="0" smtClean="0">
                <a:ea typeface="ＭＳ Ｐゴシック" charset="-128"/>
              </a:rPr>
              <a:t>. </a:t>
            </a:r>
            <a:r>
              <a:rPr lang="it-IT" altLang="ja-JP" sz="3000" dirty="0" smtClean="0">
                <a:solidFill>
                  <a:srgbClr val="FF6600"/>
                </a:solidFill>
                <a:ea typeface="ＭＳ Ｐゴシック" charset="-128"/>
              </a:rPr>
              <a:t>LA SOCIOLOGIA SVILUPPA LA SUA ATTENZIONE PER L’AMBIENTE MICRO E PER I FATTORI CULTURALI CHE GUIDANO L’AZIONE</a:t>
            </a:r>
            <a:r>
              <a:rPr lang="it-IT" altLang="ja-JP" sz="3000" dirty="0" smtClean="0">
                <a:ea typeface="ＭＳ Ｐゴシック" charset="-128"/>
              </a:rPr>
              <a:t>.</a:t>
            </a:r>
            <a:endParaRPr lang="it-IT" altLang="it-IT" sz="3000" dirty="0">
              <a:ea typeface="ＭＳ Ｐゴシック" charset="-128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sz="3000" i="1" dirty="0">
                <a:solidFill>
                  <a:srgbClr val="DE1667"/>
                </a:solidFill>
                <a:ea typeface="ＭＳ Ｐゴシック" charset="-128"/>
              </a:rPr>
              <a:t>L’</a:t>
            </a:r>
            <a:r>
              <a:rPr lang="it-IT" altLang="ja-JP" sz="3000" i="1" dirty="0" err="1">
                <a:solidFill>
                  <a:srgbClr val="DE1667"/>
                </a:solidFill>
                <a:ea typeface="ＭＳ Ｐゴシック" charset="-128"/>
              </a:rPr>
              <a:t>Interazionismo</a:t>
            </a:r>
            <a:r>
              <a:rPr lang="it-IT" altLang="ja-JP" sz="3000" i="1" dirty="0">
                <a:solidFill>
                  <a:srgbClr val="DE1667"/>
                </a:solidFill>
                <a:ea typeface="ＭＳ Ｐゴシック" charset="-128"/>
              </a:rPr>
              <a:t> simbolico e l’</a:t>
            </a:r>
            <a:r>
              <a:rPr lang="it-IT" altLang="ja-JP" sz="3000" i="1" dirty="0" err="1">
                <a:solidFill>
                  <a:srgbClr val="DE1667"/>
                </a:solidFill>
                <a:ea typeface="ＭＳ Ｐゴシック" charset="-128"/>
              </a:rPr>
              <a:t>etnometodologia</a:t>
            </a:r>
            <a:r>
              <a:rPr lang="it-IT" altLang="ja-JP" sz="3000" dirty="0">
                <a:solidFill>
                  <a:srgbClr val="0000FF"/>
                </a:solidFill>
                <a:ea typeface="ＭＳ Ｐゴシック" charset="-128"/>
              </a:rPr>
              <a:t>: si concentrano sull</a:t>
            </a:r>
            <a:r>
              <a:rPr lang="it-IT" altLang="ja-JP" sz="3000" dirty="0">
                <a:solidFill>
                  <a:srgbClr val="0000FF"/>
                </a:solidFill>
                <a:latin typeface="Arial" charset="0"/>
                <a:ea typeface="ＭＳ Ｐゴシック" charset="-128"/>
              </a:rPr>
              <a:t>’</a:t>
            </a:r>
            <a:r>
              <a:rPr lang="it-IT" altLang="ja-JP" sz="3000" dirty="0">
                <a:solidFill>
                  <a:srgbClr val="0000FF"/>
                </a:solidFill>
                <a:ea typeface="ＭＳ Ｐゴシック" charset="-128"/>
              </a:rPr>
              <a:t>analisi delle </a:t>
            </a:r>
            <a:r>
              <a:rPr lang="it-IT" altLang="ja-JP" sz="3000" i="1" dirty="0">
                <a:solidFill>
                  <a:srgbClr val="0000FF"/>
                </a:solidFill>
                <a:ea typeface="ＭＳ Ｐゴシック" charset="-128"/>
              </a:rPr>
              <a:t>interazioni dirette nei contesti della vita quotidiana </a:t>
            </a:r>
            <a:r>
              <a:rPr lang="it-IT" altLang="ja-JP" sz="3000" dirty="0" smtClean="0">
                <a:solidFill>
                  <a:srgbClr val="0000FF"/>
                </a:solidFill>
                <a:ea typeface="ＭＳ Ｐゴシック" charset="-128"/>
              </a:rPr>
              <a:t>e </a:t>
            </a:r>
            <a:r>
              <a:rPr lang="it-IT" altLang="ja-JP" sz="3000" dirty="0">
                <a:solidFill>
                  <a:srgbClr val="0000FF"/>
                </a:solidFill>
                <a:ea typeface="ＭＳ Ｐゴシック" charset="-128"/>
              </a:rPr>
              <a:t>ne sottolineano il ruolo nella creazione della società e delle sue istituzioni. </a:t>
            </a:r>
            <a:r>
              <a:rPr lang="it-IT" altLang="ja-JP" sz="3000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L</a:t>
            </a:r>
            <a:r>
              <a:rPr lang="ja-JP" altLang="it-IT" sz="3000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it-IT" altLang="ja-JP" sz="3000" dirty="0" err="1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interazionismo</a:t>
            </a:r>
            <a:r>
              <a:rPr lang="it-IT" altLang="ja-JP" sz="3000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 simbolico si occupa degli effetti dei simboli, incluse le parole e la cultura, </a:t>
            </a:r>
            <a:r>
              <a:rPr lang="it-IT" altLang="ja-JP" sz="3000" dirty="0" err="1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sull</a:t>
            </a:r>
            <a:r>
              <a:rPr lang="ja-JP" altLang="it-IT" sz="3000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it-IT" altLang="ja-JP" sz="3000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interazione tra due o più persone. </a:t>
            </a:r>
            <a:r>
              <a:rPr lang="it-IT" altLang="ja-JP" sz="3000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La mente e il sé si formano grazie alle interazioni, queste dipendono dal significato che si attribuisce alla situazione che si vive. Il significato dipende dal contesto.</a:t>
            </a:r>
            <a:endParaRPr lang="it-IT" altLang="ja-JP" sz="3000" dirty="0">
              <a:solidFill>
                <a:srgbClr val="008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it-IT" altLang="it-IT" sz="2475" dirty="0" smtClean="0">
              <a:solidFill>
                <a:srgbClr val="0000FF"/>
              </a:solidFill>
              <a:ea typeface="ＭＳ Ｐゴシック" charset="-128"/>
            </a:endParaRPr>
          </a:p>
          <a:p>
            <a:pPr marL="0" indent="0">
              <a:buNone/>
            </a:pP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George </a:t>
            </a:r>
            <a:r>
              <a:rPr lang="it-IT" altLang="it-IT" sz="2475" dirty="0">
                <a:solidFill>
                  <a:srgbClr val="0000FF"/>
                </a:solidFill>
                <a:ea typeface="ＭＳ Ｐゴシック" charset="-128"/>
              </a:rPr>
              <a:t>H. Mead, </a:t>
            </a:r>
            <a:r>
              <a:rPr lang="it-IT" altLang="it-IT" sz="2475" b="1" dirty="0" smtClean="0">
                <a:solidFill>
                  <a:srgbClr val="0000FF"/>
                </a:solidFill>
                <a:ea typeface="ＭＳ Ｐゴシック" charset="-128"/>
              </a:rPr>
              <a:t>Mente, Sé, Società </a:t>
            </a:r>
          </a:p>
          <a:p>
            <a:pPr marL="0" indent="0">
              <a:buNone/>
            </a:pP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E. </a:t>
            </a:r>
            <a:r>
              <a:rPr lang="it-IT" altLang="it-IT" sz="2475" dirty="0" err="1" smtClean="0">
                <a:solidFill>
                  <a:srgbClr val="0000FF"/>
                </a:solidFill>
                <a:ea typeface="ＭＳ Ｐゴシック" charset="-128"/>
              </a:rPr>
              <a:t>Goffman</a:t>
            </a: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, </a:t>
            </a:r>
            <a:r>
              <a:rPr lang="it-IT" altLang="it-IT" sz="2475" b="1" dirty="0" smtClean="0">
                <a:solidFill>
                  <a:srgbClr val="0000FF"/>
                </a:solidFill>
                <a:ea typeface="ＭＳ Ｐゴシック" charset="-128"/>
              </a:rPr>
              <a:t>Relazioni in pubblico; Rituali di interazione; </a:t>
            </a:r>
            <a:r>
              <a:rPr lang="it-IT" altLang="it-IT" sz="2475" b="1" dirty="0" err="1" smtClean="0">
                <a:solidFill>
                  <a:srgbClr val="0000FF"/>
                </a:solidFill>
                <a:ea typeface="ＭＳ Ｐゴシック" charset="-128"/>
              </a:rPr>
              <a:t>Asylums</a:t>
            </a: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 (ricerca in un Ospedale psichiatrico)</a:t>
            </a:r>
          </a:p>
          <a:p>
            <a:pPr marL="0" indent="0">
              <a:buNone/>
            </a:pP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E.T. </a:t>
            </a:r>
            <a:r>
              <a:rPr lang="it-IT" altLang="it-IT" sz="2475" dirty="0" err="1" smtClean="0">
                <a:solidFill>
                  <a:srgbClr val="0000FF"/>
                </a:solidFill>
                <a:ea typeface="ＭＳ Ｐゴシック" charset="-128"/>
              </a:rPr>
              <a:t>Hull</a:t>
            </a: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, </a:t>
            </a:r>
            <a:r>
              <a:rPr lang="it-IT" altLang="it-IT" sz="2475" b="1" dirty="0" smtClean="0">
                <a:solidFill>
                  <a:srgbClr val="0000FF"/>
                </a:solidFill>
                <a:ea typeface="ＭＳ Ｐゴシック" charset="-128"/>
              </a:rPr>
              <a:t>Prossemic</a:t>
            </a: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a</a:t>
            </a:r>
          </a:p>
          <a:p>
            <a:pPr marL="0" indent="0">
              <a:buNone/>
            </a:pP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H. </a:t>
            </a:r>
            <a:r>
              <a:rPr lang="it-IT" altLang="it-IT" sz="2475" dirty="0" err="1" smtClean="0">
                <a:solidFill>
                  <a:srgbClr val="0000FF"/>
                </a:solidFill>
                <a:ea typeface="ＭＳ Ｐゴシック" charset="-128"/>
              </a:rPr>
              <a:t>Blumer</a:t>
            </a: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, </a:t>
            </a:r>
            <a:r>
              <a:rPr lang="it-IT" altLang="it-IT" sz="2475" b="1" dirty="0" err="1" smtClean="0">
                <a:solidFill>
                  <a:srgbClr val="0000FF"/>
                </a:solidFill>
                <a:ea typeface="ＭＳ Ｐゴシック" charset="-128"/>
              </a:rPr>
              <a:t>Interazionismo</a:t>
            </a:r>
            <a:r>
              <a:rPr lang="it-IT" altLang="it-IT" sz="2475" b="1" dirty="0" smtClean="0">
                <a:solidFill>
                  <a:srgbClr val="0000FF"/>
                </a:solidFill>
                <a:ea typeface="ＭＳ Ｐゴシック" charset="-128"/>
              </a:rPr>
              <a:t> simbolico</a:t>
            </a: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, 1969</a:t>
            </a:r>
          </a:p>
          <a:p>
            <a:pPr marL="0" indent="0">
              <a:buNone/>
            </a:pP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H. </a:t>
            </a:r>
            <a:r>
              <a:rPr lang="it-IT" altLang="it-IT" sz="2475" dirty="0" err="1" smtClean="0">
                <a:solidFill>
                  <a:srgbClr val="0000FF"/>
                </a:solidFill>
                <a:ea typeface="ＭＳ Ｐゴシック" charset="-128"/>
              </a:rPr>
              <a:t>Garfinkel</a:t>
            </a: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, </a:t>
            </a:r>
            <a:r>
              <a:rPr lang="it-IT" altLang="it-IT" sz="2475" b="1" dirty="0" err="1" smtClean="0">
                <a:solidFill>
                  <a:srgbClr val="0000FF"/>
                </a:solidFill>
                <a:ea typeface="ＭＳ Ｐゴシック" charset="-128"/>
              </a:rPr>
              <a:t>Studies</a:t>
            </a:r>
            <a:r>
              <a:rPr lang="it-IT" altLang="it-IT" sz="2475" b="1" dirty="0" smtClean="0">
                <a:solidFill>
                  <a:srgbClr val="0000FF"/>
                </a:solidFill>
                <a:ea typeface="ＭＳ Ｐゴシック" charset="-128"/>
              </a:rPr>
              <a:t> in </a:t>
            </a:r>
            <a:r>
              <a:rPr lang="it-IT" altLang="it-IT" sz="2475" b="1" dirty="0" err="1" smtClean="0">
                <a:solidFill>
                  <a:srgbClr val="0000FF"/>
                </a:solidFill>
                <a:ea typeface="ＭＳ Ｐゴシック" charset="-128"/>
              </a:rPr>
              <a:t>etnometodology</a:t>
            </a:r>
            <a:r>
              <a:rPr lang="it-IT" altLang="it-IT" sz="2475" dirty="0" smtClean="0">
                <a:solidFill>
                  <a:srgbClr val="0000FF"/>
                </a:solidFill>
                <a:ea typeface="ＭＳ Ｐゴシック" charset="-128"/>
              </a:rPr>
              <a:t>, 1967</a:t>
            </a:r>
            <a:endParaRPr lang="it-IT" altLang="it-IT" sz="2475" dirty="0">
              <a:solidFill>
                <a:srgbClr val="0000FF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050" u="sng" dirty="0"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650" u="sng" dirty="0">
              <a:ea typeface="ＭＳ Ｐゴシック" charset="-128"/>
            </a:endParaRPr>
          </a:p>
        </p:txBody>
      </p:sp>
      <p:sp>
        <p:nvSpPr>
          <p:cNvPr id="67586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AEC8A398-6DD6-9946-BD1B-88F9F0C1C9EF}" type="slidenum">
              <a:rPr lang="it-IT" altLang="it-IT" sz="900">
                <a:solidFill>
                  <a:srgbClr val="898989"/>
                </a:solidFill>
              </a:rPr>
              <a:pPr/>
              <a:t>8</a:t>
            </a:fld>
            <a:endParaRPr lang="it-IT" altLang="it-IT" sz="9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07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idx="1"/>
          </p:nvPr>
        </p:nvSpPr>
        <p:spPr>
          <a:xfrm>
            <a:off x="457201" y="318655"/>
            <a:ext cx="8520544" cy="62068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altLang="it-IT" sz="2400" b="1" u="sng" dirty="0" smtClean="0">
                <a:solidFill>
                  <a:srgbClr val="DE1667"/>
                </a:solidFill>
                <a:ea typeface="ＭＳ Ｐゴシック" charset="-128"/>
              </a:rPr>
              <a:t>TEORIE RELAZIONALI</a:t>
            </a:r>
            <a:r>
              <a:rPr lang="it-IT" altLang="it-IT" sz="2400" dirty="0" smtClean="0">
                <a:ea typeface="ＭＳ Ｐゴシック" charset="-128"/>
              </a:rPr>
              <a:t>: </a:t>
            </a:r>
            <a:r>
              <a:rPr lang="it-IT" altLang="it-IT" sz="2400" dirty="0">
                <a:ea typeface="ＭＳ Ｐゴシック" charset="-128"/>
              </a:rPr>
              <a:t>sviluppano l’analisi delle </a:t>
            </a:r>
            <a:r>
              <a:rPr lang="it-IT" altLang="it-IT" sz="2400" dirty="0">
                <a:solidFill>
                  <a:srgbClr val="FF0000"/>
                </a:solidFill>
                <a:ea typeface="ＭＳ Ｐゴシック" charset="-128"/>
              </a:rPr>
              <a:t>relazioni sociali</a:t>
            </a:r>
            <a:r>
              <a:rPr lang="it-IT" altLang="it-IT" sz="2400" dirty="0">
                <a:ea typeface="ＭＳ Ｐゴシック" charset="-128"/>
              </a:rPr>
              <a:t> in specifici contesti, situazioni, “ecologie”, ma anche delle </a:t>
            </a:r>
            <a:r>
              <a:rPr lang="it-IT" altLang="it-IT" sz="2400" dirty="0">
                <a:solidFill>
                  <a:srgbClr val="FF6600"/>
                </a:solidFill>
                <a:ea typeface="ＭＳ Ｐゴシック" charset="-128"/>
              </a:rPr>
              <a:t>forme tipiche </a:t>
            </a:r>
            <a:r>
              <a:rPr lang="it-IT" altLang="it-IT" sz="2400" dirty="0">
                <a:ea typeface="ＭＳ Ｐゴシック" charset="-128"/>
              </a:rPr>
              <a:t>che caratterizzano specifici periodi storici.</a:t>
            </a:r>
          </a:p>
          <a:p>
            <a:pPr marL="0" indent="0">
              <a:buNone/>
            </a:pPr>
            <a:r>
              <a:rPr lang="it-IT" altLang="it-IT" sz="2400" dirty="0">
                <a:ea typeface="ＭＳ Ｐゴシック" charset="-128"/>
              </a:rPr>
              <a:t>Propongono una sociologia dei </a:t>
            </a: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processi sociali e della loro evoluzione, dei giochi e delle configurazioni che emergono nell’interazione fra individui, gruppi, istituzioni, idee</a:t>
            </a:r>
          </a:p>
          <a:p>
            <a:pPr marL="0" indent="0">
              <a:buNone/>
            </a:pPr>
            <a:r>
              <a:rPr lang="it-IT" altLang="it-IT" sz="2400" dirty="0" smtClean="0">
                <a:ea typeface="ＭＳ Ｐゴシック" charset="-128"/>
              </a:rPr>
              <a:t>SVILUPPANO ANALISI </a:t>
            </a:r>
            <a:r>
              <a:rPr lang="it-IT" altLang="it-IT" sz="2400" dirty="0" smtClean="0">
                <a:solidFill>
                  <a:srgbClr val="FF6600"/>
                </a:solidFill>
                <a:ea typeface="ＭＳ Ｐゴシック" charset="-128"/>
              </a:rPr>
              <a:t>DELL’IMMAGINARIO SOCIALE</a:t>
            </a:r>
            <a:r>
              <a:rPr lang="it-IT" altLang="it-IT" sz="2400" dirty="0" smtClean="0">
                <a:ea typeface="ＭＳ Ｐゴシック" charset="-128"/>
              </a:rPr>
              <a:t>, DELLE </a:t>
            </a:r>
            <a:r>
              <a:rPr lang="it-IT" altLang="it-IT" sz="2400" dirty="0" smtClean="0">
                <a:solidFill>
                  <a:srgbClr val="FF6600"/>
                </a:solidFill>
                <a:ea typeface="ＭＳ Ｐゴシック" charset="-128"/>
              </a:rPr>
              <a:t>EMOZIONI COLLETTIVE</a:t>
            </a:r>
            <a:r>
              <a:rPr lang="it-IT" altLang="it-IT" sz="2400" dirty="0" smtClean="0">
                <a:ea typeface="ＭＳ Ｐゴシック" charset="-128"/>
              </a:rPr>
              <a:t>, DAGLI ASPETTI </a:t>
            </a:r>
            <a:r>
              <a:rPr lang="it-IT" altLang="it-IT" sz="2400" dirty="0" smtClean="0">
                <a:solidFill>
                  <a:srgbClr val="FF6600"/>
                </a:solidFill>
                <a:ea typeface="ＭＳ Ｐゴシック" charset="-128"/>
              </a:rPr>
              <a:t>FIDUCIARI/SFIDUCIARI </a:t>
            </a:r>
            <a:r>
              <a:rPr lang="it-IT" altLang="it-IT" sz="2400" dirty="0" smtClean="0">
                <a:ea typeface="ＭＳ Ｐゴシック" charset="-128"/>
              </a:rPr>
              <a:t>DELLE RELAZIONI</a:t>
            </a:r>
          </a:p>
          <a:p>
            <a:pPr marL="0" indent="0">
              <a:buNone/>
            </a:pPr>
            <a:r>
              <a:rPr lang="it-IT" altLang="it-IT" sz="2400" dirty="0" smtClean="0">
                <a:ea typeface="ＭＳ Ｐゴシック" charset="-128"/>
              </a:rPr>
              <a:t>Spesso </a:t>
            </a:r>
            <a:r>
              <a:rPr lang="it-IT" altLang="it-IT" sz="2400" dirty="0">
                <a:ea typeface="ＭＳ Ｐゴシック" charset="-128"/>
              </a:rPr>
              <a:t>si occupano di </a:t>
            </a:r>
            <a:r>
              <a:rPr lang="it-IT" altLang="it-IT" sz="2400" b="1" dirty="0">
                <a:solidFill>
                  <a:srgbClr val="0000FF"/>
                </a:solidFill>
                <a:ea typeface="ＭＳ Ｐゴシック" charset="-128"/>
              </a:rPr>
              <a:t>aggregati di relazioni o sistemi</a:t>
            </a:r>
            <a:r>
              <a:rPr lang="it-IT" altLang="it-IT" sz="2400" dirty="0">
                <a:ea typeface="ＭＳ Ｐゴシック" charset="-128"/>
              </a:rPr>
              <a:t>: le proprietà dei sistemi sono diverse da quelle degli elementi </a:t>
            </a:r>
            <a:r>
              <a:rPr lang="it-IT" altLang="it-IT" sz="2400" dirty="0" smtClean="0">
                <a:ea typeface="ＭＳ Ｐゴシック" charset="-128"/>
              </a:rPr>
              <a:t>componenti </a:t>
            </a:r>
            <a:r>
              <a:rPr lang="it-IT" altLang="it-IT" sz="2000" dirty="0" smtClean="0">
                <a:ea typeface="ＭＳ Ｐゴシック" charset="-128"/>
              </a:rPr>
              <a:t>(particolare attenzione alla </a:t>
            </a:r>
            <a:r>
              <a:rPr lang="it-IT" altLang="it-IT" sz="2000" b="1" dirty="0" smtClean="0">
                <a:solidFill>
                  <a:srgbClr val="00B050"/>
                </a:solidFill>
                <a:ea typeface="ＭＳ Ｐゴシック" charset="-128"/>
              </a:rPr>
              <a:t>DIMENSIONE MESO </a:t>
            </a:r>
            <a:r>
              <a:rPr lang="it-IT" altLang="it-IT" sz="2000" dirty="0" smtClean="0">
                <a:ea typeface="ＭＳ Ｐゴシック" charset="-128"/>
              </a:rPr>
              <a:t>che connette micro e macro)</a:t>
            </a:r>
          </a:p>
          <a:p>
            <a:pPr marL="0" indent="0">
              <a:buNone/>
            </a:pPr>
            <a:endParaRPr lang="it-IT" altLang="it-IT" sz="2000" dirty="0">
              <a:ea typeface="ＭＳ Ｐゴシック" charset="-128"/>
            </a:endParaRPr>
          </a:p>
          <a:p>
            <a:pPr marL="0" indent="0">
              <a:buNone/>
            </a:pPr>
            <a:r>
              <a:rPr lang="it-IT" altLang="it-IT" sz="1650" dirty="0" smtClean="0">
                <a:solidFill>
                  <a:srgbClr val="2645A2"/>
                </a:solidFill>
                <a:ea typeface="ＭＳ Ｐゴシック" charset="-128"/>
              </a:rPr>
              <a:t>Esempi: </a:t>
            </a:r>
            <a:r>
              <a:rPr lang="it-IT" altLang="it-IT" sz="1600" dirty="0" smtClean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N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. Elias, </a:t>
            </a:r>
            <a:r>
              <a:rPr 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Che cos'è la sociologia?; Coinvolgimento e distacco </a:t>
            </a:r>
            <a:endParaRPr lang="it-IT" altLang="it-IT" sz="1600" b="1" dirty="0">
              <a:solidFill>
                <a:srgbClr val="2645A2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G. </a:t>
            </a:r>
            <a:r>
              <a:rPr lang="it-IT" altLang="it-IT" sz="1600" dirty="0" err="1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Bateson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alt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Verso un’ecologia della mente (1972); Mente e Natura (1979)</a:t>
            </a:r>
          </a:p>
          <a:p>
            <a:pPr marL="0" indent="0">
              <a:buNone/>
            </a:pP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E. </a:t>
            </a:r>
            <a:r>
              <a:rPr lang="it-IT" altLang="it-IT" sz="1600" dirty="0" err="1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Morin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alt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Il Metodo; Il soggetto ecologico</a:t>
            </a:r>
          </a:p>
          <a:p>
            <a:pPr marL="0" indent="0">
              <a:buNone/>
            </a:pPr>
            <a:r>
              <a:rPr lang="it-IT" altLang="it-IT" sz="1600" dirty="0" err="1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Z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altLang="it-IT" sz="1600" dirty="0" err="1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Bauman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alt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L</a:t>
            </a:r>
            <a:r>
              <a:rPr lang="it-IT" altLang="it-IT" sz="1600" b="1" dirty="0" smtClean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a modernità liquida; Vite di scarto</a:t>
            </a:r>
            <a:endParaRPr lang="it-IT" altLang="it-IT" sz="1600" b="1" dirty="0">
              <a:solidFill>
                <a:srgbClr val="2645A2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G. Morgan, </a:t>
            </a:r>
            <a:r>
              <a:rPr lang="it-IT" alt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Images. Le metafore </a:t>
            </a:r>
            <a:r>
              <a:rPr lang="it-IT" altLang="it-IT" sz="1600" b="1" dirty="0" smtClean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dell’organizzazione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it-IT" sz="1600" dirty="0" smtClean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(1989)</a:t>
            </a:r>
            <a:endParaRPr lang="it-IT" altLang="it-IT" sz="1600" dirty="0">
              <a:solidFill>
                <a:srgbClr val="2645A2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it-IT" altLang="it-IT" sz="1650" dirty="0" smtClean="0">
              <a:solidFill>
                <a:srgbClr val="0000FF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solidFill>
                <a:srgbClr val="0000FF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050" u="sng" dirty="0"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650" u="sng" dirty="0">
              <a:ea typeface="ＭＳ Ｐゴシック" charset="-128"/>
            </a:endParaRPr>
          </a:p>
        </p:txBody>
      </p:sp>
      <p:sp>
        <p:nvSpPr>
          <p:cNvPr id="69634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E9B88D9D-5230-D647-B288-FA2D60AEEF71}" type="slidenum">
              <a:rPr lang="it-IT" altLang="it-IT" sz="900">
                <a:solidFill>
                  <a:srgbClr val="898989"/>
                </a:solidFill>
              </a:rPr>
              <a:pPr/>
              <a:t>9</a:t>
            </a:fld>
            <a:endParaRPr lang="it-IT" altLang="it-IT" sz="9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88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</TotalTime>
  <Words>1647</Words>
  <Application>Microsoft Macintosh PowerPoint</Application>
  <PresentationFormat>Presentazione su schermo (4:3)</PresentationFormat>
  <Paragraphs>133</Paragraphs>
  <Slides>14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Teorie sociologiche del ‘900  e gli sviluppi della società moderna  </vt:lpstr>
      <vt:lpstr>Paradigmi dei sociologi classici</vt:lpstr>
      <vt:lpstr>MODELLI SOCIALI DEL ‘900: ECON0MIA E POLITICA</vt:lpstr>
      <vt:lpstr>PRIMA PARTE DEL ‘900</vt:lpstr>
      <vt:lpstr>Seconda parte del ‘900</vt:lpstr>
      <vt:lpstr>Presentazione di PowerPoint</vt:lpstr>
      <vt:lpstr>Presentazione di PowerPoint</vt:lpstr>
      <vt:lpstr>Presentazione di PowerPoint</vt:lpstr>
      <vt:lpstr>Presentazione di PowerPoint</vt:lpstr>
      <vt:lpstr> Teorie interpretative post-moderne </vt:lpstr>
      <vt:lpstr>Sociologia e senso comune</vt:lpstr>
      <vt:lpstr>Presentazione di PowerPoint</vt:lpstr>
      <vt:lpstr>Una visione integrata (sistemico-relazionale)</vt:lpstr>
      <vt:lpstr>Una visione integrata (sistemico-relazionale)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 sociologiche del ‘900: dal macro al micro </dc:title>
  <dc:creator>Marco Ingrosso</dc:creator>
  <cp:lastModifiedBy>Marco Ingrosso</cp:lastModifiedBy>
  <cp:revision>55</cp:revision>
  <dcterms:created xsi:type="dcterms:W3CDTF">2016-10-21T10:20:02Z</dcterms:created>
  <dcterms:modified xsi:type="dcterms:W3CDTF">2016-11-10T10:42:46Z</dcterms:modified>
</cp:coreProperties>
</file>