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56" r:id="rId6"/>
    <p:sldId id="257" r:id="rId7"/>
    <p:sldId id="260" r:id="rId8"/>
    <p:sldId id="259" r:id="rId9"/>
    <p:sldId id="258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03A"/>
    <a:srgbClr val="FF85FF"/>
    <a:srgbClr val="C600C6"/>
    <a:srgbClr val="91FA33"/>
    <a:srgbClr val="194FF0"/>
    <a:srgbClr val="1A6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0738" y="3750066"/>
            <a:ext cx="7542212" cy="842481"/>
          </a:xfrm>
        </p:spPr>
        <p:txBody>
          <a:bodyPr/>
          <a:lstStyle/>
          <a:p>
            <a:r>
              <a:rPr lang="it-IT" sz="4000" dirty="0" smtClean="0">
                <a:solidFill>
                  <a:srgbClr val="FF0000"/>
                </a:solidFill>
              </a:rPr>
              <a:t>I  TEMI  DI  QUEST’ANNO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0738" y="5252148"/>
            <a:ext cx="7542212" cy="1009699"/>
          </a:xfrm>
        </p:spPr>
        <p:txBody>
          <a:bodyPr/>
          <a:lstStyle/>
          <a:p>
            <a:r>
              <a:rPr lang="it-IT" dirty="0" smtClean="0">
                <a:solidFill>
                  <a:srgbClr val="3366FF"/>
                </a:solidFill>
              </a:rPr>
              <a:t>Conclusioni del corso di Sociologia generale </a:t>
            </a:r>
            <a:r>
              <a:rPr lang="it-IT" dirty="0" smtClean="0">
                <a:solidFill>
                  <a:srgbClr val="3366FF"/>
                </a:solidFill>
              </a:rPr>
              <a:t>2016-17</a:t>
            </a:r>
            <a:endParaRPr lang="it-IT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4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540" y="234251"/>
            <a:ext cx="7929824" cy="1343860"/>
          </a:xfrm>
        </p:spPr>
        <p:txBody>
          <a:bodyPr/>
          <a:lstStyle/>
          <a:p>
            <a:r>
              <a:rPr lang="it-IT" sz="3600" dirty="0" smtClean="0">
                <a:solidFill>
                  <a:srgbClr val="FFFF00"/>
                </a:solidFill>
              </a:rPr>
              <a:t>… </a:t>
            </a:r>
            <a:r>
              <a:rPr lang="it-IT" sz="3600" dirty="0">
                <a:solidFill>
                  <a:srgbClr val="FFFF00"/>
                </a:solidFill>
              </a:rPr>
              <a:t>grazie </a:t>
            </a:r>
            <a:r>
              <a:rPr lang="it-IT" sz="3600" dirty="0" smtClean="0">
                <a:solidFill>
                  <a:srgbClr val="FFFF00"/>
                </a:solidFill>
              </a:rPr>
              <a:t/>
            </a:r>
            <a:br>
              <a:rPr lang="it-IT" sz="3600" dirty="0" smtClean="0">
                <a:solidFill>
                  <a:srgbClr val="FFFF00"/>
                </a:solidFill>
              </a:rPr>
            </a:br>
            <a:r>
              <a:rPr lang="it-IT" sz="3200" dirty="0" smtClean="0">
                <a:solidFill>
                  <a:srgbClr val="FFFF00"/>
                </a:solidFill>
              </a:rPr>
              <a:t>per </a:t>
            </a:r>
            <a:r>
              <a:rPr lang="it-IT" sz="3200" dirty="0">
                <a:solidFill>
                  <a:srgbClr val="FFFF00"/>
                </a:solidFill>
              </a:rPr>
              <a:t>come abbiamo danzato!</a:t>
            </a:r>
            <a:br>
              <a:rPr lang="it-IT" sz="3200" dirty="0">
                <a:solidFill>
                  <a:srgbClr val="FFFF00"/>
                </a:solidFill>
              </a:rPr>
            </a:br>
            <a:endParaRPr lang="it-IT" sz="3200" dirty="0"/>
          </a:p>
        </p:txBody>
      </p:sp>
      <p:pic>
        <p:nvPicPr>
          <p:cNvPr id="4" name="Segnaposto contenuto 3" descr="images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32" b="11532"/>
          <a:stretch>
            <a:fillRect/>
          </a:stretch>
        </p:blipFill>
        <p:spPr>
          <a:xfrm>
            <a:off x="665803" y="2018556"/>
            <a:ext cx="7545765" cy="3934594"/>
          </a:xfrm>
        </p:spPr>
      </p:pic>
    </p:spTree>
    <p:extLst>
      <p:ext uri="{BB962C8B-B14F-4D97-AF65-F5344CB8AC3E}">
        <p14:creationId xmlns:p14="http://schemas.microsoft.com/office/powerpoint/2010/main" val="201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960936"/>
          </a:xfrm>
        </p:spPr>
        <p:txBody>
          <a:bodyPr/>
          <a:lstStyle/>
          <a:p>
            <a:r>
              <a:rPr lang="it-IT" sz="4000" dirty="0" smtClean="0">
                <a:solidFill>
                  <a:srgbClr val="FFC000"/>
                </a:solidFill>
              </a:rPr>
              <a:t>Il filo del discorso</a:t>
            </a:r>
            <a:endParaRPr lang="it-IT" sz="4000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5354" y="1068513"/>
            <a:ext cx="8116584" cy="5404206"/>
          </a:xfrm>
        </p:spPr>
        <p:txBody>
          <a:bodyPr>
            <a:normAutofit/>
          </a:bodyPr>
          <a:lstStyle/>
          <a:p>
            <a:r>
              <a:rPr lang="it-IT" altLang="it-IT" i="1" u="sng" dirty="0" smtClean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Parte A</a:t>
            </a:r>
            <a:r>
              <a:rPr lang="it-IT" altLang="it-IT" u="sng" dirty="0" smtClean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 - COS’È LA SOCIOLOGIA</a:t>
            </a:r>
          </a:p>
          <a:p>
            <a:r>
              <a:rPr lang="it-IT" altLang="it-IT" dirty="0" smtClean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Le nostre Capacità Sociali (da nutrire)</a:t>
            </a:r>
          </a:p>
          <a:p>
            <a:r>
              <a:rPr lang="it-IT" altLang="it-IT" dirty="0">
                <a:solidFill>
                  <a:srgbClr val="91FA33"/>
                </a:solidFill>
                <a:latin typeface="Calibri" charset="0"/>
                <a:ea typeface="Calibri" charset="0"/>
                <a:cs typeface="Calibri" charset="0"/>
              </a:rPr>
              <a:t>L’immaginazione </a:t>
            </a:r>
            <a:r>
              <a:rPr lang="it-IT" altLang="it-IT" dirty="0" smtClean="0">
                <a:solidFill>
                  <a:srgbClr val="91FA33"/>
                </a:solidFill>
                <a:latin typeface="Calibri" charset="0"/>
                <a:ea typeface="Calibri" charset="0"/>
                <a:cs typeface="Calibri" charset="0"/>
              </a:rPr>
              <a:t>sociologica</a:t>
            </a:r>
          </a:p>
          <a:p>
            <a:r>
              <a:rPr lang="it-IT" altLang="it-IT" dirty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Nascita e divenire della </a:t>
            </a:r>
            <a:r>
              <a:rPr lang="it-IT" altLang="it-IT" dirty="0" smtClean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Sociologia</a:t>
            </a:r>
          </a:p>
          <a:p>
            <a:pPr>
              <a:buFont typeface="Wingdings" charset="2"/>
              <a:buChar char="Ø"/>
            </a:pPr>
            <a:r>
              <a:rPr lang="it-IT" altLang="it-IT" i="1" u="sng" dirty="0">
                <a:solidFill>
                  <a:srgbClr val="FF0000"/>
                </a:solidFill>
                <a:latin typeface="Calibri" charset="0"/>
                <a:ea typeface="ＭＳ Ｐゴシック" charset="-128"/>
              </a:rPr>
              <a:t>Parte </a:t>
            </a:r>
            <a:r>
              <a:rPr lang="it-IT" altLang="it-IT" i="1" u="sng" dirty="0" smtClean="0">
                <a:solidFill>
                  <a:srgbClr val="FF0000"/>
                </a:solidFill>
                <a:latin typeface="Calibri" charset="0"/>
                <a:ea typeface="ＭＳ Ｐゴシック" charset="-128"/>
              </a:rPr>
              <a:t>B</a:t>
            </a:r>
            <a:r>
              <a:rPr lang="it-IT" altLang="it-IT" u="sng" dirty="0" smtClean="0">
                <a:solidFill>
                  <a:srgbClr val="FF0000"/>
                </a:solidFill>
                <a:latin typeface="Calibri" charset="0"/>
                <a:ea typeface="ＭＳ Ｐゴシック" charset="-128"/>
              </a:rPr>
              <a:t> </a:t>
            </a:r>
            <a:r>
              <a:rPr lang="it-IT" altLang="it-IT" u="sng" dirty="0">
                <a:solidFill>
                  <a:srgbClr val="FF0000"/>
                </a:solidFill>
                <a:latin typeface="Calibri" charset="0"/>
                <a:ea typeface="ＭＳ Ｐゴシック" charset="-128"/>
              </a:rPr>
              <a:t>- </a:t>
            </a:r>
            <a:r>
              <a:rPr lang="it-IT" altLang="it-IT" u="sng" dirty="0" smtClean="0">
                <a:solidFill>
                  <a:srgbClr val="FF203A"/>
                </a:solidFill>
                <a:ea typeface="ＭＳ Ｐゴシック" charset="-128"/>
              </a:rPr>
              <a:t>LE </a:t>
            </a:r>
            <a:r>
              <a:rPr lang="it-IT" altLang="it-IT" u="sng" dirty="0">
                <a:solidFill>
                  <a:srgbClr val="FF203A"/>
                </a:solidFill>
                <a:ea typeface="ＭＳ Ｐゴシック" charset="-128"/>
              </a:rPr>
              <a:t>MACRO-ANALISI DELLA </a:t>
            </a:r>
            <a:r>
              <a:rPr lang="fr-FR" altLang="it-IT" u="sng" dirty="0" smtClean="0">
                <a:solidFill>
                  <a:srgbClr val="FF203A"/>
                </a:solidFill>
                <a:ea typeface="ＭＳ Ｐゴシック" charset="-128"/>
              </a:rPr>
              <a:t>SOCIETÀ MODERNA</a:t>
            </a:r>
            <a:r>
              <a:rPr lang="fr-FR" altLang="it-IT" dirty="0" smtClean="0">
                <a:solidFill>
                  <a:srgbClr val="FF203A"/>
                </a:solidFill>
                <a:ea typeface="ＭＳ Ｐゴシック" charset="-128"/>
              </a:rPr>
              <a:t> (Comte, Durkheim, Marx, Weber, Simmel)</a:t>
            </a:r>
          </a:p>
          <a:p>
            <a:pPr>
              <a:buFont typeface="Wingdings" charset="2"/>
              <a:buChar char="Ø"/>
            </a:pPr>
            <a:r>
              <a:rPr lang="fr-FR" dirty="0" err="1" smtClean="0">
                <a:solidFill>
                  <a:srgbClr val="FF203A"/>
                </a:solidFill>
                <a:ea typeface="ＭＳ Ｐゴシック" charset="-128"/>
              </a:rPr>
              <a:t>Ordine</a:t>
            </a:r>
            <a:r>
              <a:rPr lang="fr-FR" dirty="0" smtClean="0">
                <a:solidFill>
                  <a:srgbClr val="FF203A"/>
                </a:solidFill>
                <a:ea typeface="ＭＳ Ｐゴシック" charset="-128"/>
              </a:rPr>
              <a:t> e </a:t>
            </a:r>
            <a:r>
              <a:rPr lang="fr-FR" dirty="0" err="1" smtClean="0">
                <a:solidFill>
                  <a:srgbClr val="FF203A"/>
                </a:solidFill>
                <a:ea typeface="ＭＳ Ｐゴシック" charset="-128"/>
              </a:rPr>
              <a:t>disordine</a:t>
            </a:r>
            <a:r>
              <a:rPr lang="fr-FR" dirty="0" smtClean="0">
                <a:solidFill>
                  <a:srgbClr val="FF203A"/>
                </a:solidFill>
                <a:ea typeface="ＭＳ Ｐゴシック" charset="-128"/>
              </a:rPr>
              <a:t>: </a:t>
            </a:r>
            <a:r>
              <a:rPr lang="fr-FR" dirty="0" err="1" smtClean="0">
                <a:solidFill>
                  <a:srgbClr val="FF203A"/>
                </a:solidFill>
                <a:ea typeface="ＭＳ Ｐゴシック" charset="-128"/>
              </a:rPr>
              <a:t>diseguaglianze</a:t>
            </a:r>
            <a:r>
              <a:rPr lang="fr-FR" dirty="0" smtClean="0">
                <a:solidFill>
                  <a:srgbClr val="FF203A"/>
                </a:solidFill>
                <a:ea typeface="ＭＳ Ｐゴシック" charset="-128"/>
              </a:rPr>
              <a:t> e </a:t>
            </a:r>
            <a:r>
              <a:rPr lang="fr-FR" dirty="0" err="1" smtClean="0">
                <a:solidFill>
                  <a:srgbClr val="FF203A"/>
                </a:solidFill>
                <a:ea typeface="ＭＳ Ｐゴシック" charset="-128"/>
              </a:rPr>
              <a:t>conflittualità</a:t>
            </a:r>
            <a:endParaRPr lang="fr-FR" dirty="0" smtClean="0">
              <a:solidFill>
                <a:srgbClr val="FF203A"/>
              </a:solidFill>
              <a:ea typeface="ＭＳ Ｐゴシック" charset="-128"/>
            </a:endParaRPr>
          </a:p>
          <a:p>
            <a:pPr>
              <a:buFont typeface="Wingdings" charset="2"/>
              <a:buChar char="Ø"/>
            </a:pPr>
            <a:r>
              <a:rPr lang="it-IT" dirty="0">
                <a:solidFill>
                  <a:srgbClr val="FF203A"/>
                </a:solidFill>
              </a:rPr>
              <a:t>Teorie sociologiche del ‘900 </a:t>
            </a:r>
            <a:r>
              <a:rPr lang="it-IT" dirty="0" smtClean="0">
                <a:solidFill>
                  <a:srgbClr val="FF203A"/>
                </a:solidFill>
              </a:rPr>
              <a:t>e </a:t>
            </a:r>
            <a:r>
              <a:rPr lang="it-IT" dirty="0">
                <a:solidFill>
                  <a:srgbClr val="FF203A"/>
                </a:solidFill>
              </a:rPr>
              <a:t>gli sviluppi della società </a:t>
            </a:r>
            <a:r>
              <a:rPr lang="it-IT" dirty="0" smtClean="0">
                <a:solidFill>
                  <a:srgbClr val="FF203A"/>
                </a:solidFill>
              </a:rPr>
              <a:t>moderna (</a:t>
            </a:r>
            <a:r>
              <a:rPr lang="it-IT" altLang="it-IT" dirty="0" smtClean="0">
                <a:solidFill>
                  <a:srgbClr val="FF203A"/>
                </a:solidFill>
                <a:ea typeface="ＭＳ Ｐゴシック" charset="-128"/>
              </a:rPr>
              <a:t>Parsons, </a:t>
            </a:r>
            <a:r>
              <a:rPr lang="it-IT" altLang="it-IT" dirty="0" err="1" smtClean="0">
                <a:solidFill>
                  <a:srgbClr val="FF203A"/>
                </a:solidFill>
                <a:ea typeface="ＭＳ Ｐゴシック" charset="-128"/>
              </a:rPr>
              <a:t>Goffman</a:t>
            </a:r>
            <a:r>
              <a:rPr lang="it-IT" altLang="it-IT" dirty="0" smtClean="0">
                <a:solidFill>
                  <a:srgbClr val="FF203A"/>
                </a:solidFill>
                <a:ea typeface="ＭＳ Ｐゴシック" charset="-128"/>
              </a:rPr>
              <a:t>, ecc.)</a:t>
            </a:r>
            <a:endParaRPr lang="it-IT" dirty="0">
              <a:solidFill>
                <a:srgbClr val="FF20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9606" y="205483"/>
            <a:ext cx="7581901" cy="616450"/>
          </a:xfrm>
        </p:spPr>
        <p:txBody>
          <a:bodyPr/>
          <a:lstStyle/>
          <a:p>
            <a:r>
              <a:rPr lang="mr-IN" sz="3600" dirty="0" smtClean="0">
                <a:solidFill>
                  <a:srgbClr val="FFC000"/>
                </a:solidFill>
              </a:rPr>
              <a:t>…</a:t>
            </a:r>
            <a:r>
              <a:rPr lang="it-IT" sz="3600" dirty="0" smtClean="0">
                <a:solidFill>
                  <a:srgbClr val="FFC000"/>
                </a:solidFill>
              </a:rPr>
              <a:t>continuando il filo del discorso</a:t>
            </a:r>
            <a:endParaRPr lang="it-IT" sz="3600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9462" y="1089061"/>
            <a:ext cx="7758363" cy="5270641"/>
          </a:xfrm>
        </p:spPr>
        <p:txBody>
          <a:bodyPr>
            <a:normAutofit lnSpcReduction="10000"/>
          </a:bodyPr>
          <a:lstStyle/>
          <a:p>
            <a:r>
              <a:rPr lang="it-IT" altLang="it-IT" i="1" u="sng" dirty="0">
                <a:solidFill>
                  <a:srgbClr val="FF85FF"/>
                </a:solidFill>
                <a:latin typeface="Calibri" charset="0"/>
                <a:ea typeface="ＭＳ Ｐゴシック" charset="-128"/>
              </a:rPr>
              <a:t>Parte </a:t>
            </a:r>
            <a:r>
              <a:rPr lang="it-IT" altLang="it-IT" i="1" u="sng" dirty="0" smtClean="0">
                <a:solidFill>
                  <a:srgbClr val="FF85FF"/>
                </a:solidFill>
                <a:latin typeface="Calibri" charset="0"/>
                <a:ea typeface="ＭＳ Ｐゴシック" charset="-128"/>
              </a:rPr>
              <a:t>C </a:t>
            </a:r>
            <a:r>
              <a:rPr lang="it-IT" altLang="it-IT" i="1" u="sng" dirty="0">
                <a:solidFill>
                  <a:srgbClr val="FF85FF"/>
                </a:solidFill>
                <a:latin typeface="Calibri" charset="0"/>
                <a:ea typeface="ＭＳ Ｐゴシック" charset="-128"/>
              </a:rPr>
              <a:t>- </a:t>
            </a:r>
            <a:r>
              <a:rPr lang="it-IT" u="sng" dirty="0" smtClean="0">
                <a:solidFill>
                  <a:srgbClr val="FF85FF"/>
                </a:solidFill>
              </a:rPr>
              <a:t>METODI PER LA RICERCA SOCIALE</a:t>
            </a:r>
          </a:p>
          <a:p>
            <a:r>
              <a:rPr lang="it-IT" dirty="0" smtClean="0">
                <a:solidFill>
                  <a:srgbClr val="FF85FF"/>
                </a:solidFill>
              </a:rPr>
              <a:t>Esercitazione osservativa-partecipante</a:t>
            </a:r>
          </a:p>
          <a:p>
            <a:r>
              <a:rPr lang="it-IT" dirty="0" smtClean="0">
                <a:solidFill>
                  <a:srgbClr val="FF85FF"/>
                </a:solidFill>
              </a:rPr>
              <a:t>Esercitazione auto-osservativa (diari di salute)</a:t>
            </a:r>
          </a:p>
          <a:p>
            <a:pPr>
              <a:buFont typeface="Wingdings" charset="2"/>
              <a:buChar char="v"/>
            </a:pPr>
            <a:r>
              <a:rPr lang="it-IT" altLang="it-IT" i="1" u="sng" dirty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Parte </a:t>
            </a:r>
            <a:r>
              <a:rPr lang="it-IT" altLang="it-IT" i="1" u="sng" dirty="0" smtClean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D</a:t>
            </a:r>
            <a:r>
              <a:rPr lang="it-IT" altLang="it-IT" u="sng" dirty="0" smtClean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 </a:t>
            </a:r>
            <a:r>
              <a:rPr lang="it-IT" altLang="it-IT" u="sng" dirty="0">
                <a:solidFill>
                  <a:srgbClr val="91FA33"/>
                </a:solidFill>
                <a:latin typeface="Calibri" charset="0"/>
                <a:ea typeface="ＭＳ Ｐゴシック" charset="-128"/>
              </a:rPr>
              <a:t>- </a:t>
            </a:r>
            <a:r>
              <a:rPr lang="it-IT" u="sng" dirty="0" smtClean="0">
                <a:solidFill>
                  <a:srgbClr val="91FA33"/>
                </a:solidFill>
              </a:rPr>
              <a:t>GLOBALIZZAZIONE E SOCIETÀ PLANETARIA</a:t>
            </a:r>
          </a:p>
          <a:p>
            <a:pPr>
              <a:buFont typeface="Wingdings" charset="2"/>
              <a:buChar char="v"/>
            </a:pPr>
            <a:r>
              <a:rPr lang="it-IT" dirty="0" smtClean="0">
                <a:solidFill>
                  <a:srgbClr val="91FA33"/>
                </a:solidFill>
              </a:rPr>
              <a:t>Fattori di crisi dell’ordine e della coesione (senza benessere sociale)</a:t>
            </a:r>
          </a:p>
          <a:p>
            <a:pPr>
              <a:buFont typeface="Wingdings" charset="2"/>
              <a:buChar char="v"/>
            </a:pPr>
            <a:r>
              <a:rPr lang="it-IT" dirty="0" smtClean="0">
                <a:solidFill>
                  <a:srgbClr val="91FA33"/>
                </a:solidFill>
              </a:rPr>
              <a:t>Fenomeni della globalizzazione: migrazioni e accoglienza profughi</a:t>
            </a:r>
          </a:p>
          <a:p>
            <a:pPr>
              <a:buFont typeface="Wingdings" charset="2"/>
              <a:buChar char="v"/>
            </a:pPr>
            <a:r>
              <a:rPr lang="it-IT" dirty="0" smtClean="0">
                <a:solidFill>
                  <a:srgbClr val="91FA33"/>
                </a:solidFill>
              </a:rPr>
              <a:t>Seminario sull’accoglienza </a:t>
            </a:r>
            <a:r>
              <a:rPr lang="it-IT" dirty="0">
                <a:solidFill>
                  <a:srgbClr val="91FA33"/>
                </a:solidFill>
              </a:rPr>
              <a:t>profughi </a:t>
            </a:r>
            <a:r>
              <a:rPr lang="it-IT" dirty="0" smtClean="0">
                <a:solidFill>
                  <a:srgbClr val="91FA33"/>
                </a:solidFill>
              </a:rPr>
              <a:t>ed Esercitazione sui dati e le rappresentazioni dell’immigrazione </a:t>
            </a:r>
            <a:endParaRPr lang="it-IT" dirty="0">
              <a:solidFill>
                <a:srgbClr val="91FA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0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094499"/>
          </a:xfrm>
        </p:spPr>
        <p:txBody>
          <a:bodyPr/>
          <a:lstStyle/>
          <a:p>
            <a:r>
              <a:rPr lang="it-IT" sz="3600" dirty="0">
                <a:solidFill>
                  <a:srgbClr val="91FA33"/>
                </a:solidFill>
              </a:rPr>
              <a:t>l</a:t>
            </a:r>
            <a:r>
              <a:rPr lang="it-IT" sz="3600" dirty="0" smtClean="0">
                <a:solidFill>
                  <a:srgbClr val="91FA33"/>
                </a:solidFill>
              </a:rPr>
              <a:t>a parte finale (E)</a:t>
            </a:r>
            <a:endParaRPr lang="it-IT" sz="3600" dirty="0">
              <a:solidFill>
                <a:srgbClr val="91FA3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9462" y="1356189"/>
            <a:ext cx="7581901" cy="4479835"/>
          </a:xfrm>
        </p:spPr>
        <p:txBody>
          <a:bodyPr/>
          <a:lstStyle/>
          <a:p>
            <a:r>
              <a:rPr lang="it-IT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EVOLUZIONE DELLA CURA</a:t>
            </a:r>
            <a:r>
              <a:rPr lang="it-IT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 problemi aperti nella contemporaneità</a:t>
            </a:r>
          </a:p>
          <a:p>
            <a:r>
              <a:rPr lang="it-IT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 cercatori della cura: </a:t>
            </a:r>
            <a:r>
              <a:rPr lang="it-IT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aspetti etici</a:t>
            </a:r>
          </a:p>
          <a:p>
            <a:r>
              <a:rPr lang="it-IT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 sociologia </a:t>
            </a:r>
            <a:r>
              <a:rPr lang="it-IT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della cura: </a:t>
            </a:r>
            <a:br>
              <a:rPr lang="it-IT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relazioni di cura reciproche e collaborative</a:t>
            </a:r>
          </a:p>
        </p:txBody>
      </p:sp>
    </p:spTree>
    <p:extLst>
      <p:ext uri="{BB962C8B-B14F-4D97-AF65-F5344CB8AC3E}">
        <p14:creationId xmlns:p14="http://schemas.microsoft.com/office/powerpoint/2010/main" val="25688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0738" y="3452118"/>
            <a:ext cx="7542212" cy="1376736"/>
          </a:xfrm>
        </p:spPr>
        <p:txBody>
          <a:bodyPr/>
          <a:lstStyle/>
          <a:p>
            <a:r>
              <a:rPr lang="mr-IN" sz="3600" dirty="0" smtClean="0">
                <a:solidFill>
                  <a:srgbClr val="FF0000"/>
                </a:solidFill>
              </a:rPr>
              <a:t>…</a:t>
            </a:r>
            <a:r>
              <a:rPr lang="it-IT" sz="3600" dirty="0" smtClean="0">
                <a:solidFill>
                  <a:srgbClr val="FF0000"/>
                </a:solidFill>
              </a:rPr>
              <a:t>e</a:t>
            </a:r>
            <a:r>
              <a:rPr lang="it-IT" sz="3600" dirty="0" smtClean="0">
                <a:solidFill>
                  <a:srgbClr val="FF0000"/>
                </a:solidFill>
              </a:rPr>
              <a:t> quindi, </a:t>
            </a:r>
            <a:r>
              <a:rPr lang="it-IT" sz="3600" dirty="0" smtClean="0">
                <a:solidFill>
                  <a:srgbClr val="FF0000"/>
                </a:solidFill>
              </a:rPr>
              <a:t>a che serve la sociologia?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0738" y="5252148"/>
            <a:ext cx="7542212" cy="1009699"/>
          </a:xfrm>
        </p:spPr>
        <p:txBody>
          <a:bodyPr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36" y="107577"/>
            <a:ext cx="7903325" cy="1310257"/>
          </a:xfrm>
        </p:spPr>
        <p:txBody>
          <a:bodyPr/>
          <a:lstStyle/>
          <a:p>
            <a:r>
              <a:rPr lang="it-IT" sz="4000" i="1" dirty="0" smtClean="0">
                <a:solidFill>
                  <a:srgbClr val="91FA33"/>
                </a:solidFill>
              </a:rPr>
              <a:t>..a </a:t>
            </a:r>
            <a:r>
              <a:rPr lang="it-IT" sz="4000" i="1" dirty="0" smtClean="0">
                <a:solidFill>
                  <a:srgbClr val="91FA33"/>
                </a:solidFill>
              </a:rPr>
              <a:t>nutrire la nostra consapevolezza   e la voglia di avventura</a:t>
            </a:r>
            <a:endParaRPr lang="it-IT" sz="4000" i="1" dirty="0">
              <a:solidFill>
                <a:srgbClr val="91FA3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272" y="1972638"/>
            <a:ext cx="7890553" cy="3863386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C600C6"/>
                </a:solidFill>
              </a:rPr>
              <a:t>Il passato: prospettiva e memoria</a:t>
            </a:r>
          </a:p>
          <a:p>
            <a:r>
              <a:rPr lang="it-IT" sz="3600" dirty="0" smtClean="0">
                <a:solidFill>
                  <a:srgbClr val="FFC000"/>
                </a:solidFill>
              </a:rPr>
              <a:t>Il presente: interrogarsi e orientarsi</a:t>
            </a:r>
          </a:p>
          <a:p>
            <a:r>
              <a:rPr lang="it-IT" sz="3600" dirty="0" smtClean="0">
                <a:solidFill>
                  <a:srgbClr val="FF0000"/>
                </a:solidFill>
              </a:rPr>
              <a:t>Il futuro: </a:t>
            </a:r>
            <a:r>
              <a:rPr lang="it-IT" sz="3600" dirty="0" smtClean="0">
                <a:solidFill>
                  <a:srgbClr val="FF0000"/>
                </a:solidFill>
              </a:rPr>
              <a:t>incubazione </a:t>
            </a:r>
            <a:r>
              <a:rPr lang="it-IT" sz="3600" dirty="0">
                <a:solidFill>
                  <a:srgbClr val="FF0000"/>
                </a:solidFill>
              </a:rPr>
              <a:t>del possibile e capacità di progettare/fare 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3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4628" y="107577"/>
            <a:ext cx="4337356" cy="1653988"/>
          </a:xfrm>
        </p:spPr>
        <p:txBody>
          <a:bodyPr/>
          <a:lstStyle/>
          <a:p>
            <a:r>
              <a:rPr lang="it-IT" sz="3600" smtClean="0">
                <a:solidFill>
                  <a:srgbClr val="FF203A"/>
                </a:solidFill>
              </a:rPr>
              <a:t>Il “segreto” </a:t>
            </a:r>
            <a:r>
              <a:rPr lang="it-IT" sz="3600" dirty="0" smtClean="0">
                <a:solidFill>
                  <a:srgbClr val="FF203A"/>
                </a:solidFill>
              </a:rPr>
              <a:t>della sociologia</a:t>
            </a:r>
            <a:endParaRPr lang="it-IT" sz="3600" dirty="0">
              <a:solidFill>
                <a:srgbClr val="FF203A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7166" y="2909640"/>
            <a:ext cx="8014292" cy="34521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91FA33"/>
                </a:solidFill>
              </a:rPr>
              <a:t>La sociologia si basa sulla nostra immaginazione sociologica, cioè </a:t>
            </a:r>
            <a:r>
              <a:rPr lang="it-IT" dirty="0" smtClean="0">
                <a:solidFill>
                  <a:srgbClr val="91FA33"/>
                </a:solidFill>
              </a:rPr>
              <a:t>sulla capacità </a:t>
            </a:r>
            <a:r>
              <a:rPr lang="it-IT" dirty="0" smtClean="0">
                <a:solidFill>
                  <a:srgbClr val="91FA33"/>
                </a:solidFill>
              </a:rPr>
              <a:t>di “vedere” che noi siamo legati gli uni agli altri, che siamo parte </a:t>
            </a:r>
            <a:r>
              <a:rPr lang="it-IT" dirty="0" smtClean="0">
                <a:solidFill>
                  <a:srgbClr val="91FA33"/>
                </a:solidFill>
              </a:rPr>
              <a:t>di </a:t>
            </a:r>
            <a:r>
              <a:rPr lang="it-IT" dirty="0" smtClean="0">
                <a:solidFill>
                  <a:srgbClr val="91FA33"/>
                </a:solidFill>
              </a:rPr>
              <a:t>“danze relazionali” che costruiamo con chi ci è prossimo e con chi è lontano, siamo parte delle relazioni che ci hanno generato e di quelle di cui ci prendiamo cura; noi siamo parte del mondo umano e delle ecologie coi viventi, siamo parte dell’universo e di tutto ciò che ci trascende, anche  di ciò che è “impensabile”, ma che ci è necessario per vivere e sognare. </a:t>
            </a:r>
            <a:r>
              <a:rPr lang="it-IT" dirty="0" smtClean="0">
                <a:solidFill>
                  <a:srgbClr val="FFFF00"/>
                </a:solidFill>
              </a:rPr>
              <a:t>Noi siamo parte …</a:t>
            </a:r>
            <a:endParaRPr lang="it-IT" dirty="0">
              <a:solidFill>
                <a:srgbClr val="FFFF00"/>
              </a:solidFill>
            </a:endParaRPr>
          </a:p>
        </p:txBody>
      </p:sp>
      <p:pic>
        <p:nvPicPr>
          <p:cNvPr id="5" name="Immagin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214" y="234251"/>
            <a:ext cx="34671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0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FF6600"/>
                </a:solidFill>
              </a:rPr>
              <a:t>Fare la pace nell’era planetaria: l’esempio di Mandela</a:t>
            </a:r>
            <a:endParaRPr lang="it-IT" sz="40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FFFF00"/>
                </a:solidFill>
              </a:rPr>
              <a:t>«Mandela ha compreso lo spirito umano e come esso sia legato a quello di tutti. C’è una parola in Sudafrica, </a:t>
            </a:r>
            <a:r>
              <a:rPr lang="it-IT" i="1" dirty="0" err="1" smtClean="0">
                <a:solidFill>
                  <a:srgbClr val="FFFF00"/>
                </a:solidFill>
              </a:rPr>
              <a:t>Ubuntu</a:t>
            </a:r>
            <a:r>
              <a:rPr lang="it-IT" dirty="0" smtClean="0">
                <a:solidFill>
                  <a:srgbClr val="FFFF00"/>
                </a:solidFill>
              </a:rPr>
              <a:t>, che descrive e condensa questo suo immenso dono: egli ha saputo vedere che siamo tutti legati gli uni agli altri in modi invisibili e che sfuggono allo sguardo; che esiste unione nel genere umano; che possiamo conseguire il nostro pieno successo condividendolo con gli altri e prendendoci cura di chi abbiamo attorno.»</a:t>
            </a:r>
          </a:p>
          <a:p>
            <a:pPr marL="0" indent="0" algn="r">
              <a:buNone/>
            </a:pPr>
            <a:r>
              <a:rPr lang="it-IT" sz="1800" dirty="0" err="1" smtClean="0">
                <a:solidFill>
                  <a:srgbClr val="91FA33"/>
                </a:solidFill>
              </a:rPr>
              <a:t>Barak</a:t>
            </a:r>
            <a:r>
              <a:rPr lang="it-IT" sz="1800" dirty="0" smtClean="0">
                <a:solidFill>
                  <a:srgbClr val="91FA33"/>
                </a:solidFill>
              </a:rPr>
              <a:t> Obama, </a:t>
            </a:r>
            <a:r>
              <a:rPr lang="it-IT" sz="1800" i="1" dirty="0" smtClean="0">
                <a:solidFill>
                  <a:srgbClr val="91FA33"/>
                </a:solidFill>
              </a:rPr>
              <a:t>discorso in ricordo di Mandela, 10 </a:t>
            </a:r>
            <a:r>
              <a:rPr lang="it-IT" sz="1800" i="1" dirty="0" err="1" smtClean="0">
                <a:solidFill>
                  <a:srgbClr val="91FA33"/>
                </a:solidFill>
              </a:rPr>
              <a:t>dic</a:t>
            </a:r>
            <a:r>
              <a:rPr lang="it-IT" sz="1800" i="1" dirty="0" smtClean="0">
                <a:solidFill>
                  <a:srgbClr val="91FA33"/>
                </a:solidFill>
              </a:rPr>
              <a:t>. 2013</a:t>
            </a:r>
            <a:endParaRPr lang="it-IT" sz="1800" i="1" dirty="0">
              <a:solidFill>
                <a:srgbClr val="91FA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260941"/>
          </a:xfrm>
        </p:spPr>
        <p:txBody>
          <a:bodyPr/>
          <a:lstStyle/>
          <a:p>
            <a:r>
              <a:rPr lang="it-IT" sz="4400" dirty="0" smtClean="0">
                <a:solidFill>
                  <a:srgbClr val="FF203A"/>
                </a:solidFill>
              </a:rPr>
              <a:t>Buona sociologia a tutti !</a:t>
            </a:r>
            <a:endParaRPr lang="it-IT" sz="4400" dirty="0">
              <a:solidFill>
                <a:srgbClr val="FF203A"/>
              </a:solidFill>
            </a:endParaRPr>
          </a:p>
        </p:txBody>
      </p:sp>
      <p:pic>
        <p:nvPicPr>
          <p:cNvPr id="4" name="Segnaposto contenuto 3" descr="images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3" b="4823"/>
          <a:stretch>
            <a:fillRect/>
          </a:stretch>
        </p:blipFill>
        <p:spPr>
          <a:xfrm>
            <a:off x="2429407" y="1553454"/>
            <a:ext cx="4081462" cy="2712376"/>
          </a:xfrm>
        </p:spPr>
      </p:pic>
      <p:sp>
        <p:nvSpPr>
          <p:cNvPr id="3" name="CasellaDiTesto 2"/>
          <p:cNvSpPr txBox="1"/>
          <p:nvPr/>
        </p:nvSpPr>
        <p:spPr>
          <a:xfrm>
            <a:off x="406877" y="5116530"/>
            <a:ext cx="837185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FFFF00"/>
                </a:solidFill>
              </a:rPr>
              <a:t>e ….</a:t>
            </a:r>
            <a:endParaRPr lang="it-IT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a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Orbita.thmx</Template>
  <TotalTime>180</TotalTime>
  <Words>436</Words>
  <Application>Microsoft Macintosh PowerPoint</Application>
  <PresentationFormat>Presentazione su schermo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Candara</vt:lpstr>
      <vt:lpstr>ＭＳ Ｐゴシック</vt:lpstr>
      <vt:lpstr>Arial</vt:lpstr>
      <vt:lpstr>Calibri</vt:lpstr>
      <vt:lpstr>Wingdings</vt:lpstr>
      <vt:lpstr>Orbita</vt:lpstr>
      <vt:lpstr>I  TEMI  DI  QUEST’ANNO</vt:lpstr>
      <vt:lpstr>Il filo del discorso</vt:lpstr>
      <vt:lpstr>…continuando il filo del discorso</vt:lpstr>
      <vt:lpstr>la parte finale (E)</vt:lpstr>
      <vt:lpstr>…e quindi, a che serve la sociologia?</vt:lpstr>
      <vt:lpstr>..a nutrire la nostra consapevolezza   e la voglia di avventura</vt:lpstr>
      <vt:lpstr>Il “segreto” della sociologia</vt:lpstr>
      <vt:lpstr>Fare la pace nell’era planetaria: l’esempio di Mandela</vt:lpstr>
      <vt:lpstr>Buona sociologia a tutti !</vt:lpstr>
      <vt:lpstr>… grazie  per come abbiamo danzato!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allora, che possiamo fare?</dc:title>
  <dc:creator>Marco Ingrosso</dc:creator>
  <cp:lastModifiedBy>Marco Ingrosso</cp:lastModifiedBy>
  <cp:revision>26</cp:revision>
  <dcterms:created xsi:type="dcterms:W3CDTF">2013-12-06T10:56:55Z</dcterms:created>
  <dcterms:modified xsi:type="dcterms:W3CDTF">2016-12-13T10:07:45Z</dcterms:modified>
</cp:coreProperties>
</file>