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8"/>
  </p:notesMasterIdLst>
  <p:sldIdLst>
    <p:sldId id="279" r:id="rId2"/>
    <p:sldId id="303" r:id="rId3"/>
    <p:sldId id="304" r:id="rId4"/>
    <p:sldId id="284" r:id="rId5"/>
    <p:sldId id="302" r:id="rId6"/>
    <p:sldId id="29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188"/>
    <p:restoredTop sz="84820"/>
  </p:normalViewPr>
  <p:slideViewPr>
    <p:cSldViewPr snapToGrid="0" snapToObjects="1">
      <p:cViewPr varScale="1">
        <p:scale>
          <a:sx n="102" d="100"/>
          <a:sy n="102" d="100"/>
        </p:scale>
        <p:origin x="-9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30/11/16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Sociologia </a:t>
            </a:r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della </a:t>
            </a:r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dirty="0" smtClean="0">
                <a:solidFill>
                  <a:srgbClr val="660066"/>
                </a:solidFill>
                <a:latin typeface="Apple Casual"/>
                <a:cs typeface="Apple Casual"/>
              </a:rPr>
              <a:t>relazioni di cura reciproche e collaborative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2498838"/>
            <a:ext cx="8001000" cy="352096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 descr="images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43" y="2364384"/>
            <a:ext cx="5853264" cy="39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00FF"/>
                </a:solidFill>
              </a:rPr>
              <a:t>La sociologia della medicina </a:t>
            </a:r>
            <a:r>
              <a:rPr lang="it-IT" sz="3200" dirty="0" smtClean="0">
                <a:solidFill>
                  <a:srgbClr val="0000FF"/>
                </a:solidFill>
              </a:rPr>
              <a:t/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di </a:t>
            </a:r>
            <a:r>
              <a:rPr lang="it-IT" sz="3200" dirty="0" err="1" smtClean="0">
                <a:solidFill>
                  <a:srgbClr val="0000FF"/>
                </a:solidFill>
              </a:rPr>
              <a:t>Talcott</a:t>
            </a:r>
            <a:r>
              <a:rPr lang="it-IT" sz="3200" dirty="0" smtClean="0">
                <a:solidFill>
                  <a:srgbClr val="0000FF"/>
                </a:solidFill>
              </a:rPr>
              <a:t> Parsons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La malattia come disfunzione per il sistema sociale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La medicina come apparato per correggere, regolare, contenere tale disfunzione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Il ruolo del medico complementare con quello del paziente</a:t>
            </a:r>
            <a:r>
              <a:rPr lang="it-IT" dirty="0" smtClean="0"/>
              <a:t>: M= universalistico, competenza tecnico-operativa, specificità, neutralità affettiva, interesse collettivo; </a:t>
            </a:r>
            <a:r>
              <a:rPr lang="it-IT" dirty="0" err="1" smtClean="0"/>
              <a:t>P</a:t>
            </a:r>
            <a:r>
              <a:rPr lang="it-IT" dirty="0" smtClean="0"/>
              <a:t>=diritto di esenzione, diritto di aiuto, impegno, affidamento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Carenza della definizione di malattia e sottovalutazione degli aspetti emotivi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7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1091" y="107576"/>
            <a:ext cx="8404698" cy="1075375"/>
          </a:xfrm>
        </p:spPr>
        <p:txBody>
          <a:bodyPr/>
          <a:lstStyle/>
          <a:p>
            <a:r>
              <a:rPr lang="it-IT" sz="3200" dirty="0" smtClean="0">
                <a:solidFill>
                  <a:srgbClr val="0000FF"/>
                </a:solidFill>
              </a:rPr>
              <a:t>Organizzazione sanitarie che non curano:</a:t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l’analisi di Irvin </a:t>
            </a:r>
            <a:r>
              <a:rPr lang="it-IT" sz="3200" dirty="0" err="1" smtClean="0">
                <a:solidFill>
                  <a:srgbClr val="0000FF"/>
                </a:solidFill>
              </a:rPr>
              <a:t>Goffman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Incuria e spersonalizzazione nelle istituzioni totali segreganti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L’analisi di </a:t>
            </a:r>
            <a:r>
              <a:rPr lang="it-IT" b="1" dirty="0" err="1" smtClean="0">
                <a:solidFill>
                  <a:srgbClr val="BD5B2E"/>
                </a:solidFill>
              </a:rPr>
              <a:t>Goffman</a:t>
            </a:r>
            <a:r>
              <a:rPr lang="it-IT" b="1" dirty="0" smtClean="0">
                <a:solidFill>
                  <a:srgbClr val="BD5B2E"/>
                </a:solidFill>
              </a:rPr>
              <a:t> sugli Ospedali psichiatrici statunitensi </a:t>
            </a:r>
            <a:r>
              <a:rPr lang="it-IT" dirty="0" smtClean="0">
                <a:solidFill>
                  <a:srgbClr val="BD5B2E"/>
                </a:solidFill>
              </a:rPr>
              <a:t>(</a:t>
            </a:r>
            <a:r>
              <a:rPr lang="it-IT" dirty="0" err="1" smtClean="0">
                <a:solidFill>
                  <a:srgbClr val="BD5B2E"/>
                </a:solidFill>
              </a:rPr>
              <a:t>Asylum</a:t>
            </a:r>
            <a:r>
              <a:rPr lang="it-IT" dirty="0" smtClean="0">
                <a:solidFill>
                  <a:srgbClr val="BD5B2E"/>
                </a:solidFill>
              </a:rPr>
              <a:t>, 1961)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Rapporti di controllo fra </a:t>
            </a:r>
            <a:r>
              <a:rPr lang="it-IT" b="1" dirty="0">
                <a:solidFill>
                  <a:srgbClr val="850085"/>
                </a:solidFill>
              </a:rPr>
              <a:t>S</a:t>
            </a:r>
            <a:r>
              <a:rPr lang="it-IT" b="1" dirty="0" smtClean="0">
                <a:solidFill>
                  <a:srgbClr val="850085"/>
                </a:solidFill>
              </a:rPr>
              <a:t>taff e paziente</a:t>
            </a:r>
            <a:r>
              <a:rPr lang="it-IT" dirty="0" smtClean="0"/>
              <a:t>: 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La carriera morale del malato e la vita nell’OP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Disturbo all’efficienza istituzionale quando intervengono aspetti emotivi </a:t>
            </a:r>
            <a:r>
              <a:rPr lang="it-IT" dirty="0" smtClean="0">
                <a:solidFill>
                  <a:srgbClr val="FF0000"/>
                </a:solidFill>
              </a:rPr>
              <a:t>(specie dello staff)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24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642621" cy="916919"/>
          </a:xfrm>
        </p:spPr>
        <p:txBody>
          <a:bodyPr/>
          <a:lstStyle/>
          <a:p>
            <a:r>
              <a:rPr lang="it-IT" sz="4000" dirty="0" smtClean="0">
                <a:solidFill>
                  <a:srgbClr val="FF0000"/>
                </a:solidFill>
                <a:latin typeface="Apple Casual"/>
                <a:cs typeface="Apple Casual"/>
              </a:rPr>
              <a:t>Sociologia della cura</a:t>
            </a:r>
            <a:endParaRPr lang="it-IT" sz="40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705939"/>
            <a:ext cx="8445148" cy="4788702"/>
          </a:xfrm>
        </p:spPr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it-IT" b="1" u="sng" dirty="0" smtClean="0">
                <a:solidFill>
                  <a:srgbClr val="BD5B2E"/>
                </a:solidFill>
                <a:latin typeface="Arial"/>
                <a:cs typeface="Arial"/>
              </a:rPr>
              <a:t>LA CURA MANCATA: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I s</a:t>
            </a: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oggetti </a:t>
            </a: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“internati” 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Goffman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; Foucault)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b) </a:t>
            </a:r>
            <a:r>
              <a:rPr lang="it-IT" b="1" u="sng" dirty="0" smtClean="0">
                <a:solidFill>
                  <a:srgbClr val="1B5821"/>
                </a:solidFill>
                <a:latin typeface="Arial"/>
                <a:cs typeface="Arial"/>
              </a:rPr>
              <a:t>GLI “ALTRI ATTORI” DELLA CURA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Il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sapere profano 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del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malato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lay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-care)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Self-care e self-help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(Dean; Katz e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Bender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²"/>
            </a:pP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e </a:t>
            </a: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informal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care nei sistemi di salute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Froland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;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Idler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Lavoro domestico e tempi di cura femminili</a:t>
            </a:r>
          </a:p>
          <a:p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223">
            <a:off x="6608669" y="233729"/>
            <a:ext cx="2210330" cy="23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5642621" cy="559652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  <a:latin typeface="Apple Casual"/>
                <a:cs typeface="Apple Casual"/>
              </a:rPr>
              <a:t>Sociologia della cura</a:t>
            </a:r>
            <a:endParaRPr lang="it-IT" sz="36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070882"/>
            <a:ext cx="8445148" cy="54237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C – IL DEFICIT DI CURA</a:t>
            </a:r>
          </a:p>
          <a:p>
            <a:pPr>
              <a:buFont typeface="Wingdings" charset="2"/>
              <a:buChar char="ü"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Soggetti </a:t>
            </a: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non presi in </a:t>
            </a: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cura</a:t>
            </a:r>
            <a:r>
              <a:rPr lang="it-IT" b="1" dirty="0" smtClean="0">
                <a:latin typeface="Arial"/>
                <a:cs typeface="Arial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Bauman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D - LE NUOVE PROFESSIONI DELLA CURA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Il </a:t>
            </a:r>
            <a:r>
              <a:rPr lang="it-IT" b="1" i="1" dirty="0" smtClean="0">
                <a:solidFill>
                  <a:srgbClr val="1B5821"/>
                </a:solidFill>
                <a:latin typeface="Arial"/>
                <a:cs typeface="Arial"/>
              </a:rPr>
              <a:t>prendersi cura </a:t>
            </a: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nelle professioni sanitarie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(Melucci, 1994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L’analisi multidimensionale del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lavoro di cura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(Thomas, 1993; Colombo, 1995; Ingrosso, 2008)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39B23F"/>
                </a:solidFill>
                <a:latin typeface="Arial"/>
                <a:cs typeface="Arial"/>
              </a:rPr>
              <a:t>E – PROMOZIONE E CURA DELLA SALUTE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La cura di sé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Le politiche di promozione della salute</a:t>
            </a:r>
            <a:endParaRPr lang="it-IT" b="1" dirty="0" smtClean="0">
              <a:solidFill>
                <a:srgbClr val="850085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Ø"/>
            </a:pPr>
            <a:endParaRPr lang="it-IT" b="1" dirty="0">
              <a:solidFill>
                <a:srgbClr val="850085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0430">
            <a:off x="6698598" y="253463"/>
            <a:ext cx="2257604" cy="23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  <a:endParaRPr lang="it-IT" sz="4000" i="1" dirty="0">
              <a:solidFill>
                <a:srgbClr val="39B23F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6600"/>
                </a:solidFill>
              </a:rPr>
              <a:t>Nuova etica ed estetica della cura (responsabilità e bellezza)</a:t>
            </a:r>
          </a:p>
          <a:p>
            <a:r>
              <a:rPr lang="it-IT" b="1" dirty="0" smtClean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 smtClean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Chi è curato può contribuire alla propria cura sia in termini affettivi che di self-care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3980</TotalTime>
  <Words>371</Words>
  <Application>Microsoft Macintosh PowerPoint</Application>
  <PresentationFormat>Presentazione su schermo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Brezza</vt:lpstr>
      <vt:lpstr>Sociologia della cura:  relazioni di cura reciproche e collaborative</vt:lpstr>
      <vt:lpstr>La sociologia della medicina  di Talcott Parsons</vt:lpstr>
      <vt:lpstr>Organizzazione sanitarie che non curano: l’analisi di Irvin Goffman</vt:lpstr>
      <vt:lpstr>Sociologia della cura</vt:lpstr>
      <vt:lpstr>Sociologia della cura</vt:lpstr>
      <vt:lpstr>Alcuni insegnamenti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214</cp:revision>
  <dcterms:created xsi:type="dcterms:W3CDTF">2013-04-01T09:25:24Z</dcterms:created>
  <dcterms:modified xsi:type="dcterms:W3CDTF">2016-11-30T10:48:05Z</dcterms:modified>
</cp:coreProperties>
</file>