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85" r:id="rId4"/>
    <p:sldId id="257" r:id="rId5"/>
    <p:sldId id="258" r:id="rId6"/>
    <p:sldId id="272" r:id="rId7"/>
    <p:sldId id="259" r:id="rId8"/>
    <p:sldId id="274" r:id="rId9"/>
    <p:sldId id="260" r:id="rId10"/>
    <p:sldId id="275" r:id="rId11"/>
    <p:sldId id="261" r:id="rId12"/>
    <p:sldId id="276" r:id="rId13"/>
    <p:sldId id="281" r:id="rId14"/>
    <p:sldId id="262" r:id="rId15"/>
    <p:sldId id="263" r:id="rId16"/>
    <p:sldId id="264" r:id="rId17"/>
    <p:sldId id="265" r:id="rId18"/>
    <p:sldId id="266" r:id="rId19"/>
    <p:sldId id="277" r:id="rId20"/>
    <p:sldId id="282" r:id="rId21"/>
    <p:sldId id="270" r:id="rId22"/>
    <p:sldId id="278" r:id="rId23"/>
    <p:sldId id="279" r:id="rId24"/>
    <p:sldId id="283" r:id="rId25"/>
    <p:sldId id="284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100"/>
    <a:srgbClr val="D10000"/>
    <a:srgbClr val="D25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115" d="100"/>
          <a:sy n="115" d="100"/>
        </p:scale>
        <p:origin x="-96" y="-3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Relationship Id="rId2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ver-TextureFore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796303"/>
            <a:ext cx="7086600" cy="1847850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66565"/>
            <a:ext cx="7086600" cy="1752600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8423" y="6221506"/>
            <a:ext cx="2743200" cy="365125"/>
          </a:xfrm>
        </p:spPr>
        <p:txBody>
          <a:bodyPr/>
          <a:lstStyle/>
          <a:p>
            <a:fld id="{E90C4CEC-16D5-4229-B4DE-FDE9B679D7E2}" type="datetimeFigureOut">
              <a:rPr lang="en-US" smtClean="0"/>
              <a:t>11/11/15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21506"/>
            <a:ext cx="2743200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5" y="3765177"/>
            <a:ext cx="7272338" cy="1098176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78013" y="777240"/>
            <a:ext cx="4294363" cy="2866913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9025" y="4867836"/>
            <a:ext cx="7272338" cy="126402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6588" y="609600"/>
            <a:ext cx="1524000" cy="551656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024" y="609600"/>
            <a:ext cx="5921376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792224"/>
            <a:ext cx="7086600" cy="1847088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b="1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666744"/>
            <a:ext cx="7086600" cy="1755648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902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36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9024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363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363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729" y="381000"/>
            <a:ext cx="3429000" cy="1649506"/>
          </a:xfrm>
        </p:spPr>
        <p:txBody>
          <a:bodyPr anchor="b"/>
          <a:lstStyle>
            <a:lvl1pPr algn="ctr">
              <a:lnSpc>
                <a:spcPct val="100000"/>
              </a:lnSpc>
              <a:defRPr sz="3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588" y="381000"/>
            <a:ext cx="3429000" cy="57451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4729" y="2057401"/>
            <a:ext cx="3429000" cy="3657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363" y="739588"/>
            <a:ext cx="3429000" cy="129038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8136" y="779929"/>
            <a:ext cx="3429000" cy="4935071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2363" y="2057400"/>
            <a:ext cx="342900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801906"/>
            <a:ext cx="7272339" cy="4324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90C4CEC-16D5-4229-B4DE-FDE9B679D7E2}" type="datetimeFigureOut">
              <a:rPr lang="en-US" smtClean="0"/>
              <a:t>11/11/15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lnSpc>
          <a:spcPts val="5200"/>
        </a:lnSpc>
        <a:spcBef>
          <a:spcPct val="0"/>
        </a:spcBef>
        <a:buNone/>
        <a:defRPr sz="48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" pitchFamily="2" charset="2"/>
        <a:buChar char="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" pitchFamily="2" charset="2"/>
        <a:buChar char="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localhost\Users\marcoingrosso\Desktop\Macintosh%20HD:LUCIDI:luc%20Ben%20Soc:societa&#768;%20planetaria%20copia!OLE_LINK1" TargetMode="External"/><Relationship Id="rId4" Type="http://schemas.openxmlformats.org/officeDocument/2006/relationships/image" Target="../media/image7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package" Target="../embeddings/Documento_di_Microsoft_Word1.docx"/><Relationship Id="rId5" Type="http://schemas.openxmlformats.org/officeDocument/2006/relationships/image" Target="../media/image9.emf"/><Relationship Id="rId6" Type="http://schemas.openxmlformats.org/officeDocument/2006/relationships/oleObject" Target="file:///\\localhost\Users\marcoingrosso\Desktop\Macintosh%20HD:LUCIDI:luc%20Ben%20Soc:Prom%20Ben%20Soc:Benessere%20sociale%20fig%20copia.doc!OLE_LINK2" TargetMode="External"/><Relationship Id="rId7" Type="http://schemas.openxmlformats.org/officeDocument/2006/relationships/image" Target="../media/image10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71600" y="863029"/>
            <a:ext cx="7086600" cy="1415707"/>
          </a:xfrm>
        </p:spPr>
        <p:txBody>
          <a:bodyPr/>
          <a:lstStyle/>
          <a:p>
            <a:r>
              <a:rPr lang="it-IT" sz="4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Creazione e distruzione  </a:t>
            </a:r>
            <a:br>
              <a:rPr lang="it-IT" sz="4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</a:br>
            <a:r>
              <a:rPr lang="it-IT" sz="4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del benessere sociale</a:t>
            </a:r>
            <a:endParaRPr lang="it-IT" sz="4400" i="1" dirty="0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453066"/>
            <a:ext cx="7086600" cy="3588137"/>
          </a:xfrm>
        </p:spPr>
        <p:txBody>
          <a:bodyPr/>
          <a:lstStyle/>
          <a:p>
            <a:r>
              <a:rPr lang="it-IT" sz="2800" b="1" dirty="0" smtClean="0">
                <a:solidFill>
                  <a:srgbClr val="008000"/>
                </a:solidFill>
              </a:rPr>
              <a:t>Nuovi rischi e attese di qualità della vita </a:t>
            </a:r>
          </a:p>
          <a:p>
            <a:r>
              <a:rPr lang="it-IT" sz="2800" b="1" dirty="0" smtClean="0">
                <a:solidFill>
                  <a:srgbClr val="008000"/>
                </a:solidFill>
              </a:rPr>
              <a:t>nella società planetaria</a:t>
            </a:r>
          </a:p>
          <a:p>
            <a:endParaRPr lang="it-IT" sz="2800" b="1" dirty="0" smtClean="0">
              <a:solidFill>
                <a:srgbClr val="008000"/>
              </a:solidFill>
            </a:endParaRPr>
          </a:p>
          <a:p>
            <a:endParaRPr lang="it-IT" sz="2800" b="1" dirty="0">
              <a:solidFill>
                <a:srgbClr val="008000"/>
              </a:solidFill>
            </a:endParaRPr>
          </a:p>
          <a:p>
            <a:pPr algn="r"/>
            <a:r>
              <a:rPr lang="it-IT" sz="2800" b="1" i="1" dirty="0" smtClean="0">
                <a:solidFill>
                  <a:srgbClr val="660066"/>
                </a:solidFill>
                <a:latin typeface="Times New Roman"/>
                <a:cs typeface="Times New Roman"/>
              </a:rPr>
              <a:t>Marco Ingrosso</a:t>
            </a:r>
          </a:p>
          <a:p>
            <a:pPr algn="r"/>
            <a:r>
              <a:rPr lang="it-IT" sz="2400" b="1" i="1" dirty="0" smtClean="0">
                <a:solidFill>
                  <a:srgbClr val="660066"/>
                </a:solidFill>
                <a:latin typeface="Times New Roman"/>
                <a:cs typeface="Times New Roman"/>
              </a:rPr>
              <a:t>Università di Ferrara</a:t>
            </a:r>
            <a:endParaRPr lang="it-IT" sz="2400" b="1" i="1" dirty="0">
              <a:solidFill>
                <a:srgbClr val="660066"/>
              </a:solidFill>
              <a:latin typeface="Times New Roman"/>
              <a:cs typeface="Times New Roman"/>
            </a:endParaRPr>
          </a:p>
        </p:txBody>
      </p:sp>
      <p:pic>
        <p:nvPicPr>
          <p:cNvPr id="5" name="Immagine 4" descr="images2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299" y="3959391"/>
            <a:ext cx="31242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717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958673"/>
          </a:xfrm>
        </p:spPr>
        <p:txBody>
          <a:bodyPr/>
          <a:lstStyle/>
          <a:p>
            <a:r>
              <a:rPr lang="it-IT" sz="3600" i="1" dirty="0">
                <a:solidFill>
                  <a:srgbClr val="660066"/>
                </a:solidFill>
              </a:rPr>
              <a:t>Nuovi Rischi </a:t>
            </a:r>
            <a:r>
              <a:rPr lang="it-IT" sz="3600" i="1" dirty="0" smtClean="0">
                <a:solidFill>
                  <a:srgbClr val="660066"/>
                </a:solidFill>
              </a:rPr>
              <a:t>Individualizzazione</a:t>
            </a:r>
            <a:endParaRPr lang="it-IT" sz="3600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>
          <a:xfrm>
            <a:off x="1089024" y="1233311"/>
            <a:ext cx="3429000" cy="732660"/>
          </a:xfrm>
        </p:spPr>
        <p:txBody>
          <a:bodyPr/>
          <a:lstStyle/>
          <a:p>
            <a:r>
              <a:rPr lang="it-IT" dirty="0" smtClean="0">
                <a:solidFill>
                  <a:srgbClr val="008000"/>
                </a:solidFill>
              </a:rPr>
              <a:t>Tipologie mutamenti</a:t>
            </a:r>
            <a:endParaRPr lang="it-IT" dirty="0">
              <a:solidFill>
                <a:srgbClr val="008000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659467" y="1965971"/>
            <a:ext cx="4030077" cy="4432590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IDENTITA’ </a:t>
            </a:r>
            <a:r>
              <a:rPr lang="it-IT" sz="1900" b="1" dirty="0" smtClean="0">
                <a:solidFill>
                  <a:srgbClr val="000090"/>
                </a:solidFill>
              </a:rPr>
              <a:t>(biografia a rischio e “fai da te”, insicura, competitiva)</a:t>
            </a:r>
          </a:p>
          <a:p>
            <a:endParaRPr lang="it-IT" b="1" dirty="0">
              <a:solidFill>
                <a:srgbClr val="00009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CORPOREITA’ </a:t>
            </a:r>
            <a:r>
              <a:rPr lang="it-IT" sz="1900" b="1" dirty="0" smtClean="0">
                <a:solidFill>
                  <a:srgbClr val="FF0000"/>
                </a:solidFill>
              </a:rPr>
              <a:t>(bassa cura di sé)</a:t>
            </a:r>
            <a:endParaRPr lang="it-IT" sz="1900" dirty="0" smtClean="0">
              <a:solidFill>
                <a:srgbClr val="FF0000"/>
              </a:solidFill>
            </a:endParaRPr>
          </a:p>
          <a:p>
            <a:endParaRPr lang="it-IT" sz="1800" b="1" dirty="0" smtClean="0">
              <a:solidFill>
                <a:srgbClr val="0000FF"/>
              </a:solidFill>
            </a:endParaRPr>
          </a:p>
          <a:p>
            <a:r>
              <a:rPr lang="it-IT" sz="1900" b="1" dirty="0" smtClean="0">
                <a:solidFill>
                  <a:srgbClr val="0000FF"/>
                </a:solidFill>
              </a:rPr>
              <a:t>REGOLAZIONE SOCIALE </a:t>
            </a:r>
            <a:r>
              <a:rPr lang="it-IT" sz="1800" b="1" dirty="0" smtClean="0">
                <a:solidFill>
                  <a:srgbClr val="0000FF"/>
                </a:solidFill>
              </a:rPr>
              <a:t>(ordine e solidarietà sociale)</a:t>
            </a:r>
          </a:p>
          <a:p>
            <a:endParaRPr lang="it-IT" sz="1800" b="1" dirty="0" smtClean="0">
              <a:solidFill>
                <a:srgbClr val="660066"/>
              </a:solidFill>
            </a:endParaRPr>
          </a:p>
          <a:p>
            <a:r>
              <a:rPr lang="it-IT" sz="1900" b="1" dirty="0" smtClean="0">
                <a:solidFill>
                  <a:srgbClr val="660066"/>
                </a:solidFill>
              </a:rPr>
              <a:t>APPARTENENZA E INCLUSIONE</a:t>
            </a:r>
            <a:r>
              <a:rPr lang="it-IT" sz="1900" b="1" dirty="0">
                <a:solidFill>
                  <a:srgbClr val="660066"/>
                </a:solidFill>
              </a:rPr>
              <a:t> </a:t>
            </a:r>
            <a:r>
              <a:rPr lang="it-IT" sz="1800" b="1" dirty="0" smtClean="0">
                <a:solidFill>
                  <a:srgbClr val="660066"/>
                </a:solidFill>
              </a:rPr>
              <a:t>(restrizione capitale sociale e terzo settore)</a:t>
            </a:r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>
          <a:xfrm>
            <a:off x="4932363" y="1098990"/>
            <a:ext cx="3429000" cy="866981"/>
          </a:xfrm>
        </p:spPr>
        <p:txBody>
          <a:bodyPr/>
          <a:lstStyle/>
          <a:p>
            <a:r>
              <a:rPr lang="it-IT" dirty="0" smtClean="0">
                <a:solidFill>
                  <a:srgbClr val="D10000"/>
                </a:solidFill>
              </a:rPr>
              <a:t>Rischi</a:t>
            </a:r>
            <a:endParaRPr lang="it-IT" dirty="0">
              <a:solidFill>
                <a:srgbClr val="D10000"/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sz="quarter" idx="4"/>
          </p:nvPr>
        </p:nvSpPr>
        <p:spPr>
          <a:xfrm>
            <a:off x="4932362" y="1965971"/>
            <a:ext cx="3616285" cy="443259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Obsolescenza, vulnerabilità cognitiva, disordini narcisistici, depressione</a:t>
            </a:r>
            <a:endParaRPr lang="it-IT" b="1" dirty="0">
              <a:solidFill>
                <a:srgbClr val="00009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Esibizione, manipolazione, sballi ed eccessi, disordini emotivi</a:t>
            </a:r>
          </a:p>
          <a:p>
            <a:r>
              <a:rPr lang="it-IT" b="1" dirty="0" smtClean="0">
                <a:solidFill>
                  <a:srgbClr val="0000FF"/>
                </a:solidFill>
              </a:rPr>
              <a:t>Volontà di potenza, bassa introiezione regole sociali, aggressività</a:t>
            </a:r>
          </a:p>
          <a:p>
            <a:r>
              <a:rPr lang="it-IT" b="1" dirty="0" smtClean="0">
                <a:solidFill>
                  <a:srgbClr val="660066"/>
                </a:solidFill>
              </a:rPr>
              <a:t>Legami fragili, sfiducia, isolamento, “noi” insicuro</a:t>
            </a:r>
            <a:endParaRPr lang="it-IT" b="1" dirty="0">
              <a:solidFill>
                <a:srgbClr val="660066"/>
              </a:solidFill>
            </a:endParaRPr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8389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04456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3600" dirty="0" smtClean="0">
                <a:solidFill>
                  <a:srgbClr val="000090"/>
                </a:solidFill>
              </a:rPr>
              <a:t/>
            </a:r>
            <a:br>
              <a:rPr lang="it-IT" sz="3600" dirty="0" smtClean="0">
                <a:solidFill>
                  <a:srgbClr val="000090"/>
                </a:solidFill>
              </a:rPr>
            </a:br>
            <a:r>
              <a:rPr lang="it-IT" sz="3200" dirty="0" smtClean="0">
                <a:solidFill>
                  <a:srgbClr val="000090"/>
                </a:solidFill>
              </a:rPr>
              <a:t>Processi sociali che generano </a:t>
            </a:r>
            <a:br>
              <a:rPr lang="it-IT" sz="3200" dirty="0" smtClean="0">
                <a:solidFill>
                  <a:srgbClr val="000090"/>
                </a:solidFill>
              </a:rPr>
            </a:br>
            <a:r>
              <a:rPr lang="it-IT" sz="3200" dirty="0" smtClean="0">
                <a:solidFill>
                  <a:srgbClr val="000090"/>
                </a:solidFill>
              </a:rPr>
              <a:t>ben-mal-essere nell’era planetaria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340048" y="415486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7754663"/>
              </p:ext>
            </p:extLst>
          </p:nvPr>
        </p:nvGraphicFramePr>
        <p:xfrm>
          <a:off x="2317980" y="709558"/>
          <a:ext cx="5116818" cy="5793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" name="Documento" r:id="rId3" imgW="6337300" imgH="7175500" progId="Word.Document.12">
                  <p:link updateAutomatic="1"/>
                </p:oleObj>
              </mc:Choice>
              <mc:Fallback>
                <p:oleObj name="Documento" r:id="rId3" imgW="6337300" imgH="7175500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17980" y="709558"/>
                        <a:ext cx="5116818" cy="57934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1920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958262"/>
          </a:xfrm>
        </p:spPr>
        <p:txBody>
          <a:bodyPr/>
          <a:lstStyle/>
          <a:p>
            <a:r>
              <a:rPr lang="it-IT" sz="3600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Senza benessere sociale?</a:t>
            </a:r>
            <a:endParaRPr lang="it-IT" sz="3600" i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err="1" smtClean="0">
                <a:solidFill>
                  <a:srgbClr val="0000FF"/>
                </a:solidFill>
              </a:rPr>
              <a:t>Multirischiosità</a:t>
            </a:r>
            <a:r>
              <a:rPr lang="it-IT" b="1" dirty="0" smtClean="0">
                <a:solidFill>
                  <a:srgbClr val="0000FF"/>
                </a:solidFill>
              </a:rPr>
              <a:t> intersecata e convergente</a:t>
            </a:r>
          </a:p>
          <a:p>
            <a:r>
              <a:rPr lang="it-IT" b="1" dirty="0" smtClean="0">
                <a:solidFill>
                  <a:srgbClr val="0000FF"/>
                </a:solidFill>
              </a:rPr>
              <a:t>Nuove forme di malessere sociale diffuso</a:t>
            </a:r>
          </a:p>
          <a:p>
            <a:r>
              <a:rPr lang="it-IT" b="1" dirty="0" err="1" smtClean="0">
                <a:solidFill>
                  <a:srgbClr val="0000FF"/>
                </a:solidFill>
              </a:rPr>
              <a:t>Rinsecchimento</a:t>
            </a:r>
            <a:r>
              <a:rPr lang="it-IT" b="1" dirty="0" smtClean="0">
                <a:solidFill>
                  <a:srgbClr val="0000FF"/>
                </a:solidFill>
              </a:rPr>
              <a:t> fonti di benessere sociale</a:t>
            </a:r>
          </a:p>
          <a:p>
            <a:r>
              <a:rPr lang="it-IT" b="1" dirty="0" smtClean="0">
                <a:solidFill>
                  <a:srgbClr val="0000FF"/>
                </a:solidFill>
              </a:rPr>
              <a:t>Basso apprendimento alla cura di sé</a:t>
            </a:r>
          </a:p>
          <a:p>
            <a:r>
              <a:rPr lang="it-IT" b="1" dirty="0" smtClean="0">
                <a:solidFill>
                  <a:srgbClr val="0000FF"/>
                </a:solidFill>
              </a:rPr>
              <a:t>Riduzione della solidarietà sociale e cultura della cura</a:t>
            </a:r>
            <a:endParaRPr lang="it-IT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341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118539"/>
          </a:xfrm>
        </p:spPr>
        <p:txBody>
          <a:bodyPr/>
          <a:lstStyle/>
          <a:p>
            <a:r>
              <a:rPr lang="it-IT" sz="3200" dirty="0" smtClean="0">
                <a:solidFill>
                  <a:srgbClr val="800000"/>
                </a:solidFill>
              </a:rPr>
              <a:t>Parte B</a:t>
            </a:r>
            <a:endParaRPr lang="it-IT" sz="3200" dirty="0">
              <a:solidFill>
                <a:srgbClr val="8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600" b="1" dirty="0">
                <a:solidFill>
                  <a:srgbClr val="D25400"/>
                </a:solidFill>
              </a:rPr>
              <a:t>Il benessere sociale </a:t>
            </a:r>
            <a:endParaRPr lang="it-IT" sz="3600" b="1" dirty="0" smtClean="0">
              <a:solidFill>
                <a:srgbClr val="D25400"/>
              </a:solidFill>
            </a:endParaRPr>
          </a:p>
          <a:p>
            <a:pPr marL="0" indent="0" algn="ctr">
              <a:buNone/>
            </a:pPr>
            <a:r>
              <a:rPr lang="it-IT" sz="3600" b="1" dirty="0" smtClean="0">
                <a:solidFill>
                  <a:srgbClr val="D25400"/>
                </a:solidFill>
              </a:rPr>
              <a:t>fra </a:t>
            </a:r>
            <a:r>
              <a:rPr lang="it-IT" sz="3600" b="1" dirty="0">
                <a:solidFill>
                  <a:srgbClr val="D25400"/>
                </a:solidFill>
              </a:rPr>
              <a:t>ambiente micro, </a:t>
            </a:r>
            <a:r>
              <a:rPr lang="it-IT" sz="3600" b="1" dirty="0" err="1">
                <a:solidFill>
                  <a:srgbClr val="D25400"/>
                </a:solidFill>
              </a:rPr>
              <a:t>meso</a:t>
            </a:r>
            <a:r>
              <a:rPr lang="it-IT" sz="3600" b="1" dirty="0">
                <a:solidFill>
                  <a:srgbClr val="D25400"/>
                </a:solidFill>
              </a:rPr>
              <a:t> e macro</a:t>
            </a:r>
          </a:p>
          <a:p>
            <a:pPr algn="ctr"/>
            <a:endParaRPr lang="it-IT" sz="3600" dirty="0"/>
          </a:p>
        </p:txBody>
      </p:sp>
      <p:pic>
        <p:nvPicPr>
          <p:cNvPr id="4" name="Immagine 3" descr="images-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574" y="3575318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561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069223"/>
          </a:xfrm>
        </p:spPr>
        <p:txBody>
          <a:bodyPr/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sz="3600" dirty="0" smtClean="0">
                <a:solidFill>
                  <a:srgbClr val="800000"/>
                </a:solidFill>
              </a:rPr>
              <a:t>BENESSERE SOCIALE: definizioni</a:t>
            </a:r>
            <a:r>
              <a:rPr lang="it-IT" sz="3600" dirty="0">
                <a:solidFill>
                  <a:srgbClr val="800000"/>
                </a:solidFill>
              </a:rPr>
              <a:t/>
            </a:r>
            <a:br>
              <a:rPr lang="it-IT" sz="3600" dirty="0">
                <a:solidFill>
                  <a:srgbClr val="800000"/>
                </a:solidFill>
              </a:rPr>
            </a:br>
            <a:endParaRPr lang="it-IT" sz="3600" dirty="0">
              <a:solidFill>
                <a:srgbClr val="8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90462" y="1553454"/>
            <a:ext cx="7903326" cy="4709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800" b="1" dirty="0">
                <a:solidFill>
                  <a:srgbClr val="008000"/>
                </a:solidFill>
              </a:rPr>
              <a:t>“Quella forma di benessere di cui gli individui beneficiano in virtù di adeguate relazioni di reciprocità e inclusione entro gruppi </a:t>
            </a:r>
            <a:r>
              <a:rPr lang="it-IT" sz="2800" b="1" dirty="0" smtClean="0">
                <a:solidFill>
                  <a:srgbClr val="008000"/>
                </a:solidFill>
              </a:rPr>
              <a:t>e </a:t>
            </a:r>
            <a:r>
              <a:rPr lang="it-IT" sz="2800" b="1" dirty="0">
                <a:solidFill>
                  <a:srgbClr val="008000"/>
                </a:solidFill>
              </a:rPr>
              <a:t>reti sociali</a:t>
            </a:r>
            <a:r>
              <a:rPr lang="it-IT" sz="2800" b="1" dirty="0" smtClean="0">
                <a:solidFill>
                  <a:srgbClr val="008000"/>
                </a:solidFill>
              </a:rPr>
              <a:t>”</a:t>
            </a:r>
            <a:endParaRPr lang="it-IT" sz="2800" b="1" dirty="0" smtClean="0">
              <a:solidFill>
                <a:srgbClr val="D10000"/>
              </a:solidFill>
            </a:endParaRPr>
          </a:p>
          <a:p>
            <a:pPr marL="0" indent="0" algn="ctr">
              <a:buNone/>
            </a:pPr>
            <a:r>
              <a:rPr lang="it-IT" sz="2800" b="1" dirty="0" smtClean="0">
                <a:solidFill>
                  <a:srgbClr val="D10000"/>
                </a:solidFill>
              </a:rPr>
              <a:t>“</a:t>
            </a:r>
            <a:r>
              <a:rPr lang="it-IT" sz="2800" b="1" dirty="0">
                <a:solidFill>
                  <a:srgbClr val="D10000"/>
                </a:solidFill>
              </a:rPr>
              <a:t>Circuito che crea benessere per una popolazione se e in quanto capace di una efficace e continua transazione fra appartenenza-differenziazione personale e </a:t>
            </a:r>
            <a:r>
              <a:rPr lang="it-IT" sz="2800" b="1" dirty="0" smtClean="0">
                <a:solidFill>
                  <a:srgbClr val="D10000"/>
                </a:solidFill>
              </a:rPr>
              <a:t>coesione</a:t>
            </a:r>
            <a:r>
              <a:rPr lang="it-IT" sz="2800" b="1" dirty="0">
                <a:solidFill>
                  <a:srgbClr val="D10000"/>
                </a:solidFill>
              </a:rPr>
              <a:t>-innovazione collettiva”</a:t>
            </a:r>
          </a:p>
          <a:p>
            <a:pPr marL="0" indent="0">
              <a:buNone/>
            </a:pPr>
            <a:r>
              <a:rPr lang="it-IT" dirty="0" smtClean="0"/>
              <a:t>						</a:t>
            </a:r>
            <a:r>
              <a:rPr lang="it-IT" dirty="0" smtClean="0">
                <a:solidFill>
                  <a:srgbClr val="800000"/>
                </a:solidFill>
              </a:rPr>
              <a:t>(Ingrosso, 2003)</a:t>
            </a:r>
            <a:endParaRPr lang="it-IT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788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650036"/>
          </a:xfrm>
        </p:spPr>
        <p:txBody>
          <a:bodyPr/>
          <a:lstStyle/>
          <a:p>
            <a:r>
              <a:rPr lang="it-IT" sz="4000" dirty="0">
                <a:solidFill>
                  <a:srgbClr val="000090"/>
                </a:solidFill>
              </a:rPr>
              <a:t>Processi di benessere sociale </a:t>
            </a:r>
          </a:p>
        </p:txBody>
      </p:sp>
      <p:sp>
        <p:nvSpPr>
          <p:cNvPr id="4" name="Oval 1"/>
          <p:cNvSpPr>
            <a:spLocks noGrp="1" noChangeArrowheads="1"/>
          </p:cNvSpPr>
          <p:nvPr>
            <p:ph idx="1"/>
          </p:nvPr>
        </p:nvSpPr>
        <p:spPr bwMode="auto">
          <a:xfrm>
            <a:off x="382220" y="1097280"/>
            <a:ext cx="5905917" cy="2644251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ÇlÇr ñæí©" charset="0"/>
              </a:rPr>
              <a:t>INTERPERSONALI-RELAZIONALI</a:t>
            </a:r>
            <a:endParaRPr kumimoji="0" lang="it-IT" sz="2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  <a:ea typeface="ÇlÇr ñæí©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integrazione</a:t>
            </a:r>
            <a:r>
              <a:rPr kumimoji="0" lang="it-IT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, accettazione, riconoscimento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,</a:t>
            </a:r>
            <a:r>
              <a:rPr kumimoji="0" lang="it-IT" sz="2000" b="1" i="0" u="none" strike="noStrike" cap="none" normalizeH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 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sviluppo </a:t>
            </a:r>
            <a:r>
              <a:rPr kumimoji="0" lang="it-IT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potenzialità, 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significanza (</a:t>
            </a:r>
            <a:r>
              <a:rPr kumimoji="0" lang="it-IT" sz="20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Keyes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 1998)</a:t>
            </a:r>
            <a:endParaRPr kumimoji="0" lang="it-IT" sz="2000" b="1" i="0" u="none" strike="noStrike" cap="none" normalizeH="0" baseline="0" dirty="0">
              <a:ln>
                <a:noFill/>
              </a:ln>
              <a:solidFill>
                <a:srgbClr val="008000"/>
              </a:solidFill>
              <a:effectLst/>
              <a:latin typeface="Arial" charset="0"/>
              <a:ea typeface="ÇlÇr ñæí©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senso di 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comunità,</a:t>
            </a:r>
            <a:r>
              <a:rPr kumimoji="0" lang="it-IT" sz="20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 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sostegno, sicurezza </a:t>
            </a:r>
            <a:r>
              <a:rPr kumimoji="0" lang="it-IT" sz="19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(Prezza e Costantini 1998, </a:t>
            </a:r>
            <a:r>
              <a:rPr kumimoji="0" lang="it-IT" sz="19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Chavis</a:t>
            </a:r>
            <a:r>
              <a:rPr kumimoji="0" lang="it-IT" sz="19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 e </a:t>
            </a:r>
            <a:r>
              <a:rPr kumimoji="0" lang="it-IT" sz="19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Pretty</a:t>
            </a:r>
            <a:r>
              <a:rPr kumimoji="0" lang="it-IT" sz="19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 1999, </a:t>
            </a:r>
            <a:r>
              <a:rPr kumimoji="0" lang="it-IT" sz="19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McDowell</a:t>
            </a:r>
            <a:r>
              <a:rPr kumimoji="0" lang="it-IT" sz="19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 e </a:t>
            </a:r>
            <a:r>
              <a:rPr kumimoji="0" lang="it-IT" sz="19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Newell</a:t>
            </a:r>
            <a:r>
              <a:rPr kumimoji="0" lang="it-IT" sz="19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 1987)</a:t>
            </a:r>
          </a:p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ÇlÇr ñæí©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800" b="1" dirty="0" smtClean="0">
                <a:solidFill>
                  <a:srgbClr val="660066"/>
                </a:solidFill>
                <a:latin typeface="Arial" charset="0"/>
                <a:ea typeface="ÇlÇr ñæí©" charset="0"/>
              </a:rPr>
              <a:t>Q</a:t>
            </a:r>
            <a:r>
              <a:rPr kumimoji="0" lang="it-IT" sz="18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UALITÀ DELLA VITA PERSONALE</a:t>
            </a:r>
            <a:r>
              <a:rPr kumimoji="0" lang="it-IT" sz="1800" b="1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 e RELAZIONALE</a:t>
            </a:r>
            <a:r>
              <a:rPr kumimoji="0" lang="it-IT" sz="18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 </a:t>
            </a:r>
          </a:p>
          <a:p>
            <a:pPr marL="0" lvl="0" indent="0"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it-IT" sz="18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CURA DI SÉ E DEGLI </a:t>
            </a:r>
            <a:r>
              <a:rPr lang="it-IT" sz="1800" b="1" dirty="0">
                <a:solidFill>
                  <a:srgbClr val="660066"/>
                </a:solidFill>
                <a:latin typeface="Arial" charset="0"/>
                <a:ea typeface="ÇlÇr ñæí©" charset="0"/>
              </a:rPr>
              <a:t>ALTRI, </a:t>
            </a:r>
            <a:r>
              <a:rPr lang="it-IT" sz="1800" b="1" dirty="0" smtClean="0">
                <a:solidFill>
                  <a:srgbClr val="660066"/>
                </a:solidFill>
                <a:latin typeface="Arial" charset="0"/>
                <a:ea typeface="ÇlÇr ñæí©" charset="0"/>
              </a:rPr>
              <a:t>RESILIENZA</a:t>
            </a:r>
            <a:endParaRPr kumimoji="0" lang="it-IT" sz="1800" b="1" i="0" u="none" strike="noStrike" cap="none" normalizeH="0" baseline="0" dirty="0">
              <a:ln>
                <a:noFill/>
              </a:ln>
              <a:solidFill>
                <a:srgbClr val="660066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" name="Oval 2"/>
          <p:cNvSpPr>
            <a:spLocks noChangeArrowheads="1"/>
          </p:cNvSpPr>
          <p:nvPr/>
        </p:nvSpPr>
        <p:spPr bwMode="auto">
          <a:xfrm>
            <a:off x="3230375" y="3685208"/>
            <a:ext cx="5747472" cy="2935459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600" b="1" dirty="0" smtClean="0">
                <a:solidFill>
                  <a:srgbClr val="FF0000"/>
                </a:solidFill>
                <a:latin typeface="Arial" charset="0"/>
                <a:ea typeface="ÇlÇr ñæí©" charset="0"/>
              </a:rPr>
              <a:t>COLLETTIVI</a:t>
            </a:r>
            <a:endParaRPr lang="it-IT" sz="1600" b="1" dirty="0">
              <a:solidFill>
                <a:srgbClr val="FF0000"/>
              </a:solidFill>
              <a:latin typeface="Arial" charset="0"/>
              <a:ea typeface="ÇlÇr ñæí©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/>
                <a:ea typeface="ÇlÇr ñæí©" charset="0"/>
                <a:cs typeface="Arial"/>
              </a:rPr>
              <a:t>Senso </a:t>
            </a:r>
            <a:r>
              <a:rPr kumimoji="0" lang="it-IT" sz="1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/>
                <a:ea typeface="ÇlÇr ñæí©" charset="0"/>
                <a:cs typeface="Arial"/>
              </a:rPr>
              <a:t>di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/>
                <a:ea typeface="ÇlÇr ñæí©" charset="0"/>
                <a:cs typeface="Arial"/>
              </a:rPr>
              <a:t>appartenenza</a:t>
            </a:r>
            <a:r>
              <a:rPr kumimoji="0" lang="it-IT" sz="1400" b="1" i="0" u="none" strike="noStrike" cap="none" normalizeH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/>
                <a:ea typeface="ÇlÇr ñæí©" charset="0"/>
                <a:cs typeface="Arial"/>
              </a:rPr>
              <a:t>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/>
                <a:ea typeface="ＭＳ Ｐゴシック" charset="0"/>
                <a:cs typeface="Arial"/>
              </a:rPr>
              <a:t>e </a:t>
            </a:r>
            <a:r>
              <a:rPr kumimoji="0" lang="it-IT" sz="1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/>
                <a:ea typeface="ＭＳ Ｐゴシック" charset="0"/>
                <a:cs typeface="Arial"/>
              </a:rPr>
              <a:t>inclusione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/>
                <a:ea typeface="ＭＳ Ｐゴシック" charset="0"/>
                <a:cs typeface="Arial"/>
              </a:rPr>
              <a:t>condiviso; di protezione e cura; di promozione sociale</a:t>
            </a:r>
            <a:endParaRPr kumimoji="0" lang="it-IT" sz="1400" b="1" i="0" u="none" strike="noStrike" cap="none" normalizeH="0" baseline="0" dirty="0">
              <a:ln>
                <a:noFill/>
              </a:ln>
              <a:solidFill>
                <a:srgbClr val="008000"/>
              </a:solidFill>
              <a:effectLst/>
              <a:latin typeface="Arial"/>
              <a:ea typeface="ＭＳ Ｐゴシック" charset="0"/>
              <a:cs typeface="Arial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400" b="1" dirty="0" smtClean="0">
                <a:solidFill>
                  <a:srgbClr val="0000FF"/>
                </a:solidFill>
                <a:latin typeface="Arial"/>
                <a:ea typeface="ＭＳ Ｐゴシック" charset="0"/>
                <a:cs typeface="Arial"/>
              </a:rPr>
              <a:t>Sicurezza, sostegno</a:t>
            </a:r>
            <a:r>
              <a:rPr lang="it-IT" sz="1400" b="1" dirty="0">
                <a:solidFill>
                  <a:srgbClr val="0000FF"/>
                </a:solidFill>
                <a:latin typeface="Arial"/>
                <a:ea typeface="ＭＳ Ｐゴシック" charset="0"/>
                <a:cs typeface="Arial"/>
              </a:rPr>
              <a:t>;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fiducia </a:t>
            </a:r>
            <a:r>
              <a:rPr kumimoji="0" lang="it-IT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comunitaria</a:t>
            </a:r>
          </a:p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600" dirty="0">
              <a:latin typeface="Arial" charset="0"/>
              <a:ea typeface="ÇlÇr ñæí©" charset="0"/>
            </a:endParaRPr>
          </a:p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/>
                <a:ea typeface="ＭＳ Ｐゴシック" charset="0"/>
                <a:cs typeface="Arial"/>
              </a:rPr>
              <a:t>QUALITA</a:t>
            </a: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Arial"/>
                <a:ea typeface="ＭＳ Ｐゴシック" charset="0"/>
                <a:cs typeface="Arial"/>
              </a:rPr>
              <a:t>’</a:t>
            </a:r>
            <a:r>
              <a:rPr kumimoji="0" lang="it-IT" sz="1400" b="1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Arial"/>
                <a:ea typeface="ＭＳ Ｐゴシック" charset="0"/>
                <a:cs typeface="Arial"/>
              </a:rPr>
              <a:t>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/>
                <a:ea typeface="ＭＳ Ｐゴシック" charset="0"/>
                <a:cs typeface="Arial"/>
              </a:rPr>
              <a:t>SOCIALE E DELLA VITA</a:t>
            </a:r>
            <a:r>
              <a:rPr kumimoji="0" lang="it-IT" sz="1400" b="1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/>
                <a:ea typeface="ＭＳ Ｐゴシック" charset="0"/>
                <a:cs typeface="Arial"/>
              </a:rPr>
              <a:t>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/>
                <a:ea typeface="ＭＳ Ｐゴシック" charset="0"/>
                <a:cs typeface="Arial"/>
              </a:rPr>
              <a:t>COLLETTIVA</a:t>
            </a:r>
            <a:r>
              <a:rPr kumimoji="0" lang="it-IT" sz="1400" b="1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/>
                <a:ea typeface="ＭＳ Ｐゴシック" charset="0"/>
                <a:cs typeface="Arial"/>
              </a:rPr>
              <a:t> </a:t>
            </a:r>
            <a:r>
              <a:rPr kumimoji="0" lang="it-IT" sz="1400" b="1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charset="0"/>
                <a:ea typeface="ＭＳ Ｐゴシック" charset="0"/>
              </a:rPr>
              <a:t>(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ambiente naturale,</a:t>
            </a:r>
            <a:r>
              <a:rPr kumimoji="0" lang="it-IT" sz="1400" b="0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urbano</a:t>
            </a:r>
            <a:r>
              <a:rPr lang="it-IT" sz="1400" dirty="0" smtClean="0">
                <a:solidFill>
                  <a:srgbClr val="660066"/>
                </a:solidFill>
                <a:latin typeface="Arial" charset="0"/>
                <a:ea typeface="ÇlÇr ñæí©" charset="0"/>
              </a:rPr>
              <a:t>,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di </a:t>
            </a:r>
            <a:r>
              <a:rPr kumimoji="0" lang="it-IT" sz="14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vita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quotidiana,</a:t>
            </a:r>
            <a:r>
              <a:rPr kumimoji="0" lang="it-IT" sz="1400" b="0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societario)</a:t>
            </a:r>
            <a:endParaRPr kumimoji="0" lang="it-IT" sz="1400" b="0" i="0" u="none" strike="noStrike" cap="none" normalizeH="0" baseline="0" dirty="0">
              <a:ln>
                <a:noFill/>
              </a:ln>
              <a:solidFill>
                <a:srgbClr val="660066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" name="Freccia curva 5"/>
          <p:cNvSpPr/>
          <p:nvPr/>
        </p:nvSpPr>
        <p:spPr>
          <a:xfrm rot="18209714">
            <a:off x="1923931" y="3459629"/>
            <a:ext cx="747370" cy="1742429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7" name="Freccia curva 6"/>
          <p:cNvSpPr/>
          <p:nvPr/>
        </p:nvSpPr>
        <p:spPr>
          <a:xfrm rot="7335964">
            <a:off x="6668681" y="2255340"/>
            <a:ext cx="674792" cy="1492416"/>
          </a:xfrm>
          <a:prstGeom prst="bentArrow">
            <a:avLst>
              <a:gd name="adj1" fmla="val 32695"/>
              <a:gd name="adj2" fmla="val 25000"/>
              <a:gd name="adj3" fmla="val 25000"/>
              <a:gd name="adj4" fmla="val 4375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752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9"/>
            <a:ext cx="7272339" cy="551404"/>
          </a:xfrm>
        </p:spPr>
        <p:txBody>
          <a:bodyPr/>
          <a:lstStyle/>
          <a:p>
            <a:r>
              <a:rPr lang="it-IT" sz="4000" dirty="0">
                <a:solidFill>
                  <a:srgbClr val="660066"/>
                </a:solidFill>
              </a:rPr>
              <a:t>Mappa Benessere Sociale </a:t>
            </a:r>
          </a:p>
        </p:txBody>
      </p:sp>
      <p:graphicFrame>
        <p:nvGraphicFramePr>
          <p:cNvPr id="5" name="Segnaposto contenuto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0806081"/>
              </p:ext>
            </p:extLst>
          </p:nvPr>
        </p:nvGraphicFramePr>
        <p:xfrm>
          <a:off x="493713" y="3721100"/>
          <a:ext cx="8148637" cy="21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4" name="Documento" r:id="rId4" imgW="6858000" imgH="177800" progId="Word.Document.12">
                  <p:embed/>
                </p:oleObj>
              </mc:Choice>
              <mc:Fallback>
                <p:oleObj name="Documento" r:id="rId4" imgW="6858000" imgH="1778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3713" y="3721100"/>
                        <a:ext cx="8148637" cy="211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4673232"/>
              </p:ext>
            </p:extLst>
          </p:nvPr>
        </p:nvGraphicFramePr>
        <p:xfrm>
          <a:off x="1629355" y="591793"/>
          <a:ext cx="6571721" cy="5782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5" name="Documento" r:id="rId6" imgW="6121400" imgH="9156700" progId="Word.Document.12">
                  <p:link updateAutomatic="1"/>
                </p:oleObj>
              </mc:Choice>
              <mc:Fallback>
                <p:oleObj name="Documento" r:id="rId6" imgW="6121400" imgH="9156700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629355" y="591793"/>
                        <a:ext cx="6571721" cy="57822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77920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724011"/>
          </a:xfrm>
        </p:spPr>
        <p:txBody>
          <a:bodyPr/>
          <a:lstStyle/>
          <a:p>
            <a:r>
              <a:rPr lang="it-IT" sz="3600" dirty="0" smtClean="0">
                <a:solidFill>
                  <a:srgbClr val="660066"/>
                </a:solidFill>
              </a:rPr>
              <a:t>Effetti delle Relazioni (I)</a:t>
            </a:r>
            <a:endParaRPr lang="it-IT" sz="3600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9209" y="1282215"/>
            <a:ext cx="8371853" cy="5017897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	</a:t>
            </a:r>
            <a:r>
              <a:rPr lang="it-IT" b="1" i="1" u="sng" dirty="0" smtClean="0">
                <a:solidFill>
                  <a:srgbClr val="008000"/>
                </a:solidFill>
              </a:rPr>
              <a:t>Tipo/Qualità Relazione</a:t>
            </a:r>
            <a:r>
              <a:rPr lang="it-IT" b="1" i="1" dirty="0" smtClean="0">
                <a:solidFill>
                  <a:srgbClr val="008000"/>
                </a:solidFill>
              </a:rPr>
              <a:t>	</a:t>
            </a:r>
            <a:r>
              <a:rPr lang="it-IT" dirty="0" smtClean="0"/>
              <a:t>	</a:t>
            </a:r>
            <a:r>
              <a:rPr lang="it-IT" b="1" i="1" u="sng" dirty="0" smtClean="0">
                <a:solidFill>
                  <a:srgbClr val="D10000"/>
                </a:solidFill>
              </a:rPr>
              <a:t>Effetto Integrativo</a:t>
            </a:r>
          </a:p>
          <a:p>
            <a:r>
              <a:rPr lang="it-IT" b="1" cap="all" dirty="0">
                <a:solidFill>
                  <a:srgbClr val="3366FF"/>
                </a:solidFill>
              </a:rPr>
              <a:t>PROTEZIONE				</a:t>
            </a:r>
            <a:r>
              <a:rPr lang="it-IT" b="1" cap="all" dirty="0" smtClean="0">
                <a:solidFill>
                  <a:srgbClr val="3366FF"/>
                </a:solidFill>
              </a:rPr>
              <a:t>	</a:t>
            </a:r>
            <a:r>
              <a:rPr lang="it-IT" b="1" dirty="0" smtClean="0">
                <a:solidFill>
                  <a:srgbClr val="3366FF"/>
                </a:solidFill>
              </a:rPr>
              <a:t>sicurezza</a:t>
            </a:r>
            <a:endParaRPr lang="it-IT" dirty="0" smtClean="0">
              <a:solidFill>
                <a:srgbClr val="3366FF"/>
              </a:solidFill>
            </a:endParaRPr>
          </a:p>
          <a:p>
            <a:r>
              <a:rPr lang="it-IT" b="1" dirty="0">
                <a:solidFill>
                  <a:srgbClr val="D25400"/>
                </a:solidFill>
              </a:rPr>
              <a:t>AIUTO						</a:t>
            </a:r>
            <a:r>
              <a:rPr lang="it-IT" b="1" dirty="0" smtClean="0">
                <a:solidFill>
                  <a:srgbClr val="D25400"/>
                </a:solidFill>
              </a:rPr>
              <a:t>sostegno</a:t>
            </a:r>
          </a:p>
          <a:p>
            <a:r>
              <a:rPr lang="it-IT" b="1" dirty="0" smtClean="0">
                <a:solidFill>
                  <a:srgbClr val="00B100"/>
                </a:solidFill>
              </a:rPr>
              <a:t>CURA</a:t>
            </a:r>
            <a:r>
              <a:rPr lang="it-IT" b="1" dirty="0">
                <a:solidFill>
                  <a:srgbClr val="00B100"/>
                </a:solidFill>
              </a:rPr>
              <a:t>				</a:t>
            </a:r>
            <a:r>
              <a:rPr lang="it-IT" b="1" dirty="0" smtClean="0">
                <a:solidFill>
                  <a:srgbClr val="00B100"/>
                </a:solidFill>
              </a:rPr>
              <a:t>	benessere </a:t>
            </a:r>
            <a:r>
              <a:rPr lang="it-IT" sz="2000" b="1" dirty="0" smtClean="0">
                <a:solidFill>
                  <a:srgbClr val="00B100"/>
                </a:solidFill>
              </a:rPr>
              <a:t>corporeo</a:t>
            </a:r>
            <a:endParaRPr lang="it-IT" sz="2000" dirty="0">
              <a:solidFill>
                <a:srgbClr val="00B100"/>
              </a:solidFill>
            </a:endParaRPr>
          </a:p>
          <a:p>
            <a:r>
              <a:rPr lang="it-IT" b="1" dirty="0">
                <a:solidFill>
                  <a:srgbClr val="0000FF"/>
                </a:solidFill>
              </a:rPr>
              <a:t>COMUNICAZIONE			</a:t>
            </a:r>
            <a:r>
              <a:rPr lang="it-IT" b="1" dirty="0" smtClean="0">
                <a:solidFill>
                  <a:srgbClr val="0000FF"/>
                </a:solidFill>
              </a:rPr>
              <a:t>	appartenenza</a:t>
            </a:r>
            <a:endParaRPr lang="it-IT" dirty="0">
              <a:solidFill>
                <a:srgbClr val="0000FF"/>
              </a:solidFill>
            </a:endParaRPr>
          </a:p>
          <a:p>
            <a:r>
              <a:rPr lang="it-IT" b="1" dirty="0">
                <a:solidFill>
                  <a:srgbClr val="800000"/>
                </a:solidFill>
              </a:rPr>
              <a:t>CONOSCENZA				riconoscimento</a:t>
            </a:r>
            <a:endParaRPr lang="it-IT" dirty="0">
              <a:solidFill>
                <a:srgbClr val="800000"/>
              </a:solidFill>
            </a:endParaRPr>
          </a:p>
          <a:p>
            <a:r>
              <a:rPr lang="it-IT" b="1" dirty="0">
                <a:solidFill>
                  <a:srgbClr val="660066"/>
                </a:solidFill>
              </a:rPr>
              <a:t>ACCETTAZIONE			</a:t>
            </a:r>
            <a:r>
              <a:rPr lang="it-IT" b="1" dirty="0" smtClean="0">
                <a:solidFill>
                  <a:srgbClr val="660066"/>
                </a:solidFill>
              </a:rPr>
              <a:t>		fiducia</a:t>
            </a:r>
            <a:endParaRPr lang="it-IT" dirty="0">
              <a:solidFill>
                <a:srgbClr val="660066"/>
              </a:solidFill>
            </a:endParaRP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8766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724011"/>
          </a:xfrm>
        </p:spPr>
        <p:txBody>
          <a:bodyPr/>
          <a:lstStyle/>
          <a:p>
            <a:r>
              <a:rPr lang="it-IT" sz="3600" dirty="0" smtClean="0">
                <a:solidFill>
                  <a:srgbClr val="660066"/>
                </a:solidFill>
              </a:rPr>
              <a:t>Effetti delle Relazioni (II)</a:t>
            </a:r>
            <a:endParaRPr lang="it-IT" sz="3600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9210" y="1282215"/>
            <a:ext cx="8334864" cy="5017897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	</a:t>
            </a:r>
            <a:r>
              <a:rPr lang="it-IT" b="1" i="1" u="sng" dirty="0" smtClean="0">
                <a:solidFill>
                  <a:srgbClr val="008000"/>
                </a:solidFill>
              </a:rPr>
              <a:t>Tipo/ Qualità Relazione</a:t>
            </a:r>
            <a:r>
              <a:rPr lang="it-IT" b="1" i="1" dirty="0" smtClean="0">
                <a:solidFill>
                  <a:srgbClr val="008000"/>
                </a:solidFill>
              </a:rPr>
              <a:t>	</a:t>
            </a:r>
            <a:r>
              <a:rPr lang="it-IT" b="1" i="1" u="sng" dirty="0" smtClean="0">
                <a:solidFill>
                  <a:srgbClr val="D10000"/>
                </a:solidFill>
              </a:rPr>
              <a:t>Effetto </a:t>
            </a:r>
            <a:r>
              <a:rPr lang="it-IT" b="1" i="1" u="sng" dirty="0" err="1" smtClean="0">
                <a:solidFill>
                  <a:srgbClr val="D10000"/>
                </a:solidFill>
              </a:rPr>
              <a:t>Dis</a:t>
            </a:r>
            <a:r>
              <a:rPr lang="it-IT" b="1" i="1" u="sng" dirty="0" smtClean="0">
                <a:solidFill>
                  <a:srgbClr val="D10000"/>
                </a:solidFill>
              </a:rPr>
              <a:t>-integrativo</a:t>
            </a:r>
          </a:p>
          <a:p>
            <a:r>
              <a:rPr lang="it-IT" b="1" cap="all" dirty="0">
                <a:solidFill>
                  <a:srgbClr val="3366FF"/>
                </a:solidFill>
              </a:rPr>
              <a:t>AGGRESSIVITA’			</a:t>
            </a:r>
            <a:r>
              <a:rPr lang="it-IT" b="1" dirty="0" smtClean="0">
                <a:solidFill>
                  <a:srgbClr val="3366FF"/>
                </a:solidFill>
              </a:rPr>
              <a:t>insicurezza, paura</a:t>
            </a:r>
            <a:endParaRPr lang="it-IT" dirty="0">
              <a:solidFill>
                <a:srgbClr val="3366FF"/>
              </a:solidFill>
            </a:endParaRPr>
          </a:p>
          <a:p>
            <a:r>
              <a:rPr lang="it-IT" b="1" dirty="0" smtClean="0">
                <a:solidFill>
                  <a:srgbClr val="D10000"/>
                </a:solidFill>
              </a:rPr>
              <a:t>NON AIUTO</a:t>
            </a:r>
            <a:r>
              <a:rPr lang="it-IT" b="1" dirty="0">
                <a:solidFill>
                  <a:srgbClr val="D10000"/>
                </a:solidFill>
              </a:rPr>
              <a:t>				insoddisfazione</a:t>
            </a:r>
            <a:endParaRPr lang="it-IT" dirty="0">
              <a:solidFill>
                <a:srgbClr val="D10000"/>
              </a:solidFill>
            </a:endParaRPr>
          </a:p>
          <a:p>
            <a:r>
              <a:rPr lang="it-IT" b="1" dirty="0" smtClean="0">
                <a:solidFill>
                  <a:srgbClr val="00B100"/>
                </a:solidFill>
              </a:rPr>
              <a:t>INCURIA</a:t>
            </a:r>
            <a:r>
              <a:rPr lang="it-IT" b="1" dirty="0">
                <a:solidFill>
                  <a:srgbClr val="00B100"/>
                </a:solidFill>
              </a:rPr>
              <a:t>			</a:t>
            </a:r>
            <a:r>
              <a:rPr lang="it-IT" b="1" dirty="0" smtClean="0">
                <a:solidFill>
                  <a:srgbClr val="00B100"/>
                </a:solidFill>
              </a:rPr>
              <a:t>	malessere, sofferenza</a:t>
            </a:r>
            <a:endParaRPr lang="it-IT" dirty="0">
              <a:solidFill>
                <a:srgbClr val="00B100"/>
              </a:solidFill>
            </a:endParaRPr>
          </a:p>
          <a:p>
            <a:r>
              <a:rPr lang="it-IT" b="1" dirty="0" smtClean="0">
                <a:solidFill>
                  <a:srgbClr val="0000FF"/>
                </a:solidFill>
              </a:rPr>
              <a:t>Non COMUNICAZIONE</a:t>
            </a:r>
            <a:r>
              <a:rPr lang="it-IT" b="1" dirty="0">
                <a:solidFill>
                  <a:srgbClr val="0000FF"/>
                </a:solidFill>
              </a:rPr>
              <a:t>			</a:t>
            </a:r>
            <a:r>
              <a:rPr lang="it-IT" b="1" dirty="0" smtClean="0">
                <a:solidFill>
                  <a:srgbClr val="0000FF"/>
                </a:solidFill>
              </a:rPr>
              <a:t>isolamento</a:t>
            </a:r>
            <a:endParaRPr lang="it-IT" dirty="0">
              <a:solidFill>
                <a:srgbClr val="0000FF"/>
              </a:solidFill>
            </a:endParaRPr>
          </a:p>
          <a:p>
            <a:r>
              <a:rPr lang="it-IT" b="1" dirty="0" smtClean="0">
                <a:solidFill>
                  <a:srgbClr val="800000"/>
                </a:solidFill>
              </a:rPr>
              <a:t>IGNORANZA</a:t>
            </a:r>
            <a:r>
              <a:rPr lang="it-IT" b="1" dirty="0">
                <a:solidFill>
                  <a:srgbClr val="800000"/>
                </a:solidFill>
              </a:rPr>
              <a:t>				</a:t>
            </a:r>
            <a:r>
              <a:rPr lang="it-IT" b="1" dirty="0" smtClean="0">
                <a:solidFill>
                  <a:srgbClr val="800000"/>
                </a:solidFill>
              </a:rPr>
              <a:t>diffidenza</a:t>
            </a:r>
            <a:endParaRPr lang="it-IT" dirty="0">
              <a:solidFill>
                <a:srgbClr val="800000"/>
              </a:solidFill>
            </a:endParaRPr>
          </a:p>
          <a:p>
            <a:r>
              <a:rPr lang="it-IT" b="1" dirty="0" smtClean="0">
                <a:solidFill>
                  <a:srgbClr val="660066"/>
                </a:solidFill>
              </a:rPr>
              <a:t>RIFIUTO</a:t>
            </a:r>
            <a:r>
              <a:rPr lang="it-IT" b="1" dirty="0">
                <a:solidFill>
                  <a:srgbClr val="660066"/>
                </a:solidFill>
              </a:rPr>
              <a:t>			</a:t>
            </a:r>
            <a:r>
              <a:rPr lang="it-IT" b="1" dirty="0" smtClean="0">
                <a:solidFill>
                  <a:srgbClr val="660066"/>
                </a:solidFill>
              </a:rPr>
              <a:t>		sfiducia</a:t>
            </a:r>
            <a:endParaRPr lang="it-IT" dirty="0">
              <a:solidFill>
                <a:srgbClr val="660066"/>
              </a:solidFill>
            </a:endParaRP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1019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468502"/>
            <a:ext cx="7272339" cy="949332"/>
          </a:xfrm>
        </p:spPr>
        <p:txBody>
          <a:bodyPr/>
          <a:lstStyle/>
          <a:p>
            <a:r>
              <a:rPr lang="it-IT" sz="3600" i="1" dirty="0" smtClean="0">
                <a:solidFill>
                  <a:srgbClr val="660066"/>
                </a:solidFill>
                <a:latin typeface="Times New Roman"/>
                <a:cs typeface="Times New Roman"/>
              </a:rPr>
              <a:t>Funzione benessere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814" y="1801906"/>
            <a:ext cx="7732549" cy="4498207"/>
          </a:xfrm>
        </p:spPr>
        <p:txBody>
          <a:bodyPr>
            <a:normAutofit/>
          </a:bodyPr>
          <a:lstStyle/>
          <a:p>
            <a:pPr marL="0" lvl="8" indent="0">
              <a:lnSpc>
                <a:spcPct val="70000"/>
              </a:lnSpc>
              <a:spcBef>
                <a:spcPts val="2000"/>
              </a:spcBef>
              <a:buNone/>
            </a:pPr>
            <a:r>
              <a:rPr lang="it-IT" sz="2400" b="1" dirty="0" smtClean="0">
                <a:solidFill>
                  <a:srgbClr val="0000FF"/>
                </a:solidFill>
              </a:rPr>
              <a:t>			     I </a:t>
            </a:r>
            <a:r>
              <a:rPr lang="it-IT" b="1" dirty="0" smtClean="0">
                <a:solidFill>
                  <a:srgbClr val="0000FF"/>
                </a:solidFill>
              </a:rPr>
              <a:t>x</a:t>
            </a:r>
            <a:r>
              <a:rPr lang="it-IT" sz="2400" b="1" dirty="0" smtClean="0">
                <a:solidFill>
                  <a:srgbClr val="0000FF"/>
                </a:solidFill>
              </a:rPr>
              <a:t> </a:t>
            </a:r>
            <a:r>
              <a:rPr lang="it-IT" sz="2400" dirty="0" smtClean="0">
                <a:solidFill>
                  <a:srgbClr val="0000FF"/>
                </a:solidFill>
              </a:rPr>
              <a:t>(</a:t>
            </a:r>
            <a:r>
              <a:rPr lang="it-IT" sz="2400" dirty="0" err="1">
                <a:solidFill>
                  <a:srgbClr val="0000FF"/>
                </a:solidFill>
              </a:rPr>
              <a:t>V</a:t>
            </a:r>
            <a:r>
              <a:rPr lang="it-IT" dirty="0" err="1">
                <a:solidFill>
                  <a:srgbClr val="0000FF"/>
                </a:solidFill>
              </a:rPr>
              <a:t>x</a:t>
            </a:r>
            <a:r>
              <a:rPr lang="it-IT" sz="2400" dirty="0" err="1">
                <a:solidFill>
                  <a:srgbClr val="0000FF"/>
                </a:solidFill>
              </a:rPr>
              <a:t>I</a:t>
            </a:r>
            <a:r>
              <a:rPr lang="it-IT" dirty="0" err="1">
                <a:solidFill>
                  <a:srgbClr val="0000FF"/>
                </a:solidFill>
              </a:rPr>
              <a:t>x</a:t>
            </a:r>
            <a:r>
              <a:rPr lang="it-IT" sz="2400" dirty="0" err="1">
                <a:solidFill>
                  <a:srgbClr val="0000FF"/>
                </a:solidFill>
              </a:rPr>
              <a:t>F</a:t>
            </a:r>
            <a:r>
              <a:rPr lang="it-IT" dirty="0" err="1">
                <a:solidFill>
                  <a:srgbClr val="0000FF"/>
                </a:solidFill>
              </a:rPr>
              <a:t>x</a:t>
            </a:r>
            <a:r>
              <a:rPr lang="it-IT" sz="2400" dirty="0" err="1">
                <a:solidFill>
                  <a:srgbClr val="0000FF"/>
                </a:solidFill>
              </a:rPr>
              <a:t>X</a:t>
            </a:r>
            <a:r>
              <a:rPr lang="it-IT" sz="2400" dirty="0">
                <a:solidFill>
                  <a:srgbClr val="0000FF"/>
                </a:solidFill>
              </a:rPr>
              <a:t>)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it-IT" b="1" dirty="0" smtClean="0">
                <a:solidFill>
                  <a:srgbClr val="0000FF"/>
                </a:solidFill>
              </a:rPr>
              <a:t>	</a:t>
            </a:r>
            <a:r>
              <a:rPr lang="el-GR" dirty="0">
                <a:solidFill>
                  <a:srgbClr val="0000FF"/>
                </a:solidFill>
              </a:rPr>
              <a:t>Δ</a:t>
            </a:r>
            <a:r>
              <a:rPr lang="it-IT" b="1" dirty="0" smtClean="0">
                <a:solidFill>
                  <a:srgbClr val="0000FF"/>
                </a:solidFill>
              </a:rPr>
              <a:t>BS = </a:t>
            </a:r>
            <a:r>
              <a:rPr lang="it-IT" b="1" dirty="0" err="1" smtClean="0">
                <a:solidFill>
                  <a:srgbClr val="0000FF"/>
                </a:solidFill>
              </a:rPr>
              <a:t>f</a:t>
            </a:r>
            <a:r>
              <a:rPr lang="it-IT" b="1" dirty="0" smtClean="0">
                <a:solidFill>
                  <a:srgbClr val="0000FF"/>
                </a:solidFill>
              </a:rPr>
              <a:t> </a:t>
            </a:r>
            <a:r>
              <a:rPr lang="it-IT" b="1" dirty="0">
                <a:solidFill>
                  <a:srgbClr val="0000FF"/>
                </a:solidFill>
              </a:rPr>
              <a:t>(RS</a:t>
            </a:r>
            <a:r>
              <a:rPr lang="it-IT" b="1" dirty="0" smtClean="0">
                <a:solidFill>
                  <a:srgbClr val="0000FF"/>
                </a:solidFill>
              </a:rPr>
              <a:t>) = </a:t>
            </a:r>
            <a:endParaRPr lang="it-IT" dirty="0">
              <a:solidFill>
                <a:srgbClr val="0000FF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it-IT" b="1" dirty="0" smtClean="0">
                <a:solidFill>
                  <a:srgbClr val="0000FF"/>
                </a:solidFill>
              </a:rPr>
              <a:t>			     D </a:t>
            </a:r>
            <a:r>
              <a:rPr lang="it-IT" sz="1800" b="1" dirty="0" smtClean="0">
                <a:solidFill>
                  <a:srgbClr val="0000FF"/>
                </a:solidFill>
              </a:rPr>
              <a:t>x</a:t>
            </a:r>
            <a:r>
              <a:rPr lang="it-IT" b="1" dirty="0" smtClean="0">
                <a:solidFill>
                  <a:srgbClr val="0000FF"/>
                </a:solidFill>
              </a:rPr>
              <a:t> </a:t>
            </a:r>
            <a:r>
              <a:rPr lang="it-IT" dirty="0" smtClean="0">
                <a:solidFill>
                  <a:srgbClr val="0000FF"/>
                </a:solidFill>
              </a:rPr>
              <a:t>(</a:t>
            </a:r>
            <a:r>
              <a:rPr lang="it-IT" dirty="0" err="1">
                <a:solidFill>
                  <a:srgbClr val="0000FF"/>
                </a:solidFill>
              </a:rPr>
              <a:t>V</a:t>
            </a:r>
            <a:r>
              <a:rPr lang="it-IT" sz="1800" dirty="0" err="1">
                <a:solidFill>
                  <a:srgbClr val="0000FF"/>
                </a:solidFill>
              </a:rPr>
              <a:t>x</a:t>
            </a:r>
            <a:r>
              <a:rPr lang="it-IT" dirty="0" err="1">
                <a:solidFill>
                  <a:srgbClr val="0000FF"/>
                </a:solidFill>
              </a:rPr>
              <a:t>I</a:t>
            </a:r>
            <a:r>
              <a:rPr lang="it-IT" sz="1800" dirty="0" err="1">
                <a:solidFill>
                  <a:srgbClr val="0000FF"/>
                </a:solidFill>
              </a:rPr>
              <a:t>x</a:t>
            </a:r>
            <a:r>
              <a:rPr lang="it-IT" dirty="0" err="1">
                <a:solidFill>
                  <a:srgbClr val="0000FF"/>
                </a:solidFill>
              </a:rPr>
              <a:t>F</a:t>
            </a:r>
            <a:r>
              <a:rPr lang="it-IT" sz="1800" dirty="0" err="1">
                <a:solidFill>
                  <a:srgbClr val="0000FF"/>
                </a:solidFill>
              </a:rPr>
              <a:t>x</a:t>
            </a:r>
            <a:r>
              <a:rPr lang="it-IT" dirty="0" err="1">
                <a:solidFill>
                  <a:srgbClr val="0000FF"/>
                </a:solidFill>
              </a:rPr>
              <a:t>X</a:t>
            </a:r>
            <a:r>
              <a:rPr lang="it-IT" dirty="0" smtClean="0">
                <a:solidFill>
                  <a:srgbClr val="0000FF"/>
                </a:solidFill>
              </a:rPr>
              <a:t>)</a:t>
            </a:r>
          </a:p>
          <a:p>
            <a:pPr marL="0" indent="0">
              <a:lnSpc>
                <a:spcPct val="70000"/>
              </a:lnSpc>
              <a:buNone/>
            </a:pPr>
            <a:endParaRPr lang="it-IT" dirty="0">
              <a:solidFill>
                <a:srgbClr val="0000FF"/>
              </a:solidFill>
            </a:endParaRPr>
          </a:p>
          <a:p>
            <a:pPr>
              <a:lnSpc>
                <a:spcPct val="70000"/>
              </a:lnSpc>
            </a:pPr>
            <a:r>
              <a:rPr lang="it-IT" sz="2000" dirty="0">
                <a:solidFill>
                  <a:srgbClr val="800000"/>
                </a:solidFill>
              </a:rPr>
              <a:t>BS=benessere sociale (</a:t>
            </a:r>
            <a:r>
              <a:rPr lang="it-IT" sz="2000" dirty="0" smtClean="0">
                <a:solidFill>
                  <a:srgbClr val="800000"/>
                </a:solidFill>
              </a:rPr>
              <a:t>incremento fra t</a:t>
            </a:r>
            <a:r>
              <a:rPr lang="it-IT" sz="2000" baseline="-25000" dirty="0" smtClean="0">
                <a:solidFill>
                  <a:srgbClr val="800000"/>
                </a:solidFill>
              </a:rPr>
              <a:t>0</a:t>
            </a:r>
            <a:r>
              <a:rPr lang="it-IT" sz="2000" dirty="0" smtClean="0">
                <a:solidFill>
                  <a:srgbClr val="800000"/>
                </a:solidFill>
              </a:rPr>
              <a:t> e t</a:t>
            </a:r>
            <a:r>
              <a:rPr lang="it-IT" sz="2000" baseline="-25000" dirty="0" smtClean="0">
                <a:solidFill>
                  <a:srgbClr val="800000"/>
                </a:solidFill>
              </a:rPr>
              <a:t>1</a:t>
            </a:r>
            <a:r>
              <a:rPr lang="it-IT" sz="2000" dirty="0" smtClean="0">
                <a:solidFill>
                  <a:srgbClr val="800000"/>
                </a:solidFill>
              </a:rPr>
              <a:t>)</a:t>
            </a:r>
            <a:endParaRPr lang="it-IT" sz="2000" dirty="0">
              <a:solidFill>
                <a:srgbClr val="800000"/>
              </a:solidFill>
            </a:endParaRPr>
          </a:p>
          <a:p>
            <a:pPr>
              <a:lnSpc>
                <a:spcPct val="70000"/>
              </a:lnSpc>
            </a:pPr>
            <a:r>
              <a:rPr lang="it-IT" sz="2000" dirty="0">
                <a:solidFill>
                  <a:srgbClr val="800000"/>
                </a:solidFill>
              </a:rPr>
              <a:t>RS=relazioni sociali sperimentate</a:t>
            </a:r>
          </a:p>
          <a:p>
            <a:pPr>
              <a:lnSpc>
                <a:spcPct val="70000"/>
              </a:lnSpc>
            </a:pPr>
            <a:r>
              <a:rPr lang="it-IT" sz="2000" dirty="0" smtClean="0">
                <a:solidFill>
                  <a:srgbClr val="800000"/>
                </a:solidFill>
              </a:rPr>
              <a:t>I=</a:t>
            </a:r>
            <a:r>
              <a:rPr lang="it-IT" sz="2000" dirty="0">
                <a:solidFill>
                  <a:srgbClr val="800000"/>
                </a:solidFill>
              </a:rPr>
              <a:t>effetto </a:t>
            </a:r>
            <a:r>
              <a:rPr lang="it-IT" sz="2000" dirty="0" smtClean="0">
                <a:solidFill>
                  <a:srgbClr val="800000"/>
                </a:solidFill>
              </a:rPr>
              <a:t>integrativo (generativo di </a:t>
            </a:r>
            <a:r>
              <a:rPr lang="it-IT" sz="2000" dirty="0">
                <a:solidFill>
                  <a:srgbClr val="800000"/>
                </a:solidFill>
              </a:rPr>
              <a:t>BS)</a:t>
            </a:r>
          </a:p>
          <a:p>
            <a:pPr>
              <a:lnSpc>
                <a:spcPct val="70000"/>
              </a:lnSpc>
            </a:pPr>
            <a:r>
              <a:rPr lang="it-IT" sz="2000" dirty="0">
                <a:solidFill>
                  <a:srgbClr val="800000"/>
                </a:solidFill>
              </a:rPr>
              <a:t>D=effetto </a:t>
            </a:r>
            <a:r>
              <a:rPr lang="it-IT" sz="2000" dirty="0" smtClean="0">
                <a:solidFill>
                  <a:srgbClr val="800000"/>
                </a:solidFill>
              </a:rPr>
              <a:t>disintegrativo (degenerativo di </a:t>
            </a:r>
            <a:r>
              <a:rPr lang="it-IT" sz="2000" dirty="0">
                <a:solidFill>
                  <a:srgbClr val="800000"/>
                </a:solidFill>
              </a:rPr>
              <a:t>BS)</a:t>
            </a:r>
          </a:p>
          <a:p>
            <a:pPr>
              <a:lnSpc>
                <a:spcPct val="70000"/>
              </a:lnSpc>
            </a:pPr>
            <a:r>
              <a:rPr lang="it-IT" sz="2000" dirty="0">
                <a:solidFill>
                  <a:srgbClr val="800000"/>
                </a:solidFill>
              </a:rPr>
              <a:t>V=</a:t>
            </a:r>
            <a:r>
              <a:rPr lang="it-IT" sz="2000" dirty="0" smtClean="0">
                <a:solidFill>
                  <a:srgbClr val="800000"/>
                </a:solidFill>
              </a:rPr>
              <a:t>vicinanza; I</a:t>
            </a:r>
            <a:r>
              <a:rPr lang="it-IT" sz="2000" dirty="0">
                <a:solidFill>
                  <a:srgbClr val="800000"/>
                </a:solidFill>
              </a:rPr>
              <a:t>=</a:t>
            </a:r>
            <a:r>
              <a:rPr lang="it-IT" sz="2000" dirty="0" smtClean="0">
                <a:solidFill>
                  <a:srgbClr val="800000"/>
                </a:solidFill>
              </a:rPr>
              <a:t>intensità; </a:t>
            </a:r>
            <a:r>
              <a:rPr lang="it-IT" sz="2000" dirty="0" err="1" smtClean="0">
                <a:solidFill>
                  <a:srgbClr val="800000"/>
                </a:solidFill>
              </a:rPr>
              <a:t>F</a:t>
            </a:r>
            <a:r>
              <a:rPr lang="it-IT" sz="2000" dirty="0">
                <a:solidFill>
                  <a:srgbClr val="800000"/>
                </a:solidFill>
              </a:rPr>
              <a:t>=</a:t>
            </a:r>
            <a:r>
              <a:rPr lang="it-IT" sz="2000" dirty="0" smtClean="0">
                <a:solidFill>
                  <a:srgbClr val="800000"/>
                </a:solidFill>
              </a:rPr>
              <a:t>frequenza; X</a:t>
            </a:r>
            <a:r>
              <a:rPr lang="it-IT" sz="2000" dirty="0">
                <a:solidFill>
                  <a:srgbClr val="800000"/>
                </a:solidFill>
              </a:rPr>
              <a:t>=altre variabili</a:t>
            </a:r>
          </a:p>
          <a:p>
            <a:pPr marL="0" indent="0">
              <a:lnSpc>
                <a:spcPct val="70000"/>
              </a:lnSpc>
              <a:buNone/>
            </a:pPr>
            <a:endParaRPr lang="it-IT" dirty="0">
              <a:solidFill>
                <a:srgbClr val="0000FF"/>
              </a:solidFill>
            </a:endParaRPr>
          </a:p>
          <a:p>
            <a:endParaRPr lang="it-IT" dirty="0"/>
          </a:p>
        </p:txBody>
      </p:sp>
      <p:sp>
        <p:nvSpPr>
          <p:cNvPr id="4" name="Line 1"/>
          <p:cNvSpPr>
            <a:spLocks noChangeShapeType="1"/>
          </p:cNvSpPr>
          <p:nvPr/>
        </p:nvSpPr>
        <p:spPr bwMode="auto">
          <a:xfrm>
            <a:off x="3516790" y="2515464"/>
            <a:ext cx="2400300" cy="0"/>
          </a:xfrm>
          <a:prstGeom prst="line">
            <a:avLst/>
          </a:prstGeom>
          <a:noFill/>
          <a:ln w="3810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1905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i="1" dirty="0" smtClean="0">
                <a:solidFill>
                  <a:srgbClr val="660066"/>
                </a:solidFill>
                <a:cs typeface="Times New Roman"/>
              </a:rPr>
              <a:t>Passaggi narrativi</a:t>
            </a:r>
            <a:endParaRPr lang="it-IT" sz="3600" i="1" dirty="0">
              <a:solidFill>
                <a:srgbClr val="660066"/>
              </a:solidFill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it-IT" b="1" dirty="0" smtClean="0">
                <a:solidFill>
                  <a:srgbClr val="FF0000"/>
                </a:solidFill>
              </a:rPr>
              <a:t>La crisi del benessere sociale nella società planetaria in costruzione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it-IT" b="1" dirty="0" smtClean="0">
                <a:solidFill>
                  <a:srgbClr val="D25400"/>
                </a:solidFill>
              </a:rPr>
              <a:t>Il benessere sociale fra ambiente micro, </a:t>
            </a:r>
            <a:r>
              <a:rPr lang="it-IT" b="1" dirty="0" err="1" smtClean="0">
                <a:solidFill>
                  <a:srgbClr val="D25400"/>
                </a:solidFill>
              </a:rPr>
              <a:t>meso</a:t>
            </a:r>
            <a:r>
              <a:rPr lang="it-IT" b="1" dirty="0" smtClean="0">
                <a:solidFill>
                  <a:srgbClr val="D25400"/>
                </a:solidFill>
              </a:rPr>
              <a:t> e macro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it-IT" b="1" dirty="0" smtClean="0">
                <a:solidFill>
                  <a:srgbClr val="800000"/>
                </a:solidFill>
              </a:rPr>
              <a:t>La Promozione del benessere sociale (azioni sociali, politiche, indicatori)</a:t>
            </a:r>
            <a:endParaRPr lang="it-IT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182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082643"/>
          </a:xfrm>
        </p:spPr>
        <p:txBody>
          <a:bodyPr/>
          <a:lstStyle/>
          <a:p>
            <a:r>
              <a:rPr lang="it-IT" sz="3600" dirty="0" smtClean="0">
                <a:solidFill>
                  <a:srgbClr val="800000"/>
                </a:solidFill>
              </a:rPr>
              <a:t>Parte C</a:t>
            </a:r>
            <a:endParaRPr lang="it-IT" sz="3600" dirty="0">
              <a:solidFill>
                <a:srgbClr val="8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89024" y="1357280"/>
            <a:ext cx="7272339" cy="4768883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None/>
            </a:pPr>
            <a:r>
              <a:rPr lang="it-IT" sz="4000" b="1" i="1" dirty="0">
                <a:solidFill>
                  <a:srgbClr val="D10000"/>
                </a:solidFill>
              </a:rPr>
              <a:t>La Promozione </a:t>
            </a:r>
            <a:endParaRPr lang="it-IT" sz="4000" b="1" i="1" dirty="0" smtClean="0">
              <a:solidFill>
                <a:srgbClr val="D10000"/>
              </a:solidFill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it-IT" sz="4000" b="1" i="1" dirty="0" smtClean="0">
                <a:solidFill>
                  <a:srgbClr val="D10000"/>
                </a:solidFill>
              </a:rPr>
              <a:t>del </a:t>
            </a:r>
            <a:r>
              <a:rPr lang="it-IT" sz="4000" b="1" i="1" dirty="0">
                <a:solidFill>
                  <a:srgbClr val="D10000"/>
                </a:solidFill>
              </a:rPr>
              <a:t>benessere sociale </a:t>
            </a:r>
            <a:endParaRPr lang="it-IT" sz="4000" b="1" i="1" dirty="0" smtClean="0">
              <a:solidFill>
                <a:srgbClr val="D10000"/>
              </a:solidFill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it-IT" sz="3200" b="1" i="1" dirty="0" smtClean="0">
                <a:solidFill>
                  <a:srgbClr val="D10000"/>
                </a:solidFill>
              </a:rPr>
              <a:t>(</a:t>
            </a:r>
            <a:r>
              <a:rPr lang="it-IT" sz="3200" b="1" i="1" dirty="0">
                <a:solidFill>
                  <a:srgbClr val="D10000"/>
                </a:solidFill>
              </a:rPr>
              <a:t>azioni </a:t>
            </a:r>
            <a:r>
              <a:rPr lang="it-IT" sz="3200" b="1" i="1" dirty="0" smtClean="0">
                <a:solidFill>
                  <a:srgbClr val="D10000"/>
                </a:solidFill>
              </a:rPr>
              <a:t>sociali, politiche, indicatori)</a:t>
            </a:r>
            <a:endParaRPr lang="it-IT" sz="3200" b="1" i="1" dirty="0">
              <a:solidFill>
                <a:srgbClr val="D10000"/>
              </a:solidFill>
            </a:endParaRPr>
          </a:p>
          <a:p>
            <a:pPr marL="0" indent="0" algn="ctr">
              <a:buNone/>
            </a:pPr>
            <a:endParaRPr lang="it-IT" sz="3200" dirty="0"/>
          </a:p>
        </p:txBody>
      </p:sp>
      <p:pic>
        <p:nvPicPr>
          <p:cNvPr id="4" name="Immagine 3" descr="images-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860" y="3476886"/>
            <a:ext cx="2794000" cy="290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920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12295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3600" dirty="0" smtClean="0">
                <a:solidFill>
                  <a:srgbClr val="D25400"/>
                </a:solidFill>
                <a:latin typeface="Apple Casual"/>
                <a:cs typeface="Apple Casual"/>
              </a:rPr>
              <a:t>Generare benessere sociale</a:t>
            </a:r>
            <a:endParaRPr lang="it-IT" sz="3600" dirty="0">
              <a:solidFill>
                <a:srgbClr val="D254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4836" y="1800032"/>
            <a:ext cx="7806527" cy="432613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b="1" dirty="0" smtClean="0">
                <a:solidFill>
                  <a:srgbClr val="660066"/>
                </a:solidFill>
              </a:rPr>
              <a:t>Dimensione personale: </a:t>
            </a:r>
            <a:r>
              <a:rPr lang="it-IT" dirty="0" smtClean="0">
                <a:solidFill>
                  <a:srgbClr val="0000FF"/>
                </a:solidFill>
              </a:rPr>
              <a:t>cura di sé, resilienza, competenze relazionali, aspetti etici e spirituali</a:t>
            </a:r>
            <a:r>
              <a:rPr lang="it-IT" dirty="0" smtClean="0"/>
              <a:t>	</a:t>
            </a:r>
          </a:p>
          <a:p>
            <a:pPr marL="0" indent="0" algn="ctr">
              <a:buNone/>
            </a:pPr>
            <a:r>
              <a:rPr lang="it-IT" b="1" dirty="0" smtClean="0">
                <a:solidFill>
                  <a:srgbClr val="008000"/>
                </a:solidFill>
              </a:rPr>
              <a:t>Dimensione relazionale: </a:t>
            </a:r>
            <a:r>
              <a:rPr lang="it-IT" dirty="0" smtClean="0">
                <a:solidFill>
                  <a:srgbClr val="0000FF"/>
                </a:solidFill>
              </a:rPr>
              <a:t>cura degli altri, fiducia, </a:t>
            </a:r>
            <a:r>
              <a:rPr lang="it-IT" dirty="0" err="1" smtClean="0">
                <a:solidFill>
                  <a:srgbClr val="0000FF"/>
                </a:solidFill>
              </a:rPr>
              <a:t>dialogicità</a:t>
            </a:r>
            <a:r>
              <a:rPr lang="it-IT" dirty="0" smtClean="0">
                <a:solidFill>
                  <a:srgbClr val="0000FF"/>
                </a:solidFill>
              </a:rPr>
              <a:t>, cooperazione</a:t>
            </a:r>
          </a:p>
          <a:p>
            <a:pPr marL="0" indent="0" algn="ctr">
              <a:buNone/>
            </a:pPr>
            <a:r>
              <a:rPr lang="it-IT" b="1" dirty="0" smtClean="0">
                <a:solidFill>
                  <a:srgbClr val="D10000"/>
                </a:solidFill>
              </a:rPr>
              <a:t>Dimensione comunitaria: </a:t>
            </a:r>
            <a:r>
              <a:rPr lang="it-IT" dirty="0" smtClean="0">
                <a:solidFill>
                  <a:srgbClr val="0000FF"/>
                </a:solidFill>
              </a:rPr>
              <a:t>sviluppo reti di appartenenza e partecipazione; politiche locali solidaristiche e inclusive,           cura dell’ambiente</a:t>
            </a:r>
          </a:p>
          <a:p>
            <a:pPr marL="0" indent="0" algn="ctr">
              <a:buNone/>
            </a:pPr>
            <a:r>
              <a:rPr lang="it-IT" b="1" dirty="0" smtClean="0">
                <a:solidFill>
                  <a:srgbClr val="D25400"/>
                </a:solidFill>
              </a:rPr>
              <a:t>Dimensione societaria (dal regionale al planetario): </a:t>
            </a:r>
            <a:r>
              <a:rPr lang="it-IT" dirty="0" smtClean="0">
                <a:solidFill>
                  <a:srgbClr val="0000FF"/>
                </a:solidFill>
              </a:rPr>
              <a:t>immaginario e cultura della convivenza fra differenze; politiche del lavoro, dell’inclusione, del sostegno, della sicurezza, dell’educazione e promozione sociale, …</a:t>
            </a:r>
            <a:endParaRPr lang="it-IT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0848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120484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Politiche </a:t>
            </a:r>
            <a:r>
              <a:rPr lang="it-IT" sz="3600" i="1" dirty="0">
                <a:solidFill>
                  <a:srgbClr val="0000FF"/>
                </a:solidFill>
                <a:latin typeface="Times New Roman"/>
                <a:cs typeface="Times New Roman"/>
              </a:rPr>
              <a:t>di integrazione dinamica nelle comunità locali (I)</a:t>
            </a:r>
            <a:br>
              <a:rPr lang="it-IT" sz="3600" i="1" dirty="0">
                <a:solidFill>
                  <a:srgbClr val="0000FF"/>
                </a:solidFill>
                <a:latin typeface="Times New Roman"/>
                <a:cs typeface="Times New Roman"/>
              </a:rPr>
            </a:br>
            <a:endParaRPr lang="it-IT" sz="3600" i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2506" y="1479480"/>
            <a:ext cx="8125260" cy="4943923"/>
          </a:xfrm>
        </p:spPr>
        <p:txBody>
          <a:bodyPr>
            <a:normAutofit/>
          </a:bodyPr>
          <a:lstStyle/>
          <a:p>
            <a:pPr lvl="0"/>
            <a:r>
              <a:rPr lang="it-IT" b="1" i="1" dirty="0">
                <a:solidFill>
                  <a:srgbClr val="FF6600"/>
                </a:solidFill>
              </a:rPr>
              <a:t>di appartenenza o </a:t>
            </a:r>
            <a:r>
              <a:rPr lang="it-IT" b="1" i="1" dirty="0" smtClean="0">
                <a:solidFill>
                  <a:srgbClr val="FF6600"/>
                </a:solidFill>
              </a:rPr>
              <a:t>culturali:</a:t>
            </a:r>
            <a:r>
              <a:rPr lang="it-IT" i="1" dirty="0" smtClean="0">
                <a:solidFill>
                  <a:srgbClr val="FF6600"/>
                </a:solidFill>
              </a:rPr>
              <a:t> </a:t>
            </a:r>
            <a:r>
              <a:rPr lang="it-IT" sz="2000" dirty="0">
                <a:solidFill>
                  <a:srgbClr val="000090"/>
                </a:solidFill>
              </a:rPr>
              <a:t>memoria, valori caratterizzanti, riferimenti linguistici, significato all’appartenenza; </a:t>
            </a:r>
          </a:p>
          <a:p>
            <a:pPr lvl="0"/>
            <a:r>
              <a:rPr lang="it-IT" b="1" i="1" dirty="0">
                <a:solidFill>
                  <a:srgbClr val="FF0000"/>
                </a:solidFill>
              </a:rPr>
              <a:t>di sostegno e </a:t>
            </a:r>
            <a:r>
              <a:rPr lang="it-IT" b="1" i="1" dirty="0" smtClean="0">
                <a:solidFill>
                  <a:srgbClr val="FF0000"/>
                </a:solidFill>
              </a:rPr>
              <a:t>solidaristiche:</a:t>
            </a:r>
            <a:r>
              <a:rPr lang="it-IT" i="1" dirty="0" smtClean="0">
                <a:solidFill>
                  <a:srgbClr val="FF0000"/>
                </a:solidFill>
              </a:rPr>
              <a:t> </a:t>
            </a:r>
            <a:r>
              <a:rPr lang="it-IT" sz="2000" dirty="0">
                <a:solidFill>
                  <a:srgbClr val="000090"/>
                </a:solidFill>
              </a:rPr>
              <a:t>incrementare l’aiuto fornito dalle reti informali e volontarie e il senso di solidarietà diffuso; </a:t>
            </a:r>
            <a:endParaRPr lang="it-IT" sz="2000" dirty="0" smtClean="0">
              <a:solidFill>
                <a:srgbClr val="000090"/>
              </a:solidFill>
            </a:endParaRPr>
          </a:p>
          <a:p>
            <a:r>
              <a:rPr lang="it-IT" b="1" dirty="0">
                <a:solidFill>
                  <a:srgbClr val="0000FF"/>
                </a:solidFill>
              </a:rPr>
              <a:t>fiduciarie e di mediazione culturale:</a:t>
            </a:r>
            <a:r>
              <a:rPr lang="it-IT" dirty="0">
                <a:solidFill>
                  <a:srgbClr val="0000FF"/>
                </a:solidFill>
              </a:rPr>
              <a:t> </a:t>
            </a:r>
            <a:r>
              <a:rPr lang="it-IT" sz="2000" dirty="0">
                <a:solidFill>
                  <a:srgbClr val="000090"/>
                </a:solidFill>
              </a:rPr>
              <a:t>mediare fra aree e gruppi sociali, etnici, religiosi; </a:t>
            </a:r>
          </a:p>
          <a:p>
            <a:pPr lvl="0"/>
            <a:r>
              <a:rPr lang="it-IT" b="1" i="1" dirty="0">
                <a:solidFill>
                  <a:srgbClr val="660066"/>
                </a:solidFill>
              </a:rPr>
              <a:t>di prevenzione malessere </a:t>
            </a:r>
            <a:r>
              <a:rPr lang="it-IT" b="1" i="1" dirty="0" smtClean="0">
                <a:solidFill>
                  <a:srgbClr val="660066"/>
                </a:solidFill>
              </a:rPr>
              <a:t>e promozione resilienza:</a:t>
            </a:r>
            <a:r>
              <a:rPr lang="it-IT" i="1" dirty="0" smtClean="0">
                <a:solidFill>
                  <a:srgbClr val="660066"/>
                </a:solidFill>
              </a:rPr>
              <a:t> </a:t>
            </a:r>
            <a:r>
              <a:rPr lang="it-IT" sz="2000" dirty="0" err="1" smtClean="0">
                <a:solidFill>
                  <a:srgbClr val="000090"/>
                </a:solidFill>
              </a:rPr>
              <a:t>empowerment</a:t>
            </a:r>
            <a:r>
              <a:rPr lang="it-IT" sz="2000" dirty="0" smtClean="0">
                <a:solidFill>
                  <a:srgbClr val="000090"/>
                </a:solidFill>
              </a:rPr>
              <a:t>,</a:t>
            </a:r>
            <a:r>
              <a:rPr lang="it-IT" i="1" dirty="0" smtClean="0">
                <a:solidFill>
                  <a:srgbClr val="660066"/>
                </a:solidFill>
              </a:rPr>
              <a:t> </a:t>
            </a:r>
            <a:r>
              <a:rPr lang="it-IT" sz="2000" dirty="0" smtClean="0">
                <a:solidFill>
                  <a:srgbClr val="000090"/>
                </a:solidFill>
              </a:rPr>
              <a:t>animazione sociale e sostegno capacità </a:t>
            </a:r>
            <a:r>
              <a:rPr lang="it-IT" sz="2000" dirty="0">
                <a:solidFill>
                  <a:srgbClr val="000090"/>
                </a:solidFill>
              </a:rPr>
              <a:t>di resistenza di fasce di popolazione di fronte a rischi che le minacciano;</a:t>
            </a:r>
          </a:p>
          <a:p>
            <a:pPr lvl="0"/>
            <a:r>
              <a:rPr lang="it-IT" b="1" i="1" dirty="0">
                <a:solidFill>
                  <a:srgbClr val="800000"/>
                </a:solidFill>
              </a:rPr>
              <a:t>di promozione </a:t>
            </a:r>
            <a:r>
              <a:rPr lang="it-IT" b="1" i="1" dirty="0" smtClean="0">
                <a:solidFill>
                  <a:srgbClr val="800000"/>
                </a:solidFill>
              </a:rPr>
              <a:t>della cura di sé e del </a:t>
            </a:r>
            <a:r>
              <a:rPr lang="it-IT" b="1" i="1" dirty="0">
                <a:solidFill>
                  <a:srgbClr val="800000"/>
                </a:solidFill>
              </a:rPr>
              <a:t>benessere soggettivo</a:t>
            </a:r>
            <a:r>
              <a:rPr lang="it-IT" i="1" dirty="0">
                <a:solidFill>
                  <a:srgbClr val="800000"/>
                </a:solidFill>
              </a:rPr>
              <a:t>: </a:t>
            </a:r>
            <a:r>
              <a:rPr lang="it-IT" sz="2000" dirty="0">
                <a:solidFill>
                  <a:srgbClr val="000090"/>
                </a:solidFill>
              </a:rPr>
              <a:t>capacità personali, autostima, la possibilità di soluzione a problemi; </a:t>
            </a:r>
            <a:endParaRPr lang="it-IT" sz="2000" dirty="0" smtClean="0">
              <a:solidFill>
                <a:srgbClr val="000090"/>
              </a:solidFill>
            </a:endParaRPr>
          </a:p>
          <a:p>
            <a:pPr lvl="0"/>
            <a:endParaRPr lang="it-IT" sz="2000" dirty="0">
              <a:solidFill>
                <a:srgbClr val="00009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24295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120484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Politiche </a:t>
            </a:r>
            <a:r>
              <a:rPr lang="it-IT" sz="3600" i="1" dirty="0">
                <a:solidFill>
                  <a:srgbClr val="0000FF"/>
                </a:solidFill>
                <a:latin typeface="Times New Roman"/>
                <a:cs typeface="Times New Roman"/>
              </a:rPr>
              <a:t>di integrazione dinamica nelle comunità locali (</a:t>
            </a:r>
            <a:r>
              <a:rPr lang="it-IT" sz="36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II)</a:t>
            </a:r>
            <a:r>
              <a:rPr lang="it-IT" sz="3600" i="1" dirty="0">
                <a:solidFill>
                  <a:srgbClr val="0000FF"/>
                </a:solidFill>
                <a:latin typeface="Times New Roman"/>
                <a:cs typeface="Times New Roman"/>
              </a:rPr>
              <a:t/>
            </a:r>
            <a:br>
              <a:rPr lang="it-IT" sz="3600" i="1" dirty="0">
                <a:solidFill>
                  <a:srgbClr val="0000FF"/>
                </a:solidFill>
                <a:latin typeface="Times New Roman"/>
                <a:cs typeface="Times New Roman"/>
              </a:rPr>
            </a:br>
            <a:endParaRPr lang="it-IT" sz="3600" i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2506" y="1652084"/>
            <a:ext cx="8125260" cy="4771319"/>
          </a:xfrm>
        </p:spPr>
        <p:txBody>
          <a:bodyPr>
            <a:normAutofit/>
          </a:bodyPr>
          <a:lstStyle/>
          <a:p>
            <a:r>
              <a:rPr lang="it-IT" b="1" i="1" dirty="0" smtClean="0">
                <a:solidFill>
                  <a:srgbClr val="FF6600"/>
                </a:solidFill>
              </a:rPr>
              <a:t>di </a:t>
            </a:r>
            <a:r>
              <a:rPr lang="it-IT" b="1" i="1" dirty="0">
                <a:solidFill>
                  <a:srgbClr val="FF6600"/>
                </a:solidFill>
              </a:rPr>
              <a:t>sostenibilità e vivibilità:</a:t>
            </a:r>
            <a:r>
              <a:rPr lang="it-IT" i="1" dirty="0">
                <a:solidFill>
                  <a:srgbClr val="FF6600"/>
                </a:solidFill>
              </a:rPr>
              <a:t> </a:t>
            </a:r>
            <a:r>
              <a:rPr lang="it-IT" sz="2000" dirty="0">
                <a:solidFill>
                  <a:srgbClr val="000090"/>
                </a:solidFill>
              </a:rPr>
              <a:t>qualità ambientale del territorio; </a:t>
            </a:r>
          </a:p>
          <a:p>
            <a:pPr lvl="0"/>
            <a:r>
              <a:rPr lang="it-IT" b="1" i="1" dirty="0">
                <a:solidFill>
                  <a:srgbClr val="008000"/>
                </a:solidFill>
              </a:rPr>
              <a:t>di sicurezza:</a:t>
            </a:r>
            <a:r>
              <a:rPr lang="it-IT" i="1" dirty="0">
                <a:solidFill>
                  <a:srgbClr val="008000"/>
                </a:solidFill>
              </a:rPr>
              <a:t> </a:t>
            </a:r>
            <a:r>
              <a:rPr lang="it-IT" sz="2000" dirty="0">
                <a:solidFill>
                  <a:srgbClr val="000090"/>
                </a:solidFill>
              </a:rPr>
              <a:t>partecipazione civica al controllo del territorio e disinnesco del risentimento;</a:t>
            </a:r>
          </a:p>
          <a:p>
            <a:pPr lvl="0"/>
            <a:r>
              <a:rPr lang="it-IT" b="1" i="1" dirty="0">
                <a:solidFill>
                  <a:srgbClr val="800000"/>
                </a:solidFill>
              </a:rPr>
              <a:t>di ascolto e comunicazione sociale:</a:t>
            </a:r>
            <a:r>
              <a:rPr lang="it-IT" i="1" dirty="0">
                <a:solidFill>
                  <a:srgbClr val="800000"/>
                </a:solidFill>
              </a:rPr>
              <a:t> </a:t>
            </a:r>
            <a:r>
              <a:rPr lang="it-IT" sz="2000" dirty="0"/>
              <a:t>creazione di fiducia fra istituzioni e cittadini; dare voce e visibilità a gruppi marginali;</a:t>
            </a:r>
          </a:p>
          <a:p>
            <a:r>
              <a:rPr lang="it-IT" b="1" i="1" dirty="0">
                <a:solidFill>
                  <a:srgbClr val="0000FF"/>
                </a:solidFill>
              </a:rPr>
              <a:t>d</a:t>
            </a:r>
            <a:r>
              <a:rPr lang="it-IT" b="1" i="1" dirty="0" smtClean="0">
                <a:solidFill>
                  <a:srgbClr val="0000FF"/>
                </a:solidFill>
              </a:rPr>
              <a:t>i analisi e riflessività sociale: </a:t>
            </a:r>
            <a:r>
              <a:rPr lang="it-IT" sz="2000" dirty="0" smtClean="0">
                <a:solidFill>
                  <a:srgbClr val="000090"/>
                </a:solidFill>
              </a:rPr>
              <a:t>sviluppo ricerca-azione e nuove batterie di indicatori</a:t>
            </a:r>
          </a:p>
          <a:p>
            <a:r>
              <a:rPr lang="it-IT" b="1" i="1" dirty="0">
                <a:solidFill>
                  <a:srgbClr val="D10000"/>
                </a:solidFill>
              </a:rPr>
              <a:t>partecipative</a:t>
            </a:r>
            <a:r>
              <a:rPr lang="it-IT" i="1" dirty="0">
                <a:solidFill>
                  <a:srgbClr val="D10000"/>
                </a:solidFill>
              </a:rPr>
              <a:t> </a:t>
            </a:r>
            <a:r>
              <a:rPr lang="it-IT" b="1" i="1" dirty="0">
                <a:solidFill>
                  <a:srgbClr val="D10000"/>
                </a:solidFill>
              </a:rPr>
              <a:t>o di cittadinanza attiva</a:t>
            </a:r>
            <a:r>
              <a:rPr lang="it-IT" i="1" dirty="0">
                <a:solidFill>
                  <a:srgbClr val="D10000"/>
                </a:solidFill>
              </a:rPr>
              <a:t>: </a:t>
            </a:r>
            <a:r>
              <a:rPr lang="it-IT" sz="2000" dirty="0">
                <a:solidFill>
                  <a:srgbClr val="000090"/>
                </a:solidFill>
              </a:rPr>
              <a:t>coinvolgimento</a:t>
            </a:r>
            <a:r>
              <a:rPr lang="it-IT" sz="2000" i="1" dirty="0">
                <a:solidFill>
                  <a:srgbClr val="000090"/>
                </a:solidFill>
              </a:rPr>
              <a:t> </a:t>
            </a:r>
            <a:r>
              <a:rPr lang="it-IT" sz="2000" dirty="0">
                <a:solidFill>
                  <a:srgbClr val="000090"/>
                </a:solidFill>
              </a:rPr>
              <a:t>dei cittadini nei confronti di scelte determinanti del proprio territorio </a:t>
            </a:r>
          </a:p>
          <a:p>
            <a:endParaRPr lang="it-IT" sz="2000" dirty="0">
              <a:solidFill>
                <a:srgbClr val="000090"/>
              </a:solidFill>
            </a:endParaRPr>
          </a:p>
          <a:p>
            <a:pPr lvl="0"/>
            <a:endParaRPr lang="it-IT" sz="2000" dirty="0">
              <a:solidFill>
                <a:srgbClr val="00009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33442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9"/>
            <a:ext cx="7272339" cy="551404"/>
          </a:xfrm>
        </p:spPr>
        <p:txBody>
          <a:bodyPr/>
          <a:lstStyle/>
          <a:p>
            <a:r>
              <a:rPr lang="it-IT" sz="3600" dirty="0" smtClean="0">
                <a:solidFill>
                  <a:srgbClr val="D10000"/>
                </a:solidFill>
              </a:rPr>
              <a:t>Rilevazioni contestuali e macro</a:t>
            </a:r>
            <a:endParaRPr lang="it-IT" sz="3600" dirty="0">
              <a:solidFill>
                <a:srgbClr val="D1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69890" y="1134266"/>
            <a:ext cx="8297876" cy="52151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it-IT" b="1" dirty="0" smtClean="0">
                <a:solidFill>
                  <a:srgbClr val="000090"/>
                </a:solidFill>
              </a:rPr>
              <a:t>Indicatori oggettivi e soggettivi: </a:t>
            </a:r>
            <a:r>
              <a:rPr lang="it-IT" b="1" i="1" dirty="0" smtClean="0">
                <a:solidFill>
                  <a:srgbClr val="FF6600"/>
                </a:solidFill>
              </a:rPr>
              <a:t>Quale considerazione delle dimensioni relazionali, comunitarie, collettive?</a:t>
            </a:r>
          </a:p>
          <a:p>
            <a:pPr>
              <a:lnSpc>
                <a:spcPct val="70000"/>
              </a:lnSpc>
            </a:pPr>
            <a:r>
              <a:rPr lang="it-IT" dirty="0"/>
              <a:t> </a:t>
            </a:r>
            <a:r>
              <a:rPr lang="it-IT" b="1" dirty="0">
                <a:solidFill>
                  <a:srgbClr val="000090"/>
                </a:solidFill>
              </a:rPr>
              <a:t>S</a:t>
            </a:r>
            <a:r>
              <a:rPr lang="it-IT" b="1" dirty="0" smtClean="0">
                <a:solidFill>
                  <a:srgbClr val="000090"/>
                </a:solidFill>
              </a:rPr>
              <a:t>oddisfazione/felicità/benessere soggettivo? </a:t>
            </a:r>
          </a:p>
          <a:p>
            <a:pPr marL="577850" lvl="2" indent="0">
              <a:lnSpc>
                <a:spcPct val="70000"/>
              </a:lnSpc>
              <a:buNone/>
            </a:pPr>
            <a:r>
              <a:rPr lang="it-IT" dirty="0" smtClean="0"/>
              <a:t>	</a:t>
            </a:r>
            <a:r>
              <a:rPr lang="it-IT" sz="2400" b="1" i="1" dirty="0" smtClean="0">
                <a:solidFill>
                  <a:srgbClr val="D10000"/>
                </a:solidFill>
              </a:rPr>
              <a:t>Come valuto la soddisfazione/benessere degli altri?</a:t>
            </a:r>
          </a:p>
          <a:p>
            <a:pPr>
              <a:lnSpc>
                <a:spcPct val="80000"/>
              </a:lnSpc>
            </a:pPr>
            <a:r>
              <a:rPr lang="it-IT" b="1" dirty="0" smtClean="0">
                <a:solidFill>
                  <a:srgbClr val="000090"/>
                </a:solidFill>
              </a:rPr>
              <a:t>Appartenenza, integrazione, associazione </a:t>
            </a:r>
            <a:r>
              <a:rPr lang="it-IT" sz="2000" b="1" i="1" dirty="0" smtClean="0">
                <a:solidFill>
                  <a:srgbClr val="000090"/>
                </a:solidFill>
              </a:rPr>
              <a:t>(capitale sociale) 	</a:t>
            </a:r>
            <a:r>
              <a:rPr lang="it-IT" b="1" i="1" dirty="0" smtClean="0">
                <a:solidFill>
                  <a:srgbClr val="FF0000"/>
                </a:solidFill>
              </a:rPr>
              <a:t>Dati di associazione ed effetto integrativo</a:t>
            </a:r>
          </a:p>
          <a:p>
            <a:pPr>
              <a:lnSpc>
                <a:spcPct val="70000"/>
              </a:lnSpc>
            </a:pPr>
            <a:r>
              <a:rPr lang="it-IT" b="1" dirty="0" smtClean="0">
                <a:solidFill>
                  <a:srgbClr val="000090"/>
                </a:solidFill>
              </a:rPr>
              <a:t>Sicurezza e fiducia comunitaria</a:t>
            </a:r>
          </a:p>
          <a:p>
            <a:pPr marL="577850" lvl="2" indent="0">
              <a:lnSpc>
                <a:spcPct val="70000"/>
              </a:lnSpc>
              <a:buNone/>
            </a:pPr>
            <a:r>
              <a:rPr lang="it-IT" dirty="0" smtClean="0"/>
              <a:t>	</a:t>
            </a:r>
            <a:r>
              <a:rPr lang="it-IT" sz="2400" b="1" i="1" dirty="0" smtClean="0">
                <a:solidFill>
                  <a:srgbClr val="008000"/>
                </a:solidFill>
              </a:rPr>
              <a:t>Dati sicurezza e loro valutazione</a:t>
            </a:r>
          </a:p>
          <a:p>
            <a:pPr>
              <a:lnSpc>
                <a:spcPct val="70000"/>
              </a:lnSpc>
            </a:pPr>
            <a:r>
              <a:rPr lang="it-IT" b="1" dirty="0" smtClean="0">
                <a:solidFill>
                  <a:srgbClr val="000090"/>
                </a:solidFill>
              </a:rPr>
              <a:t>Cura di sé e degli altri</a:t>
            </a:r>
          </a:p>
          <a:p>
            <a:pPr marL="577850" lvl="2" indent="0">
              <a:lnSpc>
                <a:spcPct val="70000"/>
              </a:lnSpc>
              <a:buNone/>
            </a:pPr>
            <a:r>
              <a:rPr lang="it-IT" b="1" i="1" dirty="0" smtClean="0">
                <a:solidFill>
                  <a:srgbClr val="008000"/>
                </a:solidFill>
              </a:rPr>
              <a:t>	</a:t>
            </a:r>
            <a:r>
              <a:rPr lang="it-IT" sz="2400" b="1" i="1" dirty="0" smtClean="0">
                <a:solidFill>
                  <a:srgbClr val="660066"/>
                </a:solidFill>
              </a:rPr>
              <a:t>Dati azioni di cura </a:t>
            </a:r>
            <a:r>
              <a:rPr lang="it-IT" sz="2400" b="1" i="1" dirty="0">
                <a:solidFill>
                  <a:srgbClr val="660066"/>
                </a:solidFill>
              </a:rPr>
              <a:t>e loro </a:t>
            </a:r>
            <a:r>
              <a:rPr lang="it-IT" sz="2400" b="1" i="1" dirty="0" smtClean="0">
                <a:solidFill>
                  <a:srgbClr val="660066"/>
                </a:solidFill>
              </a:rPr>
              <a:t>valutazione</a:t>
            </a:r>
            <a:endParaRPr lang="it-IT" dirty="0" smtClean="0">
              <a:solidFill>
                <a:srgbClr val="660066"/>
              </a:solidFill>
            </a:endParaRPr>
          </a:p>
          <a:p>
            <a:pPr marL="282575" lvl="2">
              <a:spcBef>
                <a:spcPts val="2000"/>
              </a:spcBef>
            </a:pPr>
            <a:r>
              <a:rPr lang="it-IT" sz="2400" b="1" i="1" dirty="0">
                <a:solidFill>
                  <a:srgbClr val="000090"/>
                </a:solidFill>
              </a:rPr>
              <a:t>Qualità e coesione </a:t>
            </a:r>
            <a:r>
              <a:rPr lang="it-IT" sz="2400" b="1" i="1" dirty="0" smtClean="0">
                <a:solidFill>
                  <a:srgbClr val="000090"/>
                </a:solidFill>
              </a:rPr>
              <a:t>sociale:</a:t>
            </a:r>
            <a:r>
              <a:rPr lang="it-IT" sz="2400" b="1" i="1" dirty="0" smtClean="0">
                <a:solidFill>
                  <a:srgbClr val="660066"/>
                </a:solidFill>
              </a:rPr>
              <a:t>                                                                	</a:t>
            </a:r>
            <a:r>
              <a:rPr lang="it-IT" sz="2400" b="1" i="1" dirty="0">
                <a:solidFill>
                  <a:srgbClr val="0000FF"/>
                </a:solidFill>
              </a:rPr>
              <a:t>A</a:t>
            </a:r>
            <a:r>
              <a:rPr lang="it-IT" sz="2400" b="1" i="1" dirty="0" smtClean="0">
                <a:solidFill>
                  <a:srgbClr val="0000FF"/>
                </a:solidFill>
              </a:rPr>
              <a:t>nalisi contestuali territoriali o generalizzanti?</a:t>
            </a:r>
            <a:endParaRPr lang="it-IT" sz="2400" b="1" dirty="0">
              <a:solidFill>
                <a:srgbClr val="0000FF"/>
              </a:solidFill>
            </a:endParaRPr>
          </a:p>
          <a:p>
            <a:endParaRPr lang="it-IT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207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 rot="19950201">
            <a:off x="1247734" y="893335"/>
            <a:ext cx="7086600" cy="1731966"/>
          </a:xfrm>
        </p:spPr>
        <p:txBody>
          <a:bodyPr/>
          <a:lstStyle/>
          <a:p>
            <a:r>
              <a:rPr lang="it-IT" sz="4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Creazione e distruzione  </a:t>
            </a:r>
            <a:br>
              <a:rPr lang="it-IT" sz="4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</a:br>
            <a:r>
              <a:rPr lang="it-IT" sz="4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del benessere sociale</a:t>
            </a:r>
            <a:endParaRPr lang="it-IT" sz="4400" i="1" dirty="0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563079"/>
            <a:ext cx="7086600" cy="1997296"/>
          </a:xfrm>
        </p:spPr>
        <p:txBody>
          <a:bodyPr/>
          <a:lstStyle/>
          <a:p>
            <a:endParaRPr lang="it-IT" sz="2800" b="1" dirty="0" smtClean="0">
              <a:solidFill>
                <a:srgbClr val="008000"/>
              </a:solidFill>
            </a:endParaRPr>
          </a:p>
          <a:p>
            <a:endParaRPr lang="it-IT" sz="2800" b="1" dirty="0" smtClean="0">
              <a:solidFill>
                <a:srgbClr val="008000"/>
              </a:solidFill>
            </a:endParaRPr>
          </a:p>
          <a:p>
            <a:pPr algn="r"/>
            <a:r>
              <a:rPr lang="it-IT" sz="2800" b="1" dirty="0" smtClean="0">
                <a:solidFill>
                  <a:srgbClr val="008000"/>
                </a:solidFill>
              </a:rPr>
              <a:t>Grazie dell’attenzione!</a:t>
            </a:r>
            <a:endParaRPr lang="it-IT" sz="2800" b="1" dirty="0">
              <a:solidFill>
                <a:srgbClr val="008000"/>
              </a:solidFill>
            </a:endParaRPr>
          </a:p>
        </p:txBody>
      </p:sp>
      <p:pic>
        <p:nvPicPr>
          <p:cNvPr id="4" name="Immagine 3" descr="images2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946939"/>
            <a:ext cx="31242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210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1155526"/>
          </a:xfrm>
        </p:spPr>
        <p:txBody>
          <a:bodyPr/>
          <a:lstStyle/>
          <a:p>
            <a:r>
              <a:rPr lang="it-IT" sz="3600" i="1" dirty="0" smtClean="0">
                <a:solidFill>
                  <a:srgbClr val="660066"/>
                </a:solidFill>
                <a:cs typeface="Times New Roman"/>
              </a:rPr>
              <a:t>Verso la società planetaria</a:t>
            </a:r>
            <a:endParaRPr lang="it-IT" sz="3600" i="1" dirty="0">
              <a:solidFill>
                <a:srgbClr val="660066"/>
              </a:solidFill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67166" y="1801906"/>
            <a:ext cx="7794198" cy="4324257"/>
          </a:xfrm>
        </p:spPr>
        <p:txBody>
          <a:bodyPr/>
          <a:lstStyle/>
          <a:p>
            <a:pPr marL="0" indent="0">
              <a:lnSpc>
                <a:spcPct val="120000"/>
              </a:lnSpc>
              <a:buNone/>
            </a:pPr>
            <a:r>
              <a:rPr lang="it-IT" b="1" dirty="0" smtClean="0">
                <a:solidFill>
                  <a:srgbClr val="FF0000"/>
                </a:solidFill>
              </a:rPr>
              <a:t>Mutamenti intersecati fra: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it-IT" b="1" dirty="0" smtClean="0">
                <a:solidFill>
                  <a:srgbClr val="0000FF"/>
                </a:solidFill>
              </a:rPr>
              <a:t>CONDIZIONI DI VITA (Economia, Politica, Ambiente, …)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it-IT" b="1" dirty="0" smtClean="0">
                <a:solidFill>
                  <a:srgbClr val="D25400"/>
                </a:solidFill>
              </a:rPr>
              <a:t>RAPPORTI E RELAZIONI SOCIALI (Famiglia, gruppi, soggettività, …)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it-IT" b="1" dirty="0" smtClean="0">
                <a:solidFill>
                  <a:srgbClr val="800000"/>
                </a:solidFill>
              </a:rPr>
              <a:t>CULTURA E COMUNICAZIONE (Immaginario, media, scienza, …)</a:t>
            </a:r>
            <a:endParaRPr lang="it-IT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949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3473" y="274637"/>
            <a:ext cx="7964973" cy="1339009"/>
          </a:xfrm>
        </p:spPr>
        <p:txBody>
          <a:bodyPr/>
          <a:lstStyle/>
          <a:p>
            <a:r>
              <a:rPr lang="it-IT" cap="small" dirty="0" smtClean="0"/>
              <a:t/>
            </a:r>
            <a:br>
              <a:rPr lang="it-IT" cap="small" dirty="0" smtClean="0"/>
            </a:br>
            <a:r>
              <a:rPr lang="it-IT" sz="3600" cap="small" dirty="0" smtClean="0">
                <a:solidFill>
                  <a:srgbClr val="660066"/>
                </a:solidFill>
              </a:rPr>
              <a:t>Mutamenti nell’Ambiente Socio-Politico </a:t>
            </a:r>
            <a:r>
              <a:rPr lang="it-IT" sz="3200" b="0" cap="small" dirty="0" smtClean="0">
                <a:solidFill>
                  <a:srgbClr val="660066"/>
                </a:solidFill>
              </a:rPr>
              <a:t>(dopo l’89)</a:t>
            </a:r>
            <a:r>
              <a:rPr lang="it-IT" sz="3200" b="0" dirty="0">
                <a:solidFill>
                  <a:srgbClr val="660066"/>
                </a:solidFill>
              </a:rPr>
              <a:t/>
            </a:r>
            <a:br>
              <a:rPr lang="it-IT" sz="3200" b="0" dirty="0">
                <a:solidFill>
                  <a:srgbClr val="660066"/>
                </a:solidFill>
              </a:rPr>
            </a:br>
            <a:endParaRPr lang="it-IT" sz="3200" b="0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8242" y="1801906"/>
            <a:ext cx="8053121" cy="432425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2800" b="1" dirty="0" smtClean="0">
                <a:solidFill>
                  <a:srgbClr val="000090"/>
                </a:solidFill>
              </a:rPr>
              <a:t>Società nazionale / alleanze politiche</a:t>
            </a:r>
            <a:r>
              <a:rPr lang="it-IT" sz="2800" b="1" dirty="0">
                <a:solidFill>
                  <a:srgbClr val="000090"/>
                </a:solidFill>
              </a:rPr>
              <a:t> </a:t>
            </a:r>
            <a:r>
              <a:rPr lang="it-IT" sz="2800" b="1" dirty="0" smtClean="0">
                <a:solidFill>
                  <a:srgbClr val="000090"/>
                </a:solidFill>
              </a:rPr>
              <a:t>bipolari </a:t>
            </a:r>
            <a:r>
              <a:rPr lang="it-IT" b="1" dirty="0" smtClean="0">
                <a:solidFill>
                  <a:srgbClr val="000090"/>
                </a:solidFill>
              </a:rPr>
              <a:t>(conflitto Est-Ovest; creazione del “Terzo mondo”)</a:t>
            </a:r>
            <a:r>
              <a:rPr lang="it-IT" sz="2800" b="1" dirty="0">
                <a:solidFill>
                  <a:srgbClr val="000090"/>
                </a:solidFill>
              </a:rPr>
              <a:t>	</a:t>
            </a:r>
            <a:endParaRPr lang="it-IT" sz="2800" b="1" dirty="0" smtClean="0">
              <a:solidFill>
                <a:srgbClr val="000090"/>
              </a:solidFill>
            </a:endParaRPr>
          </a:p>
          <a:p>
            <a:pPr marL="0" indent="0" algn="ctr">
              <a:buNone/>
            </a:pPr>
            <a:endParaRPr lang="it-IT" sz="2800" b="1" dirty="0" smtClean="0">
              <a:solidFill>
                <a:srgbClr val="000090"/>
              </a:solidFill>
            </a:endParaRPr>
          </a:p>
          <a:p>
            <a:pPr marL="0" indent="0" algn="ctr">
              <a:buNone/>
            </a:pPr>
            <a:r>
              <a:rPr lang="it-IT" sz="2800" b="1" dirty="0" smtClean="0">
                <a:solidFill>
                  <a:srgbClr val="D25400"/>
                </a:solidFill>
              </a:rPr>
              <a:t>Società post-nazionali (unioni continentali)/predominio uni</a:t>
            </a:r>
            <a:r>
              <a:rPr lang="it-IT" sz="2800" b="1" dirty="0">
                <a:solidFill>
                  <a:srgbClr val="D25400"/>
                </a:solidFill>
              </a:rPr>
              <a:t> </a:t>
            </a:r>
            <a:r>
              <a:rPr lang="it-IT" sz="2800" b="1" dirty="0" smtClean="0">
                <a:solidFill>
                  <a:srgbClr val="D25400"/>
                </a:solidFill>
              </a:rPr>
              <a:t>o multipolare (oligarchico)?</a:t>
            </a:r>
            <a:endParaRPr lang="it-IT" sz="2800" b="1" dirty="0">
              <a:solidFill>
                <a:srgbClr val="D25400"/>
              </a:solidFill>
            </a:endParaRPr>
          </a:p>
          <a:p>
            <a:pPr marL="0" indent="0" algn="ctr">
              <a:buNone/>
            </a:pPr>
            <a:endParaRPr lang="it-IT" sz="2800" b="1" i="1" dirty="0" smtClean="0">
              <a:solidFill>
                <a:srgbClr val="000090"/>
              </a:solidFill>
            </a:endParaRPr>
          </a:p>
          <a:p>
            <a:pPr marL="0" indent="0" algn="ctr">
              <a:buNone/>
            </a:pPr>
            <a:r>
              <a:rPr lang="it-IT" sz="3200" b="1" i="1" dirty="0" smtClean="0">
                <a:solidFill>
                  <a:srgbClr val="FF0000"/>
                </a:solidFill>
              </a:rPr>
              <a:t>Verso una società planetaria</a:t>
            </a:r>
            <a:r>
              <a:rPr lang="it-IT" sz="3200" i="1" dirty="0">
                <a:solidFill>
                  <a:srgbClr val="FF0000"/>
                </a:solidFill>
              </a:rPr>
              <a:t>?</a:t>
            </a:r>
            <a:r>
              <a:rPr lang="it-IT" sz="3200" dirty="0" smtClean="0">
                <a:solidFill>
                  <a:srgbClr val="FF0000"/>
                </a:solidFill>
              </a:rPr>
              <a:t> 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 rot="5400000">
            <a:off x="3757893" y="3013980"/>
            <a:ext cx="719106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 rot="5400000">
            <a:off x="3770497" y="4801406"/>
            <a:ext cx="693897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1323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406857"/>
            <a:ext cx="7272339" cy="986319"/>
          </a:xfrm>
        </p:spPr>
        <p:txBody>
          <a:bodyPr/>
          <a:lstStyle/>
          <a:p>
            <a:r>
              <a:rPr lang="it-IT" sz="4000" dirty="0">
                <a:solidFill>
                  <a:srgbClr val="660066"/>
                </a:solidFill>
              </a:rPr>
              <a:t>A</a:t>
            </a:r>
            <a:r>
              <a:rPr lang="it-IT" sz="4000" i="1" dirty="0">
                <a:solidFill>
                  <a:srgbClr val="660066"/>
                </a:solidFill>
              </a:rPr>
              <a:t>. Condizioni di vita</a:t>
            </a:r>
            <a:br>
              <a:rPr lang="it-IT" sz="4000" i="1" dirty="0">
                <a:solidFill>
                  <a:srgbClr val="660066"/>
                </a:solidFill>
              </a:rPr>
            </a:br>
            <a:endParaRPr lang="it-IT" sz="4000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6880" y="1294544"/>
            <a:ext cx="8384184" cy="50055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Società</a:t>
            </a:r>
            <a:r>
              <a:rPr lang="it-IT" b="1" dirty="0">
                <a:solidFill>
                  <a:srgbClr val="000090"/>
                </a:solidFill>
              </a:rPr>
              <a:t> </a:t>
            </a:r>
            <a:r>
              <a:rPr lang="it-IT" b="1" dirty="0" smtClean="0">
                <a:solidFill>
                  <a:srgbClr val="000090"/>
                </a:solidFill>
              </a:rPr>
              <a:t>industriale</a:t>
            </a:r>
            <a:r>
              <a:rPr lang="it-IT" dirty="0" smtClean="0">
                <a:solidFill>
                  <a:srgbClr val="000090"/>
                </a:solidFill>
              </a:rPr>
              <a:t> </a:t>
            </a:r>
            <a:r>
              <a:rPr lang="it-IT" dirty="0" smtClean="0"/>
              <a:t>			</a:t>
            </a:r>
            <a:r>
              <a:rPr lang="it-IT" b="1" dirty="0" smtClean="0">
                <a:solidFill>
                  <a:srgbClr val="D25400"/>
                </a:solidFill>
              </a:rPr>
              <a:t>Società</a:t>
            </a:r>
            <a:r>
              <a:rPr lang="it-IT" dirty="0" smtClean="0">
                <a:solidFill>
                  <a:srgbClr val="D25400"/>
                </a:solidFill>
              </a:rPr>
              <a:t> </a:t>
            </a:r>
            <a:r>
              <a:rPr lang="it-IT" b="1" dirty="0" smtClean="0">
                <a:solidFill>
                  <a:srgbClr val="D25400"/>
                </a:solidFill>
              </a:rPr>
              <a:t>post</a:t>
            </a:r>
            <a:r>
              <a:rPr lang="it-IT" b="1" dirty="0">
                <a:solidFill>
                  <a:srgbClr val="D25400"/>
                </a:solidFill>
              </a:rPr>
              <a:t>-</a:t>
            </a:r>
            <a:r>
              <a:rPr lang="it-IT" b="1" dirty="0" smtClean="0">
                <a:solidFill>
                  <a:srgbClr val="D25400"/>
                </a:solidFill>
              </a:rPr>
              <a:t>industriale</a:t>
            </a:r>
            <a:r>
              <a:rPr lang="it-IT" dirty="0">
                <a:solidFill>
                  <a:srgbClr val="D25400"/>
                </a:solidFill>
              </a:rPr>
              <a:t> </a:t>
            </a:r>
            <a:r>
              <a:rPr lang="it-IT" dirty="0" smtClean="0">
                <a:solidFill>
                  <a:srgbClr val="D25400"/>
                </a:solidFill>
              </a:rPr>
              <a:t>					</a:t>
            </a:r>
            <a:r>
              <a:rPr lang="it-IT" b="1" dirty="0" smtClean="0">
                <a:solidFill>
                  <a:srgbClr val="D25400"/>
                </a:solidFill>
              </a:rPr>
              <a:t>dei servizi 							della conoscenza</a:t>
            </a:r>
          </a:p>
          <a:p>
            <a:pPr marL="0" indent="0">
              <a:buNone/>
            </a:pPr>
            <a:r>
              <a:rPr lang="it-IT" b="1" dirty="0">
                <a:solidFill>
                  <a:srgbClr val="D25400"/>
                </a:solidFill>
              </a:rPr>
              <a:t>	</a:t>
            </a:r>
            <a:r>
              <a:rPr lang="it-IT" b="1" dirty="0" smtClean="0">
                <a:solidFill>
                  <a:srgbClr val="D25400"/>
                </a:solidFill>
              </a:rPr>
              <a:t>				</a:t>
            </a:r>
            <a:r>
              <a:rPr lang="it-IT" b="1" dirty="0" smtClean="0">
                <a:solidFill>
                  <a:srgbClr val="800000"/>
                </a:solidFill>
              </a:rPr>
              <a:t>del capitalismo finanziario</a:t>
            </a:r>
            <a:endParaRPr lang="it-IT" b="1" dirty="0">
              <a:solidFill>
                <a:srgbClr val="800000"/>
              </a:solidFill>
            </a:endParaRP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Dei consumi di massa</a:t>
            </a:r>
            <a:r>
              <a:rPr lang="it-IT" b="1" dirty="0" smtClean="0"/>
              <a:t>		</a:t>
            </a:r>
            <a:r>
              <a:rPr lang="it-IT" b="1" dirty="0" smtClean="0">
                <a:solidFill>
                  <a:srgbClr val="008000"/>
                </a:solidFill>
              </a:rPr>
              <a:t>dei consumi differenziati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Della tecnica</a:t>
            </a:r>
            <a:r>
              <a:rPr lang="it-IT" b="1" dirty="0" smtClean="0"/>
              <a:t>				</a:t>
            </a:r>
            <a:r>
              <a:rPr lang="it-IT" b="1" dirty="0" smtClean="0">
                <a:solidFill>
                  <a:srgbClr val="0000FF"/>
                </a:solidFill>
              </a:rPr>
              <a:t>delle </a:t>
            </a:r>
            <a:r>
              <a:rPr lang="it-IT" b="1" dirty="0">
                <a:solidFill>
                  <a:srgbClr val="0000FF"/>
                </a:solidFill>
              </a:rPr>
              <a:t>tecnologie </a:t>
            </a:r>
            <a:endParaRPr lang="it-IT" b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Del welfare/protezione sociale	</a:t>
            </a:r>
            <a:r>
              <a:rPr lang="it-IT" b="1" dirty="0" smtClean="0"/>
              <a:t>	</a:t>
            </a:r>
            <a:r>
              <a:rPr lang="it-IT" b="1" dirty="0" smtClean="0">
                <a:solidFill>
                  <a:srgbClr val="D10000"/>
                </a:solidFill>
              </a:rPr>
              <a:t>del </a:t>
            </a:r>
            <a:r>
              <a:rPr lang="it-IT" b="1" dirty="0">
                <a:solidFill>
                  <a:srgbClr val="D10000"/>
                </a:solidFill>
              </a:rPr>
              <a:t>rischio</a:t>
            </a:r>
            <a:r>
              <a:rPr lang="it-IT" dirty="0">
                <a:solidFill>
                  <a:srgbClr val="D10000"/>
                </a:solidFill>
              </a:rPr>
              <a:t> </a:t>
            </a:r>
            <a:endParaRPr lang="it-IT" b="1" dirty="0" smtClean="0">
              <a:solidFill>
                <a:srgbClr val="D10000"/>
              </a:solidFill>
            </a:endParaRP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sz="2800" b="1" dirty="0" smtClean="0">
                <a:solidFill>
                  <a:srgbClr val="FF0000"/>
                </a:solidFill>
              </a:rPr>
              <a:t>						</a:t>
            </a:r>
            <a:r>
              <a:rPr lang="it-IT" sz="3200" b="1" dirty="0" smtClean="0">
                <a:solidFill>
                  <a:srgbClr val="FF0000"/>
                </a:solidFill>
              </a:rPr>
              <a:t>GLOBALE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3625182" y="1393176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4731754" y="4297171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3170238" y="3710440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3841750" y="3140374"/>
            <a:ext cx="792956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 rot="5400000">
            <a:off x="6515157" y="4847580"/>
            <a:ext cx="61504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28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95867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3200" i="1" dirty="0">
                <a:solidFill>
                  <a:srgbClr val="660066"/>
                </a:solidFill>
              </a:rPr>
              <a:t>Nuovi Rischi </a:t>
            </a:r>
            <a:r>
              <a:rPr lang="it-IT" sz="3600" i="1" dirty="0" smtClean="0">
                <a:solidFill>
                  <a:srgbClr val="660066"/>
                </a:solidFill>
              </a:rPr>
              <a:t/>
            </a:r>
            <a:br>
              <a:rPr lang="it-IT" sz="3600" i="1" dirty="0" smtClean="0">
                <a:solidFill>
                  <a:srgbClr val="660066"/>
                </a:solidFill>
              </a:rPr>
            </a:br>
            <a:r>
              <a:rPr lang="it-IT" sz="3600" i="1" dirty="0" smtClean="0">
                <a:solidFill>
                  <a:srgbClr val="660066"/>
                </a:solidFill>
              </a:rPr>
              <a:t>Globalizzazione/Contrazione</a:t>
            </a:r>
            <a:endParaRPr lang="it-IT" sz="3600" i="1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>
          <a:xfrm>
            <a:off x="1089024" y="1233311"/>
            <a:ext cx="3429000" cy="732660"/>
          </a:xfrm>
        </p:spPr>
        <p:txBody>
          <a:bodyPr/>
          <a:lstStyle/>
          <a:p>
            <a:r>
              <a:rPr lang="it-IT" dirty="0" smtClean="0">
                <a:solidFill>
                  <a:srgbClr val="008000"/>
                </a:solidFill>
              </a:rPr>
              <a:t>Tipologie mutamenti</a:t>
            </a:r>
            <a:endParaRPr lang="it-IT" dirty="0">
              <a:solidFill>
                <a:srgbClr val="008000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659467" y="1965971"/>
            <a:ext cx="4030077" cy="4432590"/>
          </a:xfrm>
        </p:spPr>
        <p:txBody>
          <a:bodyPr/>
          <a:lstStyle/>
          <a:p>
            <a:r>
              <a:rPr lang="it-IT" b="1" dirty="0">
                <a:solidFill>
                  <a:srgbClr val="000090"/>
                </a:solidFill>
              </a:rPr>
              <a:t>LAVORO </a:t>
            </a:r>
            <a:r>
              <a:rPr lang="it-IT" dirty="0">
                <a:solidFill>
                  <a:srgbClr val="000090"/>
                </a:solidFill>
              </a:rPr>
              <a:t>(mobile, flessibile, precario, a basso reddito</a:t>
            </a:r>
            <a:r>
              <a:rPr lang="it-IT" dirty="0" smtClean="0">
                <a:solidFill>
                  <a:srgbClr val="000090"/>
                </a:solidFill>
              </a:rPr>
              <a:t>)</a:t>
            </a:r>
          </a:p>
          <a:p>
            <a:r>
              <a:rPr lang="it-IT" b="1" dirty="0">
                <a:solidFill>
                  <a:srgbClr val="D25400"/>
                </a:solidFill>
              </a:rPr>
              <a:t>NON </a:t>
            </a:r>
            <a:r>
              <a:rPr lang="it-IT" b="1" dirty="0" smtClean="0">
                <a:solidFill>
                  <a:srgbClr val="D25400"/>
                </a:solidFill>
              </a:rPr>
              <a:t>LAVORO </a:t>
            </a:r>
            <a:r>
              <a:rPr lang="it-IT" sz="1800" dirty="0" smtClean="0">
                <a:solidFill>
                  <a:srgbClr val="D25400"/>
                </a:solidFill>
              </a:rPr>
              <a:t>(disoccupazione, licenziamento)</a:t>
            </a:r>
          </a:p>
          <a:p>
            <a:r>
              <a:rPr lang="it-IT" sz="1800" b="1" dirty="0">
                <a:solidFill>
                  <a:srgbClr val="0000FF"/>
                </a:solidFill>
              </a:rPr>
              <a:t>CONSUMO </a:t>
            </a:r>
            <a:r>
              <a:rPr lang="it-IT" sz="1800" dirty="0">
                <a:solidFill>
                  <a:srgbClr val="0000FF"/>
                </a:solidFill>
              </a:rPr>
              <a:t>(variabilità, opulenza, </a:t>
            </a:r>
            <a:r>
              <a:rPr lang="it-IT" sz="1800" dirty="0" err="1">
                <a:solidFill>
                  <a:srgbClr val="0000FF"/>
                </a:solidFill>
              </a:rPr>
              <a:t>iperstimolazione</a:t>
            </a:r>
            <a:r>
              <a:rPr lang="it-IT" sz="1800" dirty="0" smtClean="0">
                <a:solidFill>
                  <a:srgbClr val="0000FF"/>
                </a:solidFill>
              </a:rPr>
              <a:t>)</a:t>
            </a:r>
          </a:p>
          <a:p>
            <a:r>
              <a:rPr lang="it-IT" sz="1800" b="1" dirty="0" smtClean="0">
                <a:solidFill>
                  <a:srgbClr val="D25400"/>
                </a:solidFill>
              </a:rPr>
              <a:t>NON CONSUMO </a:t>
            </a:r>
            <a:r>
              <a:rPr lang="it-IT" sz="1800" dirty="0" smtClean="0">
                <a:solidFill>
                  <a:srgbClr val="D25400"/>
                </a:solidFill>
              </a:rPr>
              <a:t>(povertà, emarginazione)</a:t>
            </a:r>
          </a:p>
          <a:p>
            <a:r>
              <a:rPr lang="it-IT" sz="1800" b="1" dirty="0" smtClean="0">
                <a:solidFill>
                  <a:srgbClr val="660066"/>
                </a:solidFill>
              </a:rPr>
              <a:t>PROTEZIONE SOCIALE A RISCHIO</a:t>
            </a:r>
          </a:p>
          <a:p>
            <a:r>
              <a:rPr lang="it-IT" sz="1800" b="1" dirty="0" smtClean="0">
                <a:solidFill>
                  <a:srgbClr val="800000"/>
                </a:solidFill>
              </a:rPr>
              <a:t>INSICUREZZA URBANA</a:t>
            </a:r>
            <a:endParaRPr lang="it-IT" sz="1800" b="1" dirty="0">
              <a:solidFill>
                <a:srgbClr val="800000"/>
              </a:solidFill>
            </a:endParaRPr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>
          <a:xfrm>
            <a:off x="4932363" y="1098990"/>
            <a:ext cx="3429000" cy="866981"/>
          </a:xfrm>
        </p:spPr>
        <p:txBody>
          <a:bodyPr/>
          <a:lstStyle/>
          <a:p>
            <a:r>
              <a:rPr lang="it-IT" dirty="0" smtClean="0">
                <a:solidFill>
                  <a:srgbClr val="D10000"/>
                </a:solidFill>
              </a:rPr>
              <a:t>Rischi</a:t>
            </a:r>
            <a:endParaRPr lang="it-IT" dirty="0">
              <a:solidFill>
                <a:srgbClr val="D10000"/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sz="quarter" idx="4"/>
          </p:nvPr>
        </p:nvSpPr>
        <p:spPr>
          <a:xfrm>
            <a:off x="4932362" y="1782805"/>
            <a:ext cx="3616285" cy="4615756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>
                <a:solidFill>
                  <a:srgbClr val="000090"/>
                </a:solidFill>
              </a:rPr>
              <a:t>situazione di instabilità, insicurezza, scarse opportunità </a:t>
            </a:r>
          </a:p>
          <a:p>
            <a:r>
              <a:rPr lang="it-IT" b="1" dirty="0">
                <a:solidFill>
                  <a:srgbClr val="FF6600"/>
                </a:solidFill>
              </a:rPr>
              <a:t>depressione, </a:t>
            </a:r>
            <a:r>
              <a:rPr lang="it-IT" b="1" dirty="0" err="1">
                <a:solidFill>
                  <a:srgbClr val="FF6600"/>
                </a:solidFill>
              </a:rPr>
              <a:t>disidentità</a:t>
            </a:r>
            <a:r>
              <a:rPr lang="it-IT" b="1" dirty="0">
                <a:solidFill>
                  <a:srgbClr val="FF6600"/>
                </a:solidFill>
              </a:rPr>
              <a:t>, insignificanza</a:t>
            </a:r>
          </a:p>
          <a:p>
            <a:r>
              <a:rPr lang="it-IT" b="1" dirty="0">
                <a:solidFill>
                  <a:srgbClr val="0000FF"/>
                </a:solidFill>
              </a:rPr>
              <a:t>d</a:t>
            </a:r>
            <a:r>
              <a:rPr lang="it-IT" b="1" dirty="0" smtClean="0">
                <a:solidFill>
                  <a:srgbClr val="0000FF"/>
                </a:solidFill>
              </a:rPr>
              <a:t>ipendenza, </a:t>
            </a:r>
            <a:r>
              <a:rPr lang="it-IT" b="1" dirty="0" err="1" smtClean="0">
                <a:solidFill>
                  <a:srgbClr val="0000FF"/>
                </a:solidFill>
              </a:rPr>
              <a:t>compulsività</a:t>
            </a:r>
            <a:r>
              <a:rPr lang="it-IT" b="1" dirty="0">
                <a:solidFill>
                  <a:srgbClr val="0000FF"/>
                </a:solidFill>
              </a:rPr>
              <a:t>, </a:t>
            </a:r>
            <a:r>
              <a:rPr lang="it-IT" b="1" dirty="0" smtClean="0">
                <a:solidFill>
                  <a:srgbClr val="0000FF"/>
                </a:solidFill>
              </a:rPr>
              <a:t>iperattivismo</a:t>
            </a:r>
          </a:p>
          <a:p>
            <a:r>
              <a:rPr lang="it-IT" b="1" dirty="0">
                <a:solidFill>
                  <a:srgbClr val="D25400"/>
                </a:solidFill>
              </a:rPr>
              <a:t>a</a:t>
            </a:r>
            <a:r>
              <a:rPr lang="it-IT" b="1" dirty="0" smtClean="0">
                <a:solidFill>
                  <a:srgbClr val="D25400"/>
                </a:solidFill>
              </a:rPr>
              <a:t>lta vulnerabilità, bassa accettazione</a:t>
            </a:r>
          </a:p>
          <a:p>
            <a:r>
              <a:rPr lang="it-IT" b="1" dirty="0">
                <a:solidFill>
                  <a:srgbClr val="660066"/>
                </a:solidFill>
              </a:rPr>
              <a:t>b</a:t>
            </a:r>
            <a:r>
              <a:rPr lang="it-IT" b="1" dirty="0" smtClean="0">
                <a:solidFill>
                  <a:srgbClr val="660066"/>
                </a:solidFill>
              </a:rPr>
              <a:t>assa protezione, alta conflittualità</a:t>
            </a:r>
          </a:p>
          <a:p>
            <a:r>
              <a:rPr lang="it-IT" b="1" dirty="0" err="1" smtClean="0">
                <a:solidFill>
                  <a:srgbClr val="800000"/>
                </a:solidFill>
              </a:rPr>
              <a:t>sfiduciarietà</a:t>
            </a:r>
            <a:r>
              <a:rPr lang="it-IT" b="1" dirty="0" smtClean="0">
                <a:solidFill>
                  <a:srgbClr val="800000"/>
                </a:solidFill>
              </a:rPr>
              <a:t>, paura</a:t>
            </a:r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4933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83567"/>
            <a:ext cx="7272339" cy="826043"/>
          </a:xfrm>
        </p:spPr>
        <p:txBody>
          <a:bodyPr/>
          <a:lstStyle/>
          <a:p>
            <a:r>
              <a:rPr lang="it-IT" sz="4000" dirty="0">
                <a:solidFill>
                  <a:srgbClr val="660066"/>
                </a:solidFill>
              </a:rPr>
              <a:t>B.</a:t>
            </a:r>
            <a:r>
              <a:rPr lang="it-IT" sz="4000" dirty="0"/>
              <a:t> </a:t>
            </a:r>
            <a:r>
              <a:rPr lang="it-IT" sz="4000" i="1" dirty="0">
                <a:solidFill>
                  <a:srgbClr val="660066"/>
                </a:solidFill>
              </a:rPr>
              <a:t>Cultura e comunicazione</a:t>
            </a:r>
            <a:endParaRPr lang="it-IT" sz="4000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6880" y="1294544"/>
            <a:ext cx="8421172" cy="5190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Società</a:t>
            </a:r>
            <a:r>
              <a:rPr lang="it-IT" b="1" dirty="0">
                <a:solidFill>
                  <a:srgbClr val="000090"/>
                </a:solidFill>
              </a:rPr>
              <a:t> M</a:t>
            </a:r>
            <a:r>
              <a:rPr lang="it-IT" b="1" dirty="0" smtClean="0">
                <a:solidFill>
                  <a:srgbClr val="000090"/>
                </a:solidFill>
              </a:rPr>
              <a:t>oderna</a:t>
            </a:r>
            <a:r>
              <a:rPr lang="it-IT" dirty="0" smtClean="0"/>
              <a:t>			</a:t>
            </a:r>
            <a:r>
              <a:rPr lang="it-IT" b="1" dirty="0" smtClean="0">
                <a:solidFill>
                  <a:srgbClr val="D25400"/>
                </a:solidFill>
              </a:rPr>
              <a:t>Società</a:t>
            </a:r>
            <a:r>
              <a:rPr lang="it-IT" dirty="0" smtClean="0">
                <a:solidFill>
                  <a:srgbClr val="D25400"/>
                </a:solidFill>
              </a:rPr>
              <a:t> </a:t>
            </a:r>
            <a:r>
              <a:rPr lang="it-IT" b="1" dirty="0" smtClean="0">
                <a:solidFill>
                  <a:srgbClr val="D25400"/>
                </a:solidFill>
              </a:rPr>
              <a:t>post-moderna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Etica del Lavoro</a:t>
            </a:r>
            <a:r>
              <a:rPr lang="it-IT" dirty="0" smtClean="0">
                <a:solidFill>
                  <a:srgbClr val="D25400"/>
                </a:solidFill>
              </a:rPr>
              <a:t>			</a:t>
            </a:r>
            <a:r>
              <a:rPr lang="it-IT" b="1" dirty="0" smtClean="0">
                <a:solidFill>
                  <a:srgbClr val="0000FF"/>
                </a:solidFill>
              </a:rPr>
              <a:t>edonista, del successo</a:t>
            </a:r>
            <a:r>
              <a:rPr lang="it-IT" dirty="0" smtClean="0">
                <a:solidFill>
                  <a:srgbClr val="D25400"/>
                </a:solidFill>
              </a:rPr>
              <a:t>	</a:t>
            </a:r>
            <a:endParaRPr lang="it-IT" b="1" dirty="0">
              <a:solidFill>
                <a:srgbClr val="D25400"/>
              </a:solidFill>
            </a:endParaRPr>
          </a:p>
          <a:p>
            <a:pPr marL="0" indent="0">
              <a:buNone/>
            </a:pPr>
            <a:r>
              <a:rPr lang="it-IT" b="1" dirty="0">
                <a:solidFill>
                  <a:srgbClr val="000090"/>
                </a:solidFill>
              </a:rPr>
              <a:t>M</a:t>
            </a:r>
            <a:r>
              <a:rPr lang="it-IT" b="1" dirty="0" smtClean="0">
                <a:solidFill>
                  <a:srgbClr val="000090"/>
                </a:solidFill>
              </a:rPr>
              <a:t>onoculturale</a:t>
            </a:r>
            <a:r>
              <a:rPr lang="it-IT" b="1" dirty="0" smtClean="0"/>
              <a:t>			</a:t>
            </a:r>
            <a:r>
              <a:rPr lang="it-IT" b="1" dirty="0" smtClean="0">
                <a:solidFill>
                  <a:srgbClr val="800000"/>
                </a:solidFill>
              </a:rPr>
              <a:t>pluralista; multiculturale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Duale-oppositiva</a:t>
            </a:r>
            <a:r>
              <a:rPr lang="it-IT" b="1" dirty="0" smtClean="0"/>
              <a:t>			</a:t>
            </a:r>
            <a:r>
              <a:rPr lang="it-IT" b="1" dirty="0" smtClean="0">
                <a:solidFill>
                  <a:srgbClr val="3366FF"/>
                </a:solidFill>
              </a:rPr>
              <a:t>frammentata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Nazionale/coesa	</a:t>
            </a:r>
            <a:r>
              <a:rPr lang="it-IT" b="1" dirty="0" smtClean="0"/>
              <a:t>		</a:t>
            </a:r>
            <a:r>
              <a:rPr lang="it-IT" b="1" dirty="0" smtClean="0">
                <a:solidFill>
                  <a:srgbClr val="008000"/>
                </a:solidFill>
              </a:rPr>
              <a:t>localista o cosmopolita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Comunicazioni di massa</a:t>
            </a:r>
            <a:r>
              <a:rPr lang="it-IT" b="1" dirty="0" smtClean="0"/>
              <a:t>		</a:t>
            </a:r>
            <a:r>
              <a:rPr lang="it-IT" b="1" dirty="0" smtClean="0">
                <a:solidFill>
                  <a:srgbClr val="D10000"/>
                </a:solidFill>
              </a:rPr>
              <a:t>multimediale, delle reti web</a:t>
            </a:r>
            <a:endParaRPr lang="it-IT" dirty="0" smtClean="0">
              <a:solidFill>
                <a:srgbClr val="D10000"/>
              </a:solidFill>
            </a:endParaRPr>
          </a:p>
          <a:p>
            <a:pPr marL="0" indent="0">
              <a:buNone/>
            </a:pPr>
            <a:r>
              <a:rPr lang="it-IT" sz="2800" b="1" dirty="0" smtClean="0">
                <a:solidFill>
                  <a:srgbClr val="FF0000"/>
                </a:solidFill>
              </a:rPr>
              <a:t>						</a:t>
            </a:r>
          </a:p>
          <a:p>
            <a:pPr marL="0" indent="0">
              <a:buNone/>
            </a:pPr>
            <a:r>
              <a:rPr lang="it-IT" sz="3200" b="1" dirty="0" smtClean="0">
                <a:solidFill>
                  <a:srgbClr val="FF0000"/>
                </a:solidFill>
              </a:rPr>
              <a:t>					DIVERSIFICATA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3505994" y="1328173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3641027" y="3813257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3293534" y="3213588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3641027" y="2539946"/>
            <a:ext cx="792956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 rot="5400000">
            <a:off x="6029382" y="5044844"/>
            <a:ext cx="61504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715122" y="58562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129183" y="4434559"/>
            <a:ext cx="64433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>
            <a:off x="3053566" y="1893041"/>
            <a:ext cx="792956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8654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958673"/>
          </a:xfrm>
        </p:spPr>
        <p:txBody>
          <a:bodyPr/>
          <a:lstStyle/>
          <a:p>
            <a:r>
              <a:rPr lang="it-IT" sz="3600" i="1" dirty="0">
                <a:solidFill>
                  <a:srgbClr val="660066"/>
                </a:solidFill>
              </a:rPr>
              <a:t>Nuovi Rischi </a:t>
            </a:r>
            <a:r>
              <a:rPr lang="it-IT" sz="3600" i="1" dirty="0" smtClean="0">
                <a:solidFill>
                  <a:srgbClr val="660066"/>
                </a:solidFill>
              </a:rPr>
              <a:t>Diversificazione</a:t>
            </a:r>
            <a:endParaRPr lang="it-IT" sz="3600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>
          <a:xfrm>
            <a:off x="1089024" y="1233311"/>
            <a:ext cx="3429000" cy="732660"/>
          </a:xfrm>
        </p:spPr>
        <p:txBody>
          <a:bodyPr/>
          <a:lstStyle/>
          <a:p>
            <a:r>
              <a:rPr lang="it-IT" dirty="0" smtClean="0">
                <a:solidFill>
                  <a:srgbClr val="008000"/>
                </a:solidFill>
              </a:rPr>
              <a:t>Tipologie mutamenti</a:t>
            </a:r>
            <a:endParaRPr lang="it-IT" dirty="0">
              <a:solidFill>
                <a:srgbClr val="008000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659467" y="1965971"/>
            <a:ext cx="4030077" cy="443259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PLURALISMO E SOGGETTIVISMO ETICO</a:t>
            </a:r>
            <a:endParaRPr lang="it-IT" dirty="0" smtClean="0">
              <a:solidFill>
                <a:srgbClr val="000090"/>
              </a:solidFill>
            </a:endParaRPr>
          </a:p>
          <a:p>
            <a:r>
              <a:rPr lang="it-IT" b="1" dirty="0" smtClean="0">
                <a:solidFill>
                  <a:srgbClr val="D25400"/>
                </a:solidFill>
              </a:rPr>
              <a:t>MULTICULTURALITA’</a:t>
            </a:r>
          </a:p>
          <a:p>
            <a:endParaRPr lang="it-IT" sz="1800" b="1" dirty="0">
              <a:solidFill>
                <a:srgbClr val="D25400"/>
              </a:solidFill>
            </a:endParaRPr>
          </a:p>
          <a:p>
            <a:endParaRPr lang="it-IT" sz="1800" b="1" dirty="0" smtClean="0">
              <a:solidFill>
                <a:srgbClr val="D25400"/>
              </a:solidFill>
            </a:endParaRPr>
          </a:p>
          <a:p>
            <a:endParaRPr lang="it-IT" sz="1800" b="1" dirty="0">
              <a:solidFill>
                <a:srgbClr val="D25400"/>
              </a:solidFill>
            </a:endParaRPr>
          </a:p>
          <a:p>
            <a:r>
              <a:rPr lang="it-IT" b="1" dirty="0" smtClean="0">
                <a:solidFill>
                  <a:srgbClr val="008000"/>
                </a:solidFill>
              </a:rPr>
              <a:t>MULTIMEDIALITA’ (</a:t>
            </a:r>
            <a:r>
              <a:rPr lang="it-IT" sz="1800" b="1" dirty="0" err="1" smtClean="0">
                <a:solidFill>
                  <a:srgbClr val="008000"/>
                </a:solidFill>
              </a:rPr>
              <a:t>iperinformazione</a:t>
            </a:r>
            <a:r>
              <a:rPr lang="it-IT" sz="1800" b="1" dirty="0" smtClean="0">
                <a:solidFill>
                  <a:srgbClr val="008000"/>
                </a:solidFill>
              </a:rPr>
              <a:t>, velocizzazione, manipolazione, rumorosità)</a:t>
            </a:r>
            <a:endParaRPr lang="it-IT" sz="1800" b="1" dirty="0">
              <a:solidFill>
                <a:srgbClr val="008000"/>
              </a:solidFill>
            </a:endParaRPr>
          </a:p>
          <a:p>
            <a:endParaRPr lang="it-IT" dirty="0" smtClean="0">
              <a:solidFill>
                <a:srgbClr val="008000"/>
              </a:solidFill>
            </a:endParaRPr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>
          <a:xfrm>
            <a:off x="4932363" y="1098990"/>
            <a:ext cx="3429000" cy="866981"/>
          </a:xfrm>
        </p:spPr>
        <p:txBody>
          <a:bodyPr/>
          <a:lstStyle/>
          <a:p>
            <a:r>
              <a:rPr lang="it-IT" dirty="0" smtClean="0">
                <a:solidFill>
                  <a:srgbClr val="D10000"/>
                </a:solidFill>
              </a:rPr>
              <a:t>Rischi</a:t>
            </a:r>
            <a:endParaRPr lang="it-IT" dirty="0">
              <a:solidFill>
                <a:srgbClr val="D10000"/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sz="quarter" idx="4"/>
          </p:nvPr>
        </p:nvSpPr>
        <p:spPr>
          <a:xfrm>
            <a:off x="4932362" y="1965971"/>
            <a:ext cx="3616285" cy="443259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Crisi dell’identità condivisa e della coesione nazionale</a:t>
            </a:r>
            <a:endParaRPr lang="it-IT" b="1" dirty="0">
              <a:solidFill>
                <a:srgbClr val="000090"/>
              </a:solidFill>
            </a:endParaRPr>
          </a:p>
          <a:p>
            <a:r>
              <a:rPr lang="it-IT" b="1" dirty="0" smtClean="0">
                <a:solidFill>
                  <a:srgbClr val="FF6600"/>
                </a:solidFill>
              </a:rPr>
              <a:t>Omogeneizzazione (entertainment); invidia mimetica e xenofobia; fondamentalismo vs </a:t>
            </a:r>
            <a:r>
              <a:rPr lang="it-IT" b="1" dirty="0" err="1" smtClean="0">
                <a:solidFill>
                  <a:srgbClr val="FF6600"/>
                </a:solidFill>
              </a:rPr>
              <a:t>disidentificazione</a:t>
            </a:r>
            <a:endParaRPr lang="it-IT" b="1" dirty="0">
              <a:solidFill>
                <a:srgbClr val="FF6600"/>
              </a:solidFill>
            </a:endParaRPr>
          </a:p>
          <a:p>
            <a:endParaRPr lang="it-IT" sz="900" b="1" dirty="0" smtClean="0">
              <a:solidFill>
                <a:srgbClr val="008000"/>
              </a:solidFill>
            </a:endParaRPr>
          </a:p>
          <a:p>
            <a:r>
              <a:rPr lang="it-IT" b="1" dirty="0" smtClean="0">
                <a:solidFill>
                  <a:srgbClr val="008000"/>
                </a:solidFill>
              </a:rPr>
              <a:t>Sovraccarico, disorientamento, anomia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8389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95896"/>
            <a:ext cx="7272339" cy="702752"/>
          </a:xfrm>
        </p:spPr>
        <p:txBody>
          <a:bodyPr/>
          <a:lstStyle/>
          <a:p>
            <a:r>
              <a:rPr lang="it-IT" sz="4000" dirty="0">
                <a:solidFill>
                  <a:srgbClr val="660066"/>
                </a:solidFill>
              </a:rPr>
              <a:t>C</a:t>
            </a:r>
            <a:r>
              <a:rPr lang="it-IT" sz="4000" i="1" dirty="0">
                <a:solidFill>
                  <a:srgbClr val="660066"/>
                </a:solidFill>
              </a:rPr>
              <a:t>. Rapporti e relazioni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6880" y="1195912"/>
            <a:ext cx="8384184" cy="49302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Società</a:t>
            </a:r>
            <a:r>
              <a:rPr lang="it-IT" b="1" dirty="0">
                <a:solidFill>
                  <a:srgbClr val="000090"/>
                </a:solidFill>
              </a:rPr>
              <a:t> </a:t>
            </a:r>
            <a:r>
              <a:rPr lang="it-IT" b="1" dirty="0" smtClean="0">
                <a:solidFill>
                  <a:srgbClr val="000090"/>
                </a:solidFill>
              </a:rPr>
              <a:t>Gerarchica</a:t>
            </a:r>
            <a:r>
              <a:rPr lang="it-IT" dirty="0" smtClean="0"/>
              <a:t>			</a:t>
            </a:r>
            <a:r>
              <a:rPr lang="it-IT" b="1" dirty="0" smtClean="0">
                <a:solidFill>
                  <a:srgbClr val="D25400"/>
                </a:solidFill>
              </a:rPr>
              <a:t>Società</a:t>
            </a:r>
            <a:r>
              <a:rPr lang="it-IT" dirty="0" smtClean="0">
                <a:solidFill>
                  <a:srgbClr val="D25400"/>
                </a:solidFill>
              </a:rPr>
              <a:t> </a:t>
            </a:r>
            <a:r>
              <a:rPr lang="it-IT" b="1" dirty="0" smtClean="0">
                <a:solidFill>
                  <a:srgbClr val="D25400"/>
                </a:solidFill>
              </a:rPr>
              <a:t>de-regolata (delle 					“libertà”), a-centrica</a:t>
            </a:r>
            <a:r>
              <a:rPr lang="it-IT" dirty="0" smtClean="0">
                <a:solidFill>
                  <a:srgbClr val="D25400"/>
                </a:solidFill>
              </a:rPr>
              <a:t>					</a:t>
            </a:r>
            <a:endParaRPr lang="it-IT" b="1" dirty="0">
              <a:solidFill>
                <a:srgbClr val="D25400"/>
              </a:solidFill>
            </a:endParaRP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Dei gruppi</a:t>
            </a:r>
            <a:r>
              <a:rPr lang="it-IT" b="1" dirty="0" smtClean="0"/>
              <a:t>				</a:t>
            </a:r>
            <a:r>
              <a:rPr lang="it-IT" b="1" dirty="0">
                <a:solidFill>
                  <a:srgbClr val="800000"/>
                </a:solidFill>
              </a:rPr>
              <a:t>D</a:t>
            </a:r>
            <a:r>
              <a:rPr lang="it-IT" b="1" dirty="0" smtClean="0">
                <a:solidFill>
                  <a:srgbClr val="800000"/>
                </a:solidFill>
              </a:rPr>
              <a:t>egli individui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Delle appartenenze</a:t>
            </a:r>
            <a:r>
              <a:rPr lang="it-IT" b="1" dirty="0" smtClean="0"/>
              <a:t>			</a:t>
            </a:r>
            <a:r>
              <a:rPr lang="it-IT" b="1" dirty="0">
                <a:solidFill>
                  <a:srgbClr val="3366FF"/>
                </a:solidFill>
              </a:rPr>
              <a:t>F</a:t>
            </a:r>
            <a:r>
              <a:rPr lang="it-IT" b="1" dirty="0" smtClean="0">
                <a:solidFill>
                  <a:srgbClr val="3366FF"/>
                </a:solidFill>
              </a:rPr>
              <a:t>rammentata / delle reti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Conflittuale	</a:t>
            </a:r>
            <a:r>
              <a:rPr lang="it-IT" b="1" dirty="0" smtClean="0"/>
              <a:t>			</a:t>
            </a:r>
            <a:r>
              <a:rPr lang="it-IT" b="1" dirty="0" err="1">
                <a:solidFill>
                  <a:srgbClr val="008000"/>
                </a:solidFill>
              </a:rPr>
              <a:t>I</a:t>
            </a:r>
            <a:r>
              <a:rPr lang="it-IT" b="1" dirty="0" err="1" smtClean="0">
                <a:solidFill>
                  <a:srgbClr val="008000"/>
                </a:solidFill>
              </a:rPr>
              <a:t>perconflittuale</a:t>
            </a:r>
            <a:endParaRPr lang="it-IT" b="1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Solida</a:t>
            </a:r>
            <a:r>
              <a:rPr lang="it-IT" dirty="0" smtClean="0">
                <a:solidFill>
                  <a:srgbClr val="D10000"/>
                </a:solidFill>
              </a:rPr>
              <a:t>					</a:t>
            </a:r>
            <a:r>
              <a:rPr lang="it-IT" b="1" dirty="0">
                <a:solidFill>
                  <a:srgbClr val="D10000"/>
                </a:solidFill>
              </a:rPr>
              <a:t>L</a:t>
            </a:r>
            <a:r>
              <a:rPr lang="it-IT" b="1" dirty="0" smtClean="0">
                <a:solidFill>
                  <a:srgbClr val="D10000"/>
                </a:solidFill>
              </a:rPr>
              <a:t>iquida, mobile</a:t>
            </a:r>
          </a:p>
          <a:p>
            <a:pPr marL="0" indent="0">
              <a:buNone/>
            </a:pPr>
            <a:r>
              <a:rPr lang="it-IT" sz="2800" b="1" dirty="0" smtClean="0">
                <a:solidFill>
                  <a:srgbClr val="FF0000"/>
                </a:solidFill>
              </a:rPr>
              <a:t>						</a:t>
            </a:r>
          </a:p>
          <a:p>
            <a:pPr marL="0" indent="0">
              <a:buNone/>
            </a:pPr>
            <a:r>
              <a:rPr lang="it-IT" sz="3200" b="1" dirty="0" smtClean="0">
                <a:solidFill>
                  <a:srgbClr val="FF0000"/>
                </a:solidFill>
              </a:rPr>
              <a:t>					INDIVIDUALIZZATA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3505994" y="1328173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3291942" y="3570370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3505994" y="2970701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3261916" y="2373966"/>
            <a:ext cx="792956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 rot="5400000">
            <a:off x="6374613" y="4742081"/>
            <a:ext cx="61504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715122" y="58562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auto">
          <a:xfrm>
            <a:off x="2986882" y="4191672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5987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Tradizione">
  <a:themeElements>
    <a:clrScheme name="Tradition">
      <a:dk1>
        <a:srgbClr val="000000"/>
      </a:dk1>
      <a:lt1>
        <a:srgbClr val="FFFFFF"/>
      </a:lt1>
      <a:dk2>
        <a:srgbClr val="59480D"/>
      </a:dk2>
      <a:lt2>
        <a:srgbClr val="D28E11"/>
      </a:lt2>
      <a:accent1>
        <a:srgbClr val="6B4A0B"/>
      </a:accent1>
      <a:accent2>
        <a:srgbClr val="790A14"/>
      </a:accent2>
      <a:accent3>
        <a:srgbClr val="908342"/>
      </a:accent3>
      <a:accent4>
        <a:srgbClr val="423E5C"/>
      </a:accent4>
      <a:accent5>
        <a:srgbClr val="641345"/>
      </a:accent5>
      <a:accent6>
        <a:srgbClr val="748A2F"/>
      </a:accent6>
      <a:hlink>
        <a:srgbClr val="DD7E0E"/>
      </a:hlink>
      <a:folHlink>
        <a:srgbClr val="7F6F6F"/>
      </a:folHlink>
    </a:clrScheme>
    <a:fontScheme name="Tradition">
      <a:majorFont>
        <a:latin typeface="Candara"/>
        <a:ea typeface=""/>
        <a:cs typeface=""/>
        <a:font script="Jpan" typeface="メイリオ"/>
      </a:majorFont>
      <a:minorFont>
        <a:latin typeface="Candara"/>
        <a:ea typeface=""/>
        <a:cs typeface=""/>
        <a:font script="Jpan" typeface="メイリオ"/>
      </a:minorFont>
    </a:fontScheme>
    <a:fmtScheme name="Tradit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</a:fillStyleLst>
      <a:lnStyleLst>
        <a:ln w="1587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38100" cap="flat" cmpd="sng" algn="ctr">
          <a:solidFill>
            <a:schemeClr val="phClr">
              <a:shade val="90000"/>
            </a:schemeClr>
          </a:solidFill>
          <a:prstDash val="solid"/>
          <a:miter/>
        </a:ln>
        <a:ln w="76200" cap="flat" cmpd="dbl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innerShdw blurRad="127000">
              <a:srgbClr val="FFFFFF">
                <a:alpha val="35000"/>
              </a:srgbClr>
            </a:innerShdw>
          </a:effectLst>
          <a:scene3d>
            <a:camera prst="orthographicFront">
              <a:rot lat="0" lon="0" rev="0"/>
            </a:camera>
            <a:lightRig rig="chilly" dir="tl">
              <a:rot lat="0" lon="0" rev="5400000"/>
            </a:lightRig>
          </a:scene3d>
          <a:sp3d prstMaterial="softEdge">
            <a:bevelT w="0" h="0"/>
          </a:sp3d>
        </a:effectStyle>
        <a:effectStyle>
          <a:effectLst>
            <a:outerShdw blurRad="63500" dist="25400" dir="5400000" algn="br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3600000"/>
            </a:lightRig>
          </a:scene3d>
          <a:sp3d>
            <a:bevelT w="889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hade val="10000"/>
                <a:satMod val="175000"/>
              </a:schemeClr>
              <a:schemeClr val="phClr">
                <a:satMod val="3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Tradizione.thmx</Template>
  <TotalTime>1594</TotalTime>
  <Words>818</Words>
  <Application>Microsoft Macintosh PowerPoint</Application>
  <PresentationFormat>Presentazione su schermo (4:3)</PresentationFormat>
  <Paragraphs>180</Paragraphs>
  <Slides>25</Slides>
  <Notes>0</Notes>
  <HiddenSlides>0</HiddenSlides>
  <MMClips>0</MMClips>
  <ScaleCrop>false</ScaleCrop>
  <HeadingPairs>
    <vt:vector size="8" baseType="variant">
      <vt:variant>
        <vt:lpstr>Tema</vt:lpstr>
      </vt:variant>
      <vt:variant>
        <vt:i4>1</vt:i4>
      </vt:variant>
      <vt:variant>
        <vt:lpstr>Collegamenti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9" baseType="lpstr">
      <vt:lpstr>Tradizione</vt:lpstr>
      <vt:lpstr>\\localhost\Users\marcoingrosso\Desktop\Macintosh HD:LUCIDI:luc Ben Soc:società planetaria copia!OLE_LINK1</vt:lpstr>
      <vt:lpstr>\\localhost\Users\marcoingrosso\Desktop\Macintosh HD:LUCIDI:luc Ben Soc:Prom Ben Soc:Benessere sociale fig copia.doc!OLE_LINK2</vt:lpstr>
      <vt:lpstr>Documento</vt:lpstr>
      <vt:lpstr>Creazione e distruzione   del benessere sociale</vt:lpstr>
      <vt:lpstr>Passaggi narrativi</vt:lpstr>
      <vt:lpstr>Verso la società planetaria</vt:lpstr>
      <vt:lpstr> Mutamenti nell’Ambiente Socio-Politico (dopo l’89) </vt:lpstr>
      <vt:lpstr>A. Condizioni di vita </vt:lpstr>
      <vt:lpstr>Nuovi Rischi  Globalizzazione/Contrazione</vt:lpstr>
      <vt:lpstr>B. Cultura e comunicazione</vt:lpstr>
      <vt:lpstr>Nuovi Rischi Diversificazione</vt:lpstr>
      <vt:lpstr>C. Rapporti e relazioni</vt:lpstr>
      <vt:lpstr>Nuovi Rischi Individualizzazione</vt:lpstr>
      <vt:lpstr> Processi sociali che generano  ben-mal-essere nell’era planetaria </vt:lpstr>
      <vt:lpstr>Senza benessere sociale?</vt:lpstr>
      <vt:lpstr>Parte B</vt:lpstr>
      <vt:lpstr> BENESSERE SOCIALE: definizioni </vt:lpstr>
      <vt:lpstr>Processi di benessere sociale </vt:lpstr>
      <vt:lpstr>Mappa Benessere Sociale </vt:lpstr>
      <vt:lpstr>Effetti delle Relazioni (I)</vt:lpstr>
      <vt:lpstr>Effetti delle Relazioni (II)</vt:lpstr>
      <vt:lpstr>Funzione benessere </vt:lpstr>
      <vt:lpstr>Parte C</vt:lpstr>
      <vt:lpstr>Generare benessere sociale</vt:lpstr>
      <vt:lpstr> Politiche di integrazione dinamica nelle comunità locali (I) </vt:lpstr>
      <vt:lpstr> Politiche di integrazione dinamica nelle comunità locali (II) </vt:lpstr>
      <vt:lpstr>Rilevazioni contestuali e macro</vt:lpstr>
      <vt:lpstr>Creazione e distruzione   del benessere sociale</vt:lpstr>
    </vt:vector>
  </TitlesOfParts>
  <Company>Università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Senza benessere sociale</dc:title>
  <dc:creator>Marco Ingrosso</dc:creator>
  <cp:lastModifiedBy>Marco Ingrosso</cp:lastModifiedBy>
  <cp:revision>91</cp:revision>
  <dcterms:created xsi:type="dcterms:W3CDTF">2013-05-21T07:07:07Z</dcterms:created>
  <dcterms:modified xsi:type="dcterms:W3CDTF">2015-11-11T17:01:27Z</dcterms:modified>
</cp:coreProperties>
</file>