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57" r:id="rId4"/>
    <p:sldId id="260" r:id="rId5"/>
    <p:sldId id="258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15" d="100"/>
          <a:sy n="115" d="100"/>
        </p:scale>
        <p:origin x="-96" y="-3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printerSettings" Target="printerSettings/printerSettings1.bin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6C5678-EE20-4FA5-88E2-6E0BD67A2E26}" type="datetime1">
              <a:rPr lang="en-US" smtClean="0"/>
              <a:t>18/11/15</a:t>
            </a:fld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‹n.›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smtClean="0"/>
              <a:t>Footer Text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051B39-B140-43FE-96DB-472A2B59CE7C}" type="datetime1">
              <a:rPr lang="en-US" smtClean="0"/>
              <a:t>18/11/15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Footer Text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00BB2-27C5-458B-ABCE-839C88CF47CE}" type="datetime1">
              <a:rPr lang="en-US" smtClean="0"/>
              <a:t>18/11/15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Footer Text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D738E-8962-435F-8C43-147B8DD7E819}" type="datetime1">
              <a:rPr lang="en-US" smtClean="0"/>
              <a:t>18/11/15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Footer Text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CAEA93-55E7-4DA9-90C2-089A26EEFEC4}" type="datetime1">
              <a:rPr lang="en-US" smtClean="0"/>
              <a:t>18/11/15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Footer Text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‹n.›</a:t>
            </a:fld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CF3C7-6809-4F39-BD67-A75817BDDE0A}" type="datetime1">
              <a:rPr lang="en-US" smtClean="0"/>
              <a:t>18/11/15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Footer Text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‹n.›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stile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EAEB24-CE78-465C-A726-91D0868FA48F}" type="datetime1">
              <a:rPr lang="en-US" smtClean="0"/>
              <a:t>18/11/15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Footer Text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‹n.›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BAADF0-1749-4E8B-9691-B44A5F8C0895}" type="datetime1">
              <a:rPr lang="en-US" smtClean="0"/>
              <a:t>18/11/15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Footer Text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F628A-A867-4937-BBE5-207DB6F9C51A}" type="datetime1">
              <a:rPr lang="en-US" smtClean="0"/>
              <a:t>18/11/15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Footer Text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8BBB94-68E6-4675-A946-F1C5994EDBD7}" type="datetime1">
              <a:rPr lang="en-US" smtClean="0"/>
              <a:t>18/11/15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Footer Text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 smtClean="0"/>
              <a:t>Trascinare l'immagine su un segnaposto o fare clic sull'icona per aggiungerla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3B8377-21E3-4835-B75D-4E2847E2750F}" type="datetime1">
              <a:rPr lang="en-US" smtClean="0"/>
              <a:t>18/11/15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Footer Text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it-IT" smtClean="0"/>
              <a:t>Fare clic per modificare stile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B0C4986D-6BE9-4264-908F-02DB36FD8D6C}" type="datetime1">
              <a:rPr lang="en-US" smtClean="0"/>
              <a:t>18/11/15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r>
              <a:rPr lang="en-US" smtClean="0"/>
              <a:t>Footer Text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BA9B540C-44DA-4F69-89C9-7C84606640D3}" type="slidenum">
              <a:rPr lang="en-US" smtClean="0"/>
              <a:pPr/>
              <a:t>‹n.›</a:t>
            </a:fld>
            <a:endParaRPr lang="en-US" dirty="0"/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1943099"/>
          </a:xfrm>
        </p:spPr>
        <p:txBody>
          <a:bodyPr/>
          <a:lstStyle/>
          <a:p>
            <a:r>
              <a:rPr lang="it-IT" sz="4400" b="1" dirty="0" smtClean="0">
                <a:solidFill>
                  <a:schemeClr val="tx1"/>
                </a:solidFill>
                <a:latin typeface="+mj-lt"/>
              </a:rPr>
              <a:t>Capire il “terrorismo”:</a:t>
            </a:r>
            <a:r>
              <a:rPr lang="it-IT" sz="4400" b="1" dirty="0">
                <a:solidFill>
                  <a:schemeClr val="tx1"/>
                </a:solidFill>
                <a:latin typeface="+mj-lt"/>
              </a:rPr>
              <a:t/>
            </a:r>
            <a:br>
              <a:rPr lang="it-IT" sz="4400" b="1" dirty="0">
                <a:solidFill>
                  <a:schemeClr val="tx1"/>
                </a:solidFill>
                <a:latin typeface="+mj-lt"/>
              </a:rPr>
            </a:br>
            <a:r>
              <a:rPr lang="it-IT" sz="3600" i="1" dirty="0">
                <a:solidFill>
                  <a:srgbClr val="0000FF"/>
                </a:solidFill>
                <a:latin typeface="+mj-lt"/>
              </a:rPr>
              <a:t>a</a:t>
            </a:r>
            <a:r>
              <a:rPr lang="it-IT" sz="3600" i="1" dirty="0" smtClean="0">
                <a:solidFill>
                  <a:srgbClr val="0000FF"/>
                </a:solidFill>
                <a:latin typeface="+mj-lt"/>
              </a:rPr>
              <a:t>lcuni concetti sociologici</a:t>
            </a:r>
            <a:endParaRPr lang="it-IT" sz="3600" i="1" dirty="0">
              <a:solidFill>
                <a:srgbClr val="0000FF"/>
              </a:solidFill>
              <a:latin typeface="+mj-lt"/>
            </a:endParaRP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t-IT" dirty="0"/>
          </a:p>
        </p:txBody>
      </p:sp>
      <p:pic>
        <p:nvPicPr>
          <p:cNvPr id="4" name="Immagine 3" descr="images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8500" y="3027222"/>
            <a:ext cx="4965700" cy="3291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33455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166760"/>
            <a:ext cx="8229600" cy="1039042"/>
          </a:xfrm>
        </p:spPr>
        <p:txBody>
          <a:bodyPr/>
          <a:lstStyle/>
          <a:p>
            <a:r>
              <a:rPr lang="it-IT" sz="4400" b="1" i="1" dirty="0">
                <a:solidFill>
                  <a:srgbClr val="0000FF"/>
                </a:solidFill>
              </a:rPr>
              <a:t>s</a:t>
            </a:r>
            <a:r>
              <a:rPr lang="it-IT" sz="4400" b="1" i="1" dirty="0" smtClean="0">
                <a:solidFill>
                  <a:srgbClr val="0000FF"/>
                </a:solidFill>
              </a:rPr>
              <a:t>ignificati …</a:t>
            </a:r>
            <a:endParaRPr lang="it-IT" sz="4400" b="1" i="1" dirty="0">
              <a:solidFill>
                <a:srgbClr val="0000FF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b="1" dirty="0" smtClean="0">
                <a:solidFill>
                  <a:schemeClr val="tx1"/>
                </a:solidFill>
              </a:rPr>
              <a:t>“Terrorismo” </a:t>
            </a:r>
            <a:r>
              <a:rPr lang="it-IT" i="1" dirty="0" smtClean="0">
                <a:solidFill>
                  <a:srgbClr val="000090"/>
                </a:solidFill>
              </a:rPr>
              <a:t>= azioni violente che spargono paura e terrore</a:t>
            </a:r>
          </a:p>
          <a:p>
            <a:endParaRPr lang="it-IT" i="1" dirty="0">
              <a:solidFill>
                <a:srgbClr val="000090"/>
              </a:solidFill>
            </a:endParaRPr>
          </a:p>
          <a:p>
            <a:pPr marL="0" indent="0">
              <a:buNone/>
            </a:pPr>
            <a:r>
              <a:rPr lang="it-IT" b="1" i="1" dirty="0" smtClean="0">
                <a:solidFill>
                  <a:srgbClr val="000090"/>
                </a:solidFill>
              </a:rPr>
              <a:t>Compiute da:</a:t>
            </a:r>
          </a:p>
          <a:p>
            <a:r>
              <a:rPr lang="it-IT" i="1" dirty="0" smtClean="0">
                <a:solidFill>
                  <a:srgbClr val="000090"/>
                </a:solidFill>
              </a:rPr>
              <a:t>“</a:t>
            </a:r>
            <a:r>
              <a:rPr lang="it-IT" b="1" dirty="0" smtClean="0">
                <a:solidFill>
                  <a:srgbClr val="000090"/>
                </a:solidFill>
              </a:rPr>
              <a:t>mafia</a:t>
            </a:r>
            <a:r>
              <a:rPr lang="it-IT" i="1" dirty="0" smtClean="0">
                <a:solidFill>
                  <a:srgbClr val="000090"/>
                </a:solidFill>
              </a:rPr>
              <a:t>” (organizzazioni anti-statali criminali)</a:t>
            </a:r>
          </a:p>
          <a:p>
            <a:r>
              <a:rPr lang="it-IT" i="1" dirty="0" smtClean="0">
                <a:solidFill>
                  <a:srgbClr val="000090"/>
                </a:solidFill>
              </a:rPr>
              <a:t>“</a:t>
            </a:r>
            <a:r>
              <a:rPr lang="it-IT" b="1" dirty="0" smtClean="0">
                <a:solidFill>
                  <a:srgbClr val="000090"/>
                </a:solidFill>
              </a:rPr>
              <a:t>gruppi rivoluzionari</a:t>
            </a:r>
            <a:r>
              <a:rPr lang="it-IT" i="1" dirty="0" smtClean="0">
                <a:solidFill>
                  <a:srgbClr val="000090"/>
                </a:solidFill>
              </a:rPr>
              <a:t>” (di “estrema destra”, di “estrema sinistra”)</a:t>
            </a:r>
          </a:p>
          <a:p>
            <a:r>
              <a:rPr lang="it-IT" i="1" dirty="0" smtClean="0">
                <a:solidFill>
                  <a:srgbClr val="000090"/>
                </a:solidFill>
              </a:rPr>
              <a:t>“</a:t>
            </a:r>
            <a:r>
              <a:rPr lang="it-IT" b="1" dirty="0" smtClean="0">
                <a:solidFill>
                  <a:srgbClr val="000090"/>
                </a:solidFill>
              </a:rPr>
              <a:t>movimenti radicali</a:t>
            </a:r>
            <a:r>
              <a:rPr lang="it-IT" i="1" dirty="0" smtClean="0">
                <a:solidFill>
                  <a:srgbClr val="000090"/>
                </a:solidFill>
              </a:rPr>
              <a:t>” transnazionali </a:t>
            </a:r>
            <a:endParaRPr lang="it-IT" i="1" dirty="0">
              <a:solidFill>
                <a:srgbClr val="00009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68753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72282"/>
          </a:xfrm>
        </p:spPr>
        <p:txBody>
          <a:bodyPr/>
          <a:lstStyle/>
          <a:p>
            <a:r>
              <a:rPr lang="it-IT" sz="4400" b="1" i="1" dirty="0">
                <a:solidFill>
                  <a:srgbClr val="0000FF"/>
                </a:solidFill>
              </a:rPr>
              <a:t>r</a:t>
            </a:r>
            <a:r>
              <a:rPr lang="it-IT" sz="4400" b="1" i="1" dirty="0" smtClean="0">
                <a:solidFill>
                  <a:srgbClr val="0000FF"/>
                </a:solidFill>
              </a:rPr>
              <a:t>iferimenti ….</a:t>
            </a:r>
            <a:endParaRPr lang="it-IT" sz="4400" b="1" i="1" dirty="0">
              <a:solidFill>
                <a:srgbClr val="0000FF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048610"/>
            <a:ext cx="8229600" cy="5339576"/>
          </a:xfrm>
        </p:spPr>
        <p:txBody>
          <a:bodyPr>
            <a:normAutofit/>
          </a:bodyPr>
          <a:lstStyle/>
          <a:p>
            <a:r>
              <a:rPr lang="it-IT" b="1" dirty="0" smtClean="0">
                <a:solidFill>
                  <a:srgbClr val="000090"/>
                </a:solidFill>
              </a:rPr>
              <a:t>Globalizzazione  </a:t>
            </a:r>
            <a:r>
              <a:rPr lang="it-IT" sz="2000" dirty="0" smtClean="0">
                <a:solidFill>
                  <a:srgbClr val="660066"/>
                </a:solidFill>
              </a:rPr>
              <a:t>(scambi, interazioni, comunicazioni, influenze su scala planetaria: contesto societario contemporaneo: </a:t>
            </a:r>
            <a:r>
              <a:rPr lang="it-IT" sz="2000" b="1" dirty="0" smtClean="0">
                <a:solidFill>
                  <a:srgbClr val="0000FF"/>
                </a:solidFill>
              </a:rPr>
              <a:t>“società del rischio”, “nuovi rischi”?</a:t>
            </a:r>
            <a:r>
              <a:rPr lang="it-IT" sz="2000" dirty="0" smtClean="0">
                <a:solidFill>
                  <a:srgbClr val="660066"/>
                </a:solidFill>
              </a:rPr>
              <a:t>)</a:t>
            </a:r>
          </a:p>
          <a:p>
            <a:endParaRPr lang="it-IT" sz="800" dirty="0" smtClean="0">
              <a:solidFill>
                <a:srgbClr val="660066"/>
              </a:solidFill>
            </a:endParaRPr>
          </a:p>
          <a:p>
            <a:r>
              <a:rPr lang="it-IT" b="1" dirty="0" smtClean="0">
                <a:solidFill>
                  <a:srgbClr val="000090"/>
                </a:solidFill>
              </a:rPr>
              <a:t>“Effetto farfalla” </a:t>
            </a:r>
            <a:r>
              <a:rPr lang="it-IT" sz="2000" dirty="0" smtClean="0">
                <a:solidFill>
                  <a:srgbClr val="660066"/>
                </a:solidFill>
              </a:rPr>
              <a:t>(un’azione localizzata ha influenza sulle relazioni globali)</a:t>
            </a:r>
          </a:p>
          <a:p>
            <a:endParaRPr lang="it-IT" sz="800" dirty="0" smtClean="0">
              <a:solidFill>
                <a:srgbClr val="660066"/>
              </a:solidFill>
            </a:endParaRPr>
          </a:p>
          <a:p>
            <a:r>
              <a:rPr lang="it-IT" b="1" dirty="0" smtClean="0">
                <a:solidFill>
                  <a:srgbClr val="000090"/>
                </a:solidFill>
              </a:rPr>
              <a:t>Suicidio “altruistico” </a:t>
            </a:r>
            <a:r>
              <a:rPr lang="it-IT" sz="2000" dirty="0" smtClean="0">
                <a:solidFill>
                  <a:srgbClr val="660066"/>
                </a:solidFill>
              </a:rPr>
              <a:t>(difendere una causa o comunità) </a:t>
            </a:r>
            <a:r>
              <a:rPr lang="it-IT" b="1" dirty="0" smtClean="0">
                <a:solidFill>
                  <a:srgbClr val="000090"/>
                </a:solidFill>
              </a:rPr>
              <a:t>o suicidio “vendicativo” </a:t>
            </a:r>
            <a:r>
              <a:rPr lang="it-IT" sz="2000" dirty="0" smtClean="0">
                <a:solidFill>
                  <a:srgbClr val="660066"/>
                </a:solidFill>
              </a:rPr>
              <a:t>(odiare chi non fa parte della propria “fraternità”, distruggere l’altro che mi tiene legato)</a:t>
            </a:r>
            <a:r>
              <a:rPr lang="it-IT" sz="2000" b="1" dirty="0" smtClean="0">
                <a:solidFill>
                  <a:srgbClr val="0000FF"/>
                </a:solidFill>
              </a:rPr>
              <a:t>?</a:t>
            </a:r>
          </a:p>
          <a:p>
            <a:endParaRPr lang="it-IT" sz="800" b="1" dirty="0" smtClean="0">
              <a:solidFill>
                <a:srgbClr val="0000FF"/>
              </a:solidFill>
            </a:endParaRPr>
          </a:p>
          <a:p>
            <a:r>
              <a:rPr lang="it-IT" b="1" dirty="0" smtClean="0">
                <a:solidFill>
                  <a:srgbClr val="000090"/>
                </a:solidFill>
              </a:rPr>
              <a:t>Movimenti sociali </a:t>
            </a:r>
            <a:r>
              <a:rPr lang="it-IT" sz="2000" dirty="0" smtClean="0">
                <a:solidFill>
                  <a:srgbClr val="660066"/>
                </a:solidFill>
              </a:rPr>
              <a:t>(comunità di destino; </a:t>
            </a:r>
            <a:r>
              <a:rPr lang="it-IT" b="1" dirty="0" smtClean="0">
                <a:solidFill>
                  <a:srgbClr val="0000FF"/>
                </a:solidFill>
              </a:rPr>
              <a:t>stato nascente</a:t>
            </a:r>
            <a:r>
              <a:rPr lang="it-IT" sz="2000" dirty="0" smtClean="0">
                <a:solidFill>
                  <a:srgbClr val="660066"/>
                </a:solidFill>
              </a:rPr>
              <a:t>=</a:t>
            </a:r>
            <a:r>
              <a:rPr lang="it-IT" sz="2000" i="1" dirty="0" smtClean="0">
                <a:solidFill>
                  <a:srgbClr val="660066"/>
                </a:solidFill>
              </a:rPr>
              <a:t>innamoramento fusionale</a:t>
            </a:r>
            <a:r>
              <a:rPr lang="it-IT" sz="2000" dirty="0" smtClean="0">
                <a:solidFill>
                  <a:srgbClr val="660066"/>
                </a:solidFill>
              </a:rPr>
              <a:t>)</a:t>
            </a:r>
          </a:p>
          <a:p>
            <a:endParaRPr lang="it-IT" sz="800" dirty="0" smtClean="0">
              <a:solidFill>
                <a:srgbClr val="660066"/>
              </a:solidFill>
            </a:endParaRPr>
          </a:p>
          <a:p>
            <a:r>
              <a:rPr lang="it-IT" b="1" dirty="0" smtClean="0">
                <a:solidFill>
                  <a:srgbClr val="000090"/>
                </a:solidFill>
              </a:rPr>
              <a:t>Leader carismatico e masse di seguaci</a:t>
            </a:r>
          </a:p>
        </p:txBody>
      </p:sp>
    </p:spTree>
    <p:extLst>
      <p:ext uri="{BB962C8B-B14F-4D97-AF65-F5344CB8AC3E}">
        <p14:creationId xmlns:p14="http://schemas.microsoft.com/office/powerpoint/2010/main" val="35182947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72282"/>
          </a:xfrm>
        </p:spPr>
        <p:txBody>
          <a:bodyPr/>
          <a:lstStyle/>
          <a:p>
            <a:r>
              <a:rPr lang="it-IT" sz="4400" b="1" i="1" dirty="0">
                <a:solidFill>
                  <a:srgbClr val="0000FF"/>
                </a:solidFill>
              </a:rPr>
              <a:t>r</a:t>
            </a:r>
            <a:r>
              <a:rPr lang="it-IT" sz="4400" b="1" i="1" dirty="0" smtClean="0">
                <a:solidFill>
                  <a:srgbClr val="0000FF"/>
                </a:solidFill>
              </a:rPr>
              <a:t>iferimenti ….</a:t>
            </a:r>
            <a:endParaRPr lang="it-IT" sz="4400" b="1" i="1" dirty="0">
              <a:solidFill>
                <a:srgbClr val="0000FF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258956"/>
            <a:ext cx="8229600" cy="5129229"/>
          </a:xfrm>
        </p:spPr>
        <p:txBody>
          <a:bodyPr>
            <a:normAutofit/>
          </a:bodyPr>
          <a:lstStyle/>
          <a:p>
            <a:r>
              <a:rPr lang="it-IT" b="1" dirty="0" smtClean="0">
                <a:solidFill>
                  <a:srgbClr val="000090"/>
                </a:solidFill>
              </a:rPr>
              <a:t>Sfiducia e Risentimento </a:t>
            </a:r>
            <a:r>
              <a:rPr lang="it-IT" sz="2000" dirty="0" smtClean="0">
                <a:solidFill>
                  <a:srgbClr val="000090"/>
                </a:solidFill>
              </a:rPr>
              <a:t>(</a:t>
            </a:r>
            <a:r>
              <a:rPr lang="it-IT" sz="2000" b="1" dirty="0" smtClean="0">
                <a:solidFill>
                  <a:srgbClr val="0000FF"/>
                </a:solidFill>
              </a:rPr>
              <a:t>rivalità mimetica </a:t>
            </a:r>
            <a:r>
              <a:rPr lang="it-IT" sz="2000" dirty="0" smtClean="0">
                <a:solidFill>
                  <a:srgbClr val="000090"/>
                </a:solidFill>
              </a:rPr>
              <a:t>di </a:t>
            </a:r>
            <a:r>
              <a:rPr lang="it-IT" sz="2000" dirty="0" err="1" smtClean="0">
                <a:solidFill>
                  <a:srgbClr val="000090"/>
                </a:solidFill>
              </a:rPr>
              <a:t>Girard</a:t>
            </a:r>
            <a:r>
              <a:rPr lang="it-IT" sz="2000" dirty="0" smtClean="0">
                <a:solidFill>
                  <a:srgbClr val="000090"/>
                </a:solidFill>
              </a:rPr>
              <a:t>)</a:t>
            </a:r>
          </a:p>
          <a:p>
            <a:endParaRPr lang="it-IT" sz="800" b="1" dirty="0" smtClean="0">
              <a:solidFill>
                <a:srgbClr val="000090"/>
              </a:solidFill>
            </a:endParaRPr>
          </a:p>
          <a:p>
            <a:r>
              <a:rPr lang="it-IT" b="1" dirty="0" smtClean="0">
                <a:solidFill>
                  <a:srgbClr val="000090"/>
                </a:solidFill>
              </a:rPr>
              <a:t>Relazioni noi-loro </a:t>
            </a:r>
            <a:r>
              <a:rPr lang="it-IT" sz="2000" dirty="0" smtClean="0">
                <a:solidFill>
                  <a:srgbClr val="000090"/>
                </a:solidFill>
              </a:rPr>
              <a:t>(fra gruppi, fra identità collettive)</a:t>
            </a:r>
          </a:p>
          <a:p>
            <a:endParaRPr lang="it-IT" sz="800" dirty="0" smtClean="0">
              <a:solidFill>
                <a:srgbClr val="000090"/>
              </a:solidFill>
            </a:endParaRPr>
          </a:p>
          <a:p>
            <a:r>
              <a:rPr lang="it-IT" b="1" dirty="0" smtClean="0">
                <a:solidFill>
                  <a:srgbClr val="000090"/>
                </a:solidFill>
              </a:rPr>
              <a:t>Relazioni risentite = </a:t>
            </a:r>
            <a:r>
              <a:rPr lang="it-IT" b="1" i="1" dirty="0" smtClean="0">
                <a:solidFill>
                  <a:srgbClr val="0000FF"/>
                </a:solidFill>
              </a:rPr>
              <a:t>odio, violenza, guerra</a:t>
            </a:r>
          </a:p>
          <a:p>
            <a:r>
              <a:rPr lang="it-IT" b="1" i="1" dirty="0" smtClean="0">
                <a:solidFill>
                  <a:srgbClr val="0000FF"/>
                </a:solidFill>
              </a:rPr>
              <a:t>….</a:t>
            </a:r>
            <a:endParaRPr lang="it-IT" b="1" i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755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141104"/>
            <a:ext cx="8229600" cy="1316636"/>
          </a:xfrm>
        </p:spPr>
        <p:txBody>
          <a:bodyPr/>
          <a:lstStyle/>
          <a:p>
            <a:r>
              <a:rPr lang="it-IT" sz="3600" b="1" dirty="0" smtClean="0">
                <a:solidFill>
                  <a:srgbClr val="FF0000"/>
                </a:solidFill>
                <a:latin typeface="+mj-lt"/>
              </a:rPr>
              <a:t>Si </a:t>
            </a:r>
            <a:r>
              <a:rPr lang="it-IT" sz="3600" b="1" dirty="0">
                <a:solidFill>
                  <a:srgbClr val="FF0000"/>
                </a:solidFill>
                <a:latin typeface="+mj-lt"/>
              </a:rPr>
              <a:t>può uscire da relazioni di odio, sfiducia e risentimento</a:t>
            </a:r>
            <a:r>
              <a:rPr lang="it-IT" sz="3600" b="1" dirty="0" smtClean="0">
                <a:solidFill>
                  <a:srgbClr val="FF0000"/>
                </a:solidFill>
                <a:latin typeface="+mj-lt"/>
              </a:rPr>
              <a:t>?</a:t>
            </a:r>
            <a:endParaRPr lang="it-IT" sz="3600" b="1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2208696"/>
            <a:ext cx="8229600" cy="3917467"/>
          </a:xfrm>
        </p:spPr>
        <p:txBody>
          <a:bodyPr>
            <a:normAutofit lnSpcReduction="10000"/>
          </a:bodyPr>
          <a:lstStyle/>
          <a:p>
            <a:r>
              <a:rPr lang="it-IT" b="1" dirty="0" smtClean="0">
                <a:solidFill>
                  <a:srgbClr val="0000FF"/>
                </a:solidFill>
              </a:rPr>
              <a:t>Difesa risentita?</a:t>
            </a:r>
          </a:p>
          <a:p>
            <a:r>
              <a:rPr lang="it-IT" b="1" dirty="0" smtClean="0">
                <a:solidFill>
                  <a:srgbClr val="0000FF"/>
                </a:solidFill>
              </a:rPr>
              <a:t>Difesa legittima?</a:t>
            </a:r>
          </a:p>
          <a:p>
            <a:r>
              <a:rPr lang="it-IT" b="1" dirty="0" smtClean="0">
                <a:solidFill>
                  <a:srgbClr val="0000FF"/>
                </a:solidFill>
              </a:rPr>
              <a:t>Difesa non-violenta?</a:t>
            </a:r>
          </a:p>
          <a:p>
            <a:endParaRPr lang="it-IT" b="1" dirty="0" smtClean="0">
              <a:solidFill>
                <a:srgbClr val="0000FF"/>
              </a:solidFill>
            </a:endParaRPr>
          </a:p>
          <a:p>
            <a:r>
              <a:rPr lang="it-IT" b="1" dirty="0" smtClean="0">
                <a:solidFill>
                  <a:srgbClr val="0000FF"/>
                </a:solidFill>
              </a:rPr>
              <a:t>Sostenere la coesione </a:t>
            </a:r>
            <a:r>
              <a:rPr lang="it-IT" b="1" smtClean="0">
                <a:solidFill>
                  <a:srgbClr val="0000FF"/>
                </a:solidFill>
              </a:rPr>
              <a:t>interna?</a:t>
            </a:r>
          </a:p>
          <a:p>
            <a:r>
              <a:rPr lang="it-IT" b="1" smtClean="0">
                <a:solidFill>
                  <a:srgbClr val="0000FF"/>
                </a:solidFill>
              </a:rPr>
              <a:t>Creare </a:t>
            </a:r>
            <a:r>
              <a:rPr lang="it-IT" b="1" dirty="0" smtClean="0">
                <a:solidFill>
                  <a:srgbClr val="0000FF"/>
                </a:solidFill>
              </a:rPr>
              <a:t>alleanze?</a:t>
            </a:r>
          </a:p>
          <a:p>
            <a:endParaRPr lang="it-IT" b="1" dirty="0" smtClean="0">
              <a:solidFill>
                <a:srgbClr val="0000FF"/>
              </a:solidFill>
            </a:endParaRPr>
          </a:p>
          <a:p>
            <a:r>
              <a:rPr lang="it-IT" b="1" dirty="0" smtClean="0">
                <a:solidFill>
                  <a:srgbClr val="0000FF"/>
                </a:solidFill>
              </a:rPr>
              <a:t>Investire su fiducia e per-dono?</a:t>
            </a:r>
          </a:p>
          <a:p>
            <a:r>
              <a:rPr lang="it-IT" b="1" dirty="0" smtClean="0">
                <a:solidFill>
                  <a:srgbClr val="0000FF"/>
                </a:solidFill>
              </a:rPr>
              <a:t>…</a:t>
            </a:r>
            <a:endParaRPr lang="it-IT" b="1" dirty="0">
              <a:solidFill>
                <a:srgbClr val="0000FF"/>
              </a:solidFill>
            </a:endParaRPr>
          </a:p>
        </p:txBody>
      </p:sp>
      <p:sp>
        <p:nvSpPr>
          <p:cNvPr id="4" name="CasellaDiTesto 3"/>
          <p:cNvSpPr txBox="1"/>
          <p:nvPr/>
        </p:nvSpPr>
        <p:spPr>
          <a:xfrm>
            <a:off x="4560956" y="1645478"/>
            <a:ext cx="412584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 dirty="0">
                <a:solidFill>
                  <a:srgbClr val="008000"/>
                </a:solidFill>
              </a:rPr>
              <a:t>«Non avrete il mio </a:t>
            </a:r>
            <a:r>
              <a:rPr lang="it-IT" sz="2400" b="1" dirty="0" smtClean="0">
                <a:solidFill>
                  <a:srgbClr val="008000"/>
                </a:solidFill>
              </a:rPr>
              <a:t>odio!</a:t>
            </a:r>
            <a:r>
              <a:rPr lang="it-IT" sz="2400" b="1" smtClean="0">
                <a:solidFill>
                  <a:srgbClr val="008000"/>
                </a:solidFill>
              </a:rPr>
              <a:t>» </a:t>
            </a:r>
            <a:r>
              <a:rPr lang="it-IT" sz="2400" b="1" smtClean="0">
                <a:solidFill>
                  <a:srgbClr val="008000"/>
                </a:solidFill>
              </a:rPr>
              <a:t>   </a:t>
            </a:r>
            <a:r>
              <a:rPr lang="it-IT" b="1" smtClean="0">
                <a:solidFill>
                  <a:srgbClr val="000090"/>
                </a:solidFill>
              </a:rPr>
              <a:t>il </a:t>
            </a:r>
            <a:r>
              <a:rPr lang="it-IT" b="1" dirty="0">
                <a:solidFill>
                  <a:srgbClr val="000090"/>
                </a:solidFill>
              </a:rPr>
              <a:t>parente di un morto al </a:t>
            </a:r>
            <a:r>
              <a:rPr lang="it-IT" b="1" dirty="0" err="1">
                <a:solidFill>
                  <a:srgbClr val="000090"/>
                </a:solidFill>
              </a:rPr>
              <a:t>Bataclan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66768053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xecutive">
  <a:themeElements>
    <a:clrScheme name="Executive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Executive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Executiv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Executive.thmx</Template>
  <TotalTime>144</TotalTime>
  <Words>243</Words>
  <Application>Microsoft Macintosh PowerPoint</Application>
  <PresentationFormat>Presentazione su schermo (4:3)</PresentationFormat>
  <Paragraphs>36</Paragraphs>
  <Slides>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5</vt:i4>
      </vt:variant>
    </vt:vector>
  </HeadingPairs>
  <TitlesOfParts>
    <vt:vector size="6" baseType="lpstr">
      <vt:lpstr>Executive</vt:lpstr>
      <vt:lpstr>Capire il “terrorismo”: alcuni concetti sociologici</vt:lpstr>
      <vt:lpstr>significati …</vt:lpstr>
      <vt:lpstr>riferimenti ….</vt:lpstr>
      <vt:lpstr>riferimenti ….</vt:lpstr>
      <vt:lpstr>Si può uscire da relazioni di odio, sfiducia e risentimento?</vt:lpstr>
    </vt:vector>
  </TitlesOfParts>
  <Company>Università di Ferrara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Capire il “terrorismo”: alcuni concetti sociologici</dc:title>
  <dc:creator>Marco Ingrosso casa</dc:creator>
  <cp:lastModifiedBy>Marco Ingrosso</cp:lastModifiedBy>
  <cp:revision>19</cp:revision>
  <dcterms:created xsi:type="dcterms:W3CDTF">2015-11-16T09:25:52Z</dcterms:created>
  <dcterms:modified xsi:type="dcterms:W3CDTF">2015-11-18T16:05:12Z</dcterms:modified>
</cp:coreProperties>
</file>