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96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18/11/15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18/11/15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18/11/15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18/11/15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18/11/15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18/11/15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18/11/15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18/11/15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943099"/>
          </a:xfrm>
        </p:spPr>
        <p:txBody>
          <a:bodyPr/>
          <a:lstStyle/>
          <a:p>
            <a:r>
              <a:rPr lang="it-IT" sz="4400" b="1" dirty="0" smtClean="0">
                <a:solidFill>
                  <a:schemeClr val="tx1"/>
                </a:solidFill>
                <a:latin typeface="+mj-lt"/>
              </a:rPr>
              <a:t>Capire il “terrorismo”:</a:t>
            </a:r>
            <a:r>
              <a:rPr lang="it-IT" sz="4400" b="1" dirty="0">
                <a:solidFill>
                  <a:schemeClr val="tx1"/>
                </a:solidFill>
                <a:latin typeface="+mj-lt"/>
              </a:rPr>
              <a:t/>
            </a:r>
            <a:br>
              <a:rPr lang="it-IT" sz="4400" b="1" dirty="0">
                <a:solidFill>
                  <a:schemeClr val="tx1"/>
                </a:solidFill>
                <a:latin typeface="+mj-lt"/>
              </a:rPr>
            </a:br>
            <a:r>
              <a:rPr lang="it-IT" sz="3600" i="1" dirty="0">
                <a:solidFill>
                  <a:srgbClr val="0000FF"/>
                </a:solidFill>
                <a:latin typeface="+mj-lt"/>
              </a:rPr>
              <a:t>a</a:t>
            </a:r>
            <a:r>
              <a:rPr lang="it-IT" sz="3600" i="1" dirty="0" smtClean="0">
                <a:solidFill>
                  <a:srgbClr val="0000FF"/>
                </a:solidFill>
                <a:latin typeface="+mj-lt"/>
              </a:rPr>
              <a:t>lcuni concetti sociologici</a:t>
            </a:r>
            <a:endParaRPr lang="it-IT" sz="3600" i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0" y="3027222"/>
            <a:ext cx="4965700" cy="329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34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66760"/>
            <a:ext cx="8229600" cy="1039042"/>
          </a:xfrm>
        </p:spPr>
        <p:txBody>
          <a:bodyPr/>
          <a:lstStyle/>
          <a:p>
            <a:r>
              <a:rPr lang="it-IT" sz="4400" b="1" i="1" dirty="0">
                <a:solidFill>
                  <a:srgbClr val="0000FF"/>
                </a:solidFill>
              </a:rPr>
              <a:t>s</a:t>
            </a:r>
            <a:r>
              <a:rPr lang="it-IT" sz="4400" b="1" i="1" dirty="0" smtClean="0">
                <a:solidFill>
                  <a:srgbClr val="0000FF"/>
                </a:solidFill>
              </a:rPr>
              <a:t>ignificati …</a:t>
            </a:r>
            <a:endParaRPr lang="it-IT" sz="4400" b="1" i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 smtClean="0">
                <a:solidFill>
                  <a:schemeClr val="tx1"/>
                </a:solidFill>
              </a:rPr>
              <a:t>“Terrorismo” </a:t>
            </a:r>
            <a:r>
              <a:rPr lang="it-IT" i="1" dirty="0" smtClean="0">
                <a:solidFill>
                  <a:srgbClr val="000090"/>
                </a:solidFill>
              </a:rPr>
              <a:t>= azioni violente che spargono paura e terrore</a:t>
            </a:r>
          </a:p>
          <a:p>
            <a:endParaRPr lang="it-IT" i="1" dirty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it-IT" b="1" i="1" dirty="0" smtClean="0">
                <a:solidFill>
                  <a:srgbClr val="000090"/>
                </a:solidFill>
              </a:rPr>
              <a:t>Compiute da:</a:t>
            </a:r>
          </a:p>
          <a:p>
            <a:r>
              <a:rPr lang="it-IT" i="1" dirty="0" smtClean="0">
                <a:solidFill>
                  <a:srgbClr val="000090"/>
                </a:solidFill>
              </a:rPr>
              <a:t>“</a:t>
            </a:r>
            <a:r>
              <a:rPr lang="it-IT" b="1" dirty="0" smtClean="0">
                <a:solidFill>
                  <a:srgbClr val="000090"/>
                </a:solidFill>
              </a:rPr>
              <a:t>mafia</a:t>
            </a:r>
            <a:r>
              <a:rPr lang="it-IT" i="1" dirty="0" smtClean="0">
                <a:solidFill>
                  <a:srgbClr val="000090"/>
                </a:solidFill>
              </a:rPr>
              <a:t>” (organizzazioni anti-statali criminali)</a:t>
            </a:r>
          </a:p>
          <a:p>
            <a:r>
              <a:rPr lang="it-IT" i="1" dirty="0" smtClean="0">
                <a:solidFill>
                  <a:srgbClr val="000090"/>
                </a:solidFill>
              </a:rPr>
              <a:t>“</a:t>
            </a:r>
            <a:r>
              <a:rPr lang="it-IT" b="1" dirty="0" smtClean="0">
                <a:solidFill>
                  <a:srgbClr val="000090"/>
                </a:solidFill>
              </a:rPr>
              <a:t>gruppi rivoluzionari</a:t>
            </a:r>
            <a:r>
              <a:rPr lang="it-IT" i="1" dirty="0" smtClean="0">
                <a:solidFill>
                  <a:srgbClr val="000090"/>
                </a:solidFill>
              </a:rPr>
              <a:t>” (di “estrema destra”, di “estrema sinistra”)</a:t>
            </a:r>
          </a:p>
          <a:p>
            <a:r>
              <a:rPr lang="it-IT" i="1" dirty="0" smtClean="0">
                <a:solidFill>
                  <a:srgbClr val="000090"/>
                </a:solidFill>
              </a:rPr>
              <a:t>“</a:t>
            </a:r>
            <a:r>
              <a:rPr lang="it-IT" b="1" dirty="0" smtClean="0">
                <a:solidFill>
                  <a:srgbClr val="000090"/>
                </a:solidFill>
              </a:rPr>
              <a:t>movimenti radicali</a:t>
            </a:r>
            <a:r>
              <a:rPr lang="it-IT" i="1" dirty="0" smtClean="0">
                <a:solidFill>
                  <a:srgbClr val="000090"/>
                </a:solidFill>
              </a:rPr>
              <a:t>” transnazionali </a:t>
            </a:r>
            <a:endParaRPr lang="it-IT" i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75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72282"/>
          </a:xfrm>
        </p:spPr>
        <p:txBody>
          <a:bodyPr/>
          <a:lstStyle/>
          <a:p>
            <a:r>
              <a:rPr lang="it-IT" sz="4400" b="1" i="1" dirty="0">
                <a:solidFill>
                  <a:srgbClr val="0000FF"/>
                </a:solidFill>
              </a:rPr>
              <a:t>r</a:t>
            </a:r>
            <a:r>
              <a:rPr lang="it-IT" sz="4400" b="1" i="1" dirty="0" smtClean="0">
                <a:solidFill>
                  <a:srgbClr val="0000FF"/>
                </a:solidFill>
              </a:rPr>
              <a:t>iferimenti ….</a:t>
            </a:r>
            <a:endParaRPr lang="it-IT" sz="4400" b="1" i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48610"/>
            <a:ext cx="8229600" cy="5339576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Globalizzazione  </a:t>
            </a:r>
            <a:r>
              <a:rPr lang="it-IT" sz="2000" dirty="0" smtClean="0">
                <a:solidFill>
                  <a:srgbClr val="660066"/>
                </a:solidFill>
              </a:rPr>
              <a:t>(scambi, interazioni, comunicazioni, influenze su scala planetaria: contesto societario contemporaneo: </a:t>
            </a:r>
            <a:r>
              <a:rPr lang="it-IT" sz="2000" b="1" dirty="0" smtClean="0">
                <a:solidFill>
                  <a:srgbClr val="0000FF"/>
                </a:solidFill>
              </a:rPr>
              <a:t>“società del rischio”, “nuovi rischi”?</a:t>
            </a:r>
            <a:r>
              <a:rPr lang="it-IT" sz="2000" dirty="0" smtClean="0">
                <a:solidFill>
                  <a:srgbClr val="660066"/>
                </a:solidFill>
              </a:rPr>
              <a:t>)</a:t>
            </a:r>
          </a:p>
          <a:p>
            <a:endParaRPr lang="it-IT" sz="800" dirty="0" smtClean="0">
              <a:solidFill>
                <a:srgbClr val="660066"/>
              </a:solidFill>
            </a:endParaRPr>
          </a:p>
          <a:p>
            <a:r>
              <a:rPr lang="it-IT" b="1" dirty="0" smtClean="0">
                <a:solidFill>
                  <a:srgbClr val="000090"/>
                </a:solidFill>
              </a:rPr>
              <a:t>“Effetto farfalla” </a:t>
            </a:r>
            <a:r>
              <a:rPr lang="it-IT" sz="2000" dirty="0" smtClean="0">
                <a:solidFill>
                  <a:srgbClr val="660066"/>
                </a:solidFill>
              </a:rPr>
              <a:t>(un’azione localizzata ha influenza sulle relazioni globali)</a:t>
            </a:r>
          </a:p>
          <a:p>
            <a:endParaRPr lang="it-IT" sz="800" dirty="0" smtClean="0">
              <a:solidFill>
                <a:srgbClr val="660066"/>
              </a:solidFill>
            </a:endParaRPr>
          </a:p>
          <a:p>
            <a:r>
              <a:rPr lang="it-IT" b="1" dirty="0" smtClean="0">
                <a:solidFill>
                  <a:srgbClr val="000090"/>
                </a:solidFill>
              </a:rPr>
              <a:t>Suicidio “altruistico” </a:t>
            </a:r>
            <a:r>
              <a:rPr lang="it-IT" sz="2000" dirty="0" smtClean="0">
                <a:solidFill>
                  <a:srgbClr val="660066"/>
                </a:solidFill>
              </a:rPr>
              <a:t>(difendere una causa o comunità) </a:t>
            </a:r>
            <a:r>
              <a:rPr lang="it-IT" b="1" dirty="0" smtClean="0">
                <a:solidFill>
                  <a:srgbClr val="000090"/>
                </a:solidFill>
              </a:rPr>
              <a:t>o suicidio “vendicativo” </a:t>
            </a:r>
            <a:r>
              <a:rPr lang="it-IT" sz="2000" dirty="0" smtClean="0">
                <a:solidFill>
                  <a:srgbClr val="660066"/>
                </a:solidFill>
              </a:rPr>
              <a:t>(odiare chi non fa parte della propria “fraternità”, distruggere l’altro che mi tiene legato)</a:t>
            </a:r>
            <a:r>
              <a:rPr lang="it-IT" sz="2000" b="1" dirty="0" smtClean="0">
                <a:solidFill>
                  <a:srgbClr val="0000FF"/>
                </a:solidFill>
              </a:rPr>
              <a:t>?</a:t>
            </a:r>
          </a:p>
          <a:p>
            <a:endParaRPr lang="it-IT" sz="800" b="1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90"/>
                </a:solidFill>
              </a:rPr>
              <a:t>Movimenti sociali </a:t>
            </a:r>
            <a:r>
              <a:rPr lang="it-IT" sz="2000" dirty="0" smtClean="0">
                <a:solidFill>
                  <a:srgbClr val="660066"/>
                </a:solidFill>
              </a:rPr>
              <a:t>(comunità di destino; </a:t>
            </a:r>
            <a:r>
              <a:rPr lang="it-IT" b="1" dirty="0" smtClean="0">
                <a:solidFill>
                  <a:srgbClr val="0000FF"/>
                </a:solidFill>
              </a:rPr>
              <a:t>stato nascente</a:t>
            </a:r>
            <a:r>
              <a:rPr lang="it-IT" sz="2000" dirty="0" smtClean="0">
                <a:solidFill>
                  <a:srgbClr val="660066"/>
                </a:solidFill>
              </a:rPr>
              <a:t>=</a:t>
            </a:r>
            <a:r>
              <a:rPr lang="it-IT" sz="2000" i="1" dirty="0" smtClean="0">
                <a:solidFill>
                  <a:srgbClr val="660066"/>
                </a:solidFill>
              </a:rPr>
              <a:t>innamoramento fusionale</a:t>
            </a:r>
            <a:r>
              <a:rPr lang="it-IT" sz="2000" dirty="0" smtClean="0">
                <a:solidFill>
                  <a:srgbClr val="660066"/>
                </a:solidFill>
              </a:rPr>
              <a:t>)</a:t>
            </a:r>
          </a:p>
          <a:p>
            <a:endParaRPr lang="it-IT" sz="800" dirty="0" smtClean="0">
              <a:solidFill>
                <a:srgbClr val="660066"/>
              </a:solidFill>
            </a:endParaRPr>
          </a:p>
          <a:p>
            <a:r>
              <a:rPr lang="it-IT" b="1" dirty="0" smtClean="0">
                <a:solidFill>
                  <a:srgbClr val="000090"/>
                </a:solidFill>
              </a:rPr>
              <a:t>Leader carismatico e masse di seguaci</a:t>
            </a:r>
          </a:p>
        </p:txBody>
      </p:sp>
    </p:spTree>
    <p:extLst>
      <p:ext uri="{BB962C8B-B14F-4D97-AF65-F5344CB8AC3E}">
        <p14:creationId xmlns:p14="http://schemas.microsoft.com/office/powerpoint/2010/main" val="351829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72282"/>
          </a:xfrm>
        </p:spPr>
        <p:txBody>
          <a:bodyPr/>
          <a:lstStyle/>
          <a:p>
            <a:r>
              <a:rPr lang="it-IT" sz="4400" b="1" i="1" dirty="0">
                <a:solidFill>
                  <a:srgbClr val="0000FF"/>
                </a:solidFill>
              </a:rPr>
              <a:t>r</a:t>
            </a:r>
            <a:r>
              <a:rPr lang="it-IT" sz="4400" b="1" i="1" dirty="0" smtClean="0">
                <a:solidFill>
                  <a:srgbClr val="0000FF"/>
                </a:solidFill>
              </a:rPr>
              <a:t>iferimenti ….</a:t>
            </a:r>
            <a:endParaRPr lang="it-IT" sz="4400" b="1" i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58956"/>
            <a:ext cx="8229600" cy="5129229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Sfiducia e Risentimento </a:t>
            </a:r>
            <a:r>
              <a:rPr lang="it-IT" sz="2000" dirty="0" smtClean="0">
                <a:solidFill>
                  <a:srgbClr val="000090"/>
                </a:solidFill>
              </a:rPr>
              <a:t>(</a:t>
            </a:r>
            <a:r>
              <a:rPr lang="it-IT" sz="2000" b="1" dirty="0" smtClean="0">
                <a:solidFill>
                  <a:srgbClr val="0000FF"/>
                </a:solidFill>
              </a:rPr>
              <a:t>rivalità mimetica </a:t>
            </a:r>
            <a:r>
              <a:rPr lang="it-IT" sz="2000" dirty="0" smtClean="0">
                <a:solidFill>
                  <a:srgbClr val="000090"/>
                </a:solidFill>
              </a:rPr>
              <a:t>di </a:t>
            </a:r>
            <a:r>
              <a:rPr lang="it-IT" sz="2000" dirty="0" err="1" smtClean="0">
                <a:solidFill>
                  <a:srgbClr val="000090"/>
                </a:solidFill>
              </a:rPr>
              <a:t>Girard</a:t>
            </a:r>
            <a:r>
              <a:rPr lang="it-IT" sz="2000" dirty="0" smtClean="0">
                <a:solidFill>
                  <a:srgbClr val="000090"/>
                </a:solidFill>
              </a:rPr>
              <a:t>)</a:t>
            </a:r>
          </a:p>
          <a:p>
            <a:endParaRPr lang="it-IT" sz="800" b="1" dirty="0" smtClean="0">
              <a:solidFill>
                <a:srgbClr val="000090"/>
              </a:solidFill>
            </a:endParaRPr>
          </a:p>
          <a:p>
            <a:r>
              <a:rPr lang="it-IT" b="1" dirty="0" smtClean="0">
                <a:solidFill>
                  <a:srgbClr val="000090"/>
                </a:solidFill>
              </a:rPr>
              <a:t>Relazioni noi-loro </a:t>
            </a:r>
            <a:r>
              <a:rPr lang="it-IT" sz="2000" dirty="0" smtClean="0">
                <a:solidFill>
                  <a:srgbClr val="000090"/>
                </a:solidFill>
              </a:rPr>
              <a:t>(fra gruppi, fra identità collettive)</a:t>
            </a:r>
          </a:p>
          <a:p>
            <a:endParaRPr lang="it-IT" sz="800" dirty="0" smtClean="0">
              <a:solidFill>
                <a:srgbClr val="000090"/>
              </a:solidFill>
            </a:endParaRPr>
          </a:p>
          <a:p>
            <a:r>
              <a:rPr lang="it-IT" b="1" dirty="0" smtClean="0">
                <a:solidFill>
                  <a:srgbClr val="000090"/>
                </a:solidFill>
              </a:rPr>
              <a:t>Relazioni risentite = </a:t>
            </a:r>
            <a:r>
              <a:rPr lang="it-IT" b="1" i="1" dirty="0" smtClean="0">
                <a:solidFill>
                  <a:srgbClr val="0000FF"/>
                </a:solidFill>
              </a:rPr>
              <a:t>odio, violenza, guerra</a:t>
            </a:r>
          </a:p>
          <a:p>
            <a:r>
              <a:rPr lang="it-IT" b="1" i="1" dirty="0" smtClean="0">
                <a:solidFill>
                  <a:srgbClr val="0000FF"/>
                </a:solidFill>
              </a:rPr>
              <a:t>….</a:t>
            </a:r>
            <a:endParaRPr lang="it-IT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5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41104"/>
            <a:ext cx="8229600" cy="1316636"/>
          </a:xfrm>
        </p:spPr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  <a:latin typeface="+mj-lt"/>
              </a:rPr>
              <a:t>Si </a:t>
            </a:r>
            <a:r>
              <a:rPr lang="it-IT" sz="3600" b="1" dirty="0">
                <a:solidFill>
                  <a:srgbClr val="FF0000"/>
                </a:solidFill>
                <a:latin typeface="+mj-lt"/>
              </a:rPr>
              <a:t>può uscire da relazioni di odio, sfiducia e risentimento</a:t>
            </a:r>
            <a:r>
              <a:rPr lang="it-IT" sz="3600" b="1" dirty="0" smtClean="0">
                <a:solidFill>
                  <a:srgbClr val="FF0000"/>
                </a:solidFill>
                <a:latin typeface="+mj-lt"/>
              </a:rPr>
              <a:t>?</a:t>
            </a:r>
            <a:endParaRPr lang="it-IT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8696"/>
            <a:ext cx="8229600" cy="3917467"/>
          </a:xfrm>
        </p:spPr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Difesa risentita?</a:t>
            </a:r>
          </a:p>
          <a:p>
            <a:r>
              <a:rPr lang="it-IT" b="1" dirty="0" smtClean="0">
                <a:solidFill>
                  <a:srgbClr val="0000FF"/>
                </a:solidFill>
              </a:rPr>
              <a:t>Difesa legittima?</a:t>
            </a:r>
          </a:p>
          <a:p>
            <a:r>
              <a:rPr lang="it-IT" b="1" dirty="0" smtClean="0">
                <a:solidFill>
                  <a:srgbClr val="0000FF"/>
                </a:solidFill>
              </a:rPr>
              <a:t>Difesa non-violenta?</a:t>
            </a:r>
          </a:p>
          <a:p>
            <a:endParaRPr lang="it-IT" b="1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Sostenere la coesione </a:t>
            </a:r>
            <a:r>
              <a:rPr lang="it-IT" b="1" smtClean="0">
                <a:solidFill>
                  <a:srgbClr val="0000FF"/>
                </a:solidFill>
              </a:rPr>
              <a:t>interna?</a:t>
            </a:r>
          </a:p>
          <a:p>
            <a:r>
              <a:rPr lang="it-IT" b="1" smtClean="0">
                <a:solidFill>
                  <a:srgbClr val="0000FF"/>
                </a:solidFill>
              </a:rPr>
              <a:t>Creare </a:t>
            </a:r>
            <a:r>
              <a:rPr lang="it-IT" b="1" dirty="0" smtClean="0">
                <a:solidFill>
                  <a:srgbClr val="0000FF"/>
                </a:solidFill>
              </a:rPr>
              <a:t>alleanze?</a:t>
            </a:r>
          </a:p>
          <a:p>
            <a:endParaRPr lang="it-IT" b="1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rgbClr val="0000FF"/>
                </a:solidFill>
              </a:rPr>
              <a:t>Investire su fiducia e per-dono?</a:t>
            </a:r>
          </a:p>
          <a:p>
            <a:r>
              <a:rPr lang="it-IT" b="1" dirty="0" smtClean="0">
                <a:solidFill>
                  <a:srgbClr val="0000FF"/>
                </a:solidFill>
              </a:rPr>
              <a:t>…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560956" y="1645478"/>
            <a:ext cx="41258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008000"/>
                </a:solidFill>
              </a:rPr>
              <a:t>«Non avrete il mio </a:t>
            </a:r>
            <a:r>
              <a:rPr lang="it-IT" sz="2400" b="1" dirty="0" smtClean="0">
                <a:solidFill>
                  <a:srgbClr val="008000"/>
                </a:solidFill>
              </a:rPr>
              <a:t>odio!</a:t>
            </a:r>
            <a:r>
              <a:rPr lang="it-IT" sz="2400" b="1" smtClean="0">
                <a:solidFill>
                  <a:srgbClr val="008000"/>
                </a:solidFill>
              </a:rPr>
              <a:t>» </a:t>
            </a:r>
            <a:r>
              <a:rPr lang="it-IT" sz="2400" b="1" smtClean="0">
                <a:solidFill>
                  <a:srgbClr val="008000"/>
                </a:solidFill>
              </a:rPr>
              <a:t>   </a:t>
            </a:r>
            <a:r>
              <a:rPr lang="it-IT" b="1" smtClean="0">
                <a:solidFill>
                  <a:srgbClr val="000090"/>
                </a:solidFill>
              </a:rPr>
              <a:t>il </a:t>
            </a:r>
            <a:r>
              <a:rPr lang="it-IT" b="1" dirty="0">
                <a:solidFill>
                  <a:srgbClr val="000090"/>
                </a:solidFill>
              </a:rPr>
              <a:t>parente di un morto al </a:t>
            </a:r>
            <a:r>
              <a:rPr lang="it-IT" b="1" dirty="0" err="1">
                <a:solidFill>
                  <a:srgbClr val="000090"/>
                </a:solidFill>
              </a:rPr>
              <a:t>Bataclan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7680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144</TotalTime>
  <Words>243</Words>
  <Application>Microsoft Macintosh PowerPoint</Application>
  <PresentationFormat>Presentazione su schermo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Executive</vt:lpstr>
      <vt:lpstr>Capire il “terrorismo”: alcuni concetti sociologici</vt:lpstr>
      <vt:lpstr>significati …</vt:lpstr>
      <vt:lpstr>riferimenti ….</vt:lpstr>
      <vt:lpstr>riferimenti ….</vt:lpstr>
      <vt:lpstr>Si può uscire da relazioni di odio, sfiducia e risentimento?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Capire il “terrorismo”: alcuni concetti sociologici</dc:title>
  <dc:creator>Marco Ingrosso casa</dc:creator>
  <cp:lastModifiedBy>Marco Ingrosso</cp:lastModifiedBy>
  <cp:revision>19</cp:revision>
  <dcterms:created xsi:type="dcterms:W3CDTF">2015-11-16T09:25:52Z</dcterms:created>
  <dcterms:modified xsi:type="dcterms:W3CDTF">2015-11-18T16:05:12Z</dcterms:modified>
</cp:coreProperties>
</file>