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A249"/>
    <a:srgbClr val="942059"/>
    <a:srgbClr val="44CD50"/>
    <a:srgbClr val="3EB752"/>
    <a:srgbClr val="B43739"/>
    <a:srgbClr val="266E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5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aperBackingColor.jpg"/>
          <p:cNvPicPr>
            <a:picLocks noChangeAspect="1"/>
          </p:cNvPicPr>
          <p:nvPr/>
        </p:nvPicPr>
        <p:blipFill>
          <a:blip r:embed="rId2"/>
          <a:srcRect l="469" t="13915"/>
          <a:stretch>
            <a:fillRect/>
          </a:stretch>
        </p:blipFill>
        <p:spPr>
          <a:xfrm>
            <a:off x="1613903" y="699248"/>
            <a:ext cx="5916194" cy="3837694"/>
          </a:xfrm>
          <a:prstGeom prst="rect">
            <a:avLst/>
          </a:prstGeom>
          <a:solidFill>
            <a:srgbClr val="FFFFFF">
              <a:shade val="85000"/>
            </a:srgbClr>
          </a:solidFill>
          <a:ln w="22225" cap="sq">
            <a:solidFill>
              <a:srgbClr val="FDFDFD"/>
            </a:solidFill>
            <a:miter lim="800000"/>
          </a:ln>
          <a:effectLst>
            <a:outerShdw blurRad="57150" dist="37500" dir="7560000" sy="98000" kx="80000" ky="63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13/11/14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‹n.›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09569" y="1143000"/>
            <a:ext cx="5724862" cy="1846961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69" y="2994212"/>
            <a:ext cx="5724862" cy="1007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SzPct val="90000"/>
              <a:buFont typeface="Wingdings" pitchFamily="2" charset="2"/>
              <a:buNone/>
              <a:defRPr sz="2000" kern="12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13/11/14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13/11/14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363" y="1143000"/>
            <a:ext cx="3807662" cy="1341344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199" y="605118"/>
            <a:ext cx="3776472" cy="556549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0363" y="2618815"/>
            <a:ext cx="3807662" cy="3133164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13/11/14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13/11/14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‹n.›</a:t>
            </a:fld>
            <a:endParaRPr lang="en-US"/>
          </a:p>
        </p:txBody>
      </p:sp>
      <p:pic>
        <p:nvPicPr>
          <p:cNvPr id="10" name="Picture 9" descr="pictureCaptionBacking.png"/>
          <p:cNvPicPr>
            <a:picLocks noChangeAspect="1"/>
          </p:cNvPicPr>
          <p:nvPr/>
        </p:nvPicPr>
        <p:blipFill>
          <a:blip r:embed="rId2"/>
          <a:srcRect l="52272" t="8889" r="5152" b="16566"/>
          <a:stretch>
            <a:fillRect/>
          </a:stretch>
        </p:blipFill>
        <p:spPr>
          <a:xfrm>
            <a:off x="4594412" y="663388"/>
            <a:ext cx="3893127" cy="5112327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25487" y="1143000"/>
            <a:ext cx="3792537" cy="1341344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725487" y="2618815"/>
            <a:ext cx="3792537" cy="3133164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29938" y="864971"/>
            <a:ext cx="3422075" cy="47091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487" y="462896"/>
            <a:ext cx="7718425" cy="828021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5489" y="1598613"/>
            <a:ext cx="7718424" cy="45720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13/11/14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685801"/>
            <a:ext cx="1066800" cy="5484812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5488" y="685757"/>
            <a:ext cx="6437312" cy="548222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13/11/14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13/11/14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hotoBacking-r.png"/>
          <p:cNvPicPr>
            <a:picLocks noChangeAspect="1"/>
          </p:cNvPicPr>
          <p:nvPr/>
        </p:nvPicPr>
        <p:blipFill>
          <a:blip r:embed="rId2"/>
          <a:srcRect l="17353" t="9412" r="17500" b="32353"/>
          <a:stretch>
            <a:fillRect/>
          </a:stretch>
        </p:blipFill>
        <p:spPr>
          <a:xfrm>
            <a:off x="1586753" y="645459"/>
            <a:ext cx="5957047" cy="399377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133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A6BE1EF4-31ED-45C2-AC47-F2718A41336B}" type="datetimeFigureOut">
              <a:rPr lang="en-US" smtClean="0"/>
              <a:t>13/11/14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273050"/>
          </a:xfrm>
        </p:spPr>
        <p:txBody>
          <a:bodyPr/>
          <a:lstStyle>
            <a:lvl1pPr>
              <a:defRPr sz="1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B51EACD6-A525-4B49-8009-7F09B4461B46}" type="slidenum">
              <a:rPr lang="en-US" smtClean="0"/>
              <a:t>‹n.›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4435" y="4953000"/>
            <a:ext cx="8095130" cy="857250"/>
          </a:xfrm>
        </p:spPr>
        <p:txBody>
          <a:bodyPr anchor="b" anchorCtr="0">
            <a:noAutofit/>
          </a:bodyPr>
          <a:lstStyle>
            <a:lvl1pPr>
              <a:defRPr sz="54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4435" y="5791200"/>
            <a:ext cx="8095130" cy="5072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764792" y="804672"/>
            <a:ext cx="5638800" cy="3657600"/>
          </a:xfrm>
        </p:spPr>
        <p:txBody>
          <a:bodyPr/>
          <a:lstStyle>
            <a:lvl1pPr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818" y="2514600"/>
            <a:ext cx="8162365" cy="914400"/>
          </a:xfrm>
        </p:spPr>
        <p:txBody>
          <a:bodyPr anchor="b" anchorCtr="0"/>
          <a:lstStyle>
            <a:lvl1pPr algn="ctr">
              <a:defRPr sz="5400" b="0" cap="none" baseline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818" y="3429000"/>
            <a:ext cx="8162365" cy="701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A6BE1EF4-31ED-45C2-AC47-F2718A41336B}" type="datetimeFigureOut">
              <a:rPr lang="en-US" smtClean="0"/>
              <a:t>13/11/14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40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B51EACD6-A525-4B49-8009-7F09B4461B46}" type="slidenum">
              <a:rPr lang="en-US" smtClean="0"/>
              <a:t>‹n.›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13/11/14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598613"/>
            <a:ext cx="3773488" cy="427877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3900" y="2174875"/>
            <a:ext cx="3773488" cy="399732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98613"/>
            <a:ext cx="3776472" cy="427877"/>
          </a:xfrm>
        </p:spPr>
        <p:txBody>
          <a:bodyPr anchor="b">
            <a:norm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776472" cy="3997325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13/11/14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uto, sopra e sot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7707406" cy="2231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13/11/14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‹n.›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23900" y="3914170"/>
            <a:ext cx="7707406" cy="2231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45838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13/11/14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‹n.›</a:t>
            </a:fld>
            <a:endParaRPr lang="en-US"/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E1EF4-31ED-45C2-AC47-F2718A41336B}" type="datetimeFigureOut">
              <a:rPr lang="en-US" smtClean="0"/>
              <a:t>13/11/14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ACD6-A525-4B49-8009-7F09B4461B46}" type="slidenum">
              <a:rPr lang="en-US" smtClean="0"/>
              <a:t>‹n.›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7239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86753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239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913094"/>
            <a:ext cx="3776472" cy="223221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6141" y="314979"/>
            <a:ext cx="769171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/>
              <a:t>Click to edit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6141" y="1586753"/>
            <a:ext cx="7691719" cy="4571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6BE1EF4-31ED-45C2-AC47-F2718A41336B}" type="datetimeFigureOut">
              <a:rPr lang="en-US" smtClean="0"/>
              <a:t>13/11/14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51EACD6-A525-4B49-8009-7F09B4461B46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400"/>
        </a:spcBef>
        <a:buSzPct val="90000"/>
        <a:buFont typeface="Wingdings" pitchFamily="2" charset="2"/>
        <a:buChar char="v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2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63650" indent="-349250" algn="l" defTabSz="914400" rtl="0" eaLnBrk="1" latinLnBrk="0" hangingPunct="1">
        <a:spcBef>
          <a:spcPts val="1200"/>
        </a:spcBef>
        <a:buSzPct val="90000"/>
        <a:buFont typeface="Wingdings" pitchFamily="2" charset="2"/>
        <a:buChar char="v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336550" algn="l" defTabSz="914400" rtl="0" eaLnBrk="1" latinLnBrk="0" hangingPunct="1">
        <a:spcBef>
          <a:spcPts val="12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946275" indent="-346075" algn="l" defTabSz="914400" rtl="0" eaLnBrk="1" latinLnBrk="0" hangingPunct="1">
        <a:spcBef>
          <a:spcPts val="1200"/>
        </a:spcBef>
        <a:buSzPct val="90000"/>
        <a:buFont typeface="Wingdings" pitchFamily="2" charset="2"/>
        <a:buChar char="v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v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 typeface="Wingdings" pitchFamily="2" charset="2"/>
        <a:buChar char="v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709569" y="1006459"/>
            <a:ext cx="5724862" cy="1222129"/>
          </a:xfrm>
        </p:spPr>
        <p:txBody>
          <a:bodyPr/>
          <a:lstStyle/>
          <a:p>
            <a:r>
              <a:rPr lang="it-IT" sz="4800" dirty="0" smtClean="0">
                <a:solidFill>
                  <a:srgbClr val="800000"/>
                </a:solidFill>
                <a:latin typeface="Arial"/>
                <a:cs typeface="Arial"/>
              </a:rPr>
              <a:t>Presente e Futuro</a:t>
            </a:r>
            <a:endParaRPr lang="it-IT" sz="4800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09569" y="2588038"/>
            <a:ext cx="5724862" cy="1413374"/>
          </a:xfrm>
        </p:spPr>
        <p:txBody>
          <a:bodyPr>
            <a:normAutofit/>
          </a:bodyPr>
          <a:lstStyle/>
          <a:p>
            <a:r>
              <a:rPr lang="it-IT" sz="2800" b="1" dirty="0" smtClean="0">
                <a:solidFill>
                  <a:srgbClr val="000090"/>
                </a:solidFill>
                <a:latin typeface="Arial"/>
                <a:cs typeface="Arial"/>
              </a:rPr>
              <a:t>Orientamenti  </a:t>
            </a:r>
          </a:p>
          <a:p>
            <a:r>
              <a:rPr lang="it-IT" sz="2800" b="1" dirty="0" smtClean="0">
                <a:solidFill>
                  <a:srgbClr val="000090"/>
                </a:solidFill>
                <a:latin typeface="Arial"/>
                <a:cs typeface="Arial"/>
              </a:rPr>
              <a:t>dell’Immaginario Collettivo</a:t>
            </a:r>
            <a:endParaRPr lang="it-IT" sz="2800" b="1" dirty="0">
              <a:solidFill>
                <a:srgbClr val="00009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6146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6141" y="314979"/>
            <a:ext cx="7691719" cy="907150"/>
          </a:xfrm>
        </p:spPr>
        <p:txBody>
          <a:bodyPr/>
          <a:lstStyle/>
          <a:p>
            <a:r>
              <a:rPr lang="it-IT" sz="3600" b="1" i="1" dirty="0">
                <a:solidFill>
                  <a:srgbClr val="660066"/>
                </a:solidFill>
              </a:rPr>
              <a:t>Triade “antica” e “moderna”</a:t>
            </a:r>
            <a:endParaRPr lang="it-IT" sz="3600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0780311"/>
              </p:ext>
            </p:extLst>
          </p:nvPr>
        </p:nvGraphicFramePr>
        <p:xfrm>
          <a:off x="395351" y="1587500"/>
          <a:ext cx="8410203" cy="4717933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3175332"/>
                <a:gridCol w="2842094"/>
                <a:gridCol w="2392777"/>
              </a:tblGrid>
              <a:tr h="712978">
                <a:tc>
                  <a:txBody>
                    <a:bodyPr/>
                    <a:lstStyle/>
                    <a:p>
                      <a:pPr algn="l"/>
                      <a:r>
                        <a:rPr lang="it-IT" sz="2000" i="1" dirty="0" smtClean="0">
                          <a:solidFill>
                            <a:srgbClr val="800000"/>
                          </a:solidFill>
                        </a:rPr>
                        <a:t>Antica-Medievale</a:t>
                      </a:r>
                      <a:endParaRPr lang="it-IT" sz="2000" i="1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2000" i="1" dirty="0" smtClean="0">
                          <a:solidFill>
                            <a:srgbClr val="800000"/>
                          </a:solidFill>
                        </a:rPr>
                        <a:t>Moderna</a:t>
                      </a:r>
                      <a:endParaRPr lang="it-IT" sz="2000" i="1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2000" i="1" dirty="0" smtClean="0">
                          <a:solidFill>
                            <a:srgbClr val="800000"/>
                          </a:solidFill>
                        </a:rPr>
                        <a:t>Riferimenti</a:t>
                      </a:r>
                      <a:endParaRPr lang="it-IT" sz="2000" i="1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  <a:tr h="1377018">
                <a:tc>
                  <a:txBody>
                    <a:bodyPr/>
                    <a:lstStyle/>
                    <a:p>
                      <a:r>
                        <a:rPr lang="it-IT" sz="2800" b="1" dirty="0" smtClean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Fede</a:t>
                      </a:r>
                    </a:p>
                    <a:p>
                      <a:r>
                        <a:rPr lang="it-IT" sz="2400" b="0" dirty="0" smtClean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(credo, fiducia)</a:t>
                      </a:r>
                    </a:p>
                    <a:p>
                      <a:pPr marL="0" indent="0">
                        <a:buNone/>
                      </a:pPr>
                      <a:endParaRPr lang="it-IT" sz="2800" b="1" dirty="0" smtClean="0">
                        <a:solidFill>
                          <a:srgbClr val="008000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dirty="0" smtClean="0">
                          <a:solidFill>
                            <a:srgbClr val="000090"/>
                          </a:solidFill>
                          <a:latin typeface="Arial"/>
                          <a:cs typeface="Arial"/>
                        </a:rPr>
                        <a:t>Libertà </a:t>
                      </a:r>
                    </a:p>
                    <a:p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it-IT" sz="2800" b="0" i="1" u="none" dirty="0" smtClean="0">
                          <a:solidFill>
                            <a:srgbClr val="3366FF"/>
                          </a:solidFill>
                          <a:latin typeface="Times New Roman"/>
                          <a:cs typeface="Times New Roman"/>
                        </a:rPr>
                        <a:t>Soggetto</a:t>
                      </a:r>
                    </a:p>
                    <a:p>
                      <a:pPr marL="0" indent="0">
                        <a:buNone/>
                      </a:pPr>
                      <a:r>
                        <a:rPr lang="it-IT" sz="2400" b="0" dirty="0" smtClean="0">
                          <a:solidFill>
                            <a:srgbClr val="B43739"/>
                          </a:solidFill>
                          <a:latin typeface="Arial"/>
                          <a:cs typeface="Arial"/>
                        </a:rPr>
                        <a:t>           </a:t>
                      </a:r>
                      <a:endParaRPr lang="it-IT" sz="2400" b="0" dirty="0"/>
                    </a:p>
                  </a:txBody>
                  <a:tcPr/>
                </a:tc>
              </a:tr>
              <a:tr h="12509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dirty="0" smtClean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Speranza</a:t>
                      </a:r>
                    </a:p>
                    <a:p>
                      <a:r>
                        <a:rPr lang="it-IT" sz="2400" dirty="0" smtClean="0">
                          <a:solidFill>
                            <a:srgbClr val="008000"/>
                          </a:solidFill>
                          <a:latin typeface="Arial"/>
                          <a:cs typeface="Arial"/>
                        </a:rPr>
                        <a:t>(ciò che ci aspetta, mondo futuro)</a:t>
                      </a:r>
                      <a:endParaRPr lang="it-IT" sz="2400" dirty="0">
                        <a:solidFill>
                          <a:srgbClr val="008000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dirty="0" smtClean="0">
                          <a:solidFill>
                            <a:srgbClr val="266E31"/>
                          </a:solidFill>
                          <a:latin typeface="Arial"/>
                          <a:cs typeface="Arial"/>
                        </a:rPr>
                        <a:t>Eguaglianza</a:t>
                      </a:r>
                    </a:p>
                    <a:p>
                      <a:r>
                        <a:rPr lang="it-IT" sz="2400" dirty="0" smtClean="0">
                          <a:solidFill>
                            <a:srgbClr val="266E31"/>
                          </a:solidFill>
                          <a:latin typeface="Arial"/>
                          <a:cs typeface="Arial"/>
                        </a:rPr>
                        <a:t>(parità-giustizia)</a:t>
                      </a:r>
                      <a:endParaRPr lang="it-IT" sz="2400" dirty="0">
                        <a:solidFill>
                          <a:srgbClr val="266E31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0" i="1" dirty="0" smtClean="0">
                          <a:solidFill>
                            <a:srgbClr val="36A249"/>
                          </a:solidFill>
                          <a:latin typeface="Times New Roman"/>
                          <a:cs typeface="Times New Roman"/>
                        </a:rPr>
                        <a:t>Mondo</a:t>
                      </a:r>
                    </a:p>
                    <a:p>
                      <a:endParaRPr lang="it-IT" sz="2800" b="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13770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1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Carità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i="0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(amore del</a:t>
                      </a:r>
                      <a:r>
                        <a:rPr lang="it-IT" sz="2400" i="0" baseline="0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it-IT" sz="2400" i="0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prossimo)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800" b="1" dirty="0" smtClean="0">
                          <a:solidFill>
                            <a:srgbClr val="B43739"/>
                          </a:solidFill>
                          <a:latin typeface="Arial"/>
                          <a:cs typeface="Arial"/>
                        </a:rPr>
                        <a:t>Fraternità</a:t>
                      </a:r>
                    </a:p>
                    <a:p>
                      <a:r>
                        <a:rPr lang="it-IT" sz="2400" b="0" dirty="0" smtClean="0">
                          <a:solidFill>
                            <a:srgbClr val="B43739"/>
                          </a:solidFill>
                          <a:latin typeface="Arial"/>
                          <a:cs typeface="Arial"/>
                        </a:rPr>
                        <a:t>(solidarietà, aiuto reciproco)</a:t>
                      </a:r>
                      <a:endParaRPr lang="it-IT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b="0" i="1" dirty="0" smtClean="0">
                          <a:solidFill>
                            <a:srgbClr val="942059"/>
                          </a:solidFill>
                          <a:latin typeface="Times New Roman"/>
                          <a:cs typeface="Times New Roman"/>
                        </a:rPr>
                        <a:t>Relazioni sociali</a:t>
                      </a:r>
                      <a:endParaRPr lang="it-IT" sz="2800" b="0" i="1" dirty="0" smtClean="0">
                        <a:latin typeface="Times New Roman"/>
                        <a:cs typeface="Times New Roman"/>
                      </a:endParaRPr>
                    </a:p>
                    <a:p>
                      <a:endParaRPr lang="it-IT" sz="2800" b="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7845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6141" y="131799"/>
            <a:ext cx="7691719" cy="575120"/>
          </a:xfrm>
        </p:spPr>
        <p:txBody>
          <a:bodyPr/>
          <a:lstStyle/>
          <a:p>
            <a:r>
              <a:rPr lang="it-IT" sz="3600" b="1" i="1" dirty="0">
                <a:solidFill>
                  <a:srgbClr val="660066"/>
                </a:solidFill>
              </a:rPr>
              <a:t>Triade </a:t>
            </a:r>
            <a:r>
              <a:rPr lang="it-IT" sz="3600" b="1" i="1" dirty="0" smtClean="0">
                <a:solidFill>
                  <a:srgbClr val="660066"/>
                </a:solidFill>
              </a:rPr>
              <a:t>“planetaria”</a:t>
            </a:r>
            <a:endParaRPr lang="it-IT" sz="3600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3678489"/>
              </p:ext>
            </p:extLst>
          </p:nvPr>
        </p:nvGraphicFramePr>
        <p:xfrm>
          <a:off x="119794" y="766829"/>
          <a:ext cx="8805555" cy="5762201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3751726"/>
                <a:gridCol w="2923143"/>
                <a:gridCol w="2130686"/>
              </a:tblGrid>
              <a:tr h="437100">
                <a:tc>
                  <a:txBody>
                    <a:bodyPr/>
                    <a:lstStyle/>
                    <a:p>
                      <a:pPr algn="l"/>
                      <a:r>
                        <a:rPr lang="it-IT" sz="2000" i="1" dirty="0" smtClean="0">
                          <a:solidFill>
                            <a:srgbClr val="800000"/>
                          </a:solidFill>
                        </a:rPr>
                        <a:t>Proposte</a:t>
                      </a:r>
                      <a:endParaRPr lang="it-IT" sz="2000" i="1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2000" i="1" dirty="0" smtClean="0">
                          <a:solidFill>
                            <a:srgbClr val="800000"/>
                          </a:solidFill>
                        </a:rPr>
                        <a:t>Sintesi</a:t>
                      </a:r>
                      <a:endParaRPr lang="it-IT" sz="2000" i="1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2000" i="1" dirty="0" smtClean="0">
                          <a:solidFill>
                            <a:srgbClr val="800000"/>
                          </a:solidFill>
                        </a:rPr>
                        <a:t>Riferimenti</a:t>
                      </a:r>
                      <a:endParaRPr lang="it-IT" sz="2000" i="1" dirty="0"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  <a:tr h="12103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 smtClean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Dignità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dirty="0" err="1" smtClean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Privacy</a:t>
                      </a:r>
                      <a:endParaRPr lang="pl-PL" sz="2400" dirty="0" smtClean="0">
                        <a:solidFill>
                          <a:srgbClr val="0000FF"/>
                        </a:solidFill>
                        <a:latin typeface="Arial"/>
                        <a:cs typeface="Arial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2400" dirty="0" smtClean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Autonomia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marR="0" indent="-514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it-IT" sz="2400" b="1" u="sng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Rispetto</a:t>
                      </a:r>
                      <a:endParaRPr lang="it-IT" sz="2000" b="0" dirty="0" smtClean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  <a:p>
                      <a:pPr marL="514350" marR="0" indent="-514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it-IT" sz="2400" b="0" dirty="0" smtClean="0">
                          <a:solidFill>
                            <a:srgbClr val="000090"/>
                          </a:solidFill>
                          <a:latin typeface="Arial"/>
                          <a:cs typeface="Arial"/>
                        </a:rPr>
                        <a:t>(Coerenza etica:</a:t>
                      </a:r>
                      <a:r>
                        <a:rPr lang="it-IT" sz="2400" b="0" baseline="0" dirty="0" smtClean="0">
                          <a:solidFill>
                            <a:srgbClr val="000090"/>
                          </a:solidFill>
                          <a:latin typeface="Arial"/>
                          <a:cs typeface="Arial"/>
                        </a:rPr>
                        <a:t> 20 v)</a:t>
                      </a:r>
                      <a:endParaRPr lang="it-IT" sz="2400" b="0" dirty="0" smtClean="0">
                        <a:solidFill>
                          <a:srgbClr val="000090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it-IT" sz="2800" i="1" dirty="0" smtClean="0">
                          <a:solidFill>
                            <a:srgbClr val="3366FF"/>
                          </a:solidFill>
                          <a:latin typeface="Times New Roman"/>
                          <a:cs typeface="Times New Roman"/>
                        </a:rPr>
                        <a:t>Soggetto</a:t>
                      </a:r>
                    </a:p>
                    <a:p>
                      <a:pPr marL="0" indent="0">
                        <a:buNone/>
                      </a:pPr>
                      <a:r>
                        <a:rPr lang="it-IT" sz="2800" dirty="0" smtClean="0">
                          <a:solidFill>
                            <a:srgbClr val="B43739"/>
                          </a:solidFill>
                          <a:latin typeface="Times New Roman"/>
                          <a:cs typeface="Times New Roman"/>
                        </a:rPr>
                        <a:t>           </a:t>
                      </a:r>
                      <a:endParaRPr lang="it-IT" sz="28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17673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 smtClean="0">
                          <a:solidFill>
                            <a:srgbClr val="266E31"/>
                          </a:solidFill>
                          <a:latin typeface="Arial"/>
                          <a:cs typeface="Arial"/>
                        </a:rPr>
                        <a:t>Unità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 smtClean="0">
                          <a:solidFill>
                            <a:srgbClr val="266E31"/>
                          </a:solidFill>
                          <a:latin typeface="Arial"/>
                          <a:cs typeface="Arial"/>
                        </a:rPr>
                        <a:t>Sicurezza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 smtClean="0">
                          <a:solidFill>
                            <a:srgbClr val="266E31"/>
                          </a:solidFill>
                          <a:latin typeface="Arial"/>
                          <a:cs typeface="Arial"/>
                        </a:rPr>
                        <a:t>Meritocrazia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 smtClean="0">
                          <a:solidFill>
                            <a:srgbClr val="266E31"/>
                          </a:solidFill>
                          <a:latin typeface="Arial"/>
                          <a:cs typeface="Arial"/>
                        </a:rPr>
                        <a:t>Parità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 smtClean="0">
                          <a:solidFill>
                            <a:srgbClr val="266E31"/>
                          </a:solidFill>
                          <a:latin typeface="Arial"/>
                          <a:cs typeface="Arial"/>
                        </a:rPr>
                        <a:t>Sostenibilità (ambientale)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>
                        <a:buFont typeface="+mj-ea"/>
                        <a:buAutoNum type="circleNumDbPlain"/>
                      </a:pPr>
                      <a:r>
                        <a:rPr lang="it-IT" sz="2800" b="1" u="sng" dirty="0" smtClean="0">
                          <a:solidFill>
                            <a:srgbClr val="266E31"/>
                          </a:solidFill>
                        </a:rPr>
                        <a:t>Giustizia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ea"/>
                        <a:buNone/>
                        <a:tabLst/>
                        <a:defRPr/>
                      </a:pPr>
                      <a:r>
                        <a:rPr lang="it-IT" sz="2800" dirty="0" smtClean="0">
                          <a:solidFill>
                            <a:srgbClr val="000090"/>
                          </a:solidFill>
                        </a:rPr>
                        <a:t>2. (Armonia)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it-IT" sz="2800" dirty="0" smtClean="0">
                          <a:solidFill>
                            <a:srgbClr val="B43739"/>
                          </a:solidFill>
                        </a:rPr>
                        <a:t>3.</a:t>
                      </a:r>
                      <a:r>
                        <a:rPr lang="it-IT" sz="2800" baseline="0" dirty="0" smtClean="0">
                          <a:solidFill>
                            <a:srgbClr val="B43739"/>
                          </a:solidFill>
                        </a:rPr>
                        <a:t> (</a:t>
                      </a:r>
                      <a:r>
                        <a:rPr lang="it-IT" sz="2800" dirty="0" smtClean="0">
                          <a:solidFill>
                            <a:srgbClr val="B43739"/>
                          </a:solidFill>
                        </a:rPr>
                        <a:t>Pace)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it-IT" sz="2800" dirty="0" smtClean="0">
                          <a:solidFill>
                            <a:srgbClr val="0000FF"/>
                          </a:solidFill>
                        </a:rPr>
                        <a:t>4. (Legge)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i="1" dirty="0" smtClean="0">
                          <a:solidFill>
                            <a:srgbClr val="44CD50"/>
                          </a:solidFill>
                          <a:latin typeface="Times New Roman"/>
                          <a:cs typeface="Times New Roman"/>
                        </a:rPr>
                        <a:t>Mondo/Ambiente</a:t>
                      </a:r>
                    </a:p>
                    <a:p>
                      <a:endParaRPr lang="it-IT" sz="28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  <a:tr h="20728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Conoscenza </a:t>
                      </a:r>
                      <a:r>
                        <a:rPr lang="it-IT" sz="2000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(reciproca)</a:t>
                      </a:r>
                    </a:p>
                    <a:p>
                      <a:pPr marL="0" indent="0">
                        <a:buNone/>
                      </a:pPr>
                      <a:r>
                        <a:rPr lang="it-IT" sz="2400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Integrazione</a:t>
                      </a:r>
                    </a:p>
                    <a:p>
                      <a:pPr marL="0" indent="0">
                        <a:buNone/>
                      </a:pPr>
                      <a:r>
                        <a:rPr lang="it-IT" sz="2400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Tolleranza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Resilienza </a:t>
                      </a:r>
                      <a:r>
                        <a:rPr lang="it-IT" sz="1800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(resistenza-accoglienza)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0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Umiltà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marR="0" indent="-514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romanUcPeriod"/>
                        <a:tabLst/>
                        <a:defRPr/>
                      </a:pPr>
                      <a:r>
                        <a:rPr lang="it-IT" sz="2400" b="1" u="sng" dirty="0" smtClean="0">
                          <a:solidFill>
                            <a:srgbClr val="942059"/>
                          </a:solidFill>
                          <a:latin typeface="Arial"/>
                          <a:cs typeface="Arial"/>
                        </a:rPr>
                        <a:t>Solidarietà</a:t>
                      </a:r>
                    </a:p>
                    <a:p>
                      <a:pPr marL="514350" indent="-514350">
                        <a:buFont typeface="+mj-lt"/>
                        <a:buAutoNum type="romanUcPeriod"/>
                      </a:pPr>
                      <a:r>
                        <a:rPr lang="it-IT" sz="2400" dirty="0" smtClean="0">
                          <a:solidFill>
                            <a:srgbClr val="3EB752"/>
                          </a:solidFill>
                          <a:latin typeface="Arial"/>
                          <a:cs typeface="Arial"/>
                        </a:rPr>
                        <a:t>(Comprensione)</a:t>
                      </a:r>
                      <a:endParaRPr lang="it-IT" sz="2400" dirty="0" smtClean="0">
                        <a:solidFill>
                          <a:srgbClr val="3EB752"/>
                        </a:solidFill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i="1" dirty="0" smtClean="0">
                          <a:solidFill>
                            <a:srgbClr val="942059"/>
                          </a:solidFill>
                          <a:latin typeface="Times New Roman"/>
                          <a:cs typeface="Times New Roman"/>
                        </a:rPr>
                        <a:t>Relazioni sociali</a:t>
                      </a:r>
                      <a:endParaRPr lang="it-IT" sz="2800" i="1" dirty="0" smtClean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60468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Rischio">
  <a:themeElements>
    <a:clrScheme name="Venture">
      <a:dk1>
        <a:sysClr val="windowText" lastClr="000000"/>
      </a:dk1>
      <a:lt1>
        <a:sysClr val="window" lastClr="FFFFFF"/>
      </a:lt1>
      <a:dk2>
        <a:srgbClr val="738450"/>
      </a:dk2>
      <a:lt2>
        <a:srgbClr val="E8E9D1"/>
      </a:lt2>
      <a:accent1>
        <a:srgbClr val="9EB060"/>
      </a:accent1>
      <a:accent2>
        <a:srgbClr val="D09A08"/>
      </a:accent2>
      <a:accent3>
        <a:srgbClr val="F2EC86"/>
      </a:accent3>
      <a:accent4>
        <a:srgbClr val="824F1C"/>
      </a:accent4>
      <a:accent5>
        <a:srgbClr val="511818"/>
      </a:accent5>
      <a:accent6>
        <a:srgbClr val="553876"/>
      </a:accent6>
      <a:hlink>
        <a:srgbClr val="929547"/>
      </a:hlink>
      <a:folHlink>
        <a:srgbClr val="56633C"/>
      </a:folHlink>
    </a:clrScheme>
    <a:fontScheme name="Venture">
      <a:majorFont>
        <a:latin typeface="Calisto MT"/>
        <a:ea typeface=""/>
        <a:cs typeface=""/>
        <a:font script="Jpan" typeface="ＭＳ Ｐ明朝"/>
      </a:majorFont>
      <a:minorFont>
        <a:latin typeface="Calisto MT"/>
        <a:ea typeface=""/>
        <a:cs typeface=""/>
        <a:font script="Jpan" typeface="ＭＳ Ｐ明朝"/>
      </a:minorFont>
    </a:fontScheme>
    <a:fmtScheme name="Ventur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76200" dist="25400" dir="13500000">
              <a:srgbClr val="4B4B4B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3">
            <a:duotone>
              <a:schemeClr val="phClr">
                <a:shade val="10000"/>
                <a:alpha val="30000"/>
                <a:satMod val="60000"/>
              </a:schemeClr>
              <a:schemeClr val="phClr">
                <a:tint val="20000"/>
                <a:alpha val="5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30000"/>
                <a:alpha val="50000"/>
                <a:satMod val="150000"/>
              </a:schemeClr>
              <a:schemeClr val="phClr">
                <a:tint val="50000"/>
                <a:alpha val="10000"/>
                <a:satMod val="1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Rischio.thmx</Template>
  <TotalTime>352</TotalTime>
  <Words>126</Words>
  <Application>Microsoft Macintosh PowerPoint</Application>
  <PresentationFormat>Presentazione su schermo (4:3)</PresentationFormat>
  <Paragraphs>51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4" baseType="lpstr">
      <vt:lpstr>Rischio</vt:lpstr>
      <vt:lpstr>Presente e Futuro</vt:lpstr>
      <vt:lpstr>Triade “antica” e “moderna”</vt:lpstr>
      <vt:lpstr>Triade “planetaria”</vt:lpstr>
    </vt:vector>
  </TitlesOfParts>
  <Company>Università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Marco Ingrosso casa</dc:creator>
  <cp:lastModifiedBy>Marco Ingrosso</cp:lastModifiedBy>
  <cp:revision>14</cp:revision>
  <dcterms:created xsi:type="dcterms:W3CDTF">2014-11-10T09:58:15Z</dcterms:created>
  <dcterms:modified xsi:type="dcterms:W3CDTF">2014-11-13T15:17:31Z</dcterms:modified>
</cp:coreProperties>
</file>