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8" r:id="rId3"/>
    <p:sldId id="304" r:id="rId4"/>
    <p:sldId id="268" r:id="rId5"/>
    <p:sldId id="285" r:id="rId6"/>
    <p:sldId id="283" r:id="rId7"/>
    <p:sldId id="284" r:id="rId8"/>
    <p:sldId id="299" r:id="rId9"/>
    <p:sldId id="300" r:id="rId10"/>
    <p:sldId id="288" r:id="rId11"/>
    <p:sldId id="301" r:id="rId12"/>
    <p:sldId id="303" r:id="rId13"/>
    <p:sldId id="305" r:id="rId14"/>
    <p:sldId id="287" r:id="rId15"/>
  </p:sldIdLst>
  <p:sldSz cx="9144000" cy="6858000" type="screen4x3"/>
  <p:notesSz cx="6858000" cy="994568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FF33CC"/>
    <a:srgbClr val="FFFF99"/>
    <a:srgbClr val="98B95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A1DD8B-3810-430E-9BE7-4B939BB9E402}" type="datetimeFigureOut">
              <a:rPr lang="it-IT" smtClean="0"/>
              <a:pPr/>
              <a:t>20/11/2014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DA9FEE-985D-4D97-949D-8DF15A13567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9669967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03821F-2AE0-466D-89A4-31C7AE24E414}" type="datetimeFigureOut">
              <a:rPr lang="it-IT" smtClean="0"/>
              <a:pPr/>
              <a:t>20/11/2014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F8C4C4-10D9-4975-ACB5-143E69FC38E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065974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="1" dirty="0" smtClean="0"/>
              <a:t>“REALE”</a:t>
            </a:r>
            <a:r>
              <a:rPr lang="it-IT" dirty="0" smtClean="0"/>
              <a:t> termine che evoca qualcosa che “è”, qualcosa di “oggettivo” e proprio per questo conoscibile nella sua vera essenza. Fin da piccolo ogni individuo, in modo del tutto naturale, impara</a:t>
            </a:r>
            <a:r>
              <a:rPr lang="it-IT" baseline="0" dirty="0" smtClean="0"/>
              <a:t> a conoscere </a:t>
            </a:r>
            <a:r>
              <a:rPr lang="it-IT" dirty="0" smtClean="0"/>
              <a:t>il mondo che lo circonda attraverso due organi di senso principali:</a:t>
            </a:r>
            <a:r>
              <a:rPr lang="it-IT" baseline="0" dirty="0" smtClean="0"/>
              <a:t> gli occhi (OSSERVAZIONE) e le orecchie (ASCOLTANDO).  Progressivamente ciò che vede e sente acquisisce un </a:t>
            </a:r>
            <a:r>
              <a:rPr lang="it-IT" b="1" baseline="0" dirty="0" smtClean="0"/>
              <a:t>senso, </a:t>
            </a:r>
            <a:r>
              <a:rPr lang="it-IT" b="0" baseline="0" dirty="0" smtClean="0"/>
              <a:t>un </a:t>
            </a:r>
            <a:r>
              <a:rPr lang="it-IT" b="1" baseline="0" dirty="0" smtClean="0"/>
              <a:t>significato</a:t>
            </a:r>
            <a:r>
              <a:rPr lang="it-IT" b="0" baseline="0" dirty="0" smtClean="0"/>
              <a:t>, diventa </a:t>
            </a:r>
            <a:r>
              <a:rPr lang="it-IT" b="1" baseline="0" dirty="0" smtClean="0"/>
              <a:t>“sapere” </a:t>
            </a:r>
            <a:r>
              <a:rPr lang="it-IT" b="0" baseline="0" dirty="0" smtClean="0"/>
              <a:t>ed è questo tipo di conoscenza che ciascuno di noi utilizza per interpretare il mondo in cui vive. La conoscenza del “reale” parte quindi dall’</a:t>
            </a:r>
            <a:r>
              <a:rPr lang="it-IT" b="1" i="1" baseline="0" dirty="0" smtClean="0"/>
              <a:t>esperienza</a:t>
            </a:r>
            <a:r>
              <a:rPr lang="it-IT" b="0" baseline="0" dirty="0" smtClean="0"/>
              <a:t>, che viene </a:t>
            </a:r>
            <a:r>
              <a:rPr lang="it-IT" b="1" i="1" baseline="0" dirty="0" smtClean="0"/>
              <a:t>interpretata</a:t>
            </a:r>
            <a:r>
              <a:rPr lang="it-IT" b="0" baseline="0" dirty="0" smtClean="0"/>
              <a:t>  da ciascuno di noi per poter giungere ad una spiegazione/comprensione di quando osservato e/o ascoltato, dei “fatti sociali”. Ma come osserviamo? Come ascoltiamo?</a:t>
            </a:r>
            <a:endParaRPr lang="it-IT" b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8C4C4-10D9-4975-ACB5-143E69FC38E1}" type="slidenum">
              <a:rPr lang="it-IT" smtClean="0"/>
              <a:pPr/>
              <a:t>2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L’ingenuità epistemologica ci induce a ritenere che ciò</a:t>
            </a:r>
            <a:r>
              <a:rPr lang="it-IT" baseline="0" dirty="0" smtClean="0"/>
              <a:t> che osserviamo dal nostro punto di vista sia “vero”. Ciò può esserlo </a:t>
            </a:r>
            <a:r>
              <a:rPr lang="it-IT" b="1" i="1" baseline="0" dirty="0" smtClean="0"/>
              <a:t>se</a:t>
            </a:r>
            <a:r>
              <a:rPr lang="it-IT" baseline="0" dirty="0" smtClean="0"/>
              <a:t>, e </a:t>
            </a:r>
            <a:r>
              <a:rPr lang="it-IT" b="1" i="1" baseline="0" dirty="0" smtClean="0"/>
              <a:t>solo se</a:t>
            </a:r>
            <a:r>
              <a:rPr lang="it-IT" baseline="0" dirty="0" smtClean="0"/>
              <a:t>, operiamo in sistemi semplici entro i quali valgono le stesse premesse implicite (abitudini </a:t>
            </a:r>
            <a:r>
              <a:rPr lang="it-IT" baseline="0" dirty="0" err="1" smtClean="0"/>
              <a:t>percettivo-valutative</a:t>
            </a:r>
            <a:r>
              <a:rPr lang="it-IT" baseline="0" dirty="0" smtClean="0"/>
              <a:t>). Il mondo sociale, tuttavia, non è affatto un sistema semplice ed oggi ancora di più a fronte della “globalizzazione” che pervade le nostre vite -&gt; </a:t>
            </a:r>
            <a:r>
              <a:rPr lang="it-IT" baseline="0" dirty="0" err="1" smtClean="0"/>
              <a:t>deuteroapprendimento</a:t>
            </a:r>
            <a:r>
              <a:rPr lang="it-IT" baseline="0" dirty="0" smtClean="0"/>
              <a:t> (Apprendimento dell’apprendimento)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8C4C4-10D9-4975-ACB5-143E69FC38E1}" type="slidenum">
              <a:rPr lang="it-IT" smtClean="0"/>
              <a:pPr/>
              <a:t>9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Cambiamento delle premesse implicite</a:t>
            </a:r>
            <a:r>
              <a:rPr lang="it-IT" baseline="0" dirty="0" smtClean="0"/>
              <a:t>.</a:t>
            </a:r>
          </a:p>
          <a:p>
            <a:r>
              <a:rPr lang="it-IT" baseline="0" dirty="0" smtClean="0"/>
              <a:t>Chi ha risolto l’esercizio non si è limitato a cambiare il percorso, ha cambiato le premesse (</a:t>
            </a:r>
            <a:r>
              <a:rPr lang="it-IT" b="1" baseline="0" dirty="0" smtClean="0"/>
              <a:t>cambio del contesto, della “forma”/gestalt</a:t>
            </a:r>
            <a:r>
              <a:rPr lang="it-IT" baseline="0" dirty="0" smtClean="0"/>
              <a:t>).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8C4C4-10D9-4975-ACB5-143E69FC38E1}" type="slidenum">
              <a:rPr lang="it-IT" smtClean="0"/>
              <a:pPr/>
              <a:t>10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Cambiare</a:t>
            </a:r>
            <a:r>
              <a:rPr lang="it-IT" baseline="0" dirty="0" smtClean="0"/>
              <a:t> la “forma”-&gt; cambiamento della cornice </a:t>
            </a:r>
            <a:r>
              <a:rPr lang="it-IT" baseline="0" dirty="0" err="1" smtClean="0"/>
              <a:t>linguistico-culturale</a:t>
            </a:r>
            <a:r>
              <a:rPr lang="it-IT" baseline="0" dirty="0" smtClean="0"/>
              <a:t>. Parole con un significato in lingua italiana ed uno diverso in lingua inglese.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8C4C4-10D9-4975-ACB5-143E69FC38E1}" type="slidenum">
              <a:rPr lang="it-IT" smtClean="0"/>
              <a:pPr/>
              <a:t>11</a:t>
            </a:fld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="1" dirty="0" smtClean="0"/>
              <a:t>Stereotipi</a:t>
            </a:r>
            <a:r>
              <a:rPr lang="it-IT" b="1" baseline="0" dirty="0" smtClean="0"/>
              <a:t> e pregiudizi. Esperienza di “spiazzamento”</a:t>
            </a:r>
            <a:endParaRPr lang="it-IT" baseline="0" dirty="0" smtClean="0"/>
          </a:p>
          <a:p>
            <a:r>
              <a:rPr lang="it-IT" baseline="0" dirty="0" smtClean="0"/>
              <a:t>Il gioco è finalizzato a verificare da parte di ciascuno quanto e come gli stereotipi possano costituire i criteri in base ai quali operare delle scelte.</a:t>
            </a:r>
          </a:p>
          <a:p>
            <a:r>
              <a:rPr lang="it-IT" b="1" baseline="0" dirty="0" smtClean="0"/>
              <a:t>Ciò che si dà per scontato </a:t>
            </a:r>
            <a:r>
              <a:rPr lang="it-IT" baseline="0" dirty="0" smtClean="0"/>
              <a:t>diventa la bussola di orientamento per le nostre decisioni e rappresentazione oggettiva della realtà (!).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8C4C4-10D9-4975-ACB5-143E69FC38E1}" type="slidenum">
              <a:rPr lang="it-IT" smtClean="0"/>
              <a:pPr/>
              <a:t>12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8C592-D8AF-4BB5-85BC-A69737AD590F}" type="datetimeFigureOut">
              <a:rPr lang="it-IT" smtClean="0"/>
              <a:pPr/>
              <a:t>20/11/2014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906F2-BFD5-48D9-A530-C03D089C587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561435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8C592-D8AF-4BB5-85BC-A69737AD590F}" type="datetimeFigureOut">
              <a:rPr lang="it-IT" smtClean="0"/>
              <a:pPr/>
              <a:t>20/11/2014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906F2-BFD5-48D9-A530-C03D089C587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879178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8C592-D8AF-4BB5-85BC-A69737AD590F}" type="datetimeFigureOut">
              <a:rPr lang="it-IT" smtClean="0"/>
              <a:pPr/>
              <a:t>20/11/2014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906F2-BFD5-48D9-A530-C03D089C587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19597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8C592-D8AF-4BB5-85BC-A69737AD590F}" type="datetimeFigureOut">
              <a:rPr lang="it-IT" smtClean="0"/>
              <a:pPr/>
              <a:t>20/11/2014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906F2-BFD5-48D9-A530-C03D089C587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223624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8C592-D8AF-4BB5-85BC-A69737AD590F}" type="datetimeFigureOut">
              <a:rPr lang="it-IT" smtClean="0"/>
              <a:pPr/>
              <a:t>20/11/2014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906F2-BFD5-48D9-A530-C03D089C587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064945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8C592-D8AF-4BB5-85BC-A69737AD590F}" type="datetimeFigureOut">
              <a:rPr lang="it-IT" smtClean="0"/>
              <a:pPr/>
              <a:t>20/11/2014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906F2-BFD5-48D9-A530-C03D089C587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948681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8C592-D8AF-4BB5-85BC-A69737AD590F}" type="datetimeFigureOut">
              <a:rPr lang="it-IT" smtClean="0"/>
              <a:pPr/>
              <a:t>20/11/2014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906F2-BFD5-48D9-A530-C03D089C587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886766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8C592-D8AF-4BB5-85BC-A69737AD590F}" type="datetimeFigureOut">
              <a:rPr lang="it-IT" smtClean="0"/>
              <a:pPr/>
              <a:t>20/11/2014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906F2-BFD5-48D9-A530-C03D089C587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035216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8C592-D8AF-4BB5-85BC-A69737AD590F}" type="datetimeFigureOut">
              <a:rPr lang="it-IT" smtClean="0"/>
              <a:pPr/>
              <a:t>20/11/2014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906F2-BFD5-48D9-A530-C03D089C587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286357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8C592-D8AF-4BB5-85BC-A69737AD590F}" type="datetimeFigureOut">
              <a:rPr lang="it-IT" smtClean="0"/>
              <a:pPr/>
              <a:t>20/11/2014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906F2-BFD5-48D9-A530-C03D089C587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358003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8C592-D8AF-4BB5-85BC-A69737AD590F}" type="datetimeFigureOut">
              <a:rPr lang="it-IT" smtClean="0"/>
              <a:pPr/>
              <a:t>20/11/2014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906F2-BFD5-48D9-A530-C03D089C587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046500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E8C592-D8AF-4BB5-85BC-A69737AD590F}" type="datetimeFigureOut">
              <a:rPr lang="it-IT" smtClean="0"/>
              <a:pPr/>
              <a:t>20/11/2014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A906F2-BFD5-48D9-A530-C03D089C587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886402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055" descr="C:\Documents and Settings\Pierpaola\Desktop\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63500"/>
            <a:ext cx="8890000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2054"/>
          <p:cNvSpPr txBox="1">
            <a:spLocks noChangeArrowheads="1"/>
          </p:cNvSpPr>
          <p:nvPr/>
        </p:nvSpPr>
        <p:spPr bwMode="auto">
          <a:xfrm>
            <a:off x="5580112" y="1484784"/>
            <a:ext cx="336227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it-IT" sz="1800" b="1" i="1" dirty="0" smtClean="0">
                <a:solidFill>
                  <a:schemeClr val="tx2"/>
                </a:solidFill>
                <a:latin typeface="+mn-lt"/>
              </a:rPr>
              <a:t>pierpaola.pierucci@unife.it</a:t>
            </a:r>
            <a:endParaRPr lang="it-IT" sz="1800" b="1" i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8" name="Text Box 2053"/>
          <p:cNvSpPr txBox="1">
            <a:spLocks noChangeArrowheads="1"/>
          </p:cNvSpPr>
          <p:nvPr/>
        </p:nvSpPr>
        <p:spPr bwMode="auto">
          <a:xfrm>
            <a:off x="251520" y="4941168"/>
            <a:ext cx="8892480" cy="18774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it-IT" sz="1800" b="1" dirty="0" smtClean="0">
                <a:latin typeface="+mj-lt"/>
              </a:rPr>
              <a:t>[Corso di Sociologia generale </a:t>
            </a:r>
            <a:r>
              <a:rPr lang="it-IT" sz="1800" b="1" dirty="0" err="1" smtClean="0">
                <a:latin typeface="+mj-lt"/>
              </a:rPr>
              <a:t>a.a.</a:t>
            </a:r>
            <a:r>
              <a:rPr lang="it-IT" sz="1800" b="1" dirty="0" smtClean="0">
                <a:latin typeface="+mj-lt"/>
              </a:rPr>
              <a:t> 2014 – 2015]</a:t>
            </a:r>
          </a:p>
          <a:p>
            <a:pPr algn="ctr" eaLnBrk="1" hangingPunct="1"/>
            <a:endParaRPr lang="it-IT" sz="900" b="1" dirty="0" smtClean="0">
              <a:solidFill>
                <a:srgbClr val="C00000"/>
              </a:solidFill>
              <a:latin typeface="+mj-lt"/>
            </a:endParaRPr>
          </a:p>
          <a:p>
            <a:pPr algn="ctr" eaLnBrk="1" hangingPunct="1"/>
            <a:r>
              <a:rPr lang="it-IT" b="1" dirty="0" smtClean="0">
                <a:solidFill>
                  <a:srgbClr val="C00000"/>
                </a:solidFill>
                <a:latin typeface="+mn-lt"/>
              </a:rPr>
              <a:t>“Fare ricerca nella realtà sociale”</a:t>
            </a:r>
          </a:p>
          <a:p>
            <a:pPr algn="ctr" eaLnBrk="1" hangingPunct="1"/>
            <a:r>
              <a:rPr lang="it-IT" sz="2000" b="1" dirty="0" smtClean="0">
                <a:latin typeface="+mn-lt"/>
              </a:rPr>
              <a:t>Capitolo 3 del volume:</a:t>
            </a:r>
          </a:p>
          <a:p>
            <a:pPr algn="ctr"/>
            <a:r>
              <a:rPr lang="it-IT" sz="1800" b="1" dirty="0" smtClean="0">
                <a:latin typeface="+mj-lt"/>
              </a:rPr>
              <a:t>“Introduzione alla sociologia” di George </a:t>
            </a:r>
            <a:r>
              <a:rPr lang="it-IT" sz="1800" b="1" dirty="0" err="1" smtClean="0">
                <a:latin typeface="+mj-lt"/>
              </a:rPr>
              <a:t>Ritzer</a:t>
            </a:r>
            <a:r>
              <a:rPr lang="it-IT" sz="1800" b="1" dirty="0" smtClean="0">
                <a:latin typeface="+mj-lt"/>
              </a:rPr>
              <a:t> </a:t>
            </a:r>
          </a:p>
          <a:p>
            <a:pPr algn="ctr"/>
            <a:r>
              <a:rPr lang="it-IT" sz="1800" b="1" dirty="0" smtClean="0">
                <a:latin typeface="+mj-lt"/>
              </a:rPr>
              <a:t>Utet editore </a:t>
            </a:r>
          </a:p>
          <a:p>
            <a:pPr algn="ctr" eaLnBrk="1" hangingPunct="1"/>
            <a:endParaRPr lang="it-IT" sz="900" b="1" dirty="0" smtClean="0">
              <a:latin typeface="+mj-lt"/>
            </a:endParaRPr>
          </a:p>
        </p:txBody>
      </p:sp>
      <p:pic>
        <p:nvPicPr>
          <p:cNvPr id="10" name="Immagine 9" descr="600px-graph_betweenness-sv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99792" y="1196752"/>
            <a:ext cx="3528392" cy="3528392"/>
          </a:xfrm>
          <a:prstGeom prst="rect">
            <a:avLst/>
          </a:prstGeom>
        </p:spPr>
      </p:pic>
      <p:pic>
        <p:nvPicPr>
          <p:cNvPr id="11" name="Immagine 10" descr="600px-graph_betweenness-sv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1600" y="2636912"/>
            <a:ext cx="2448272" cy="2448272"/>
          </a:xfrm>
          <a:prstGeom prst="rect">
            <a:avLst/>
          </a:prstGeom>
        </p:spPr>
      </p:pic>
      <p:pic>
        <p:nvPicPr>
          <p:cNvPr id="12" name="Immagine 11" descr="600px-graph_betweenness-sv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56176" y="2708920"/>
            <a:ext cx="2232248" cy="2232248"/>
          </a:xfrm>
          <a:prstGeom prst="rect">
            <a:avLst/>
          </a:prstGeom>
        </p:spPr>
      </p:pic>
      <p:pic>
        <p:nvPicPr>
          <p:cNvPr id="13" name="Immagine 12" descr="600px-graph_betweenness-sv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64088" y="2204864"/>
            <a:ext cx="1387896" cy="1387896"/>
          </a:xfrm>
          <a:prstGeom prst="rect">
            <a:avLst/>
          </a:prstGeom>
        </p:spPr>
      </p:pic>
      <p:pic>
        <p:nvPicPr>
          <p:cNvPr id="14" name="Immagine 13" descr="600px-graph_betweenness-svg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23728" y="2060848"/>
            <a:ext cx="1027856" cy="1027856"/>
          </a:xfrm>
          <a:prstGeom prst="rect">
            <a:avLst/>
          </a:prstGeom>
        </p:spPr>
      </p:pic>
      <p:pic>
        <p:nvPicPr>
          <p:cNvPr id="15" name="Immagine 14" descr="600px-graph_betweenness-svg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11824" y="3501008"/>
            <a:ext cx="1152128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511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055" descr="C:\Documents and Settings\Pierpaola\Desktop\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63500"/>
            <a:ext cx="8890000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827584" y="1484785"/>
            <a:ext cx="7416824" cy="1692771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rgbClr val="C00000"/>
                </a:solidFill>
              </a:rPr>
              <a:t>Esercizio di fenomenologia sperimentale:</a:t>
            </a:r>
          </a:p>
          <a:p>
            <a:endParaRPr lang="it-IT" sz="1100" b="1" dirty="0" smtClean="0"/>
          </a:p>
          <a:p>
            <a:r>
              <a:rPr lang="it-IT" b="1" dirty="0" smtClean="0"/>
              <a:t>[Tempo: 5 minuti]</a:t>
            </a:r>
          </a:p>
          <a:p>
            <a:endParaRPr lang="it-IT" sz="1100" b="1" dirty="0" smtClean="0"/>
          </a:p>
          <a:p>
            <a:r>
              <a:rPr lang="it-IT" b="1" dirty="0" smtClean="0"/>
              <a:t>Compito: </a:t>
            </a:r>
          </a:p>
          <a:p>
            <a:r>
              <a:rPr lang="it-IT" b="1" dirty="0" smtClean="0"/>
              <a:t>unire i nove punti con </a:t>
            </a:r>
            <a:r>
              <a:rPr lang="it-IT" b="1" u="sng" dirty="0" smtClean="0"/>
              <a:t>quattro segmenti </a:t>
            </a:r>
            <a:r>
              <a:rPr lang="it-IT" b="1" dirty="0" smtClean="0"/>
              <a:t>senza sollevare la matita dal foglio</a:t>
            </a:r>
            <a:endParaRPr lang="it-IT" dirty="0" smtClean="0"/>
          </a:p>
        </p:txBody>
      </p:sp>
      <p:pic>
        <p:nvPicPr>
          <p:cNvPr id="9" name="Immagine 8" descr="problema-nove-punti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22542" y="3573016"/>
            <a:ext cx="2701586" cy="23762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055" descr="C:\Documents and Settings\Pierpaola\Desktop\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63500"/>
            <a:ext cx="8890000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971600" y="1196752"/>
            <a:ext cx="7128792" cy="5386090"/>
          </a:xfrm>
          <a:prstGeom prst="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lin ang="0" scaled="1"/>
            <a:tileRect/>
          </a:gradFill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it-IT" sz="2400" b="1" dirty="0" smtClean="0">
              <a:solidFill>
                <a:srgbClr val="C00000"/>
              </a:solidFill>
            </a:endParaRPr>
          </a:p>
          <a:p>
            <a:endParaRPr lang="it-IT" sz="2400" b="1" dirty="0" smtClean="0"/>
          </a:p>
          <a:p>
            <a:pPr algn="ctr"/>
            <a:r>
              <a:rPr lang="it-IT" sz="2400" b="1" dirty="0" smtClean="0"/>
              <a:t>“Che cos’hanno in comune queste parole?”</a:t>
            </a:r>
          </a:p>
          <a:p>
            <a:pPr algn="just"/>
            <a:endParaRPr lang="it-IT" sz="2400" b="1" dirty="0" smtClean="0"/>
          </a:p>
          <a:p>
            <a:pPr algn="just"/>
            <a:r>
              <a:rPr lang="it-IT" sz="2400" b="1" dirty="0" smtClean="0"/>
              <a:t> 			</a:t>
            </a:r>
            <a:r>
              <a:rPr lang="it-IT" sz="3200" b="1" dirty="0" smtClean="0"/>
              <a:t>Ago</a:t>
            </a:r>
          </a:p>
          <a:p>
            <a:pPr algn="just"/>
            <a:r>
              <a:rPr lang="it-IT" sz="3200" b="1" dirty="0" smtClean="0"/>
              <a:t>			Fine</a:t>
            </a:r>
          </a:p>
          <a:p>
            <a:pPr algn="just"/>
            <a:r>
              <a:rPr lang="it-IT" sz="3200" b="1" dirty="0" smtClean="0"/>
              <a:t>			Sale</a:t>
            </a:r>
          </a:p>
          <a:p>
            <a:pPr algn="just"/>
            <a:r>
              <a:rPr lang="it-IT" sz="3200" b="1" dirty="0" smtClean="0"/>
              <a:t>			Mare</a:t>
            </a:r>
          </a:p>
          <a:p>
            <a:pPr algn="just"/>
            <a:r>
              <a:rPr lang="it-IT" sz="3200" b="1" dirty="0" smtClean="0"/>
              <a:t>			Dare</a:t>
            </a:r>
          </a:p>
          <a:p>
            <a:pPr algn="just"/>
            <a:r>
              <a:rPr lang="it-IT" sz="3200" b="1" dirty="0" smtClean="0"/>
              <a:t>			Date</a:t>
            </a:r>
          </a:p>
          <a:p>
            <a:pPr algn="just"/>
            <a:r>
              <a:rPr lang="it-IT" sz="3200" b="1" dirty="0" smtClean="0"/>
              <a:t>			Care</a:t>
            </a:r>
          </a:p>
          <a:p>
            <a:endParaRPr lang="it-IT" sz="2400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055" descr="C:\Documents and Settings\Pierpaola\Desktop\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63500"/>
            <a:ext cx="8890000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827584" y="1333212"/>
            <a:ext cx="7416824" cy="4832092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C00000"/>
                </a:solidFill>
              </a:rPr>
              <a:t>Esercizio di riflessività fenomenologia</a:t>
            </a:r>
          </a:p>
          <a:p>
            <a:pPr algn="just"/>
            <a:endParaRPr lang="it-IT" sz="300" b="1" dirty="0" smtClean="0"/>
          </a:p>
          <a:p>
            <a:pPr algn="ctr"/>
            <a:r>
              <a:rPr lang="it-IT" b="1" dirty="0" smtClean="0"/>
              <a:t>[5 minuti di tempo]</a:t>
            </a:r>
          </a:p>
          <a:p>
            <a:pPr algn="just"/>
            <a:endParaRPr lang="it-IT" b="1" dirty="0" smtClean="0"/>
          </a:p>
          <a:p>
            <a:pPr algn="just"/>
            <a:r>
              <a:rPr lang="it-IT" b="1" u="sng" dirty="0" smtClean="0"/>
              <a:t>Storia</a:t>
            </a:r>
            <a:r>
              <a:rPr lang="it-IT" b="1" dirty="0" smtClean="0"/>
              <a:t>: La terra sta morendo. Unica possibilità di salvezza una navicella spaziale con sette posti a bordo che sta per partire per un altro pianeta. Intorno alla navicella vi sono undici persone che aspirano a partire. Voi vi trovate nella posizione di dover scegliere le sette persone che partiranno e costituiranno il primo nucleo di una nuova civiltà. Di loro sappiamo pochissimo, quasi niente, tuttavia su queste basi dovete scegliere. Le informazioni che abbiamo sono le seguenti:</a:t>
            </a:r>
          </a:p>
          <a:p>
            <a:pPr algn="just"/>
            <a:endParaRPr lang="it-IT" b="1" dirty="0" smtClean="0"/>
          </a:p>
          <a:p>
            <a:pPr marL="342900" indent="-342900" algn="just">
              <a:buAutoNum type="arabicPeriod"/>
            </a:pPr>
            <a:r>
              <a:rPr lang="it-IT" b="1" dirty="0" smtClean="0"/>
              <a:t>Militante nero;                        6. Falegname cieco;                 11. Sacerdote</a:t>
            </a:r>
          </a:p>
          <a:p>
            <a:pPr marL="342900" indent="-342900" algn="just">
              <a:buAutoNum type="arabicPeriod"/>
            </a:pPr>
            <a:r>
              <a:rPr lang="it-IT" b="1" dirty="0" smtClean="0"/>
              <a:t>Poliziotto con fucile;              7. Dottoressa;</a:t>
            </a:r>
          </a:p>
          <a:p>
            <a:pPr marL="342900" indent="-342900" algn="just">
              <a:buAutoNum type="arabicPeriod"/>
            </a:pPr>
            <a:r>
              <a:rPr lang="it-IT" b="1" dirty="0" smtClean="0"/>
              <a:t>Atleta;                                       8. Prostituta;</a:t>
            </a:r>
          </a:p>
          <a:p>
            <a:pPr marL="342900" indent="-342900" algn="just">
              <a:buAutoNum type="arabicPeriod"/>
            </a:pPr>
            <a:r>
              <a:rPr lang="it-IT" b="1" dirty="0" smtClean="0"/>
              <a:t>Architetto;                               9.  Ragazza di 16 anni incinta;</a:t>
            </a:r>
          </a:p>
          <a:p>
            <a:pPr marL="342900" indent="-342900" algn="just">
              <a:buAutoNum type="arabicPeriod"/>
            </a:pPr>
            <a:r>
              <a:rPr lang="it-IT" b="1" dirty="0" smtClean="0"/>
              <a:t>Cuoca;                                    10.  Musicista gay;</a:t>
            </a:r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055" descr="C:\Documents and Settings\Pierpaola\Desktop\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63500"/>
            <a:ext cx="8890000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sellaDiTesto 7"/>
          <p:cNvSpPr txBox="1"/>
          <p:nvPr/>
        </p:nvSpPr>
        <p:spPr>
          <a:xfrm>
            <a:off x="4427984" y="3068960"/>
            <a:ext cx="439248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="1" dirty="0" smtClean="0"/>
              <a:t>Ognuno di noi è parte di una “cultura” e questa “cultura”, a sua volta, è parte di noi. Crescendo all’interno di una comunità, imparando una certa lingua, facciamo nostre  le “cornici” (premesse implicite), che </a:t>
            </a:r>
            <a:r>
              <a:rPr lang="it-IT" b="1" i="1" u="sng" dirty="0" smtClean="0"/>
              <a:t>in quel contesto </a:t>
            </a:r>
            <a:r>
              <a:rPr lang="it-IT" b="1" dirty="0" smtClean="0"/>
              <a:t> sono date per scontate e che costituiscono il terreno sicuro che ci consente di capirci (attribuzione di senso).</a:t>
            </a:r>
            <a:endParaRPr lang="it-IT" b="1" i="1" u="sng" dirty="0"/>
          </a:p>
        </p:txBody>
      </p:sp>
      <p:sp>
        <p:nvSpPr>
          <p:cNvPr id="9" name="Freccia in giù 8"/>
          <p:cNvSpPr/>
          <p:nvPr/>
        </p:nvSpPr>
        <p:spPr>
          <a:xfrm>
            <a:off x="6372200" y="2276872"/>
            <a:ext cx="504056" cy="648072"/>
          </a:xfrm>
          <a:prstGeom prst="downArrow">
            <a:avLst/>
          </a:prstGeom>
          <a:solidFill>
            <a:srgbClr val="A500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/>
          <p:cNvSpPr txBox="1"/>
          <p:nvPr/>
        </p:nvSpPr>
        <p:spPr>
          <a:xfrm>
            <a:off x="4390987" y="1713582"/>
            <a:ext cx="42854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C00000"/>
                </a:solidFill>
              </a:rPr>
              <a:t>LE </a:t>
            </a:r>
            <a:r>
              <a:rPr lang="it-IT" sz="2400" b="1" i="1" u="sng" dirty="0" smtClean="0">
                <a:solidFill>
                  <a:srgbClr val="C00000"/>
                </a:solidFill>
              </a:rPr>
              <a:t>CORNICI</a:t>
            </a:r>
            <a:r>
              <a:rPr lang="it-IT" sz="2400" b="1" dirty="0" smtClean="0">
                <a:solidFill>
                  <a:srgbClr val="C00000"/>
                </a:solidFill>
              </a:rPr>
              <a:t> </a:t>
            </a:r>
            <a:r>
              <a:rPr lang="it-IT" sz="2400" b="1" dirty="0" err="1" smtClean="0">
                <a:solidFill>
                  <a:srgbClr val="C00000"/>
                </a:solidFill>
              </a:rPr>
              <a:t>DI</a:t>
            </a:r>
            <a:r>
              <a:rPr lang="it-IT" sz="2400" b="1" dirty="0" smtClean="0">
                <a:solidFill>
                  <a:srgbClr val="C00000"/>
                </a:solidFill>
              </a:rPr>
              <a:t> CUI SIAMO PARTE</a:t>
            </a:r>
            <a:endParaRPr lang="it-IT" sz="2400" b="1" dirty="0" smtClean="0"/>
          </a:p>
          <a:p>
            <a:pPr algn="ctr"/>
            <a:endParaRPr lang="it-IT" sz="2400" dirty="0"/>
          </a:p>
        </p:txBody>
      </p:sp>
      <p:pic>
        <p:nvPicPr>
          <p:cNvPr id="14" name="Immagine 13" descr="Il migliore dei mondi possibil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196752"/>
            <a:ext cx="3778682" cy="501317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4724400" y="1268760"/>
            <a:ext cx="4191000" cy="915988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it-IT" sz="1800" b="1" i="1" dirty="0">
                <a:solidFill>
                  <a:schemeClr val="bg1"/>
                </a:solidFill>
              </a:rPr>
              <a:t>Il filtro creativo tra noi e il mondo </a:t>
            </a:r>
          </a:p>
          <a:p>
            <a:pPr algn="ctr" eaLnBrk="1" hangingPunct="1"/>
            <a:r>
              <a:rPr lang="it-IT" sz="1800" b="1" i="1" dirty="0">
                <a:solidFill>
                  <a:schemeClr val="bg1"/>
                </a:solidFill>
              </a:rPr>
              <a:t>è presente sempre e comunque</a:t>
            </a:r>
          </a:p>
          <a:p>
            <a:pPr algn="ctr" eaLnBrk="1" hangingPunct="1"/>
            <a:r>
              <a:rPr lang="it-IT" sz="1800" b="1" i="1" dirty="0">
                <a:solidFill>
                  <a:schemeClr val="bg1"/>
                </a:solidFill>
              </a:rPr>
              <a:t>(Gregory </a:t>
            </a:r>
            <a:r>
              <a:rPr lang="it-IT" sz="1800" b="1" i="1" dirty="0" err="1">
                <a:solidFill>
                  <a:schemeClr val="bg1"/>
                </a:solidFill>
              </a:rPr>
              <a:t>Bateson</a:t>
            </a:r>
            <a:r>
              <a:rPr lang="it-IT" sz="1800" b="1" i="1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609600" y="2348880"/>
            <a:ext cx="8070850" cy="155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it-IT" sz="3600" dirty="0"/>
              <a:t>Filtri creativi.</a:t>
            </a:r>
          </a:p>
          <a:p>
            <a:pPr algn="ctr" eaLnBrk="1" hangingPunct="1"/>
            <a:r>
              <a:rPr lang="it-IT" sz="3600" dirty="0"/>
              <a:t>Conoscere è costruire immagini del mondo</a:t>
            </a:r>
          </a:p>
          <a:p>
            <a:pPr algn="ctr" eaLnBrk="1" hangingPunct="1"/>
            <a:r>
              <a:rPr lang="it-IT" b="1" dirty="0"/>
              <a:t>“</a:t>
            </a:r>
            <a:r>
              <a:rPr lang="it-IT" b="1" i="1" dirty="0"/>
              <a:t>La conoscenza ecologica” di Sergio Manghi</a:t>
            </a:r>
            <a:endParaRPr lang="it-IT" b="1" dirty="0"/>
          </a:p>
        </p:txBody>
      </p:sp>
      <p:pic>
        <p:nvPicPr>
          <p:cNvPr id="6" name="Picture 2055" descr="C:\Documents and Settings\Pierpaola\Desktop\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63500"/>
            <a:ext cx="8890000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251520" y="4077072"/>
            <a:ext cx="88722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rgbClr val="C00000"/>
                </a:solidFill>
              </a:rPr>
              <a:t>Tutto ciò che chiamiamo «realtà» sono le </a:t>
            </a:r>
            <a:r>
              <a:rPr lang="it-IT" b="1" u="sng" dirty="0" smtClean="0">
                <a:solidFill>
                  <a:srgbClr val="C00000"/>
                </a:solidFill>
              </a:rPr>
              <a:t>immagini</a:t>
            </a:r>
            <a:r>
              <a:rPr lang="it-IT" b="1" dirty="0" smtClean="0">
                <a:solidFill>
                  <a:srgbClr val="C00000"/>
                </a:solidFill>
              </a:rPr>
              <a:t> che percepiamo dai nostri punti di vista</a:t>
            </a:r>
            <a:endParaRPr lang="it-IT" b="1" dirty="0">
              <a:solidFill>
                <a:srgbClr val="C00000"/>
              </a:solidFill>
            </a:endParaRPr>
          </a:p>
        </p:txBody>
      </p:sp>
      <p:cxnSp>
        <p:nvCxnSpPr>
          <p:cNvPr id="7" name="Connettore 2 6"/>
          <p:cNvCxnSpPr>
            <a:stCxn id="2" idx="2"/>
          </p:cNvCxnSpPr>
          <p:nvPr/>
        </p:nvCxnSpPr>
        <p:spPr>
          <a:xfrm flipH="1">
            <a:off x="4687638" y="4446404"/>
            <a:ext cx="1" cy="3507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/>
          <p:cNvSpPr txBox="1"/>
          <p:nvPr/>
        </p:nvSpPr>
        <p:spPr>
          <a:xfrm>
            <a:off x="179512" y="4869160"/>
            <a:ext cx="5692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Quale immagine rappresenta </a:t>
            </a:r>
            <a:r>
              <a:rPr lang="it-IT" b="1" dirty="0" smtClean="0"/>
              <a:t>veramente</a:t>
            </a:r>
            <a:r>
              <a:rPr lang="it-IT" dirty="0" smtClean="0"/>
              <a:t> il «libro» (realtà)?</a:t>
            </a:r>
            <a:endParaRPr lang="it-IT" dirty="0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89438" y="4543315"/>
            <a:ext cx="1590684" cy="1390354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68343" y="5693352"/>
            <a:ext cx="1475657" cy="1106743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40560" y="5833822"/>
            <a:ext cx="1763688" cy="979554"/>
          </a:xfrm>
          <a:prstGeom prst="rect">
            <a:avLst/>
          </a:prstGeom>
        </p:spPr>
      </p:pic>
      <p:sp>
        <p:nvSpPr>
          <p:cNvPr id="14" name="CasellaDiTesto 13"/>
          <p:cNvSpPr txBox="1"/>
          <p:nvPr/>
        </p:nvSpPr>
        <p:spPr>
          <a:xfrm>
            <a:off x="251521" y="5457998"/>
            <a:ext cx="46085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Non c’è nessun libro, ma molte </a:t>
            </a:r>
            <a:r>
              <a:rPr lang="it-IT" b="1" u="sng" dirty="0" smtClean="0"/>
              <a:t>immagini</a:t>
            </a:r>
            <a:r>
              <a:rPr lang="it-IT" dirty="0" smtClean="0"/>
              <a:t> di esso secondo i vari punti di vista e </a:t>
            </a:r>
            <a:r>
              <a:rPr lang="it-IT" b="1" u="sng" dirty="0" smtClean="0"/>
              <a:t>tutte le immagini sono «vere»</a:t>
            </a:r>
            <a:endParaRPr lang="it-IT" b="1" u="sng" dirty="0"/>
          </a:p>
        </p:txBody>
      </p:sp>
    </p:spTree>
    <p:extLst>
      <p:ext uri="{BB962C8B-B14F-4D97-AF65-F5344CB8AC3E}">
        <p14:creationId xmlns:p14="http://schemas.microsoft.com/office/powerpoint/2010/main" xmlns="" val="223881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055" descr="C:\Documents and Settings\Pierpaola\Desktop\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63500"/>
            <a:ext cx="8890000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2843808" y="1177588"/>
            <a:ext cx="31357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>
                <a:solidFill>
                  <a:srgbClr val="002060"/>
                </a:solidFill>
              </a:rPr>
              <a:t>Conoscere il “reale”</a:t>
            </a:r>
            <a:endParaRPr lang="it-IT" sz="2800" b="1" dirty="0">
              <a:solidFill>
                <a:srgbClr val="002060"/>
              </a:solidFill>
            </a:endParaRPr>
          </a:p>
        </p:txBody>
      </p:sp>
      <p:pic>
        <p:nvPicPr>
          <p:cNvPr id="5" name="Immagine 4" descr="Sogno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67744" y="1844824"/>
            <a:ext cx="4680520" cy="4660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03061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055" descr="C:\Documents and Settings\Pierpaola\Desktop\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63500"/>
            <a:ext cx="8890000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1763688" y="4869160"/>
            <a:ext cx="5753370" cy="769441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sz="4400" b="1" dirty="0" smtClean="0">
                <a:solidFill>
                  <a:srgbClr val="C00000"/>
                </a:solidFill>
              </a:rPr>
              <a:t>Esercizi di osservazione </a:t>
            </a:r>
            <a:endParaRPr lang="it-IT" sz="4400" b="1" dirty="0">
              <a:solidFill>
                <a:srgbClr val="C000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2843808" y="1558533"/>
            <a:ext cx="36486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dirty="0" smtClean="0">
                <a:solidFill>
                  <a:srgbClr val="002060"/>
                </a:solidFill>
              </a:rPr>
              <a:t>La “realtà sociale”</a:t>
            </a:r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4932040" y="3841884"/>
            <a:ext cx="40428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/>
              <a:t>“Conoscenza sociologica” </a:t>
            </a:r>
            <a:endParaRPr lang="it-IT" sz="2800" b="1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827584" y="3841884"/>
            <a:ext cx="41815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/>
              <a:t>“Sapere di senso comune” </a:t>
            </a:r>
            <a:endParaRPr lang="it-IT" sz="2800" b="1" dirty="0"/>
          </a:p>
        </p:txBody>
      </p:sp>
      <p:sp>
        <p:nvSpPr>
          <p:cNvPr id="9" name="Freccia in giù 8"/>
          <p:cNvSpPr/>
          <p:nvPr/>
        </p:nvSpPr>
        <p:spPr>
          <a:xfrm>
            <a:off x="2627784" y="2492896"/>
            <a:ext cx="1512168" cy="10081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Freccia in giù 9"/>
          <p:cNvSpPr/>
          <p:nvPr/>
        </p:nvSpPr>
        <p:spPr>
          <a:xfrm>
            <a:off x="5364088" y="2420888"/>
            <a:ext cx="1512168" cy="11521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055" descr="C:\Documents and Settings\Pierpaola\Desktop\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63500"/>
            <a:ext cx="8890000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magine 6" descr="caff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1766622"/>
            <a:ext cx="6769207" cy="4614706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2771800" y="1259468"/>
            <a:ext cx="3768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i="1" dirty="0" smtClean="0">
                <a:solidFill>
                  <a:srgbClr val="C00000"/>
                </a:solidFill>
              </a:rPr>
              <a:t>Osservazione: per riflettere un po’….  </a:t>
            </a:r>
            <a:endParaRPr lang="it-IT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045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055" descr="C:\Documents and Settings\Pierpaola\Desktop\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63500"/>
            <a:ext cx="8890000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magine 7" descr="illusione-ottica-arte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68202" y="1340768"/>
            <a:ext cx="5884118" cy="515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11100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055" descr="C:\Documents and Settings\Pierpaola\Desktop\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63500"/>
            <a:ext cx="8890000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magine 6" descr="anziani_illusioniottim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4" y="1124744"/>
            <a:ext cx="7023816" cy="555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34056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055" descr="C:\Documents and Settings\Pierpaola\Desktop\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63500"/>
            <a:ext cx="8890000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magine 6" descr="1934087711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9632" y="1340768"/>
            <a:ext cx="6624736" cy="521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5614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055" descr="C:\Documents and Settings\Pierpaola\Desktop\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63500"/>
            <a:ext cx="8890000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magine 4" descr="elefant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1268760"/>
            <a:ext cx="7092280" cy="531921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055" descr="C:\Documents and Settings\Pierpaola\Desktop\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63500"/>
            <a:ext cx="8890000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magine 4" descr="illusioni_ottiche_2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2483604"/>
            <a:ext cx="4185815" cy="3888431"/>
          </a:xfrm>
          <a:prstGeom prst="rect">
            <a:avLst/>
          </a:prstGeom>
        </p:spPr>
      </p:pic>
      <p:pic>
        <p:nvPicPr>
          <p:cNvPr id="6" name="Immagine 5" descr="Escher-Relativity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4008" y="2483604"/>
            <a:ext cx="4320480" cy="3884112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395536" y="6444044"/>
            <a:ext cx="3937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M.C. </a:t>
            </a:r>
            <a:r>
              <a:rPr lang="it-IT" dirty="0" err="1" smtClean="0"/>
              <a:t>Escher</a:t>
            </a:r>
            <a:r>
              <a:rPr lang="it-IT" dirty="0" smtClean="0"/>
              <a:t> 1948 “Mani che disegnano”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5466277" y="6444044"/>
            <a:ext cx="29221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M.C. </a:t>
            </a:r>
            <a:r>
              <a:rPr lang="it-IT" dirty="0" err="1" smtClean="0"/>
              <a:t>Escher</a:t>
            </a:r>
            <a:r>
              <a:rPr lang="it-IT" dirty="0" smtClean="0"/>
              <a:t> 1953 “Relatività”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467544" y="1196752"/>
            <a:ext cx="8479116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dirty="0" smtClean="0"/>
              <a:t>“Quello che vedi dipende dal </a:t>
            </a:r>
            <a:r>
              <a:rPr lang="it-IT" sz="2400" u="sng" dirty="0" smtClean="0"/>
              <a:t>tuo punto di vista</a:t>
            </a:r>
            <a:r>
              <a:rPr lang="it-IT" sz="2400" dirty="0" smtClean="0"/>
              <a:t>. </a:t>
            </a:r>
          </a:p>
          <a:p>
            <a:pPr algn="ctr"/>
            <a:r>
              <a:rPr lang="it-IT" sz="2400" dirty="0" smtClean="0"/>
              <a:t>Per vedere il </a:t>
            </a:r>
            <a:r>
              <a:rPr lang="it-IT" sz="2400" u="sng" dirty="0" smtClean="0"/>
              <a:t>tuo punto di vista</a:t>
            </a:r>
            <a:r>
              <a:rPr lang="it-IT" sz="2400" dirty="0" smtClean="0"/>
              <a:t>, devi cambiare il </a:t>
            </a:r>
            <a:r>
              <a:rPr lang="it-IT" sz="2400" u="sng" dirty="0" smtClean="0"/>
              <a:t>tuo punto di vista</a:t>
            </a:r>
            <a:r>
              <a:rPr lang="it-IT" sz="2400" dirty="0" smtClean="0"/>
              <a:t>”</a:t>
            </a:r>
          </a:p>
          <a:p>
            <a:pPr algn="r"/>
            <a:r>
              <a:rPr lang="it-IT" sz="2000" dirty="0" smtClean="0"/>
              <a:t>[</a:t>
            </a:r>
            <a:r>
              <a:rPr lang="it-IT" sz="2000" i="1" dirty="0" err="1" smtClean="0"/>
              <a:t>Marianella</a:t>
            </a:r>
            <a:r>
              <a:rPr lang="it-IT" sz="2000" i="1" dirty="0" smtClean="0"/>
              <a:t> Sclavi</a:t>
            </a:r>
            <a:r>
              <a:rPr lang="it-IT" sz="2000" dirty="0" smtClean="0"/>
              <a:t>, </a:t>
            </a:r>
            <a:r>
              <a:rPr lang="it-IT" sz="2000" i="1" dirty="0" smtClean="0"/>
              <a:t>L’arte di ascoltare e mondi possibili</a:t>
            </a:r>
            <a:r>
              <a:rPr lang="it-IT" sz="2000" dirty="0" smtClean="0"/>
              <a:t>]</a:t>
            </a:r>
            <a:endParaRPr lang="it-IT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2637</TotalTime>
  <Words>790</Words>
  <Application>Microsoft Office PowerPoint</Application>
  <PresentationFormat>Presentazione su schermo (4:3)</PresentationFormat>
  <Paragraphs>70</Paragraphs>
  <Slides>14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5" baseType="lpstr"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PIERPAOLA</dc:creator>
  <cp:lastModifiedBy>Pierpaola Pierucci</cp:lastModifiedBy>
  <cp:revision>319</cp:revision>
  <cp:lastPrinted>2012-03-15T10:43:20Z</cp:lastPrinted>
  <dcterms:created xsi:type="dcterms:W3CDTF">2012-02-20T09:15:13Z</dcterms:created>
  <dcterms:modified xsi:type="dcterms:W3CDTF">2014-11-20T08:45:40Z</dcterms:modified>
</cp:coreProperties>
</file>