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04" r:id="rId4"/>
    <p:sldId id="268" r:id="rId5"/>
    <p:sldId id="285" r:id="rId6"/>
    <p:sldId id="283" r:id="rId7"/>
    <p:sldId id="284" r:id="rId8"/>
    <p:sldId id="299" r:id="rId9"/>
    <p:sldId id="300" r:id="rId10"/>
    <p:sldId id="288" r:id="rId11"/>
    <p:sldId id="301" r:id="rId12"/>
    <p:sldId id="303" r:id="rId13"/>
    <p:sldId id="305" r:id="rId14"/>
    <p:sldId id="287" r:id="rId15"/>
  </p:sldIdLst>
  <p:sldSz cx="9144000" cy="6858000" type="screen4x3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CC"/>
    <a:srgbClr val="FFFF99"/>
    <a:srgbClr val="98B9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DD8B-3810-430E-9BE7-4B939BB9E402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9FEE-985D-4D97-949D-8DF15A1356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699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821F-2AE0-466D-89A4-31C7AE24E414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C4C4-10D9-4975-ACB5-143E69FC38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59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“REALE”</a:t>
            </a:r>
            <a:r>
              <a:rPr lang="it-IT" dirty="0" smtClean="0"/>
              <a:t> termine che evoca qualcosa che “è”, qualcosa di “oggettivo” e proprio per questo conoscibile nella sua vera essenza. Fin da piccolo ogni individuo, in modo del tutto naturale, impara</a:t>
            </a:r>
            <a:r>
              <a:rPr lang="it-IT" baseline="0" dirty="0" smtClean="0"/>
              <a:t> a conoscere </a:t>
            </a:r>
            <a:r>
              <a:rPr lang="it-IT" dirty="0" smtClean="0"/>
              <a:t>il mondo che lo circonda attraverso due organi di senso principali:</a:t>
            </a:r>
            <a:r>
              <a:rPr lang="it-IT" baseline="0" dirty="0" smtClean="0"/>
              <a:t> gli occhi (OSSERVAZIONE) e le orecchie (ASCOLTANDO).  Progressivamente ciò che vede e sente acquisisce un </a:t>
            </a:r>
            <a:r>
              <a:rPr lang="it-IT" b="1" baseline="0" dirty="0" smtClean="0"/>
              <a:t>senso, </a:t>
            </a:r>
            <a:r>
              <a:rPr lang="it-IT" b="0" baseline="0" dirty="0" smtClean="0"/>
              <a:t>un </a:t>
            </a:r>
            <a:r>
              <a:rPr lang="it-IT" b="1" baseline="0" dirty="0" smtClean="0"/>
              <a:t>significato</a:t>
            </a:r>
            <a:r>
              <a:rPr lang="it-IT" b="0" baseline="0" dirty="0" smtClean="0"/>
              <a:t>, diventa </a:t>
            </a:r>
            <a:r>
              <a:rPr lang="it-IT" b="1" baseline="0" dirty="0" smtClean="0"/>
              <a:t>“sapere” </a:t>
            </a:r>
            <a:r>
              <a:rPr lang="it-IT" b="0" baseline="0" dirty="0" smtClean="0"/>
              <a:t>ed è questo tipo di conoscenza che ciascuno di noi utilizza per interpretare il mondo in cui vive. La conoscenza del “reale” parte quindi dall’</a:t>
            </a:r>
            <a:r>
              <a:rPr lang="it-IT" b="1" i="1" baseline="0" dirty="0" smtClean="0"/>
              <a:t>esperienza</a:t>
            </a:r>
            <a:r>
              <a:rPr lang="it-IT" b="0" baseline="0" dirty="0" smtClean="0"/>
              <a:t>, che viene </a:t>
            </a:r>
            <a:r>
              <a:rPr lang="it-IT" b="1" i="1" baseline="0" dirty="0" smtClean="0"/>
              <a:t>interpretata</a:t>
            </a:r>
            <a:r>
              <a:rPr lang="it-IT" b="0" baseline="0" dirty="0" smtClean="0"/>
              <a:t>  da ciascuno di noi per poter giungere ad una spiegazione/comprensione di quando osservato e/o ascoltato, dei “fatti sociali”. Ma come osserviamo? Come ascoltiamo?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L’ingenuità epistemologica ci induce a ritenere che ciò</a:t>
            </a:r>
            <a:r>
              <a:rPr lang="it-IT" baseline="0" dirty="0" smtClean="0"/>
              <a:t> che osserviamo dal nostro punto di vista sia “vero”. Ciò può esserlo </a:t>
            </a:r>
            <a:r>
              <a:rPr lang="it-IT" b="1" i="1" baseline="0" dirty="0" smtClean="0"/>
              <a:t>se</a:t>
            </a:r>
            <a:r>
              <a:rPr lang="it-IT" baseline="0" dirty="0" smtClean="0"/>
              <a:t>, e </a:t>
            </a:r>
            <a:r>
              <a:rPr lang="it-IT" b="1" i="1" baseline="0" dirty="0" smtClean="0"/>
              <a:t>solo se</a:t>
            </a:r>
            <a:r>
              <a:rPr lang="it-IT" baseline="0" dirty="0" smtClean="0"/>
              <a:t>, operiamo in sistemi semplici entro i quali valgono le stesse premesse implicite (abitudini </a:t>
            </a:r>
            <a:r>
              <a:rPr lang="it-IT" baseline="0" dirty="0" err="1" smtClean="0"/>
              <a:t>percettivo-valutative</a:t>
            </a:r>
            <a:r>
              <a:rPr lang="it-IT" baseline="0" dirty="0" smtClean="0"/>
              <a:t>). Il mondo sociale, tuttavia, non è affatto un sistema semplice ed oggi ancora di più a fronte della “globalizzazione” che pervade le nostre vite -&gt; </a:t>
            </a:r>
            <a:r>
              <a:rPr lang="it-IT" baseline="0" dirty="0" err="1" smtClean="0"/>
              <a:t>deuteroapprendimento</a:t>
            </a:r>
            <a:r>
              <a:rPr lang="it-IT" baseline="0" dirty="0" smtClean="0"/>
              <a:t> (Apprendimento dell’apprendimento)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Cambiamento delle premesse implicite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Chi ha risolto l’esercizio non si è limitato a cambiare il percorso, ha cambiato le premesse (</a:t>
            </a:r>
            <a:r>
              <a:rPr lang="it-IT" b="1" baseline="0" dirty="0" smtClean="0"/>
              <a:t>cambio del contesto, della “forma”/gestalt</a:t>
            </a:r>
            <a:r>
              <a:rPr lang="it-IT" baseline="0" dirty="0" smtClean="0"/>
              <a:t>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Cambiare</a:t>
            </a:r>
            <a:r>
              <a:rPr lang="it-IT" baseline="0" dirty="0" smtClean="0"/>
              <a:t> la “forma”-&gt; cambiamento della cornice </a:t>
            </a:r>
            <a:r>
              <a:rPr lang="it-IT" baseline="0" dirty="0" err="1" smtClean="0"/>
              <a:t>linguistico-culturale</a:t>
            </a:r>
            <a:r>
              <a:rPr lang="it-IT" baseline="0" dirty="0" smtClean="0"/>
              <a:t>. Parole con un significato in lingua italiana ed uno diverso in lingua inglese.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Stereotipi</a:t>
            </a:r>
            <a:r>
              <a:rPr lang="it-IT" b="1" baseline="0" dirty="0" smtClean="0"/>
              <a:t> e pregiudizi. Esperienza di “spiazzamento”</a:t>
            </a:r>
            <a:endParaRPr lang="it-IT" baseline="0" dirty="0" smtClean="0"/>
          </a:p>
          <a:p>
            <a:r>
              <a:rPr lang="it-IT" baseline="0" dirty="0" smtClean="0"/>
              <a:t>Il gioco è finalizzato a verificare da parte di ciascuno quanto e come gli stereotipi possano costituire i criteri in base ai quali operare delle scelte.</a:t>
            </a:r>
          </a:p>
          <a:p>
            <a:r>
              <a:rPr lang="it-IT" b="1" baseline="0" dirty="0" smtClean="0"/>
              <a:t>Ciò che si dà per scontato </a:t>
            </a:r>
            <a:r>
              <a:rPr lang="it-IT" baseline="0" dirty="0" smtClean="0"/>
              <a:t>diventa la bussola di orientamento per le nostre decisioni e rappresentazione oggettiva della realtà (!).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C4C4-10D9-4975-ACB5-143E69FC38E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143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917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59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362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494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868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67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521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63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800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65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C592-D8AF-4BB5-85BC-A69737AD590F}" type="datetimeFigureOut">
              <a:rPr lang="it-IT" smtClean="0"/>
              <a:pPr/>
              <a:t>20/11/2014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06F2-BFD5-48D9-A530-C03D089C58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64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54"/>
          <p:cNvSpPr txBox="1">
            <a:spLocks noChangeArrowheads="1"/>
          </p:cNvSpPr>
          <p:nvPr/>
        </p:nvSpPr>
        <p:spPr bwMode="auto">
          <a:xfrm>
            <a:off x="5580112" y="1484784"/>
            <a:ext cx="33622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it-IT" sz="1800" b="1" i="1" dirty="0" smtClean="0">
                <a:solidFill>
                  <a:schemeClr val="tx2"/>
                </a:solidFill>
                <a:latin typeface="+mn-lt"/>
              </a:rPr>
              <a:t>pierpaola.pierucci@unife.it</a:t>
            </a:r>
            <a:endParaRPr lang="it-IT" sz="1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 Box 2053"/>
          <p:cNvSpPr txBox="1">
            <a:spLocks noChangeArrowheads="1"/>
          </p:cNvSpPr>
          <p:nvPr/>
        </p:nvSpPr>
        <p:spPr bwMode="auto">
          <a:xfrm>
            <a:off x="251520" y="4941168"/>
            <a:ext cx="8892480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it-IT" sz="1800" b="1" dirty="0" smtClean="0">
                <a:latin typeface="+mj-lt"/>
              </a:rPr>
              <a:t>[Corso di Sociologia generale </a:t>
            </a:r>
            <a:r>
              <a:rPr lang="it-IT" sz="1800" b="1" dirty="0" err="1" smtClean="0">
                <a:latin typeface="+mj-lt"/>
              </a:rPr>
              <a:t>a.a.</a:t>
            </a:r>
            <a:r>
              <a:rPr lang="it-IT" sz="1800" b="1" dirty="0" smtClean="0">
                <a:latin typeface="+mj-lt"/>
              </a:rPr>
              <a:t> 2014 – 2015]</a:t>
            </a:r>
          </a:p>
          <a:p>
            <a:pPr algn="ctr" eaLnBrk="1" hangingPunct="1"/>
            <a:endParaRPr lang="it-IT" sz="900" b="1" dirty="0" smtClean="0">
              <a:solidFill>
                <a:srgbClr val="C00000"/>
              </a:solidFill>
              <a:latin typeface="+mj-lt"/>
            </a:endParaRPr>
          </a:p>
          <a:p>
            <a:pPr algn="ctr" eaLnBrk="1" hangingPunct="1"/>
            <a:r>
              <a:rPr lang="it-IT" b="1" dirty="0" smtClean="0">
                <a:solidFill>
                  <a:srgbClr val="C00000"/>
                </a:solidFill>
                <a:latin typeface="+mn-lt"/>
              </a:rPr>
              <a:t>“Fare ricerca nella realtà sociale”</a:t>
            </a:r>
          </a:p>
          <a:p>
            <a:pPr algn="ctr" eaLnBrk="1" hangingPunct="1"/>
            <a:r>
              <a:rPr lang="it-IT" sz="2000" b="1" dirty="0" smtClean="0">
                <a:latin typeface="+mn-lt"/>
              </a:rPr>
              <a:t>Capitolo 3 del volume:</a:t>
            </a:r>
          </a:p>
          <a:p>
            <a:pPr algn="ctr"/>
            <a:r>
              <a:rPr lang="it-IT" sz="1800" b="1" dirty="0" smtClean="0">
                <a:latin typeface="+mj-lt"/>
              </a:rPr>
              <a:t>“Introduzione alla sociologia” di George </a:t>
            </a:r>
            <a:r>
              <a:rPr lang="it-IT" sz="1800" b="1" dirty="0" err="1" smtClean="0">
                <a:latin typeface="+mj-lt"/>
              </a:rPr>
              <a:t>Ritzer</a:t>
            </a:r>
            <a:r>
              <a:rPr lang="it-IT" sz="1800" b="1" dirty="0" smtClean="0">
                <a:latin typeface="+mj-lt"/>
              </a:rPr>
              <a:t> </a:t>
            </a:r>
          </a:p>
          <a:p>
            <a:pPr algn="ctr"/>
            <a:r>
              <a:rPr lang="it-IT" sz="1800" b="1" dirty="0" smtClean="0">
                <a:latin typeface="+mj-lt"/>
              </a:rPr>
              <a:t>Utet editore </a:t>
            </a:r>
          </a:p>
          <a:p>
            <a:pPr algn="ctr" eaLnBrk="1" hangingPunct="1"/>
            <a:endParaRPr lang="it-IT" sz="900" b="1" dirty="0" smtClean="0">
              <a:latin typeface="+mj-lt"/>
            </a:endParaRPr>
          </a:p>
        </p:txBody>
      </p:sp>
      <p:pic>
        <p:nvPicPr>
          <p:cNvPr id="10" name="Immagine 9" descr="600px-graph_betweenness-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528392" cy="3528392"/>
          </a:xfrm>
          <a:prstGeom prst="rect">
            <a:avLst/>
          </a:prstGeom>
        </p:spPr>
      </p:pic>
      <p:pic>
        <p:nvPicPr>
          <p:cNvPr id="11" name="Immagine 10" descr="600px-graph_betweenness-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36912"/>
            <a:ext cx="2448272" cy="2448272"/>
          </a:xfrm>
          <a:prstGeom prst="rect">
            <a:avLst/>
          </a:prstGeom>
        </p:spPr>
      </p:pic>
      <p:pic>
        <p:nvPicPr>
          <p:cNvPr id="12" name="Immagine 11" descr="600px-graph_betweenness-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2232248" cy="2232248"/>
          </a:xfrm>
          <a:prstGeom prst="rect">
            <a:avLst/>
          </a:prstGeom>
        </p:spPr>
      </p:pic>
      <p:pic>
        <p:nvPicPr>
          <p:cNvPr id="13" name="Immagine 12" descr="600px-graph_betweenness-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204864"/>
            <a:ext cx="1387896" cy="1387896"/>
          </a:xfrm>
          <a:prstGeom prst="rect">
            <a:avLst/>
          </a:prstGeom>
        </p:spPr>
      </p:pic>
      <p:pic>
        <p:nvPicPr>
          <p:cNvPr id="14" name="Immagine 13" descr="600px-graph_betweenness-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060848"/>
            <a:ext cx="1027856" cy="1027856"/>
          </a:xfrm>
          <a:prstGeom prst="rect">
            <a:avLst/>
          </a:prstGeom>
        </p:spPr>
      </p:pic>
      <p:pic>
        <p:nvPicPr>
          <p:cNvPr id="15" name="Immagine 14" descr="600px-graph_betweenness-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1824" y="350100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27584" y="1484785"/>
            <a:ext cx="7416824" cy="1692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Esercizio di fenomenologia sperimentale:</a:t>
            </a:r>
          </a:p>
          <a:p>
            <a:endParaRPr lang="it-IT" sz="1100" b="1" dirty="0" smtClean="0"/>
          </a:p>
          <a:p>
            <a:r>
              <a:rPr lang="it-IT" b="1" dirty="0" smtClean="0"/>
              <a:t>[Tempo: 5 minuti]</a:t>
            </a:r>
          </a:p>
          <a:p>
            <a:endParaRPr lang="it-IT" sz="1100" b="1" dirty="0" smtClean="0"/>
          </a:p>
          <a:p>
            <a:r>
              <a:rPr lang="it-IT" b="1" dirty="0" smtClean="0"/>
              <a:t>Compito: </a:t>
            </a:r>
          </a:p>
          <a:p>
            <a:r>
              <a:rPr lang="it-IT" b="1" dirty="0" smtClean="0"/>
              <a:t>unire i nove punti con </a:t>
            </a:r>
            <a:r>
              <a:rPr lang="it-IT" b="1" u="sng" dirty="0" smtClean="0"/>
              <a:t>quattro segmenti </a:t>
            </a:r>
            <a:r>
              <a:rPr lang="it-IT" b="1" dirty="0" smtClean="0"/>
              <a:t>senza sollevare la matita dal foglio</a:t>
            </a:r>
            <a:endParaRPr lang="it-IT" dirty="0" smtClean="0"/>
          </a:p>
        </p:txBody>
      </p:sp>
      <p:pic>
        <p:nvPicPr>
          <p:cNvPr id="9" name="Immagine 8" descr="problema-nove-pun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2542" y="3573016"/>
            <a:ext cx="270158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1196752"/>
            <a:ext cx="7128792" cy="5386090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sz="2400" b="1" dirty="0" smtClean="0">
              <a:solidFill>
                <a:srgbClr val="C00000"/>
              </a:solidFill>
            </a:endParaRPr>
          </a:p>
          <a:p>
            <a:endParaRPr lang="it-IT" sz="2400" b="1" dirty="0" smtClean="0"/>
          </a:p>
          <a:p>
            <a:pPr algn="ctr"/>
            <a:r>
              <a:rPr lang="it-IT" sz="2400" b="1" dirty="0" smtClean="0"/>
              <a:t>“Che cos’hanno in comune queste parole?”</a:t>
            </a:r>
          </a:p>
          <a:p>
            <a:pPr algn="just"/>
            <a:endParaRPr lang="it-IT" sz="2400" b="1" dirty="0" smtClean="0"/>
          </a:p>
          <a:p>
            <a:pPr algn="just"/>
            <a:r>
              <a:rPr lang="it-IT" sz="2400" b="1" dirty="0" smtClean="0"/>
              <a:t> 			</a:t>
            </a:r>
            <a:r>
              <a:rPr lang="it-IT" sz="3200" b="1" dirty="0" smtClean="0"/>
              <a:t>Ago</a:t>
            </a:r>
          </a:p>
          <a:p>
            <a:pPr algn="just"/>
            <a:r>
              <a:rPr lang="it-IT" sz="3200" b="1" dirty="0" smtClean="0"/>
              <a:t>			Fine</a:t>
            </a:r>
          </a:p>
          <a:p>
            <a:pPr algn="just"/>
            <a:r>
              <a:rPr lang="it-IT" sz="3200" b="1" dirty="0" smtClean="0"/>
              <a:t>			Sale</a:t>
            </a:r>
          </a:p>
          <a:p>
            <a:pPr algn="just"/>
            <a:r>
              <a:rPr lang="it-IT" sz="3200" b="1" dirty="0" smtClean="0"/>
              <a:t>			Mare</a:t>
            </a:r>
          </a:p>
          <a:p>
            <a:pPr algn="just"/>
            <a:r>
              <a:rPr lang="it-IT" sz="3200" b="1" dirty="0" smtClean="0"/>
              <a:t>			Dare</a:t>
            </a:r>
          </a:p>
          <a:p>
            <a:pPr algn="just"/>
            <a:r>
              <a:rPr lang="it-IT" sz="3200" b="1" dirty="0" smtClean="0"/>
              <a:t>			Date</a:t>
            </a:r>
          </a:p>
          <a:p>
            <a:pPr algn="just"/>
            <a:r>
              <a:rPr lang="it-IT" sz="3200" b="1" dirty="0" smtClean="0"/>
              <a:t>			Care</a:t>
            </a:r>
          </a:p>
          <a:p>
            <a:endParaRPr lang="it-IT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27584" y="1333212"/>
            <a:ext cx="7416824" cy="48320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Esercizio di riflessività fenomenologia</a:t>
            </a:r>
          </a:p>
          <a:p>
            <a:pPr algn="just"/>
            <a:endParaRPr lang="it-IT" sz="300" b="1" dirty="0" smtClean="0"/>
          </a:p>
          <a:p>
            <a:pPr algn="ctr"/>
            <a:r>
              <a:rPr lang="it-IT" b="1" dirty="0" smtClean="0"/>
              <a:t>[5 minuti di tempo]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u="sng" dirty="0" smtClean="0"/>
              <a:t>Storia</a:t>
            </a:r>
            <a:r>
              <a:rPr lang="it-IT" b="1" dirty="0" smtClean="0"/>
              <a:t>: La terra sta morendo. Unica possibilità di salvezza una navicella spaziale con sette posti a bordo che sta per partire per un altro pianeta. Intorno alla navicella vi sono undici persone che aspirano a partire. Voi vi trovate nella posizione di dover scegliere le sette persone che partiranno e costituiranno il primo nucleo di una nuova civiltà. Di loro sappiamo pochissimo, quasi niente, tuttavia su queste basi dovete scegliere. Le informazioni che abbiamo sono le seguenti:</a:t>
            </a:r>
          </a:p>
          <a:p>
            <a:pPr algn="just"/>
            <a:endParaRPr lang="it-IT" b="1" dirty="0" smtClean="0"/>
          </a:p>
          <a:p>
            <a:pPr marL="342900" indent="-342900" algn="just">
              <a:buAutoNum type="arabicPeriod"/>
            </a:pPr>
            <a:r>
              <a:rPr lang="it-IT" b="1" dirty="0" smtClean="0"/>
              <a:t>Militante nero;                        6. Falegname cieco;                 11. Sacerdote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Poliziotto con fucile;              7. Dottoressa;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Atleta;                                       8. Prostituta;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Architetto;                               9.  Ragazza di 16 anni incinta;</a:t>
            </a:r>
          </a:p>
          <a:p>
            <a:pPr marL="342900" indent="-342900" algn="just">
              <a:buAutoNum type="arabicPeriod"/>
            </a:pPr>
            <a:r>
              <a:rPr lang="it-IT" b="1" dirty="0" smtClean="0"/>
              <a:t>Cuoca;                                    10.  Musicista gay;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427984" y="3068960"/>
            <a:ext cx="4392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Ognuno di noi è parte di una “cultura” e questa “cultura”, a sua volta, è parte di noi. Crescendo all’interno di una comunità, imparando una certa lingua, facciamo nostre  le “cornici” (premesse implicite), che </a:t>
            </a:r>
            <a:r>
              <a:rPr lang="it-IT" b="1" i="1" u="sng" dirty="0" smtClean="0"/>
              <a:t>in quel contesto </a:t>
            </a:r>
            <a:r>
              <a:rPr lang="it-IT" b="1" dirty="0" smtClean="0"/>
              <a:t> sono date per scontate e che costituiscono il terreno sicuro che ci consente di capirci (attribuzione di senso).</a:t>
            </a:r>
            <a:endParaRPr lang="it-IT" b="1" i="1" u="sng" dirty="0"/>
          </a:p>
        </p:txBody>
      </p:sp>
      <p:sp>
        <p:nvSpPr>
          <p:cNvPr id="9" name="Freccia in giù 8"/>
          <p:cNvSpPr/>
          <p:nvPr/>
        </p:nvSpPr>
        <p:spPr>
          <a:xfrm>
            <a:off x="6372200" y="2276872"/>
            <a:ext cx="504056" cy="648072"/>
          </a:xfrm>
          <a:prstGeom prst="down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390987" y="1713582"/>
            <a:ext cx="4285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LE </a:t>
            </a:r>
            <a:r>
              <a:rPr lang="it-IT" sz="2400" b="1" i="1" u="sng" dirty="0" smtClean="0">
                <a:solidFill>
                  <a:srgbClr val="C00000"/>
                </a:solidFill>
              </a:rPr>
              <a:t>CORNICI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DI</a:t>
            </a:r>
            <a:r>
              <a:rPr lang="it-IT" sz="2400" b="1" dirty="0" smtClean="0">
                <a:solidFill>
                  <a:srgbClr val="C00000"/>
                </a:solidFill>
              </a:rPr>
              <a:t> CUI SIAMO PARTE</a:t>
            </a:r>
            <a:endParaRPr lang="it-IT" sz="2400" b="1" dirty="0" smtClean="0"/>
          </a:p>
          <a:p>
            <a:pPr algn="ctr"/>
            <a:endParaRPr lang="it-IT" sz="2400" dirty="0"/>
          </a:p>
        </p:txBody>
      </p:sp>
      <p:pic>
        <p:nvPicPr>
          <p:cNvPr id="14" name="Immagine 13" descr="Il migliore dei mondi possi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3778682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24400" y="1268760"/>
            <a:ext cx="4191000" cy="91598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it-IT" sz="1800" b="1" i="1" dirty="0">
                <a:solidFill>
                  <a:schemeClr val="bg1"/>
                </a:solidFill>
              </a:rPr>
              <a:t>Il filtro creativo tra noi e il mondo </a:t>
            </a:r>
          </a:p>
          <a:p>
            <a:pPr algn="ctr" eaLnBrk="1" hangingPunct="1"/>
            <a:r>
              <a:rPr lang="it-IT" sz="1800" b="1" i="1" dirty="0">
                <a:solidFill>
                  <a:schemeClr val="bg1"/>
                </a:solidFill>
              </a:rPr>
              <a:t>è presente sempre e comunque</a:t>
            </a:r>
          </a:p>
          <a:p>
            <a:pPr algn="ctr" eaLnBrk="1" hangingPunct="1"/>
            <a:r>
              <a:rPr lang="it-IT" sz="1800" b="1" i="1" dirty="0">
                <a:solidFill>
                  <a:schemeClr val="bg1"/>
                </a:solidFill>
              </a:rPr>
              <a:t>(Gregory </a:t>
            </a:r>
            <a:r>
              <a:rPr lang="it-IT" sz="1800" b="1" i="1" dirty="0" err="1">
                <a:solidFill>
                  <a:schemeClr val="bg1"/>
                </a:solidFill>
              </a:rPr>
              <a:t>Bateson</a:t>
            </a:r>
            <a:r>
              <a:rPr lang="it-IT" sz="18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348880"/>
            <a:ext cx="8070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it-IT" sz="3600" dirty="0"/>
              <a:t>Filtri creativi.</a:t>
            </a:r>
          </a:p>
          <a:p>
            <a:pPr algn="ctr" eaLnBrk="1" hangingPunct="1"/>
            <a:r>
              <a:rPr lang="it-IT" sz="3600" dirty="0"/>
              <a:t>Conoscere è costruire immagini del mondo</a:t>
            </a:r>
          </a:p>
          <a:p>
            <a:pPr algn="ctr" eaLnBrk="1" hangingPunct="1"/>
            <a:r>
              <a:rPr lang="it-IT" b="1" dirty="0"/>
              <a:t>“</a:t>
            </a:r>
            <a:r>
              <a:rPr lang="it-IT" b="1" i="1" dirty="0"/>
              <a:t>La conoscenza ecologica” di Sergio Manghi</a:t>
            </a:r>
            <a:endParaRPr lang="it-IT" b="1" dirty="0"/>
          </a:p>
        </p:txBody>
      </p:sp>
      <p:pic>
        <p:nvPicPr>
          <p:cNvPr id="6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4077072"/>
            <a:ext cx="887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Tutto ciò che chiamiamo «realtà» sono le </a:t>
            </a:r>
            <a:r>
              <a:rPr lang="it-IT" b="1" u="sng" dirty="0" smtClean="0">
                <a:solidFill>
                  <a:srgbClr val="C00000"/>
                </a:solidFill>
              </a:rPr>
              <a:t>immagini</a:t>
            </a:r>
            <a:r>
              <a:rPr lang="it-IT" b="1" dirty="0" smtClean="0">
                <a:solidFill>
                  <a:srgbClr val="C00000"/>
                </a:solidFill>
              </a:rPr>
              <a:t> che percepiamo dai nostri punti di vista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7" name="Connettore 2 6"/>
          <p:cNvCxnSpPr>
            <a:stCxn id="2" idx="2"/>
          </p:cNvCxnSpPr>
          <p:nvPr/>
        </p:nvCxnSpPr>
        <p:spPr>
          <a:xfrm flipH="1">
            <a:off x="4687638" y="4446404"/>
            <a:ext cx="1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79512" y="4869160"/>
            <a:ext cx="569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Quale immagine rappresenta </a:t>
            </a:r>
            <a:r>
              <a:rPr lang="it-IT" b="1" dirty="0" smtClean="0"/>
              <a:t>veramente</a:t>
            </a:r>
            <a:r>
              <a:rPr lang="it-IT" dirty="0" smtClean="0"/>
              <a:t> il «libro» (realtà)?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438" y="4543315"/>
            <a:ext cx="1590684" cy="139035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3" y="5693352"/>
            <a:ext cx="1475657" cy="110674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560" y="5833822"/>
            <a:ext cx="1763688" cy="97955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51521" y="5457998"/>
            <a:ext cx="460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c’è nessun libro, ma molte </a:t>
            </a:r>
            <a:r>
              <a:rPr lang="it-IT" b="1" u="sng" dirty="0" smtClean="0"/>
              <a:t>immagini</a:t>
            </a:r>
            <a:r>
              <a:rPr lang="it-IT" dirty="0" smtClean="0"/>
              <a:t> di esso secondo i vari punti di vista e </a:t>
            </a:r>
            <a:r>
              <a:rPr lang="it-IT" b="1" u="sng" dirty="0" smtClean="0"/>
              <a:t>tutte le immagini sono «vere»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xmlns="" val="2238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843808" y="1177588"/>
            <a:ext cx="313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Conoscere il “reale”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5" name="Immagine 4" descr="Sogn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844824"/>
            <a:ext cx="4680520" cy="46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63688" y="4869160"/>
            <a:ext cx="5753370" cy="76944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</a:rPr>
              <a:t>Esercizi di osservazione 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1558533"/>
            <a:ext cx="364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La “realtà sociale”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3841884"/>
            <a:ext cx="404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“Conoscenza sociologica” 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3841884"/>
            <a:ext cx="4181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“Sapere di senso comune” </a:t>
            </a:r>
            <a:endParaRPr lang="it-IT" sz="2800" b="1" dirty="0"/>
          </a:p>
        </p:txBody>
      </p:sp>
      <p:sp>
        <p:nvSpPr>
          <p:cNvPr id="9" name="Freccia in giù 8"/>
          <p:cNvSpPr/>
          <p:nvPr/>
        </p:nvSpPr>
        <p:spPr>
          <a:xfrm>
            <a:off x="2627784" y="2492896"/>
            <a:ext cx="15121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364088" y="2420888"/>
            <a:ext cx="151216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caf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66622"/>
            <a:ext cx="6769207" cy="461470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71800" y="1259468"/>
            <a:ext cx="376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Osservazione: per riflettere un po’….  </a:t>
            </a:r>
            <a:endParaRPr lang="it-IT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4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llusione-ottica-art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202" y="1340768"/>
            <a:ext cx="588411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1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anziani_illusioniotti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7023816" cy="55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0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19340877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6624736" cy="52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1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elefa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7092280" cy="5319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5" descr="C:\Documents and Settings\Pierpaol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"/>
            <a:ext cx="8890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illusioni_ottiche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83604"/>
            <a:ext cx="4185815" cy="3888431"/>
          </a:xfrm>
          <a:prstGeom prst="rect">
            <a:avLst/>
          </a:prstGeom>
        </p:spPr>
      </p:pic>
      <p:pic>
        <p:nvPicPr>
          <p:cNvPr id="6" name="Immagine 5" descr="Escher-Relativ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483604"/>
            <a:ext cx="4320480" cy="38841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6444044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M.C. </a:t>
            </a:r>
            <a:r>
              <a:rPr lang="it-IT" dirty="0" err="1" smtClean="0"/>
              <a:t>Escher</a:t>
            </a:r>
            <a:r>
              <a:rPr lang="it-IT" dirty="0" smtClean="0"/>
              <a:t> 1948 “Mani che disegnano”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66277" y="6444044"/>
            <a:ext cx="29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M.C. </a:t>
            </a:r>
            <a:r>
              <a:rPr lang="it-IT" dirty="0" err="1" smtClean="0"/>
              <a:t>Escher</a:t>
            </a:r>
            <a:r>
              <a:rPr lang="it-IT" dirty="0" smtClean="0"/>
              <a:t> 1953 “Relatività”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96752"/>
            <a:ext cx="84791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“Quello che vedi dipende dal </a:t>
            </a:r>
            <a:r>
              <a:rPr lang="it-IT" sz="2400" u="sng" dirty="0" smtClean="0"/>
              <a:t>tuo punto di vista</a:t>
            </a:r>
            <a:r>
              <a:rPr lang="it-IT" sz="2400" dirty="0" smtClean="0"/>
              <a:t>. </a:t>
            </a:r>
          </a:p>
          <a:p>
            <a:pPr algn="ctr"/>
            <a:r>
              <a:rPr lang="it-IT" sz="2400" dirty="0" smtClean="0"/>
              <a:t>Per vedere il </a:t>
            </a:r>
            <a:r>
              <a:rPr lang="it-IT" sz="2400" u="sng" dirty="0" smtClean="0"/>
              <a:t>tuo punto di vista</a:t>
            </a:r>
            <a:r>
              <a:rPr lang="it-IT" sz="2400" dirty="0" smtClean="0"/>
              <a:t>, devi cambiare il </a:t>
            </a:r>
            <a:r>
              <a:rPr lang="it-IT" sz="2400" u="sng" dirty="0" smtClean="0"/>
              <a:t>tuo punto di vista</a:t>
            </a:r>
            <a:r>
              <a:rPr lang="it-IT" sz="2400" dirty="0" smtClean="0"/>
              <a:t>”</a:t>
            </a:r>
          </a:p>
          <a:p>
            <a:pPr algn="r"/>
            <a:r>
              <a:rPr lang="it-IT" sz="2000" dirty="0" smtClean="0"/>
              <a:t>[</a:t>
            </a:r>
            <a:r>
              <a:rPr lang="it-IT" sz="2000" i="1" dirty="0" err="1" smtClean="0"/>
              <a:t>Marianella</a:t>
            </a:r>
            <a:r>
              <a:rPr lang="it-IT" sz="2000" i="1" dirty="0" smtClean="0"/>
              <a:t> Sclavi</a:t>
            </a:r>
            <a:r>
              <a:rPr lang="it-IT" sz="2000" dirty="0" smtClean="0"/>
              <a:t>, </a:t>
            </a:r>
            <a:r>
              <a:rPr lang="it-IT" sz="2000" i="1" dirty="0" smtClean="0"/>
              <a:t>L’arte di ascoltare e mondi possibili</a:t>
            </a:r>
            <a:r>
              <a:rPr lang="it-IT" sz="2000" dirty="0" smtClean="0"/>
              <a:t>]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2637</TotalTime>
  <Words>790</Words>
  <Application>Microsoft Office PowerPoint</Application>
  <PresentationFormat>Presentazione su schermo (4:3)</PresentationFormat>
  <Paragraphs>70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PIERPAOLA</dc:creator>
  <cp:lastModifiedBy>Pierpaola Pierucci</cp:lastModifiedBy>
  <cp:revision>319</cp:revision>
  <cp:lastPrinted>2012-03-15T10:43:20Z</cp:lastPrinted>
  <dcterms:created xsi:type="dcterms:W3CDTF">2012-02-20T09:15:13Z</dcterms:created>
  <dcterms:modified xsi:type="dcterms:W3CDTF">2014-11-20T08:45:40Z</dcterms:modified>
</cp:coreProperties>
</file>