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9" r:id="rId5"/>
    <p:sldId id="258"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68D9"/>
    <a:srgbClr val="C600C6"/>
    <a:srgbClr val="91FA33"/>
    <a:srgbClr val="FF20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5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it-IT" smtClean="0"/>
              <a:t>Fare clic per modificare stile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11/12/14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‹n.›</a:t>
            </a:fld>
            <a:endParaRPr lang="en-US"/>
          </a:p>
        </p:txBody>
      </p:sp>
      <p:pic>
        <p:nvPicPr>
          <p:cNvPr id="7" name="Picture 6" descr="MoleculeTracer.png"/>
          <p:cNvPicPr>
            <a:picLocks noChangeAspect="1"/>
          </p:cNvPicPr>
          <p:nvPr/>
        </p:nvPicPr>
        <p:blipFill>
          <a:blip r:embed="rId2"/>
          <a:stretch>
            <a:fillRect/>
          </a:stretch>
        </p:blipFill>
        <p:spPr>
          <a:xfrm>
            <a:off x="1674019" y="224679"/>
            <a:ext cx="5795963" cy="39433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sopra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it-IT" smtClean="0"/>
              <a:t>Fare clic per modificare stile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it-IT" smtClean="0"/>
              <a:t>Fare clic per modificare gli stili del testo dello schema</a:t>
            </a:r>
          </a:p>
        </p:txBody>
      </p:sp>
      <p:sp>
        <p:nvSpPr>
          <p:cNvPr id="5" name="Date Placeholder 4"/>
          <p:cNvSpPr>
            <a:spLocks noGrp="1"/>
          </p:cNvSpPr>
          <p:nvPr>
            <p:ph type="dt" sz="half" idx="10"/>
          </p:nvPr>
        </p:nvSpPr>
        <p:spPr/>
        <p:txBody>
          <a:bodyPr/>
          <a:lstStyle/>
          <a:p>
            <a:fld id="{70BA1CFD-BFF0-48BC-9BA5-4974D7A6AB15}" type="datetimeFigureOut">
              <a:rPr lang="en-US" smtClean="0"/>
              <a:t>11/12/14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11/12/14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it-IT" smtClean="0"/>
              <a:t>Fare clic per modificare stile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11/12/14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11/12/14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it-IT" smtClean="0"/>
              <a:t>Fare clic per modificare stile</a:t>
            </a:r>
            <a:endParaRPr/>
          </a:p>
        </p:txBody>
      </p:sp>
      <p:sp>
        <p:nvSpPr>
          <p:cNvPr id="3" name="Text Placeholder 2"/>
          <p:cNvSpPr>
            <a:spLocks noGrp="1"/>
          </p:cNvSpPr>
          <p:nvPr>
            <p:ph type="body" idx="1"/>
          </p:nvPr>
        </p:nvSpPr>
        <p:spPr>
          <a:xfrm>
            <a:off x="820737" y="3224213"/>
            <a:ext cx="7542213" cy="1500187"/>
          </a:xfrm>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70BA1CFD-BFF0-48BC-9BA5-4974D7A6AB15}" type="datetimeFigureOut">
              <a:rPr lang="en-US" smtClean="0"/>
              <a:t>11/12/14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it-IT" smtClean="0"/>
              <a:t>Fare clic per modificare stile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70BA1CFD-BFF0-48BC-9BA5-4974D7A6AB15}" type="datetimeFigureOut">
              <a:rPr lang="en-US" smtClean="0"/>
              <a:t>11/12/14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70BA1CFD-BFF0-48BC-9BA5-4974D7A6AB15}" type="datetimeFigureOut">
              <a:rPr lang="en-US" smtClean="0"/>
              <a:t>11/12/14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70BA1CFD-BFF0-48BC-9BA5-4974D7A6AB15}" type="datetimeFigureOut">
              <a:rPr lang="en-US" smtClean="0"/>
              <a:t>11/12/14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A1CFD-BFF0-48BC-9BA5-4974D7A6AB15}" type="datetimeFigureOut">
              <a:rPr lang="en-US" smtClean="0"/>
              <a:t>11/12/14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it-IT" smtClean="0"/>
              <a:t>Fare clic per modificare stile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70BA1CFD-BFF0-48BC-9BA5-4974D7A6AB15}" type="datetimeFigureOut">
              <a:rPr lang="en-US" smtClean="0"/>
              <a:t>11/12/14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it-IT" smtClean="0"/>
              <a:t>Fare clic per modificare stile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it-IT" smtClean="0"/>
              <a:t>Fare clic per modificare gli stili del testo dello schema</a:t>
            </a:r>
          </a:p>
        </p:txBody>
      </p:sp>
      <p:sp>
        <p:nvSpPr>
          <p:cNvPr id="5" name="Date Placeholder 4"/>
          <p:cNvSpPr>
            <a:spLocks noGrp="1"/>
          </p:cNvSpPr>
          <p:nvPr>
            <p:ph type="dt" sz="half" idx="10"/>
          </p:nvPr>
        </p:nvSpPr>
        <p:spPr/>
        <p:txBody>
          <a:bodyPr/>
          <a:lstStyle/>
          <a:p>
            <a:fld id="{70BA1CFD-BFF0-48BC-9BA5-4974D7A6AB15}" type="datetimeFigureOut">
              <a:rPr lang="en-US" smtClean="0"/>
              <a:t>11/12/14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AA694-00EB-4F4B-AABB-6F50FB178914}"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it-IT" smtClean="0"/>
              <a:t>Fare clic per modificare stile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70BA1CFD-BFF0-48BC-9BA5-4974D7A6AB15}" type="datetimeFigureOut">
              <a:rPr lang="en-US" smtClean="0"/>
              <a:t>11/12/14</a:t>
            </a:fld>
            <a:endParaRPr lang="en-US"/>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US"/>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D12AA694-00EB-4F4B-AABB-6F50FB178914}" type="slidenum">
              <a:rPr lang="en-US" smtClean="0"/>
              <a:t>‹n.›</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600" b="1" kern="1200">
          <a:solidFill>
            <a:schemeClr val="tx1"/>
          </a:solidFill>
          <a:effectLst>
            <a:outerShdw blurRad="101600" dist="63500" dir="2700000" algn="tl" rotWithShape="0">
              <a:prstClr val="black">
                <a:alpha val="75000"/>
              </a:prstClr>
            </a:outerShdw>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outerShdw blurRad="101600" dist="63500" dir="2700000" algn="tl" rotWithShape="0">
              <a:prstClr val="black">
                <a:alpha val="75000"/>
              </a:prstClr>
            </a:outerShdw>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outerShdw blurRad="101600" dist="63500" dir="2700000" algn="tl" rotWithShape="0">
              <a:prstClr val="black">
                <a:alpha val="75000"/>
              </a:prstClr>
            </a:outerShdw>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0738" y="3452118"/>
            <a:ext cx="7542212" cy="826042"/>
          </a:xfrm>
        </p:spPr>
        <p:txBody>
          <a:bodyPr/>
          <a:lstStyle/>
          <a:p>
            <a:r>
              <a:rPr lang="it-IT" sz="3600" dirty="0" smtClean="0">
                <a:solidFill>
                  <a:srgbClr val="FF0000"/>
                </a:solidFill>
              </a:rPr>
              <a:t>E allora, a che serve la sociologia?</a:t>
            </a:r>
            <a:endParaRPr lang="it-IT" sz="3600" dirty="0">
              <a:solidFill>
                <a:srgbClr val="FF0000"/>
              </a:solidFill>
            </a:endParaRPr>
          </a:p>
        </p:txBody>
      </p:sp>
      <p:sp>
        <p:nvSpPr>
          <p:cNvPr id="3" name="Sottotitolo 2"/>
          <p:cNvSpPr>
            <a:spLocks noGrp="1"/>
          </p:cNvSpPr>
          <p:nvPr>
            <p:ph type="subTitle" idx="1"/>
          </p:nvPr>
        </p:nvSpPr>
        <p:spPr>
          <a:xfrm>
            <a:off x="820738" y="5252148"/>
            <a:ext cx="7542212" cy="1009699"/>
          </a:xfrm>
        </p:spPr>
        <p:txBody>
          <a:bodyPr/>
          <a:lstStyle/>
          <a:p>
            <a:r>
              <a:rPr lang="it-IT" dirty="0" smtClean="0">
                <a:solidFill>
                  <a:srgbClr val="3366FF"/>
                </a:solidFill>
              </a:rPr>
              <a:t>Conclusioni del corso di Sociologia generale 2014-15</a:t>
            </a:r>
            <a:endParaRPr lang="it-IT" dirty="0">
              <a:solidFill>
                <a:srgbClr val="3366FF"/>
              </a:solidFill>
            </a:endParaRPr>
          </a:p>
        </p:txBody>
      </p:sp>
    </p:spTree>
    <p:extLst>
      <p:ext uri="{BB962C8B-B14F-4D97-AF65-F5344CB8AC3E}">
        <p14:creationId xmlns:p14="http://schemas.microsoft.com/office/powerpoint/2010/main" val="14968295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4836" y="107577"/>
            <a:ext cx="7903325" cy="1310257"/>
          </a:xfrm>
        </p:spPr>
        <p:txBody>
          <a:bodyPr/>
          <a:lstStyle/>
          <a:p>
            <a:r>
              <a:rPr lang="it-IT" sz="4000" i="1" dirty="0" smtClean="0">
                <a:solidFill>
                  <a:srgbClr val="91FA33"/>
                </a:solidFill>
              </a:rPr>
              <a:t>A nutrire la nostra consapevolezza   e la voglia di avventura</a:t>
            </a:r>
            <a:endParaRPr lang="it-IT" sz="4000" i="1" dirty="0">
              <a:solidFill>
                <a:srgbClr val="91FA33"/>
              </a:solidFill>
            </a:endParaRPr>
          </a:p>
        </p:txBody>
      </p:sp>
      <p:sp>
        <p:nvSpPr>
          <p:cNvPr id="3" name="Segnaposto contenuto 2"/>
          <p:cNvSpPr>
            <a:spLocks noGrp="1"/>
          </p:cNvSpPr>
          <p:nvPr>
            <p:ph idx="1"/>
          </p:nvPr>
        </p:nvSpPr>
        <p:spPr>
          <a:xfrm>
            <a:off x="779462" y="1972638"/>
            <a:ext cx="7581901" cy="3863386"/>
          </a:xfrm>
        </p:spPr>
        <p:txBody>
          <a:bodyPr>
            <a:normAutofit/>
          </a:bodyPr>
          <a:lstStyle/>
          <a:p>
            <a:r>
              <a:rPr lang="it-IT" sz="3600" dirty="0" smtClean="0">
                <a:solidFill>
                  <a:srgbClr val="C600C6"/>
                </a:solidFill>
              </a:rPr>
              <a:t>Il passato: prospettiva e memoria</a:t>
            </a:r>
          </a:p>
          <a:p>
            <a:r>
              <a:rPr lang="it-IT" sz="3600" dirty="0" smtClean="0">
                <a:solidFill>
                  <a:srgbClr val="1A68D9"/>
                </a:solidFill>
              </a:rPr>
              <a:t>Il presente: interrogarsi e orientarsi</a:t>
            </a:r>
          </a:p>
          <a:p>
            <a:r>
              <a:rPr lang="it-IT" sz="3600" dirty="0" smtClean="0">
                <a:solidFill>
                  <a:srgbClr val="FF0000"/>
                </a:solidFill>
              </a:rPr>
              <a:t>Il futuro: capacità e incubazione</a:t>
            </a:r>
            <a:endParaRPr lang="it-IT" sz="3600" dirty="0">
              <a:solidFill>
                <a:srgbClr val="FF0000"/>
              </a:solidFill>
            </a:endParaRPr>
          </a:p>
        </p:txBody>
      </p:sp>
    </p:spTree>
    <p:extLst>
      <p:ext uri="{BB962C8B-B14F-4D97-AF65-F5344CB8AC3E}">
        <p14:creationId xmlns:p14="http://schemas.microsoft.com/office/powerpoint/2010/main" val="35903308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4628" y="107577"/>
            <a:ext cx="4337356" cy="1653988"/>
          </a:xfrm>
        </p:spPr>
        <p:txBody>
          <a:bodyPr/>
          <a:lstStyle/>
          <a:p>
            <a:r>
              <a:rPr lang="it-IT" sz="3600" smtClean="0">
                <a:solidFill>
                  <a:srgbClr val="FF203A"/>
                </a:solidFill>
              </a:rPr>
              <a:t>Il </a:t>
            </a:r>
            <a:r>
              <a:rPr lang="it-IT" sz="3600" smtClean="0">
                <a:solidFill>
                  <a:srgbClr val="FF203A"/>
                </a:solidFill>
              </a:rPr>
              <a:t>“segreto” </a:t>
            </a:r>
            <a:r>
              <a:rPr lang="it-IT" sz="3600" dirty="0" smtClean="0">
                <a:solidFill>
                  <a:srgbClr val="FF203A"/>
                </a:solidFill>
              </a:rPr>
              <a:t>della sociologia</a:t>
            </a:r>
            <a:endParaRPr lang="it-IT" sz="3600" dirty="0">
              <a:solidFill>
                <a:srgbClr val="FF203A"/>
              </a:solidFill>
            </a:endParaRPr>
          </a:p>
        </p:txBody>
      </p:sp>
      <p:sp>
        <p:nvSpPr>
          <p:cNvPr id="3" name="Segnaposto contenuto 2"/>
          <p:cNvSpPr>
            <a:spLocks noGrp="1"/>
          </p:cNvSpPr>
          <p:nvPr>
            <p:ph idx="1"/>
          </p:nvPr>
        </p:nvSpPr>
        <p:spPr>
          <a:xfrm>
            <a:off x="567166" y="2909640"/>
            <a:ext cx="8014292" cy="3452118"/>
          </a:xfrm>
        </p:spPr>
        <p:txBody>
          <a:bodyPr>
            <a:normAutofit/>
          </a:bodyPr>
          <a:lstStyle/>
          <a:p>
            <a:pPr marL="0" indent="0">
              <a:buNone/>
            </a:pPr>
            <a:r>
              <a:rPr lang="it-IT" dirty="0" smtClean="0">
                <a:solidFill>
                  <a:srgbClr val="91FA33"/>
                </a:solidFill>
              </a:rPr>
              <a:t>La sociologia si basa sulla nostra immaginazione sociologica, cioè su quella capacità di “vedere” che noi siamo legati gli uni agli altri, che siamo parte delle “danze relazionali” che costruiamo con loro, siamo parte delle relazioni che ci hanno generato e di quelle di cui ci prendiamo cura; noi siamo parte del mondo umano e delle ecologie coi viventi, siamo parte dell’universo e di tutto ciò che ci trascende, anche  di ciò che è “impensabile”, ma che ci è necessario per vivere e sognare. Noi siamo parte …</a:t>
            </a:r>
            <a:endParaRPr lang="it-IT" dirty="0">
              <a:solidFill>
                <a:srgbClr val="91FA33"/>
              </a:solidFill>
            </a:endParaRPr>
          </a:p>
        </p:txBody>
      </p:sp>
      <p:pic>
        <p:nvPicPr>
          <p:cNvPr id="5" name="Immagine 4"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0214" y="234251"/>
            <a:ext cx="3467100" cy="2349500"/>
          </a:xfrm>
          <a:prstGeom prst="rect">
            <a:avLst/>
          </a:prstGeom>
        </p:spPr>
      </p:pic>
    </p:spTree>
    <p:extLst>
      <p:ext uri="{BB962C8B-B14F-4D97-AF65-F5344CB8AC3E}">
        <p14:creationId xmlns:p14="http://schemas.microsoft.com/office/powerpoint/2010/main" val="417670964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smtClean="0">
                <a:solidFill>
                  <a:srgbClr val="FF6600"/>
                </a:solidFill>
              </a:rPr>
              <a:t>Fare la pace nell’era planetaria: l’esempio di Mandela</a:t>
            </a:r>
            <a:endParaRPr lang="it-IT" sz="4000" dirty="0">
              <a:solidFill>
                <a:srgbClr val="FF6600"/>
              </a:solidFill>
            </a:endParaRPr>
          </a:p>
        </p:txBody>
      </p:sp>
      <p:sp>
        <p:nvSpPr>
          <p:cNvPr id="3" name="Segnaposto contenuto 2"/>
          <p:cNvSpPr>
            <a:spLocks noGrp="1"/>
          </p:cNvSpPr>
          <p:nvPr>
            <p:ph idx="1"/>
          </p:nvPr>
        </p:nvSpPr>
        <p:spPr/>
        <p:txBody>
          <a:bodyPr>
            <a:normAutofit/>
          </a:bodyPr>
          <a:lstStyle/>
          <a:p>
            <a:pPr marL="0" indent="0">
              <a:buNone/>
            </a:pPr>
            <a:r>
              <a:rPr lang="it-IT" dirty="0" smtClean="0">
                <a:solidFill>
                  <a:srgbClr val="FFFF00"/>
                </a:solidFill>
              </a:rPr>
              <a:t>«Mandela ha compreso lo spirito umano e come esso sia legato a quello di tutti. C’è una parola in Sudafrica, </a:t>
            </a:r>
            <a:r>
              <a:rPr lang="it-IT" i="1" dirty="0" err="1" smtClean="0">
                <a:solidFill>
                  <a:srgbClr val="FFFF00"/>
                </a:solidFill>
              </a:rPr>
              <a:t>Ubuntu</a:t>
            </a:r>
            <a:r>
              <a:rPr lang="it-IT" dirty="0" smtClean="0">
                <a:solidFill>
                  <a:srgbClr val="FFFF00"/>
                </a:solidFill>
              </a:rPr>
              <a:t>, che descrive e condensa questo suo immenso dono: egli ha saputo vedere che siamo tutti legati gli uni agli altri in modi invisibili e che sfuggono allo sguardo; che esiste unione nel genere umano; che possiamo conseguire il nostro pieno successo condividendolo con gli altri e prendendoci cura di chi abbiamo attorno.»</a:t>
            </a:r>
          </a:p>
          <a:p>
            <a:pPr marL="0" indent="0" algn="r">
              <a:buNone/>
            </a:pPr>
            <a:r>
              <a:rPr lang="it-IT" sz="1800" dirty="0" err="1" smtClean="0">
                <a:solidFill>
                  <a:srgbClr val="91FA33"/>
                </a:solidFill>
              </a:rPr>
              <a:t>Barak</a:t>
            </a:r>
            <a:r>
              <a:rPr lang="it-IT" sz="1800" dirty="0" smtClean="0">
                <a:solidFill>
                  <a:srgbClr val="91FA33"/>
                </a:solidFill>
              </a:rPr>
              <a:t> Obama, </a:t>
            </a:r>
            <a:r>
              <a:rPr lang="it-IT" sz="1800" i="1" dirty="0" smtClean="0">
                <a:solidFill>
                  <a:srgbClr val="91FA33"/>
                </a:solidFill>
              </a:rPr>
              <a:t>discorso in ricordo di Mandela, 10 </a:t>
            </a:r>
            <a:r>
              <a:rPr lang="it-IT" sz="1800" i="1" dirty="0" err="1" smtClean="0">
                <a:solidFill>
                  <a:srgbClr val="91FA33"/>
                </a:solidFill>
              </a:rPr>
              <a:t>dic</a:t>
            </a:r>
            <a:r>
              <a:rPr lang="it-IT" sz="1800" i="1" dirty="0" smtClean="0">
                <a:solidFill>
                  <a:srgbClr val="91FA33"/>
                </a:solidFill>
              </a:rPr>
              <a:t>. 2013</a:t>
            </a:r>
            <a:endParaRPr lang="it-IT" sz="1800" i="1" dirty="0">
              <a:solidFill>
                <a:srgbClr val="91FA33"/>
              </a:solidFill>
            </a:endParaRPr>
          </a:p>
        </p:txBody>
      </p:sp>
    </p:spTree>
    <p:extLst>
      <p:ext uri="{BB962C8B-B14F-4D97-AF65-F5344CB8AC3E}">
        <p14:creationId xmlns:p14="http://schemas.microsoft.com/office/powerpoint/2010/main" val="19272897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79462" y="107577"/>
            <a:ext cx="7581901" cy="1260941"/>
          </a:xfrm>
        </p:spPr>
        <p:txBody>
          <a:bodyPr/>
          <a:lstStyle/>
          <a:p>
            <a:r>
              <a:rPr lang="it-IT" sz="4400" dirty="0" smtClean="0">
                <a:solidFill>
                  <a:srgbClr val="FF203A"/>
                </a:solidFill>
              </a:rPr>
              <a:t>Buona sociologia a tutti !</a:t>
            </a:r>
            <a:endParaRPr lang="it-IT" sz="4400" dirty="0">
              <a:solidFill>
                <a:srgbClr val="FF203A"/>
              </a:solidFill>
            </a:endParaRPr>
          </a:p>
        </p:txBody>
      </p:sp>
      <p:pic>
        <p:nvPicPr>
          <p:cNvPr id="4" name="Segnaposto contenuto 3" descr="images-2.jpg"/>
          <p:cNvPicPr>
            <a:picLocks noGrp="1" noChangeAspect="1"/>
          </p:cNvPicPr>
          <p:nvPr>
            <p:ph idx="1"/>
          </p:nvPr>
        </p:nvPicPr>
        <p:blipFill>
          <a:blip r:embed="rId2">
            <a:extLst>
              <a:ext uri="{28A0092B-C50C-407E-A947-70E740481C1C}">
                <a14:useLocalDpi xmlns:a14="http://schemas.microsoft.com/office/drawing/2010/main" val="0"/>
              </a:ext>
            </a:extLst>
          </a:blip>
          <a:srcRect t="4823" b="4823"/>
          <a:stretch>
            <a:fillRect/>
          </a:stretch>
        </p:blipFill>
        <p:spPr>
          <a:xfrm>
            <a:off x="2429407" y="1553454"/>
            <a:ext cx="4081462" cy="2712376"/>
          </a:xfrm>
        </p:spPr>
      </p:pic>
      <p:sp>
        <p:nvSpPr>
          <p:cNvPr id="3" name="CasellaDiTesto 2"/>
          <p:cNvSpPr txBox="1"/>
          <p:nvPr/>
        </p:nvSpPr>
        <p:spPr>
          <a:xfrm>
            <a:off x="406877" y="5116530"/>
            <a:ext cx="8371855" cy="584776"/>
          </a:xfrm>
          <a:prstGeom prst="rect">
            <a:avLst/>
          </a:prstGeom>
          <a:noFill/>
        </p:spPr>
        <p:txBody>
          <a:bodyPr wrap="square" rtlCol="0">
            <a:spAutoFit/>
          </a:bodyPr>
          <a:lstStyle/>
          <a:p>
            <a:pPr algn="ctr"/>
            <a:r>
              <a:rPr lang="it-IT" sz="3200" dirty="0" smtClean="0">
                <a:solidFill>
                  <a:srgbClr val="FFFF00"/>
                </a:solidFill>
              </a:rPr>
              <a:t>e ….</a:t>
            </a:r>
            <a:endParaRPr lang="it-IT" sz="3200" dirty="0">
              <a:solidFill>
                <a:srgbClr val="FFFF00"/>
              </a:solidFill>
            </a:endParaRPr>
          </a:p>
        </p:txBody>
      </p:sp>
    </p:spTree>
    <p:extLst>
      <p:ext uri="{BB962C8B-B14F-4D97-AF65-F5344CB8AC3E}">
        <p14:creationId xmlns:p14="http://schemas.microsoft.com/office/powerpoint/2010/main" val="5725391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31540" y="234251"/>
            <a:ext cx="7929824" cy="1343860"/>
          </a:xfrm>
        </p:spPr>
        <p:txBody>
          <a:bodyPr/>
          <a:lstStyle/>
          <a:p>
            <a:r>
              <a:rPr lang="it-IT" sz="3600" dirty="0" smtClean="0">
                <a:solidFill>
                  <a:srgbClr val="FFFF00"/>
                </a:solidFill>
              </a:rPr>
              <a:t>… </a:t>
            </a:r>
            <a:r>
              <a:rPr lang="it-IT" sz="3600" dirty="0">
                <a:solidFill>
                  <a:srgbClr val="FFFF00"/>
                </a:solidFill>
              </a:rPr>
              <a:t>grazie </a:t>
            </a:r>
            <a:r>
              <a:rPr lang="it-IT" sz="3600" dirty="0" smtClean="0">
                <a:solidFill>
                  <a:srgbClr val="FFFF00"/>
                </a:solidFill>
              </a:rPr>
              <a:t/>
            </a:r>
            <a:br>
              <a:rPr lang="it-IT" sz="3600" dirty="0" smtClean="0">
                <a:solidFill>
                  <a:srgbClr val="FFFF00"/>
                </a:solidFill>
              </a:rPr>
            </a:br>
            <a:r>
              <a:rPr lang="it-IT" sz="3200" dirty="0" smtClean="0">
                <a:solidFill>
                  <a:srgbClr val="FFFF00"/>
                </a:solidFill>
              </a:rPr>
              <a:t>per </a:t>
            </a:r>
            <a:r>
              <a:rPr lang="it-IT" sz="3200" dirty="0">
                <a:solidFill>
                  <a:srgbClr val="FFFF00"/>
                </a:solidFill>
              </a:rPr>
              <a:t>come abbiamo danzato!</a:t>
            </a:r>
            <a:br>
              <a:rPr lang="it-IT" sz="3200" dirty="0">
                <a:solidFill>
                  <a:srgbClr val="FFFF00"/>
                </a:solidFill>
              </a:rPr>
            </a:br>
            <a:endParaRPr lang="it-IT" sz="3200" dirty="0"/>
          </a:p>
        </p:txBody>
      </p:sp>
      <p:pic>
        <p:nvPicPr>
          <p:cNvPr id="4" name="Segnaposto contenuto 3" descr="images-1.jpg"/>
          <p:cNvPicPr>
            <a:picLocks noGrp="1" noChangeAspect="1"/>
          </p:cNvPicPr>
          <p:nvPr>
            <p:ph idx="1"/>
          </p:nvPr>
        </p:nvPicPr>
        <p:blipFill>
          <a:blip r:embed="rId2">
            <a:extLst>
              <a:ext uri="{28A0092B-C50C-407E-A947-70E740481C1C}">
                <a14:useLocalDpi xmlns:a14="http://schemas.microsoft.com/office/drawing/2010/main" val="0"/>
              </a:ext>
            </a:extLst>
          </a:blip>
          <a:srcRect t="11532" b="11532"/>
          <a:stretch>
            <a:fillRect/>
          </a:stretch>
        </p:blipFill>
        <p:spPr>
          <a:xfrm>
            <a:off x="665803" y="2018556"/>
            <a:ext cx="7545765" cy="3934594"/>
          </a:xfrm>
        </p:spPr>
      </p:pic>
    </p:spTree>
    <p:extLst>
      <p:ext uri="{BB962C8B-B14F-4D97-AF65-F5344CB8AC3E}">
        <p14:creationId xmlns:p14="http://schemas.microsoft.com/office/powerpoint/2010/main" val="2019655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a">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Orbita.thmx</Template>
  <TotalTime>99</TotalTime>
  <Words>268</Words>
  <Application>Microsoft Macintosh PowerPoint</Application>
  <PresentationFormat>Presentazione su schermo (4:3)</PresentationFormat>
  <Paragraphs>14</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Orbita</vt:lpstr>
      <vt:lpstr>E allora, a che serve la sociologia?</vt:lpstr>
      <vt:lpstr>A nutrire la nostra consapevolezza   e la voglia di avventura</vt:lpstr>
      <vt:lpstr>Il “segreto” della sociologia</vt:lpstr>
      <vt:lpstr>Fare la pace nell’era planetaria: l’esempio di Mandela</vt:lpstr>
      <vt:lpstr>Buona sociologia a tutti !</vt:lpstr>
      <vt:lpstr>… grazie  per come abbiamo danzato!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 allora, che possiamo fare?</dc:title>
  <dc:creator>Marco Ingrosso</dc:creator>
  <cp:lastModifiedBy>Marco Ingrosso</cp:lastModifiedBy>
  <cp:revision>15</cp:revision>
  <dcterms:created xsi:type="dcterms:W3CDTF">2013-12-06T10:56:55Z</dcterms:created>
  <dcterms:modified xsi:type="dcterms:W3CDTF">2014-12-11T15:18:21Z</dcterms:modified>
</cp:coreProperties>
</file>