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5" r:id="rId4"/>
    <p:sldId id="257" r:id="rId5"/>
    <p:sldId id="258" r:id="rId6"/>
    <p:sldId id="272" r:id="rId7"/>
    <p:sldId id="259" r:id="rId8"/>
    <p:sldId id="274" r:id="rId9"/>
    <p:sldId id="260" r:id="rId10"/>
    <p:sldId id="275" r:id="rId11"/>
    <p:sldId id="261" r:id="rId12"/>
    <p:sldId id="276" r:id="rId13"/>
    <p:sldId id="281" r:id="rId14"/>
    <p:sldId id="262" r:id="rId15"/>
    <p:sldId id="263" r:id="rId16"/>
    <p:sldId id="264" r:id="rId17"/>
    <p:sldId id="265" r:id="rId18"/>
    <p:sldId id="266" r:id="rId19"/>
    <p:sldId id="277" r:id="rId20"/>
    <p:sldId id="282" r:id="rId21"/>
    <p:sldId id="270" r:id="rId22"/>
    <p:sldId id="267" r:id="rId23"/>
    <p:sldId id="268" r:id="rId24"/>
    <p:sldId id="278" r:id="rId25"/>
    <p:sldId id="279" r:id="rId26"/>
    <p:sldId id="269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00"/>
    <a:srgbClr val="D10000"/>
    <a:srgbClr val="D2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rcoingrosso\Desktop\Macintosh%20HD:LUCIDI:luc%20Ben%20Soc:societa&#768;%20planetaria%20copia!OLE_LINK1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9.emf"/><Relationship Id="rId5" Type="http://schemas.openxmlformats.org/officeDocument/2006/relationships/oleObject" Target="file:///\\localhost\Users\marcoingrosso\Desktop\Macintosh%20HD:LUCIDI:luc%20Ben%20Soc:Prom%20Ben%20Soc:Benessere%20sociale%20fig%20copia.doc!OLE_LINK2" TargetMode="External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863029"/>
            <a:ext cx="7086600" cy="1415707"/>
          </a:xfrm>
        </p:spPr>
        <p:txBody>
          <a:bodyPr/>
          <a:lstStyle/>
          <a:p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Creazione e distruzione  </a:t>
            </a:r>
            <a:b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del benessere sociale</a:t>
            </a:r>
            <a:endParaRPr lang="it-IT" sz="44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53066"/>
            <a:ext cx="7086600" cy="3588137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Nuovi rischi e attese di qualità della vita </a:t>
            </a:r>
          </a:p>
          <a:p>
            <a:r>
              <a:rPr lang="it-IT" sz="2800" b="1" dirty="0" smtClean="0">
                <a:solidFill>
                  <a:srgbClr val="008000"/>
                </a:solidFill>
              </a:rPr>
              <a:t>nella società planetaria</a:t>
            </a:r>
          </a:p>
          <a:p>
            <a:endParaRPr lang="it-IT" sz="2800" b="1" dirty="0" smtClean="0">
              <a:solidFill>
                <a:srgbClr val="008000"/>
              </a:solidFill>
            </a:endParaRPr>
          </a:p>
          <a:p>
            <a:endParaRPr lang="it-IT" sz="2800" b="1" dirty="0">
              <a:solidFill>
                <a:srgbClr val="008000"/>
              </a:solidFill>
            </a:endParaRPr>
          </a:p>
          <a:p>
            <a:pPr algn="r"/>
            <a:r>
              <a:rPr lang="it-IT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Marco Ingrosso</a:t>
            </a:r>
          </a:p>
          <a:p>
            <a:pPr algn="r"/>
            <a:r>
              <a:rPr lang="it-IT" sz="24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Università di Ferrara</a:t>
            </a:r>
            <a:endParaRPr lang="it-IT" sz="24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magine 4" descr="images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99" y="3959391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r>
              <a:rPr lang="it-IT" sz="36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>Individualizzazione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IDENTITA’ </a:t>
            </a:r>
            <a:r>
              <a:rPr lang="it-IT" sz="1900" b="1" dirty="0" smtClean="0">
                <a:solidFill>
                  <a:srgbClr val="000090"/>
                </a:solidFill>
              </a:rPr>
              <a:t>(biografia a rischio e “fai da te”, insicura, competitiva)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CORPOREITA’ </a:t>
            </a:r>
            <a:r>
              <a:rPr lang="it-IT" sz="1900" b="1" dirty="0" smtClean="0">
                <a:solidFill>
                  <a:srgbClr val="FF0000"/>
                </a:solidFill>
              </a:rPr>
              <a:t>(bassa cura di sé)</a:t>
            </a:r>
            <a:endParaRPr lang="it-IT" sz="1900" dirty="0" smtClean="0">
              <a:solidFill>
                <a:srgbClr val="FF0000"/>
              </a:solidFill>
            </a:endParaRPr>
          </a:p>
          <a:p>
            <a:endParaRPr lang="it-IT" sz="1800" b="1" dirty="0" smtClean="0">
              <a:solidFill>
                <a:srgbClr val="0000FF"/>
              </a:solidFill>
            </a:endParaRPr>
          </a:p>
          <a:p>
            <a:r>
              <a:rPr lang="it-IT" sz="1900" b="1" dirty="0" smtClean="0">
                <a:solidFill>
                  <a:srgbClr val="0000FF"/>
                </a:solidFill>
              </a:rPr>
              <a:t>REGOLAZIONE SOCIALE </a:t>
            </a:r>
            <a:r>
              <a:rPr lang="it-IT" sz="1800" b="1" dirty="0" smtClean="0">
                <a:solidFill>
                  <a:srgbClr val="0000FF"/>
                </a:solidFill>
              </a:rPr>
              <a:t>(ordine e solidarietà sociale)</a:t>
            </a:r>
          </a:p>
          <a:p>
            <a:endParaRPr lang="it-IT" sz="1800" b="1" dirty="0" smtClean="0">
              <a:solidFill>
                <a:srgbClr val="660066"/>
              </a:solidFill>
            </a:endParaRPr>
          </a:p>
          <a:p>
            <a:r>
              <a:rPr lang="it-IT" sz="1900" b="1" dirty="0" smtClean="0">
                <a:solidFill>
                  <a:srgbClr val="660066"/>
                </a:solidFill>
              </a:rPr>
              <a:t>APPARTENENZA E INCLUSIONE</a:t>
            </a:r>
            <a:r>
              <a:rPr lang="it-IT" sz="1900" b="1" dirty="0">
                <a:solidFill>
                  <a:srgbClr val="660066"/>
                </a:solidFill>
              </a:rPr>
              <a:t> </a:t>
            </a:r>
            <a:r>
              <a:rPr lang="it-IT" sz="1800" b="1" dirty="0" smtClean="0">
                <a:solidFill>
                  <a:srgbClr val="660066"/>
                </a:solidFill>
              </a:rPr>
              <a:t>(restrizione capitale sociale e terzo settore)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965971"/>
            <a:ext cx="3616285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Obsolescenza, vulnerabilità cognitiva, disordini narcisistici, depressione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Esibizione, manipolazione, sballi ed eccessi, disordini emotivi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Volontà di potenza, bassa introiezione regole sociali, aggressività</a:t>
            </a:r>
          </a:p>
          <a:p>
            <a:r>
              <a:rPr lang="it-IT" b="1" dirty="0" smtClean="0">
                <a:solidFill>
                  <a:srgbClr val="660066"/>
                </a:solidFill>
              </a:rPr>
              <a:t>Legami fragili, sfiducia, isolamento, “noi” insicuro</a:t>
            </a:r>
            <a:endParaRPr lang="it-IT" b="1" dirty="0">
              <a:solidFill>
                <a:srgbClr val="660066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44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>
                <a:solidFill>
                  <a:srgbClr val="000090"/>
                </a:solidFill>
              </a:rPr>
              <a:t/>
            </a:r>
            <a:br>
              <a:rPr lang="it-IT" sz="3600" dirty="0" smtClean="0">
                <a:solidFill>
                  <a:srgbClr val="000090"/>
                </a:solidFill>
              </a:rPr>
            </a:br>
            <a:r>
              <a:rPr lang="it-IT" sz="3200" dirty="0" smtClean="0">
                <a:solidFill>
                  <a:srgbClr val="000090"/>
                </a:solidFill>
              </a:rPr>
              <a:t>Processi sociali che generano </a:t>
            </a:r>
            <a:br>
              <a:rPr lang="it-IT" sz="3200" dirty="0" smtClean="0">
                <a:solidFill>
                  <a:srgbClr val="000090"/>
                </a:solidFill>
              </a:rPr>
            </a:br>
            <a:r>
              <a:rPr lang="it-IT" sz="3200" dirty="0" smtClean="0">
                <a:solidFill>
                  <a:srgbClr val="000090"/>
                </a:solidFill>
              </a:rPr>
              <a:t>ben-mal-essere nell’era planetaria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40048" y="4154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54663"/>
              </p:ext>
            </p:extLst>
          </p:nvPr>
        </p:nvGraphicFramePr>
        <p:xfrm>
          <a:off x="2317980" y="709558"/>
          <a:ext cx="5116818" cy="579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Documento" r:id="rId3" imgW="6337300" imgH="7175500" progId="Word.Document.12">
                  <p:link updateAutomatic="1"/>
                </p:oleObj>
              </mc:Choice>
              <mc:Fallback>
                <p:oleObj name="Documento" r:id="rId3" imgW="6337300" imgH="7175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980" y="709558"/>
                        <a:ext cx="5116818" cy="5793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58262"/>
          </a:xfrm>
        </p:spPr>
        <p:txBody>
          <a:bodyPr/>
          <a:lstStyle/>
          <a:p>
            <a:r>
              <a:rPr lang="it-IT" sz="3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Senza benessere sociale?</a:t>
            </a:r>
            <a:endParaRPr lang="it-IT" sz="36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00FF"/>
                </a:solidFill>
              </a:rPr>
              <a:t>Multirischiosità</a:t>
            </a:r>
            <a:r>
              <a:rPr lang="it-IT" b="1" dirty="0" smtClean="0">
                <a:solidFill>
                  <a:srgbClr val="0000FF"/>
                </a:solidFill>
              </a:rPr>
              <a:t> intersecata e convergente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Nuove forme di malessere sociale diffuso</a:t>
            </a:r>
          </a:p>
          <a:p>
            <a:r>
              <a:rPr lang="it-IT" b="1" dirty="0" err="1" smtClean="0">
                <a:solidFill>
                  <a:srgbClr val="0000FF"/>
                </a:solidFill>
              </a:rPr>
              <a:t>Rinsecchimento</a:t>
            </a:r>
            <a:r>
              <a:rPr lang="it-IT" b="1" dirty="0" smtClean="0">
                <a:solidFill>
                  <a:srgbClr val="0000FF"/>
                </a:solidFill>
              </a:rPr>
              <a:t> fonti di benessere sociale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Basso apprendimento alla cura di sé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Riduzione della solidarietà sociale e cultura della cura</a:t>
            </a:r>
            <a:endParaRPr lang="it-I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4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118539"/>
          </a:xfrm>
        </p:spPr>
        <p:txBody>
          <a:bodyPr/>
          <a:lstStyle/>
          <a:p>
            <a:r>
              <a:rPr lang="it-IT" sz="3200" dirty="0" smtClean="0">
                <a:solidFill>
                  <a:srgbClr val="800000"/>
                </a:solidFill>
              </a:rPr>
              <a:t>Parte B</a:t>
            </a:r>
            <a:endParaRPr lang="it-IT" sz="32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D25400"/>
                </a:solidFill>
              </a:rPr>
              <a:t>Il benessere sociale </a:t>
            </a:r>
            <a:endParaRPr lang="it-IT" sz="3600" b="1" dirty="0" smtClean="0">
              <a:solidFill>
                <a:srgbClr val="D25400"/>
              </a:solidFill>
            </a:endParaRP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D25400"/>
                </a:solidFill>
              </a:rPr>
              <a:t>fra </a:t>
            </a:r>
            <a:r>
              <a:rPr lang="it-IT" sz="3600" b="1" dirty="0">
                <a:solidFill>
                  <a:srgbClr val="D25400"/>
                </a:solidFill>
              </a:rPr>
              <a:t>ambiente micro, </a:t>
            </a:r>
            <a:r>
              <a:rPr lang="it-IT" sz="3600" b="1" dirty="0" err="1">
                <a:solidFill>
                  <a:srgbClr val="D25400"/>
                </a:solidFill>
              </a:rPr>
              <a:t>meso</a:t>
            </a:r>
            <a:r>
              <a:rPr lang="it-IT" sz="3600" b="1" dirty="0">
                <a:solidFill>
                  <a:srgbClr val="D25400"/>
                </a:solidFill>
              </a:rPr>
              <a:t> e macro</a:t>
            </a:r>
          </a:p>
          <a:p>
            <a:pPr algn="ctr"/>
            <a:endParaRPr lang="it-IT" sz="3600" dirty="0"/>
          </a:p>
        </p:txBody>
      </p:sp>
      <p:pic>
        <p:nvPicPr>
          <p:cNvPr id="4" name="Immagine 3" descr="image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74" y="357531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69223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800000"/>
                </a:solidFill>
              </a:rPr>
              <a:t>BENESSERE SOCIALE: definizioni</a:t>
            </a:r>
            <a:r>
              <a:rPr lang="it-IT" sz="3600" dirty="0">
                <a:solidFill>
                  <a:srgbClr val="800000"/>
                </a:solidFill>
              </a:rPr>
              <a:t/>
            </a:r>
            <a:br>
              <a:rPr lang="it-IT" sz="3600" dirty="0">
                <a:solidFill>
                  <a:srgbClr val="800000"/>
                </a:solidFill>
              </a:rPr>
            </a:b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0462" y="1553454"/>
            <a:ext cx="7903326" cy="470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8000"/>
                </a:solidFill>
              </a:rPr>
              <a:t>“Quella forma di benessere di cui gli individui beneficiano in virtù di adeguate relazioni di reciprocità e inclusione entro gruppi </a:t>
            </a:r>
            <a:r>
              <a:rPr lang="it-IT" sz="2800" b="1" dirty="0" smtClean="0">
                <a:solidFill>
                  <a:srgbClr val="008000"/>
                </a:solidFill>
              </a:rPr>
              <a:t>e </a:t>
            </a:r>
            <a:r>
              <a:rPr lang="it-IT" sz="2800" b="1" dirty="0">
                <a:solidFill>
                  <a:srgbClr val="008000"/>
                </a:solidFill>
              </a:rPr>
              <a:t>reti sociali</a:t>
            </a:r>
            <a:r>
              <a:rPr lang="it-IT" sz="2800" b="1" dirty="0" smtClean="0">
                <a:solidFill>
                  <a:srgbClr val="008000"/>
                </a:solidFill>
              </a:rPr>
              <a:t>”</a:t>
            </a:r>
            <a:endParaRPr lang="it-IT" sz="2800" b="1" dirty="0" smtClean="0">
              <a:solidFill>
                <a:srgbClr val="D1000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D10000"/>
                </a:solidFill>
              </a:rPr>
              <a:t>“</a:t>
            </a:r>
            <a:r>
              <a:rPr lang="it-IT" sz="2800" b="1" dirty="0">
                <a:solidFill>
                  <a:srgbClr val="D10000"/>
                </a:solidFill>
              </a:rPr>
              <a:t>Circuito che crea benessere per una popolazione se e in quanto capace di una efficace e continua transazione fra appartenenza-differenziazione personale e </a:t>
            </a:r>
            <a:r>
              <a:rPr lang="it-IT" sz="2800" b="1" dirty="0" smtClean="0">
                <a:solidFill>
                  <a:srgbClr val="D10000"/>
                </a:solidFill>
              </a:rPr>
              <a:t>coesione</a:t>
            </a:r>
            <a:r>
              <a:rPr lang="it-IT" sz="2800" b="1" dirty="0">
                <a:solidFill>
                  <a:srgbClr val="D10000"/>
                </a:solidFill>
              </a:rPr>
              <a:t>-innovazione collettiva”</a:t>
            </a:r>
          </a:p>
          <a:p>
            <a:pPr marL="0" indent="0">
              <a:buNone/>
            </a:pPr>
            <a:r>
              <a:rPr lang="it-IT" dirty="0" smtClean="0"/>
              <a:t>						</a:t>
            </a:r>
            <a:r>
              <a:rPr lang="it-IT" dirty="0" smtClean="0">
                <a:solidFill>
                  <a:srgbClr val="800000"/>
                </a:solidFill>
              </a:rPr>
              <a:t>(Ingrosso, 2003)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8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50036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</a:rPr>
              <a:t>Processi di benessere sociale </a:t>
            </a:r>
          </a:p>
        </p:txBody>
      </p:sp>
      <p:sp>
        <p:nvSpPr>
          <p:cNvPr id="4" name="Oval 1"/>
          <p:cNvSpPr>
            <a:spLocks noGrp="1" noChangeArrowheads="1"/>
          </p:cNvSpPr>
          <p:nvPr>
            <p:ph idx="1"/>
          </p:nvPr>
        </p:nvSpPr>
        <p:spPr bwMode="auto">
          <a:xfrm>
            <a:off x="382220" y="1097280"/>
            <a:ext cx="5905917" cy="26442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ÇlÇr ñæí©" charset="0"/>
              </a:rPr>
              <a:t>INTERPERSONALI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integrazione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, accettazione, riconoscimento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,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sviluppo 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potenzialità,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significanza (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Keyes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 1998)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senso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comunità,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sostegno, sicurezza 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(Prezza e Costantini 1998,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Chavis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e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Pretty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1999,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McDowell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e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Newell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1987)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b="1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Q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UALITÀ DELLA VITA PERSONALE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e RELAZIONALE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CURA DI SÉ E DEGLI </a:t>
            </a:r>
            <a:r>
              <a:rPr lang="it-IT" sz="1800" b="1" dirty="0">
                <a:solidFill>
                  <a:srgbClr val="660066"/>
                </a:solidFill>
                <a:latin typeface="Arial" charset="0"/>
                <a:ea typeface="ÇlÇr ñæí©" charset="0"/>
              </a:rPr>
              <a:t>ALTRI, </a:t>
            </a:r>
            <a:r>
              <a:rPr lang="it-IT" sz="1800" b="1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RESILIENZA</a:t>
            </a:r>
            <a:endParaRPr kumimoji="0" lang="it-IT" sz="1800" b="1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230375" y="3685208"/>
            <a:ext cx="5747472" cy="29354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charset="0"/>
                <a:ea typeface="ÇlÇr ñæí©" charset="0"/>
              </a:rPr>
              <a:t>COLLETTIVI</a:t>
            </a:r>
            <a:endParaRPr lang="it-IT" sz="1600" b="1" dirty="0">
              <a:solidFill>
                <a:srgbClr val="FF0000"/>
              </a:solidFill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Senso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di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appartenenza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e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inclusione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condiviso; di protezione e cura; di promozione sociale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/>
              <a:ea typeface="ＭＳ Ｐゴシック" charset="0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Sicurezza, sostegno</a:t>
            </a:r>
            <a:r>
              <a:rPr lang="it-IT" sz="1400" b="1" dirty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;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fiducia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comunitaria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Arial" charset="0"/>
              <a:ea typeface="ÇlÇr ñæí©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QUALITA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’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SOCIALE E DELLA VITA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COLLETTIVA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charset="0"/>
                <a:ea typeface="ＭＳ Ｐゴシック" charset="0"/>
              </a:rPr>
              <a:t>(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ambiente naturale,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urbano</a:t>
            </a:r>
            <a:r>
              <a:rPr lang="it-IT" sz="1400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,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di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vita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quotidiana,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societario)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Freccia curva 5"/>
          <p:cNvSpPr/>
          <p:nvPr/>
        </p:nvSpPr>
        <p:spPr>
          <a:xfrm rot="18209714">
            <a:off x="1923931" y="3459629"/>
            <a:ext cx="747370" cy="174242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reccia curva 6"/>
          <p:cNvSpPr/>
          <p:nvPr/>
        </p:nvSpPr>
        <p:spPr>
          <a:xfrm rot="7335964">
            <a:off x="6668681" y="2255340"/>
            <a:ext cx="674792" cy="1492416"/>
          </a:xfrm>
          <a:prstGeom prst="bentArrow">
            <a:avLst>
              <a:gd name="adj1" fmla="val 3269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9"/>
            <a:ext cx="7272339" cy="551404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Mappa Benessere Sociale </a:t>
            </a:r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806081"/>
              </p:ext>
            </p:extLst>
          </p:nvPr>
        </p:nvGraphicFramePr>
        <p:xfrm>
          <a:off x="493713" y="3721100"/>
          <a:ext cx="814863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Documento" r:id="rId3" imgW="6858000" imgH="177800" progId="Word.Document.12">
                  <p:embed/>
                </p:oleObj>
              </mc:Choice>
              <mc:Fallback>
                <p:oleObj name="Documento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3" y="3721100"/>
                        <a:ext cx="8148637" cy="2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73232"/>
              </p:ext>
            </p:extLst>
          </p:nvPr>
        </p:nvGraphicFramePr>
        <p:xfrm>
          <a:off x="1629355" y="591793"/>
          <a:ext cx="6571721" cy="578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Documento" r:id="rId5" imgW="6121400" imgH="9156700" progId="Word.Document.12">
                  <p:link updateAutomatic="1"/>
                </p:oleObj>
              </mc:Choice>
              <mc:Fallback>
                <p:oleObj name="Documento" r:id="rId5" imgW="6121400" imgH="915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9355" y="591793"/>
                        <a:ext cx="6571721" cy="5782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92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24011"/>
          </a:xfrm>
        </p:spPr>
        <p:txBody>
          <a:bodyPr/>
          <a:lstStyle/>
          <a:p>
            <a:r>
              <a:rPr lang="it-IT" sz="3600" dirty="0" smtClean="0">
                <a:solidFill>
                  <a:srgbClr val="660066"/>
                </a:solidFill>
              </a:rPr>
              <a:t>Effetti delle Relazioni (I)</a:t>
            </a:r>
            <a:endParaRPr lang="it-IT" sz="36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09" y="1282215"/>
            <a:ext cx="8371853" cy="50178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  <a:r>
              <a:rPr lang="it-IT" b="1" i="1" u="sng" dirty="0" smtClean="0">
                <a:solidFill>
                  <a:srgbClr val="008000"/>
                </a:solidFill>
              </a:rPr>
              <a:t>Tipo/Qualità Relazione</a:t>
            </a: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dirty="0" smtClean="0"/>
              <a:t>	</a:t>
            </a:r>
            <a:r>
              <a:rPr lang="it-IT" b="1" i="1" u="sng" dirty="0" smtClean="0">
                <a:solidFill>
                  <a:srgbClr val="D10000"/>
                </a:solidFill>
              </a:rPr>
              <a:t>Effetto Integrativo</a:t>
            </a:r>
          </a:p>
          <a:p>
            <a:r>
              <a:rPr lang="it-IT" b="1" cap="all" dirty="0">
                <a:solidFill>
                  <a:srgbClr val="3366FF"/>
                </a:solidFill>
              </a:rPr>
              <a:t>PROTEZIONE				</a:t>
            </a:r>
            <a:r>
              <a:rPr lang="it-IT" b="1" cap="all" dirty="0" smtClean="0">
                <a:solidFill>
                  <a:srgbClr val="3366FF"/>
                </a:solidFill>
              </a:rPr>
              <a:t>	</a:t>
            </a:r>
            <a:r>
              <a:rPr lang="it-IT" b="1" dirty="0" smtClean="0">
                <a:solidFill>
                  <a:srgbClr val="3366FF"/>
                </a:solidFill>
              </a:rPr>
              <a:t>sicurezza</a:t>
            </a:r>
            <a:endParaRPr lang="it-IT" dirty="0" smtClean="0">
              <a:solidFill>
                <a:srgbClr val="3366FF"/>
              </a:solidFill>
            </a:endParaRPr>
          </a:p>
          <a:p>
            <a:r>
              <a:rPr lang="it-IT" b="1" dirty="0">
                <a:solidFill>
                  <a:srgbClr val="D25400"/>
                </a:solidFill>
              </a:rPr>
              <a:t>AIUTO						</a:t>
            </a:r>
            <a:r>
              <a:rPr lang="it-IT" b="1" dirty="0" smtClean="0">
                <a:solidFill>
                  <a:srgbClr val="D25400"/>
                </a:solidFill>
              </a:rPr>
              <a:t>sostegno</a:t>
            </a:r>
          </a:p>
          <a:p>
            <a:r>
              <a:rPr lang="it-IT" b="1" dirty="0" smtClean="0">
                <a:solidFill>
                  <a:srgbClr val="00B100"/>
                </a:solidFill>
              </a:rPr>
              <a:t>CURA</a:t>
            </a:r>
            <a:r>
              <a:rPr lang="it-IT" b="1" dirty="0">
                <a:solidFill>
                  <a:srgbClr val="00B100"/>
                </a:solidFill>
              </a:rPr>
              <a:t>				</a:t>
            </a:r>
            <a:r>
              <a:rPr lang="it-IT" b="1" dirty="0" smtClean="0">
                <a:solidFill>
                  <a:srgbClr val="00B100"/>
                </a:solidFill>
              </a:rPr>
              <a:t>	benessere </a:t>
            </a:r>
            <a:r>
              <a:rPr lang="it-IT" sz="2000" b="1" dirty="0" smtClean="0">
                <a:solidFill>
                  <a:srgbClr val="00B100"/>
                </a:solidFill>
              </a:rPr>
              <a:t>corporeo</a:t>
            </a:r>
            <a:endParaRPr lang="it-IT" sz="2000" dirty="0">
              <a:solidFill>
                <a:srgbClr val="00B10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COMUNICAZIONE			</a:t>
            </a:r>
            <a:r>
              <a:rPr lang="it-IT" b="1" dirty="0" smtClean="0">
                <a:solidFill>
                  <a:srgbClr val="0000FF"/>
                </a:solidFill>
              </a:rPr>
              <a:t>	appartenenza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b="1" dirty="0">
                <a:solidFill>
                  <a:srgbClr val="800000"/>
                </a:solidFill>
              </a:rPr>
              <a:t>CONOSCENZA				riconoscimento</a:t>
            </a:r>
            <a:endParaRPr lang="it-IT" dirty="0">
              <a:solidFill>
                <a:srgbClr val="800000"/>
              </a:solidFill>
            </a:endParaRPr>
          </a:p>
          <a:p>
            <a:r>
              <a:rPr lang="it-IT" b="1" dirty="0">
                <a:solidFill>
                  <a:srgbClr val="660066"/>
                </a:solidFill>
              </a:rPr>
              <a:t>ACCETTAZIONE			</a:t>
            </a:r>
            <a:r>
              <a:rPr lang="it-IT" b="1" dirty="0" smtClean="0">
                <a:solidFill>
                  <a:srgbClr val="660066"/>
                </a:solidFill>
              </a:rPr>
              <a:t>		fiducia</a:t>
            </a:r>
            <a:endParaRPr lang="it-IT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7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24011"/>
          </a:xfrm>
        </p:spPr>
        <p:txBody>
          <a:bodyPr/>
          <a:lstStyle/>
          <a:p>
            <a:r>
              <a:rPr lang="it-IT" sz="3600" dirty="0" smtClean="0">
                <a:solidFill>
                  <a:srgbClr val="660066"/>
                </a:solidFill>
              </a:rPr>
              <a:t>Effetti delle Relazioni (II)</a:t>
            </a:r>
            <a:endParaRPr lang="it-IT" sz="36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10" y="1282215"/>
            <a:ext cx="8334864" cy="50178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  <a:r>
              <a:rPr lang="it-IT" b="1" i="1" u="sng" dirty="0" smtClean="0">
                <a:solidFill>
                  <a:srgbClr val="008000"/>
                </a:solidFill>
              </a:rPr>
              <a:t>Tipo/ Qualità Relazione</a:t>
            </a: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b="1" i="1" u="sng" dirty="0" smtClean="0">
                <a:solidFill>
                  <a:srgbClr val="D10000"/>
                </a:solidFill>
              </a:rPr>
              <a:t>Effetto </a:t>
            </a:r>
            <a:r>
              <a:rPr lang="it-IT" b="1" i="1" u="sng" dirty="0" err="1" smtClean="0">
                <a:solidFill>
                  <a:srgbClr val="D10000"/>
                </a:solidFill>
              </a:rPr>
              <a:t>Dis</a:t>
            </a:r>
            <a:r>
              <a:rPr lang="it-IT" b="1" i="1" u="sng" dirty="0" smtClean="0">
                <a:solidFill>
                  <a:srgbClr val="D10000"/>
                </a:solidFill>
              </a:rPr>
              <a:t>-integrativo</a:t>
            </a:r>
          </a:p>
          <a:p>
            <a:r>
              <a:rPr lang="it-IT" b="1" cap="all" dirty="0">
                <a:solidFill>
                  <a:srgbClr val="3366FF"/>
                </a:solidFill>
              </a:rPr>
              <a:t>AGGRESSIVITA’			</a:t>
            </a:r>
            <a:r>
              <a:rPr lang="it-IT" b="1" dirty="0" smtClean="0">
                <a:solidFill>
                  <a:srgbClr val="3366FF"/>
                </a:solidFill>
              </a:rPr>
              <a:t>insicurezza, paura</a:t>
            </a:r>
            <a:endParaRPr lang="it-IT" dirty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D10000"/>
                </a:solidFill>
              </a:rPr>
              <a:t>NON AIUTO</a:t>
            </a:r>
            <a:r>
              <a:rPr lang="it-IT" b="1" dirty="0">
                <a:solidFill>
                  <a:srgbClr val="D10000"/>
                </a:solidFill>
              </a:rPr>
              <a:t>				insoddisfazione</a:t>
            </a:r>
            <a:endParaRPr lang="it-IT" dirty="0">
              <a:solidFill>
                <a:srgbClr val="D10000"/>
              </a:solidFill>
            </a:endParaRPr>
          </a:p>
          <a:p>
            <a:r>
              <a:rPr lang="it-IT" b="1" dirty="0" smtClean="0">
                <a:solidFill>
                  <a:srgbClr val="00B100"/>
                </a:solidFill>
              </a:rPr>
              <a:t>INCURIA</a:t>
            </a:r>
            <a:r>
              <a:rPr lang="it-IT" b="1" dirty="0">
                <a:solidFill>
                  <a:srgbClr val="00B100"/>
                </a:solidFill>
              </a:rPr>
              <a:t>			</a:t>
            </a:r>
            <a:r>
              <a:rPr lang="it-IT" b="1" dirty="0" smtClean="0">
                <a:solidFill>
                  <a:srgbClr val="00B100"/>
                </a:solidFill>
              </a:rPr>
              <a:t>	malessere, sofferenza</a:t>
            </a:r>
            <a:endParaRPr lang="it-IT" dirty="0">
              <a:solidFill>
                <a:srgbClr val="00B100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Non COMUNICAZIONE</a:t>
            </a:r>
            <a:r>
              <a:rPr lang="it-IT" b="1" dirty="0">
                <a:solidFill>
                  <a:srgbClr val="0000FF"/>
                </a:solidFill>
              </a:rPr>
              <a:t>			</a:t>
            </a:r>
            <a:r>
              <a:rPr lang="it-IT" b="1" dirty="0" smtClean="0">
                <a:solidFill>
                  <a:srgbClr val="0000FF"/>
                </a:solidFill>
              </a:rPr>
              <a:t>isolamento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800000"/>
                </a:solidFill>
              </a:rPr>
              <a:t>IGNORANZA</a:t>
            </a:r>
            <a:r>
              <a:rPr lang="it-IT" b="1" dirty="0">
                <a:solidFill>
                  <a:srgbClr val="800000"/>
                </a:solidFill>
              </a:rPr>
              <a:t>				</a:t>
            </a:r>
            <a:r>
              <a:rPr lang="it-IT" b="1" dirty="0" smtClean="0">
                <a:solidFill>
                  <a:srgbClr val="800000"/>
                </a:solidFill>
              </a:rPr>
              <a:t>diffidenza</a:t>
            </a:r>
            <a:endParaRPr lang="it-IT" dirty="0">
              <a:solidFill>
                <a:srgbClr val="800000"/>
              </a:solidFill>
            </a:endParaRPr>
          </a:p>
          <a:p>
            <a:r>
              <a:rPr lang="it-IT" b="1" dirty="0" smtClean="0">
                <a:solidFill>
                  <a:srgbClr val="660066"/>
                </a:solidFill>
              </a:rPr>
              <a:t>RIFIUTO</a:t>
            </a:r>
            <a:r>
              <a:rPr lang="it-IT" b="1" dirty="0">
                <a:solidFill>
                  <a:srgbClr val="660066"/>
                </a:solidFill>
              </a:rPr>
              <a:t>			</a:t>
            </a:r>
            <a:r>
              <a:rPr lang="it-IT" b="1" dirty="0" smtClean="0">
                <a:solidFill>
                  <a:srgbClr val="660066"/>
                </a:solidFill>
              </a:rPr>
              <a:t>		sfiducia</a:t>
            </a:r>
            <a:endParaRPr lang="it-IT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0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468502"/>
            <a:ext cx="7272339" cy="949332"/>
          </a:xfrm>
        </p:spPr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Funzione benessere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814" y="1801906"/>
            <a:ext cx="7732549" cy="4498207"/>
          </a:xfrm>
        </p:spPr>
        <p:txBody>
          <a:bodyPr>
            <a:normAutofit/>
          </a:bodyPr>
          <a:lstStyle/>
          <a:p>
            <a:pPr marL="0" lvl="8" indent="0">
              <a:lnSpc>
                <a:spcPct val="70000"/>
              </a:lnSpc>
              <a:spcBef>
                <a:spcPts val="2000"/>
              </a:spcBef>
              <a:buNone/>
            </a:pPr>
            <a:r>
              <a:rPr lang="it-IT" sz="2400" b="1" dirty="0" smtClean="0">
                <a:solidFill>
                  <a:srgbClr val="0000FF"/>
                </a:solidFill>
              </a:rPr>
              <a:t>			     I </a:t>
            </a:r>
            <a:r>
              <a:rPr lang="it-IT" b="1" dirty="0" smtClean="0">
                <a:solidFill>
                  <a:srgbClr val="0000FF"/>
                </a:solidFill>
              </a:rPr>
              <a:t>x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(</a:t>
            </a:r>
            <a:r>
              <a:rPr lang="it-IT" sz="2400" dirty="0" err="1">
                <a:solidFill>
                  <a:srgbClr val="0000FF"/>
                </a:solidFill>
              </a:rPr>
              <a:t>V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I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F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X</a:t>
            </a:r>
            <a:r>
              <a:rPr lang="it-IT" sz="2400" dirty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t-IT" b="1" dirty="0" smtClean="0">
                <a:solidFill>
                  <a:srgbClr val="0000FF"/>
                </a:solidFill>
              </a:rPr>
              <a:t>	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it-IT" b="1" dirty="0" smtClean="0">
                <a:solidFill>
                  <a:srgbClr val="0000FF"/>
                </a:solidFill>
              </a:rPr>
              <a:t>BS = </a:t>
            </a:r>
            <a:r>
              <a:rPr lang="it-IT" b="1" dirty="0" err="1" smtClean="0">
                <a:solidFill>
                  <a:srgbClr val="0000FF"/>
                </a:solidFill>
              </a:rPr>
              <a:t>f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(RS</a:t>
            </a:r>
            <a:r>
              <a:rPr lang="it-IT" b="1" dirty="0" smtClean="0">
                <a:solidFill>
                  <a:srgbClr val="0000FF"/>
                </a:solidFill>
              </a:rPr>
              <a:t>) = 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t-IT" b="1" dirty="0" smtClean="0">
                <a:solidFill>
                  <a:srgbClr val="0000FF"/>
                </a:solidFill>
              </a:rPr>
              <a:t>			     D </a:t>
            </a:r>
            <a:r>
              <a:rPr lang="it-IT" sz="1800" b="1" dirty="0" smtClean="0">
                <a:solidFill>
                  <a:srgbClr val="0000FF"/>
                </a:solidFill>
              </a:rPr>
              <a:t>x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(</a:t>
            </a:r>
            <a:r>
              <a:rPr lang="it-IT" dirty="0" err="1">
                <a:solidFill>
                  <a:srgbClr val="0000FF"/>
                </a:solidFill>
              </a:rPr>
              <a:t>V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I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F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endParaRPr lang="it-IT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BS=benessere sociale (</a:t>
            </a:r>
            <a:r>
              <a:rPr lang="it-IT" sz="2000" dirty="0" smtClean="0">
                <a:solidFill>
                  <a:srgbClr val="800000"/>
                </a:solidFill>
              </a:rPr>
              <a:t>incremento fra t</a:t>
            </a:r>
            <a:r>
              <a:rPr lang="it-IT" sz="2000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dirty="0" smtClean="0">
                <a:solidFill>
                  <a:srgbClr val="800000"/>
                </a:solidFill>
              </a:rPr>
              <a:t> e t</a:t>
            </a:r>
            <a:r>
              <a:rPr lang="it-IT" sz="2000" baseline="-25000" dirty="0" smtClean="0">
                <a:solidFill>
                  <a:srgbClr val="800000"/>
                </a:solidFill>
              </a:rPr>
              <a:t>1</a:t>
            </a:r>
            <a:r>
              <a:rPr lang="it-IT" sz="2000" dirty="0" smtClean="0">
                <a:solidFill>
                  <a:srgbClr val="800000"/>
                </a:solidFill>
              </a:rPr>
              <a:t>)</a:t>
            </a:r>
            <a:endParaRPr lang="it-IT" sz="2000" dirty="0">
              <a:solidFill>
                <a:srgbClr val="800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RS=relazioni sociali sperimentate</a:t>
            </a:r>
          </a:p>
          <a:p>
            <a:pPr>
              <a:lnSpc>
                <a:spcPct val="70000"/>
              </a:lnSpc>
            </a:pPr>
            <a:r>
              <a:rPr lang="it-IT" sz="2000" dirty="0" smtClean="0">
                <a:solidFill>
                  <a:srgbClr val="800000"/>
                </a:solidFill>
              </a:rPr>
              <a:t>I=</a:t>
            </a:r>
            <a:r>
              <a:rPr lang="it-IT" sz="2000" dirty="0">
                <a:solidFill>
                  <a:srgbClr val="800000"/>
                </a:solidFill>
              </a:rPr>
              <a:t>effetto </a:t>
            </a:r>
            <a:r>
              <a:rPr lang="it-IT" sz="2000" dirty="0" smtClean="0">
                <a:solidFill>
                  <a:srgbClr val="800000"/>
                </a:solidFill>
              </a:rPr>
              <a:t>integrativo (generativo di </a:t>
            </a:r>
            <a:r>
              <a:rPr lang="it-IT" sz="2000" dirty="0">
                <a:solidFill>
                  <a:srgbClr val="800000"/>
                </a:solidFill>
              </a:rPr>
              <a:t>BS)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D=effetto </a:t>
            </a:r>
            <a:r>
              <a:rPr lang="it-IT" sz="2000" dirty="0" smtClean="0">
                <a:solidFill>
                  <a:srgbClr val="800000"/>
                </a:solidFill>
              </a:rPr>
              <a:t>disintegrativo (degenerativo di </a:t>
            </a:r>
            <a:r>
              <a:rPr lang="it-IT" sz="2000" dirty="0">
                <a:solidFill>
                  <a:srgbClr val="800000"/>
                </a:solidFill>
              </a:rPr>
              <a:t>BS)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V=</a:t>
            </a:r>
            <a:r>
              <a:rPr lang="it-IT" sz="2000" dirty="0" smtClean="0">
                <a:solidFill>
                  <a:srgbClr val="800000"/>
                </a:solidFill>
              </a:rPr>
              <a:t>vicinanza; I</a:t>
            </a:r>
            <a:r>
              <a:rPr lang="it-IT" sz="2000" dirty="0">
                <a:solidFill>
                  <a:srgbClr val="800000"/>
                </a:solidFill>
              </a:rPr>
              <a:t>=</a:t>
            </a:r>
            <a:r>
              <a:rPr lang="it-IT" sz="2000" dirty="0" smtClean="0">
                <a:solidFill>
                  <a:srgbClr val="800000"/>
                </a:solidFill>
              </a:rPr>
              <a:t>intensità; </a:t>
            </a:r>
            <a:r>
              <a:rPr lang="it-IT" sz="2000" dirty="0" err="1" smtClean="0">
                <a:solidFill>
                  <a:srgbClr val="800000"/>
                </a:solidFill>
              </a:rPr>
              <a:t>F</a:t>
            </a:r>
            <a:r>
              <a:rPr lang="it-IT" sz="2000" dirty="0">
                <a:solidFill>
                  <a:srgbClr val="800000"/>
                </a:solidFill>
              </a:rPr>
              <a:t>=</a:t>
            </a:r>
            <a:r>
              <a:rPr lang="it-IT" sz="2000" dirty="0" smtClean="0">
                <a:solidFill>
                  <a:srgbClr val="800000"/>
                </a:solidFill>
              </a:rPr>
              <a:t>frequenza; X</a:t>
            </a:r>
            <a:r>
              <a:rPr lang="it-IT" sz="2000" dirty="0">
                <a:solidFill>
                  <a:srgbClr val="800000"/>
                </a:solidFill>
              </a:rPr>
              <a:t>=altre variabili</a:t>
            </a:r>
          </a:p>
          <a:p>
            <a:pPr marL="0" indent="0">
              <a:lnSpc>
                <a:spcPct val="70000"/>
              </a:lnSpc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516790" y="2515464"/>
            <a:ext cx="24003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0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cs typeface="Times New Roman"/>
              </a:rPr>
              <a:t>Passaggi narrativi</a:t>
            </a:r>
            <a:endParaRPr lang="it-IT" sz="3600" i="1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FF0000"/>
                </a:solidFill>
              </a:rPr>
              <a:t>La crisi del benessere sociale nella società planetaria in costruzione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D25400"/>
                </a:solidFill>
              </a:rPr>
              <a:t>Il benessere sociale fra ambiente micro, </a:t>
            </a:r>
            <a:r>
              <a:rPr lang="it-IT" b="1" dirty="0" err="1" smtClean="0">
                <a:solidFill>
                  <a:srgbClr val="D25400"/>
                </a:solidFill>
              </a:rPr>
              <a:t>meso</a:t>
            </a:r>
            <a:r>
              <a:rPr lang="it-IT" b="1" dirty="0" smtClean="0">
                <a:solidFill>
                  <a:srgbClr val="D25400"/>
                </a:solidFill>
              </a:rPr>
              <a:t> e macro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800000"/>
                </a:solidFill>
              </a:rPr>
              <a:t>La Promozione del benessere sociale (azioni sociali, politiche, indicatori)</a:t>
            </a:r>
            <a:endParaRPr lang="it-IT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82643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</a:rPr>
              <a:t>Parte C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1357280"/>
            <a:ext cx="7272339" cy="476888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it-IT" sz="4000" b="1" i="1" dirty="0">
                <a:solidFill>
                  <a:srgbClr val="D10000"/>
                </a:solidFill>
              </a:rPr>
              <a:t>La Promozione </a:t>
            </a:r>
            <a:endParaRPr lang="it-IT" sz="4000" b="1" i="1" dirty="0" smtClean="0">
              <a:solidFill>
                <a:srgbClr val="D1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4000" b="1" i="1" dirty="0" smtClean="0">
                <a:solidFill>
                  <a:srgbClr val="D10000"/>
                </a:solidFill>
              </a:rPr>
              <a:t>del </a:t>
            </a:r>
            <a:r>
              <a:rPr lang="it-IT" sz="4000" b="1" i="1" dirty="0">
                <a:solidFill>
                  <a:srgbClr val="D10000"/>
                </a:solidFill>
              </a:rPr>
              <a:t>benessere sociale </a:t>
            </a:r>
            <a:endParaRPr lang="it-IT" sz="4000" b="1" i="1" dirty="0" smtClean="0">
              <a:solidFill>
                <a:srgbClr val="D1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3200" b="1" i="1" dirty="0" smtClean="0">
                <a:solidFill>
                  <a:srgbClr val="D10000"/>
                </a:solidFill>
              </a:rPr>
              <a:t>(</a:t>
            </a:r>
            <a:r>
              <a:rPr lang="it-IT" sz="3200" b="1" i="1" dirty="0">
                <a:solidFill>
                  <a:srgbClr val="D10000"/>
                </a:solidFill>
              </a:rPr>
              <a:t>azioni </a:t>
            </a:r>
            <a:r>
              <a:rPr lang="it-IT" sz="3200" b="1" i="1" dirty="0" smtClean="0">
                <a:solidFill>
                  <a:srgbClr val="D10000"/>
                </a:solidFill>
              </a:rPr>
              <a:t>sociali, politiche, indicatori)</a:t>
            </a:r>
            <a:endParaRPr lang="it-IT" sz="3200" b="1" i="1" dirty="0">
              <a:solidFill>
                <a:srgbClr val="D10000"/>
              </a:solidFill>
            </a:endParaRPr>
          </a:p>
          <a:p>
            <a:pPr marL="0" indent="0" algn="ctr">
              <a:buNone/>
            </a:pPr>
            <a:endParaRPr lang="it-IT" sz="3200" dirty="0"/>
          </a:p>
        </p:txBody>
      </p:sp>
      <p:pic>
        <p:nvPicPr>
          <p:cNvPr id="4" name="Immagine 3" descr="imag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0" y="3476886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2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rgbClr val="D25400"/>
                </a:solidFill>
                <a:latin typeface="Apple Casual"/>
                <a:cs typeface="Apple Casual"/>
              </a:rPr>
              <a:t>Generare benessere sociale</a:t>
            </a:r>
            <a:endParaRPr lang="it-IT" sz="3600" dirty="0">
              <a:solidFill>
                <a:srgbClr val="D254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836" y="1800032"/>
            <a:ext cx="7806527" cy="43261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660066"/>
                </a:solidFill>
              </a:rPr>
              <a:t>Dimensione personale: </a:t>
            </a:r>
            <a:r>
              <a:rPr lang="it-IT" dirty="0" smtClean="0">
                <a:solidFill>
                  <a:srgbClr val="0000FF"/>
                </a:solidFill>
              </a:rPr>
              <a:t>cura di sé, resilienza, competenze relazionali, aspetti etici e spirituali</a:t>
            </a:r>
            <a:r>
              <a:rPr lang="it-IT" dirty="0" smtClean="0"/>
              <a:t>	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8000"/>
                </a:solidFill>
              </a:rPr>
              <a:t>Dimensione relazionale: </a:t>
            </a:r>
            <a:r>
              <a:rPr lang="it-IT" dirty="0" smtClean="0">
                <a:solidFill>
                  <a:srgbClr val="0000FF"/>
                </a:solidFill>
              </a:rPr>
              <a:t>cura degli altri, fiducia, </a:t>
            </a:r>
            <a:r>
              <a:rPr lang="it-IT" dirty="0" err="1" smtClean="0">
                <a:solidFill>
                  <a:srgbClr val="0000FF"/>
                </a:solidFill>
              </a:rPr>
              <a:t>dialogicità</a:t>
            </a:r>
            <a:r>
              <a:rPr lang="it-IT" dirty="0" smtClean="0">
                <a:solidFill>
                  <a:srgbClr val="0000FF"/>
                </a:solidFill>
              </a:rPr>
              <a:t>, cooperazione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D10000"/>
                </a:solidFill>
              </a:rPr>
              <a:t>Dimensione comunitaria: </a:t>
            </a:r>
            <a:r>
              <a:rPr lang="it-IT" dirty="0" smtClean="0">
                <a:solidFill>
                  <a:srgbClr val="0000FF"/>
                </a:solidFill>
              </a:rPr>
              <a:t>sviluppo reti di appartenenza e partecipazione; politiche locali solidaristiche e inclusive,           cura dell’ambiente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D25400"/>
                </a:solidFill>
              </a:rPr>
              <a:t>Dimensione societaria (dal regionale al planetario): </a:t>
            </a:r>
            <a:r>
              <a:rPr lang="it-IT" dirty="0" smtClean="0">
                <a:solidFill>
                  <a:srgbClr val="0000FF"/>
                </a:solidFill>
              </a:rPr>
              <a:t>immaginario e cultura della convivenza fra differenze; politiche del lavoro, dell’inclusione, del sostegno, della sicurezza, dell’educazione e promozione sociale, …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8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550" y="274638"/>
            <a:ext cx="8347194" cy="11431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>
                <a:solidFill>
                  <a:srgbClr val="D10000"/>
                </a:solidFill>
              </a:rPr>
              <a:t>Promozione del benessere sociale: </a:t>
            </a:r>
            <a:br>
              <a:rPr lang="it-IT" sz="3600" dirty="0" smtClean="0">
                <a:solidFill>
                  <a:srgbClr val="D10000"/>
                </a:solidFill>
              </a:rPr>
            </a:br>
            <a:r>
              <a:rPr lang="it-IT" sz="3200" i="1" dirty="0" smtClean="0">
                <a:solidFill>
                  <a:srgbClr val="800000"/>
                </a:solidFill>
              </a:rPr>
              <a:t>la partecipazione comunitaria-societaria</a:t>
            </a:r>
            <a:endParaRPr lang="it-IT" sz="3200" i="1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Scopi: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B100"/>
                </a:solidFill>
              </a:rPr>
              <a:t>essere</a:t>
            </a:r>
            <a:r>
              <a:rPr lang="it-IT" b="1" dirty="0">
                <a:solidFill>
                  <a:srgbClr val="00B100"/>
                </a:solidFill>
              </a:rPr>
              <a:t>/sentirsi parte di un “noi”, di un gruppo, aggregato, comunità, società;</a:t>
            </a:r>
          </a:p>
          <a:p>
            <a:r>
              <a:rPr lang="it-IT" b="1" dirty="0" smtClean="0">
                <a:solidFill>
                  <a:srgbClr val="D25400"/>
                </a:solidFill>
              </a:rPr>
              <a:t>esercitare </a:t>
            </a:r>
            <a:r>
              <a:rPr lang="it-IT" b="1" dirty="0">
                <a:solidFill>
                  <a:srgbClr val="D25400"/>
                </a:solidFill>
              </a:rPr>
              <a:t>una </a:t>
            </a:r>
            <a:r>
              <a:rPr lang="it-IT" b="1" dirty="0" smtClean="0">
                <a:solidFill>
                  <a:srgbClr val="D25400"/>
                </a:solidFill>
              </a:rPr>
              <a:t>responsabilità </a:t>
            </a:r>
            <a:r>
              <a:rPr lang="it-IT" b="1" dirty="0">
                <a:solidFill>
                  <a:srgbClr val="D25400"/>
                </a:solidFill>
              </a:rPr>
              <a:t>e </a:t>
            </a:r>
            <a:r>
              <a:rPr lang="it-IT" b="1" dirty="0" smtClean="0">
                <a:solidFill>
                  <a:srgbClr val="D25400"/>
                </a:solidFill>
              </a:rPr>
              <a:t>un’azione </a:t>
            </a:r>
            <a:r>
              <a:rPr lang="it-IT" b="1" dirty="0">
                <a:solidFill>
                  <a:srgbClr val="D25400"/>
                </a:solidFill>
              </a:rPr>
              <a:t>verso i problemi collettivi, cooperando alla loro </a:t>
            </a:r>
            <a:r>
              <a:rPr lang="it-IT" b="1" dirty="0" smtClean="0">
                <a:solidFill>
                  <a:srgbClr val="D25400"/>
                </a:solidFill>
              </a:rPr>
              <a:t>risoluzione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Contribuire al benessere sociale a livello </a:t>
            </a:r>
            <a:r>
              <a:rPr lang="it-IT" b="1" dirty="0" err="1" smtClean="0">
                <a:solidFill>
                  <a:srgbClr val="800000"/>
                </a:solidFill>
              </a:rPr>
              <a:t>meso</a:t>
            </a:r>
            <a:r>
              <a:rPr lang="it-IT" b="1" dirty="0" smtClean="0">
                <a:solidFill>
                  <a:srgbClr val="800000"/>
                </a:solidFill>
              </a:rPr>
              <a:t> e macro</a:t>
            </a:r>
            <a:endParaRPr lang="it-IT" dirty="0">
              <a:solidFill>
                <a:srgbClr val="800000"/>
              </a:solidFill>
            </a:endParaRPr>
          </a:p>
          <a:p>
            <a:endParaRPr lang="it-IT" dirty="0">
              <a:solidFill>
                <a:srgbClr val="D2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36340"/>
          </a:xfrm>
        </p:spPr>
        <p:txBody>
          <a:bodyPr/>
          <a:lstStyle/>
          <a:p>
            <a:r>
              <a:rPr lang="it-IT" sz="3600" dirty="0" smtClean="0">
                <a:solidFill>
                  <a:srgbClr val="D25400"/>
                </a:solidFill>
              </a:rPr>
              <a:t>Scala di partecipazione</a:t>
            </a:r>
            <a:endParaRPr lang="it-IT" sz="3600" dirty="0">
              <a:solidFill>
                <a:srgbClr val="D254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7848" y="1195912"/>
            <a:ext cx="8075940" cy="5153517"/>
          </a:xfrm>
        </p:spPr>
        <p:txBody>
          <a:bodyPr>
            <a:noAutofit/>
          </a:bodyPr>
          <a:lstStyle/>
          <a:p>
            <a:pPr lvl="0">
              <a:lnSpc>
                <a:spcPct val="60000"/>
              </a:lnSpc>
            </a:pPr>
            <a:r>
              <a:rPr lang="it-IT" sz="2000" b="1" dirty="0" smtClean="0">
                <a:solidFill>
                  <a:srgbClr val="00B100"/>
                </a:solidFill>
              </a:rPr>
              <a:t>voler </a:t>
            </a:r>
            <a:r>
              <a:rPr lang="it-IT" sz="2000" b="1" dirty="0">
                <a:solidFill>
                  <a:srgbClr val="00B100"/>
                </a:solidFill>
              </a:rPr>
              <a:t>conoscere, cercare </a:t>
            </a:r>
            <a:r>
              <a:rPr lang="it-IT" sz="2000" b="1" dirty="0" smtClean="0">
                <a:solidFill>
                  <a:srgbClr val="00B100"/>
                </a:solidFill>
              </a:rPr>
              <a:t>informazioni</a:t>
            </a:r>
          </a:p>
          <a:p>
            <a:pPr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essere informato su ciò che </a:t>
            </a:r>
            <a:r>
              <a:rPr lang="it-IT" sz="2000" b="1" dirty="0" smtClean="0">
                <a:solidFill>
                  <a:srgbClr val="00B100"/>
                </a:solidFill>
              </a:rPr>
              <a:t>accade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esprimere la propria opinione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far conoscere la propria esperienza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contribuire ad una proposta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associarsi per realizzare scopi collettivi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coordinarsi con altri gruppi e istituzioni per definire obiettivi e priorità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partecipare alla dialettica politica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assumersi compiti politici e sociali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condividere beni e tempo con altri per migliorare il bene/benessere collettivo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sentirsi fortemente responsabilizzato per ciò che accade agli altri </a:t>
            </a:r>
            <a:endParaRPr lang="it-IT" sz="2000" dirty="0">
              <a:solidFill>
                <a:srgbClr val="00B100"/>
              </a:solidFill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8236227" y="1442492"/>
            <a:ext cx="484632" cy="46480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2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8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048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Politiche 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>di integrazione dinamica nelle comunità locali (I)</a:t>
            </a:r>
            <a:b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it-IT" sz="3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6" y="1479480"/>
            <a:ext cx="8125260" cy="4943923"/>
          </a:xfrm>
        </p:spPr>
        <p:txBody>
          <a:bodyPr>
            <a:normAutofit/>
          </a:bodyPr>
          <a:lstStyle/>
          <a:p>
            <a:pPr lvl="0"/>
            <a:r>
              <a:rPr lang="it-IT" b="1" i="1" dirty="0">
                <a:solidFill>
                  <a:srgbClr val="FF6600"/>
                </a:solidFill>
              </a:rPr>
              <a:t>di appartenenza o </a:t>
            </a:r>
            <a:r>
              <a:rPr lang="it-IT" b="1" i="1" dirty="0" smtClean="0">
                <a:solidFill>
                  <a:srgbClr val="FF6600"/>
                </a:solidFill>
              </a:rPr>
              <a:t>culturali:</a:t>
            </a:r>
            <a:r>
              <a:rPr lang="it-IT" i="1" dirty="0" smtClean="0">
                <a:solidFill>
                  <a:srgbClr val="FF66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memoria, valori caratterizzanti, riferimenti linguistici, significato all’appartenenza; </a:t>
            </a:r>
          </a:p>
          <a:p>
            <a:pPr lvl="0"/>
            <a:r>
              <a:rPr lang="it-IT" b="1" i="1" dirty="0">
                <a:solidFill>
                  <a:srgbClr val="FF0000"/>
                </a:solidFill>
              </a:rPr>
              <a:t>di sostegno e </a:t>
            </a:r>
            <a:r>
              <a:rPr lang="it-IT" b="1" i="1" dirty="0" smtClean="0">
                <a:solidFill>
                  <a:srgbClr val="FF0000"/>
                </a:solidFill>
              </a:rPr>
              <a:t>solidaristiche: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incrementare l’aiuto fornito dalle reti informali e volontarie e il senso di solidarietà diffuso; </a:t>
            </a:r>
            <a:endParaRPr lang="it-IT" sz="2000" dirty="0" smtClean="0">
              <a:solidFill>
                <a:srgbClr val="00009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fiduciarie e di mediazione culturale: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mediare fra aree e gruppi sociali, etnici, religiosi; </a:t>
            </a:r>
          </a:p>
          <a:p>
            <a:pPr lvl="0"/>
            <a:r>
              <a:rPr lang="it-IT" b="1" i="1" dirty="0">
                <a:solidFill>
                  <a:srgbClr val="660066"/>
                </a:solidFill>
              </a:rPr>
              <a:t>di prevenzione malessere </a:t>
            </a:r>
            <a:r>
              <a:rPr lang="it-IT" b="1" i="1" dirty="0" smtClean="0">
                <a:solidFill>
                  <a:srgbClr val="660066"/>
                </a:solidFill>
              </a:rPr>
              <a:t>e promozione resilienza: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empowerment</a:t>
            </a:r>
            <a:r>
              <a:rPr lang="it-IT" sz="2000" dirty="0" smtClean="0">
                <a:solidFill>
                  <a:srgbClr val="000090"/>
                </a:solidFill>
              </a:rPr>
              <a:t>,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sz="2000" dirty="0" smtClean="0">
                <a:solidFill>
                  <a:srgbClr val="000090"/>
                </a:solidFill>
              </a:rPr>
              <a:t>animazione sociale e sostegno capacità </a:t>
            </a:r>
            <a:r>
              <a:rPr lang="it-IT" sz="2000" dirty="0">
                <a:solidFill>
                  <a:srgbClr val="000090"/>
                </a:solidFill>
              </a:rPr>
              <a:t>di resistenza di fasce di popolazione di fronte a rischi che le minacciano;</a:t>
            </a:r>
          </a:p>
          <a:p>
            <a:pPr lvl="0"/>
            <a:r>
              <a:rPr lang="it-IT" b="1" i="1" dirty="0">
                <a:solidFill>
                  <a:srgbClr val="800000"/>
                </a:solidFill>
              </a:rPr>
              <a:t>di promozione </a:t>
            </a:r>
            <a:r>
              <a:rPr lang="it-IT" b="1" i="1" dirty="0" smtClean="0">
                <a:solidFill>
                  <a:srgbClr val="800000"/>
                </a:solidFill>
              </a:rPr>
              <a:t>della cura di sé e del </a:t>
            </a:r>
            <a:r>
              <a:rPr lang="it-IT" b="1" i="1" dirty="0">
                <a:solidFill>
                  <a:srgbClr val="800000"/>
                </a:solidFill>
              </a:rPr>
              <a:t>benessere soggettivo</a:t>
            </a:r>
            <a:r>
              <a:rPr lang="it-IT" i="1" dirty="0">
                <a:solidFill>
                  <a:srgbClr val="800000"/>
                </a:solidFill>
              </a:rPr>
              <a:t>: </a:t>
            </a:r>
            <a:r>
              <a:rPr lang="it-IT" sz="2000" dirty="0">
                <a:solidFill>
                  <a:srgbClr val="000090"/>
                </a:solidFill>
              </a:rPr>
              <a:t>capacità personali, autostima, la possibilità di soluzione a problemi; </a:t>
            </a:r>
            <a:endParaRPr lang="it-IT" sz="2000" dirty="0" smtClean="0">
              <a:solidFill>
                <a:srgbClr val="000090"/>
              </a:solidFill>
            </a:endParaRPr>
          </a:p>
          <a:p>
            <a:pPr lvl="0"/>
            <a:endParaRPr lang="it-IT" sz="2000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29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048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Politiche 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>di integrazione dinamica nelle comunità locali (</a:t>
            </a: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II)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it-IT" sz="3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6" y="1652084"/>
            <a:ext cx="8125260" cy="4771319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6600"/>
                </a:solidFill>
              </a:rPr>
              <a:t>di </a:t>
            </a:r>
            <a:r>
              <a:rPr lang="it-IT" b="1" i="1" dirty="0">
                <a:solidFill>
                  <a:srgbClr val="FF6600"/>
                </a:solidFill>
              </a:rPr>
              <a:t>sostenibilità e vivibilità:</a:t>
            </a:r>
            <a:r>
              <a:rPr lang="it-IT" i="1" dirty="0">
                <a:solidFill>
                  <a:srgbClr val="FF66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qualità ambientale del territorio; </a:t>
            </a:r>
          </a:p>
          <a:p>
            <a:pPr lvl="0"/>
            <a:r>
              <a:rPr lang="it-IT" b="1" i="1" dirty="0">
                <a:solidFill>
                  <a:srgbClr val="008000"/>
                </a:solidFill>
              </a:rPr>
              <a:t>di sicurezza:</a:t>
            </a:r>
            <a:r>
              <a:rPr lang="it-IT" i="1" dirty="0">
                <a:solidFill>
                  <a:srgbClr val="0080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partecipazione civica al controllo del territorio e disinnesco del risentimento;</a:t>
            </a:r>
          </a:p>
          <a:p>
            <a:pPr lvl="0"/>
            <a:r>
              <a:rPr lang="it-IT" b="1" i="1" dirty="0">
                <a:solidFill>
                  <a:srgbClr val="800000"/>
                </a:solidFill>
              </a:rPr>
              <a:t>di ascolto e comunicazione sociale:</a:t>
            </a:r>
            <a:r>
              <a:rPr lang="it-IT" i="1" dirty="0">
                <a:solidFill>
                  <a:srgbClr val="800000"/>
                </a:solidFill>
              </a:rPr>
              <a:t> </a:t>
            </a:r>
            <a:r>
              <a:rPr lang="it-IT" sz="2000" dirty="0"/>
              <a:t>creazione di fiducia fra istituzioni e cittadini; dare voce e visibilità a gruppi marginali;</a:t>
            </a:r>
          </a:p>
          <a:p>
            <a:r>
              <a:rPr lang="it-IT" b="1" i="1" dirty="0">
                <a:solidFill>
                  <a:srgbClr val="0000FF"/>
                </a:solidFill>
              </a:rPr>
              <a:t>d</a:t>
            </a:r>
            <a:r>
              <a:rPr lang="it-IT" b="1" i="1" dirty="0" smtClean="0">
                <a:solidFill>
                  <a:srgbClr val="0000FF"/>
                </a:solidFill>
              </a:rPr>
              <a:t>i analisi e riflessività sociale: </a:t>
            </a:r>
            <a:r>
              <a:rPr lang="it-IT" sz="2000" dirty="0" smtClean="0">
                <a:solidFill>
                  <a:srgbClr val="000090"/>
                </a:solidFill>
              </a:rPr>
              <a:t>sviluppo ricerca-azione e nuove batterie di indicatori</a:t>
            </a:r>
          </a:p>
          <a:p>
            <a:r>
              <a:rPr lang="it-IT" b="1" i="1" dirty="0">
                <a:solidFill>
                  <a:srgbClr val="D10000"/>
                </a:solidFill>
              </a:rPr>
              <a:t>partecipative</a:t>
            </a:r>
            <a:r>
              <a:rPr lang="it-IT" i="1" dirty="0">
                <a:solidFill>
                  <a:srgbClr val="D10000"/>
                </a:solidFill>
              </a:rPr>
              <a:t> </a:t>
            </a:r>
            <a:r>
              <a:rPr lang="it-IT" b="1" i="1" dirty="0">
                <a:solidFill>
                  <a:srgbClr val="D10000"/>
                </a:solidFill>
              </a:rPr>
              <a:t>o di cittadinanza attiva</a:t>
            </a:r>
            <a:r>
              <a:rPr lang="it-IT" i="1" dirty="0">
                <a:solidFill>
                  <a:srgbClr val="D10000"/>
                </a:solidFill>
              </a:rPr>
              <a:t>: </a:t>
            </a:r>
            <a:r>
              <a:rPr lang="it-IT" sz="2000" dirty="0">
                <a:solidFill>
                  <a:srgbClr val="000090"/>
                </a:solidFill>
              </a:rPr>
              <a:t>coinvolgimento</a:t>
            </a:r>
            <a:r>
              <a:rPr lang="it-IT" sz="2000" i="1" dirty="0">
                <a:solidFill>
                  <a:srgbClr val="00009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dei cittadini nei confronti di scelte determinanti del proprio territorio </a:t>
            </a:r>
          </a:p>
          <a:p>
            <a:endParaRPr lang="it-IT" sz="2000" dirty="0">
              <a:solidFill>
                <a:srgbClr val="000090"/>
              </a:solidFill>
            </a:endParaRPr>
          </a:p>
          <a:p>
            <a:pPr lvl="0"/>
            <a:endParaRPr lang="it-IT" sz="2000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44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08946"/>
          </a:xfrm>
        </p:spPr>
        <p:txBody>
          <a:bodyPr/>
          <a:lstStyle/>
          <a:p>
            <a:r>
              <a:rPr lang="it-IT" sz="4000" dirty="0" smtClean="0">
                <a:latin typeface="Apple Casual"/>
                <a:cs typeface="Apple Casual"/>
              </a:rPr>
              <a:t/>
            </a:r>
            <a:br>
              <a:rPr lang="it-IT" sz="4000" dirty="0" smtClean="0">
                <a:latin typeface="Apple Casual"/>
                <a:cs typeface="Apple Casual"/>
              </a:rPr>
            </a:br>
            <a:r>
              <a:rPr lang="it-IT" sz="4000" dirty="0" smtClean="0">
                <a:solidFill>
                  <a:srgbClr val="FF0000"/>
                </a:solidFill>
                <a:latin typeface="Apple Casual"/>
                <a:cs typeface="Apple Casual"/>
              </a:rPr>
              <a:t>WELFARE  </a:t>
            </a:r>
            <a:r>
              <a:rPr lang="it-IT" sz="4000" dirty="0">
                <a:solidFill>
                  <a:srgbClr val="FF0000"/>
                </a:solidFill>
                <a:latin typeface="Apple Casual"/>
                <a:cs typeface="Apple Casual"/>
              </a:rPr>
              <a:t>COMUNITARIO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1144" y="1417834"/>
            <a:ext cx="8038952" cy="4894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400" b="1" dirty="0">
                <a:solidFill>
                  <a:srgbClr val="D25400"/>
                </a:solidFill>
              </a:rPr>
              <a:t>scopi: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600" b="1" dirty="0">
                <a:solidFill>
                  <a:srgbClr val="000090"/>
                </a:solidFill>
              </a:rPr>
              <a:t>Qualità della vita, coesione sociale, solidarietà, uguaglianza, partecipazione, efficacia, efficienza, trasparenza</a:t>
            </a:r>
            <a:r>
              <a:rPr lang="it-IT" sz="3600" b="1" dirty="0" smtClean="0">
                <a:solidFill>
                  <a:srgbClr val="000090"/>
                </a:solidFill>
              </a:rPr>
              <a:t>…</a:t>
            </a:r>
            <a:r>
              <a:rPr lang="it-IT" b="1" dirty="0"/>
              <a:t> </a:t>
            </a:r>
            <a:endParaRPr lang="it-IT" dirty="0"/>
          </a:p>
          <a:p>
            <a:pPr marL="0" indent="0">
              <a:buNone/>
            </a:pPr>
            <a:r>
              <a:rPr lang="it-IT" sz="3400" b="1" dirty="0">
                <a:solidFill>
                  <a:srgbClr val="D25400"/>
                </a:solidFill>
              </a:rPr>
              <a:t>struttura</a:t>
            </a:r>
            <a:r>
              <a:rPr lang="it-IT" sz="3400" b="1" dirty="0" smtClean="0">
                <a:solidFill>
                  <a:srgbClr val="D25400"/>
                </a:solidFill>
              </a:rPr>
              <a:t>:	</a:t>
            </a:r>
            <a:r>
              <a:rPr lang="it-IT" dirty="0" smtClean="0"/>
              <a:t>					</a:t>
            </a:r>
            <a:endParaRPr lang="it-IT" dirty="0"/>
          </a:p>
          <a:p>
            <a:r>
              <a:rPr lang="it-IT" sz="3200" b="1" dirty="0">
                <a:solidFill>
                  <a:srgbClr val="660066"/>
                </a:solidFill>
              </a:rPr>
              <a:t>Programmazione regionale</a:t>
            </a:r>
          </a:p>
          <a:p>
            <a:r>
              <a:rPr lang="it-IT" sz="3200" b="1" dirty="0">
                <a:solidFill>
                  <a:srgbClr val="660066"/>
                </a:solidFill>
              </a:rPr>
              <a:t>Programmazione </a:t>
            </a:r>
            <a:r>
              <a:rPr lang="it-IT" sz="3200" b="1" dirty="0" smtClean="0">
                <a:solidFill>
                  <a:srgbClr val="660066"/>
                </a:solidFill>
              </a:rPr>
              <a:t>e </a:t>
            </a:r>
            <a:r>
              <a:rPr lang="it-IT" sz="3200" b="1" dirty="0" err="1" smtClean="0">
                <a:solidFill>
                  <a:srgbClr val="660066"/>
                </a:solidFill>
              </a:rPr>
              <a:t>Governance</a:t>
            </a:r>
            <a:r>
              <a:rPr lang="it-IT" sz="3200" b="1" dirty="0" smtClean="0">
                <a:solidFill>
                  <a:srgbClr val="660066"/>
                </a:solidFill>
              </a:rPr>
              <a:t> locale (coordinamento risorse)</a:t>
            </a:r>
            <a:endParaRPr lang="it-IT" sz="3200" b="1" dirty="0">
              <a:solidFill>
                <a:srgbClr val="660066"/>
              </a:solidFill>
            </a:endParaRPr>
          </a:p>
          <a:p>
            <a:r>
              <a:rPr lang="it-IT" sz="3200" b="1" dirty="0" smtClean="0">
                <a:solidFill>
                  <a:srgbClr val="660066"/>
                </a:solidFill>
              </a:rPr>
              <a:t>Organizzazione </a:t>
            </a:r>
            <a:r>
              <a:rPr lang="it-IT" sz="3200" b="1" dirty="0">
                <a:solidFill>
                  <a:srgbClr val="660066"/>
                </a:solidFill>
              </a:rPr>
              <a:t>dei </a:t>
            </a:r>
            <a:r>
              <a:rPr lang="it-IT" sz="3200" b="1" dirty="0" smtClean="0">
                <a:solidFill>
                  <a:srgbClr val="660066"/>
                </a:solidFill>
              </a:rPr>
              <a:t>servizi (integrazione diverse professioni e percorsi)</a:t>
            </a:r>
            <a:endParaRPr lang="it-IT" sz="3200" b="1" dirty="0">
              <a:solidFill>
                <a:srgbClr val="660066"/>
              </a:solidFill>
            </a:endParaRPr>
          </a:p>
          <a:p>
            <a:r>
              <a:rPr lang="it-IT" sz="3200" b="1" dirty="0" smtClean="0">
                <a:solidFill>
                  <a:srgbClr val="660066"/>
                </a:solidFill>
              </a:rPr>
              <a:t>Progetti </a:t>
            </a:r>
            <a:r>
              <a:rPr lang="it-IT" sz="3200" b="1" dirty="0">
                <a:solidFill>
                  <a:srgbClr val="660066"/>
                </a:solidFill>
              </a:rPr>
              <a:t>e </a:t>
            </a:r>
            <a:r>
              <a:rPr lang="it-IT" sz="3200" b="1" dirty="0" smtClean="0">
                <a:solidFill>
                  <a:srgbClr val="660066"/>
                </a:solidFill>
              </a:rPr>
              <a:t>interventi di wellness (innovazione e emergenza)</a:t>
            </a:r>
            <a:endParaRPr lang="it-IT" sz="3200" b="1" dirty="0">
              <a:solidFill>
                <a:srgbClr val="660066"/>
              </a:solidFill>
            </a:endParaRPr>
          </a:p>
          <a:p>
            <a:r>
              <a:rPr lang="it-IT" sz="3200" b="1" dirty="0">
                <a:solidFill>
                  <a:srgbClr val="660066"/>
                </a:solidFill>
              </a:rPr>
              <a:t>Verifiche e bilanci</a:t>
            </a:r>
          </a:p>
          <a:p>
            <a:r>
              <a:rPr lang="it-IT" sz="3200" b="1" dirty="0">
                <a:solidFill>
                  <a:srgbClr val="660066"/>
                </a:solidFill>
              </a:rPr>
              <a:t>Comunicazione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9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9"/>
            <a:ext cx="7272339" cy="551404"/>
          </a:xfrm>
        </p:spPr>
        <p:txBody>
          <a:bodyPr/>
          <a:lstStyle/>
          <a:p>
            <a:r>
              <a:rPr lang="it-IT" sz="3600" dirty="0" smtClean="0">
                <a:solidFill>
                  <a:srgbClr val="D10000"/>
                </a:solidFill>
              </a:rPr>
              <a:t>Rilevazioni contestuali e macro</a:t>
            </a:r>
            <a:endParaRPr lang="it-IT" sz="3600" dirty="0">
              <a:solidFill>
                <a:srgbClr val="D1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9890" y="1134266"/>
            <a:ext cx="8297876" cy="5215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Indicatori oggettivi e soggettivi: </a:t>
            </a:r>
            <a:r>
              <a:rPr lang="it-IT" b="1" i="1" dirty="0" smtClean="0">
                <a:solidFill>
                  <a:srgbClr val="FF6600"/>
                </a:solidFill>
              </a:rPr>
              <a:t>Quale considerazione delle dimensioni relazionali, comunitarie, collettive?</a:t>
            </a:r>
          </a:p>
          <a:p>
            <a:pPr>
              <a:lnSpc>
                <a:spcPct val="70000"/>
              </a:lnSpc>
            </a:pPr>
            <a:r>
              <a:rPr lang="it-IT" dirty="0"/>
              <a:t> </a:t>
            </a:r>
            <a:r>
              <a:rPr lang="it-IT" b="1" dirty="0">
                <a:solidFill>
                  <a:srgbClr val="000090"/>
                </a:solidFill>
              </a:rPr>
              <a:t>S</a:t>
            </a:r>
            <a:r>
              <a:rPr lang="it-IT" b="1" dirty="0" smtClean="0">
                <a:solidFill>
                  <a:srgbClr val="000090"/>
                </a:solidFill>
              </a:rPr>
              <a:t>oddisfazione/felicità/benessere soggettivo? 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dirty="0" smtClean="0"/>
              <a:t>	</a:t>
            </a:r>
            <a:r>
              <a:rPr lang="it-IT" sz="2400" b="1" i="1" dirty="0" smtClean="0">
                <a:solidFill>
                  <a:srgbClr val="D10000"/>
                </a:solidFill>
              </a:rPr>
              <a:t>Come valuto la soddisfazione/benessere degli altri?</a:t>
            </a:r>
          </a:p>
          <a:p>
            <a:pPr>
              <a:lnSpc>
                <a:spcPct val="8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Appartenenza, integrazione, associazione </a:t>
            </a:r>
            <a:r>
              <a:rPr lang="it-IT" sz="2000" b="1" i="1" dirty="0" smtClean="0">
                <a:solidFill>
                  <a:srgbClr val="000090"/>
                </a:solidFill>
              </a:rPr>
              <a:t>(capitale sociale) 	</a:t>
            </a:r>
            <a:r>
              <a:rPr lang="it-IT" b="1" i="1" dirty="0" smtClean="0">
                <a:solidFill>
                  <a:srgbClr val="FF0000"/>
                </a:solidFill>
              </a:rPr>
              <a:t>Dati di associazione ed effetto integrativo</a:t>
            </a: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Sicurezza e fiducia comunitaria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dirty="0" smtClean="0"/>
              <a:t>	</a:t>
            </a:r>
            <a:r>
              <a:rPr lang="it-IT" sz="2400" b="1" i="1" dirty="0" smtClean="0">
                <a:solidFill>
                  <a:srgbClr val="008000"/>
                </a:solidFill>
              </a:rPr>
              <a:t>Dati sicurezza e loro valutazione</a:t>
            </a: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Cura di sé e degli altri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sz="2400" b="1" i="1" dirty="0" smtClean="0">
                <a:solidFill>
                  <a:srgbClr val="660066"/>
                </a:solidFill>
              </a:rPr>
              <a:t>Dati azioni di cura </a:t>
            </a:r>
            <a:r>
              <a:rPr lang="it-IT" sz="2400" b="1" i="1" dirty="0">
                <a:solidFill>
                  <a:srgbClr val="660066"/>
                </a:solidFill>
              </a:rPr>
              <a:t>e loro </a:t>
            </a:r>
            <a:r>
              <a:rPr lang="it-IT" sz="2400" b="1" i="1" dirty="0" smtClean="0">
                <a:solidFill>
                  <a:srgbClr val="660066"/>
                </a:solidFill>
              </a:rPr>
              <a:t>valutazione</a:t>
            </a:r>
            <a:endParaRPr lang="it-IT" dirty="0" smtClean="0">
              <a:solidFill>
                <a:srgbClr val="660066"/>
              </a:solidFill>
            </a:endParaRPr>
          </a:p>
          <a:p>
            <a:pPr marL="282575" lvl="2">
              <a:spcBef>
                <a:spcPts val="2000"/>
              </a:spcBef>
            </a:pPr>
            <a:r>
              <a:rPr lang="it-IT" sz="2400" b="1" i="1" dirty="0">
                <a:solidFill>
                  <a:srgbClr val="000090"/>
                </a:solidFill>
              </a:rPr>
              <a:t>Qualità e coesione </a:t>
            </a:r>
            <a:r>
              <a:rPr lang="it-IT" sz="2400" b="1" i="1" dirty="0" smtClean="0">
                <a:solidFill>
                  <a:srgbClr val="000090"/>
                </a:solidFill>
              </a:rPr>
              <a:t>sociale:</a:t>
            </a:r>
            <a:r>
              <a:rPr lang="it-IT" sz="2400" b="1" i="1" dirty="0" smtClean="0">
                <a:solidFill>
                  <a:srgbClr val="660066"/>
                </a:solidFill>
              </a:rPr>
              <a:t>                                                                	</a:t>
            </a:r>
            <a:r>
              <a:rPr lang="it-IT" sz="2400" b="1" i="1" dirty="0">
                <a:solidFill>
                  <a:srgbClr val="0000FF"/>
                </a:solidFill>
              </a:rPr>
              <a:t>A</a:t>
            </a:r>
            <a:r>
              <a:rPr lang="it-IT" sz="2400" b="1" i="1" dirty="0" smtClean="0">
                <a:solidFill>
                  <a:srgbClr val="0000FF"/>
                </a:solidFill>
              </a:rPr>
              <a:t>nalisi contestuali territoriali o generalizzanti?</a:t>
            </a:r>
            <a:endParaRPr lang="it-IT" sz="2400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950201">
            <a:off x="1247734" y="893335"/>
            <a:ext cx="7086600" cy="1731966"/>
          </a:xfrm>
        </p:spPr>
        <p:txBody>
          <a:bodyPr/>
          <a:lstStyle/>
          <a:p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Creazione e distruzione  </a:t>
            </a:r>
            <a:b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del benessere sociale</a:t>
            </a:r>
            <a:endParaRPr lang="it-IT" sz="44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63079"/>
            <a:ext cx="7086600" cy="1997296"/>
          </a:xfrm>
        </p:spPr>
        <p:txBody>
          <a:bodyPr/>
          <a:lstStyle/>
          <a:p>
            <a:endParaRPr lang="it-IT" sz="2800" b="1" dirty="0" smtClean="0">
              <a:solidFill>
                <a:srgbClr val="008000"/>
              </a:solidFill>
            </a:endParaRPr>
          </a:p>
          <a:p>
            <a:endParaRPr lang="it-IT" sz="2800" b="1" dirty="0" smtClean="0">
              <a:solidFill>
                <a:srgbClr val="008000"/>
              </a:solidFill>
            </a:endParaRPr>
          </a:p>
          <a:p>
            <a:pPr algn="r"/>
            <a:r>
              <a:rPr lang="it-IT" sz="2800" b="1" dirty="0" smtClean="0">
                <a:solidFill>
                  <a:srgbClr val="008000"/>
                </a:solidFill>
              </a:rPr>
              <a:t>Grazie dell’attenzione!</a:t>
            </a:r>
            <a:endParaRPr lang="it-IT" sz="2800" b="1" dirty="0">
              <a:solidFill>
                <a:srgbClr val="008000"/>
              </a:solidFill>
            </a:endParaRPr>
          </a:p>
        </p:txBody>
      </p:sp>
      <p:pic>
        <p:nvPicPr>
          <p:cNvPr id="4" name="Immagine 3" descr="images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46939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155526"/>
          </a:xfrm>
        </p:spPr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cs typeface="Times New Roman"/>
              </a:rPr>
              <a:t>Verso la società planetaria</a:t>
            </a:r>
            <a:endParaRPr lang="it-IT" sz="3600" i="1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166" y="1801906"/>
            <a:ext cx="7794198" cy="432425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</a:rPr>
              <a:t>Mutamenti intersecati fra: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0000FF"/>
                </a:solidFill>
              </a:rPr>
              <a:t>CONDIZIONI DI VITA (</a:t>
            </a:r>
            <a:r>
              <a:rPr lang="it-IT" b="1" dirty="0" smtClean="0">
                <a:solidFill>
                  <a:srgbClr val="0000FF"/>
                </a:solidFill>
              </a:rPr>
              <a:t>Economia, Politica, Ambiente, …)</a:t>
            </a:r>
            <a:endParaRPr lang="it-IT" b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D25400"/>
                </a:solidFill>
              </a:rPr>
              <a:t>RAPPORTI E RELAZIONI SOCIALI (Famiglia, gruppi, soggettività, …)</a:t>
            </a:r>
            <a:endParaRPr lang="it-IT" b="1" dirty="0" smtClean="0">
              <a:solidFill>
                <a:srgbClr val="D25400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800000"/>
                </a:solidFill>
              </a:rPr>
              <a:t>CULTURA E COMUNICAZIONE (Immaginario, media, scienza, …)</a:t>
            </a:r>
            <a:endParaRPr lang="it-IT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473" y="274637"/>
            <a:ext cx="7964973" cy="1339009"/>
          </a:xfrm>
        </p:spPr>
        <p:txBody>
          <a:bodyPr/>
          <a:lstStyle/>
          <a:p>
            <a:r>
              <a:rPr lang="it-IT" cap="small" dirty="0" smtClean="0"/>
              <a:t/>
            </a:r>
            <a:br>
              <a:rPr lang="it-IT" cap="small" dirty="0" smtClean="0"/>
            </a:br>
            <a:r>
              <a:rPr lang="it-IT" sz="3600" cap="small" dirty="0" smtClean="0">
                <a:solidFill>
                  <a:srgbClr val="660066"/>
                </a:solidFill>
              </a:rPr>
              <a:t>Mutamenti nell’Ambiente Socio-Politico </a:t>
            </a:r>
            <a:r>
              <a:rPr lang="it-IT" sz="3200" b="0" cap="small" dirty="0" smtClean="0">
                <a:solidFill>
                  <a:srgbClr val="660066"/>
                </a:solidFill>
              </a:rPr>
              <a:t>(dopo l’89)</a:t>
            </a:r>
            <a:r>
              <a:rPr lang="it-IT" sz="3200" b="0" dirty="0">
                <a:solidFill>
                  <a:srgbClr val="660066"/>
                </a:solidFill>
              </a:rPr>
              <a:t/>
            </a:r>
            <a:br>
              <a:rPr lang="it-IT" sz="3200" b="0" dirty="0">
                <a:solidFill>
                  <a:srgbClr val="660066"/>
                </a:solidFill>
              </a:rPr>
            </a:br>
            <a:endParaRPr lang="it-IT" sz="3200" b="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242" y="1801906"/>
            <a:ext cx="8053121" cy="43242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solidFill>
                  <a:srgbClr val="000090"/>
                </a:solidFill>
              </a:rPr>
              <a:t>Società nazionale / alleanze politiche</a:t>
            </a:r>
            <a:r>
              <a:rPr lang="it-IT" sz="2800" b="1" dirty="0">
                <a:solidFill>
                  <a:srgbClr val="000090"/>
                </a:solidFill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</a:rPr>
              <a:t>bipolari </a:t>
            </a:r>
            <a:r>
              <a:rPr lang="it-IT" b="1" dirty="0" smtClean="0">
                <a:solidFill>
                  <a:srgbClr val="000090"/>
                </a:solidFill>
              </a:rPr>
              <a:t>(conflitto Est-Ovest; creazione del “Terzo mondo”)</a:t>
            </a:r>
            <a:r>
              <a:rPr lang="it-IT" sz="2800" b="1" dirty="0">
                <a:solidFill>
                  <a:srgbClr val="000090"/>
                </a:solidFill>
              </a:rPr>
              <a:t>	</a:t>
            </a:r>
            <a:endParaRPr lang="it-IT" sz="28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it-IT" sz="28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D25400"/>
                </a:solidFill>
              </a:rPr>
              <a:t>Società post-nazionali (unioni continentali)/predominio uni</a:t>
            </a:r>
            <a:r>
              <a:rPr lang="it-IT" sz="2800" b="1" dirty="0">
                <a:solidFill>
                  <a:srgbClr val="D25400"/>
                </a:solidFill>
              </a:rPr>
              <a:t> </a:t>
            </a:r>
            <a:r>
              <a:rPr lang="it-IT" sz="2800" b="1" dirty="0" smtClean="0">
                <a:solidFill>
                  <a:srgbClr val="D25400"/>
                </a:solidFill>
              </a:rPr>
              <a:t>o multipolare (oligarchico)?</a:t>
            </a:r>
            <a:endParaRPr lang="it-IT" sz="2800" b="1" dirty="0">
              <a:solidFill>
                <a:srgbClr val="D25400"/>
              </a:solidFill>
            </a:endParaRPr>
          </a:p>
          <a:p>
            <a:pPr marL="0" indent="0" algn="ctr">
              <a:buNone/>
            </a:pPr>
            <a:endParaRPr lang="it-IT" sz="2800" b="1" i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3200" b="1" i="1" dirty="0" smtClean="0">
                <a:solidFill>
                  <a:srgbClr val="FF0000"/>
                </a:solidFill>
              </a:rPr>
              <a:t>Verso una società planetaria</a:t>
            </a:r>
            <a:r>
              <a:rPr lang="it-IT" sz="3200" i="1" dirty="0">
                <a:solidFill>
                  <a:srgbClr val="FF0000"/>
                </a:solidFill>
              </a:rPr>
              <a:t>?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 rot="5400000">
            <a:off x="3757893" y="3013980"/>
            <a:ext cx="71910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3770497" y="4801406"/>
            <a:ext cx="693897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32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406857"/>
            <a:ext cx="7272339" cy="986319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A</a:t>
            </a:r>
            <a:r>
              <a:rPr lang="it-IT" sz="4000" i="1" dirty="0">
                <a:solidFill>
                  <a:srgbClr val="660066"/>
                </a:solidFill>
              </a:rPr>
              <a:t>. Condizioni di vita</a:t>
            </a:r>
            <a:br>
              <a:rPr lang="it-IT" sz="4000" i="1" dirty="0">
                <a:solidFill>
                  <a:srgbClr val="660066"/>
                </a:solidFill>
              </a:rPr>
            </a:br>
            <a:endParaRPr lang="it-IT" sz="4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294544"/>
            <a:ext cx="8384184" cy="5005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industriale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post</a:t>
            </a:r>
            <a:r>
              <a:rPr lang="it-IT" b="1" dirty="0">
                <a:solidFill>
                  <a:srgbClr val="D25400"/>
                </a:solidFill>
              </a:rPr>
              <a:t>-</a:t>
            </a:r>
            <a:r>
              <a:rPr lang="it-IT" b="1" dirty="0" smtClean="0">
                <a:solidFill>
                  <a:srgbClr val="D25400"/>
                </a:solidFill>
              </a:rPr>
              <a:t>industriale</a:t>
            </a:r>
            <a:r>
              <a:rPr lang="it-IT" dirty="0">
                <a:solidFill>
                  <a:srgbClr val="D25400"/>
                </a:solidFill>
              </a:rPr>
              <a:t> </a:t>
            </a:r>
            <a:r>
              <a:rPr lang="it-IT" dirty="0" smtClean="0">
                <a:solidFill>
                  <a:srgbClr val="D25400"/>
                </a:solidFill>
              </a:rPr>
              <a:t>					</a:t>
            </a:r>
            <a:r>
              <a:rPr lang="it-IT" b="1" dirty="0" smtClean="0">
                <a:solidFill>
                  <a:srgbClr val="D25400"/>
                </a:solidFill>
              </a:rPr>
              <a:t>dei servizi 							della conoscenza</a:t>
            </a:r>
          </a:p>
          <a:p>
            <a:pPr marL="0" indent="0">
              <a:buNone/>
            </a:pPr>
            <a:r>
              <a:rPr lang="it-IT" b="1" dirty="0">
                <a:solidFill>
                  <a:srgbClr val="D25400"/>
                </a:solidFill>
              </a:rPr>
              <a:t>	</a:t>
            </a:r>
            <a:r>
              <a:rPr lang="it-IT" b="1" dirty="0" smtClean="0">
                <a:solidFill>
                  <a:srgbClr val="D25400"/>
                </a:solidFill>
              </a:rPr>
              <a:t>				</a:t>
            </a:r>
            <a:r>
              <a:rPr lang="it-IT" b="1" dirty="0" smtClean="0">
                <a:solidFill>
                  <a:srgbClr val="800000"/>
                </a:solidFill>
              </a:rPr>
              <a:t>del capitalismo finanziario</a:t>
            </a:r>
            <a:endParaRPr lang="it-IT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Dei consumi di massa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008000"/>
                </a:solidFill>
              </a:rPr>
              <a:t>dei consumi differenziati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Della tecnica</a:t>
            </a:r>
            <a:r>
              <a:rPr lang="it-IT" b="1" dirty="0" smtClean="0"/>
              <a:t>				</a:t>
            </a:r>
            <a:r>
              <a:rPr lang="it-IT" b="1" dirty="0" smtClean="0">
                <a:solidFill>
                  <a:srgbClr val="0000FF"/>
                </a:solidFill>
              </a:rPr>
              <a:t>delle </a:t>
            </a:r>
            <a:r>
              <a:rPr lang="it-IT" b="1" dirty="0">
                <a:solidFill>
                  <a:srgbClr val="0000FF"/>
                </a:solidFill>
              </a:rPr>
              <a:t>tecnologie </a:t>
            </a:r>
            <a:endParaRPr lang="it-IT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 welfare/protezione sociale	</a:t>
            </a:r>
            <a:r>
              <a:rPr lang="it-IT" b="1" dirty="0" smtClean="0"/>
              <a:t>	</a:t>
            </a:r>
            <a:r>
              <a:rPr lang="it-IT" b="1" dirty="0" smtClean="0">
                <a:solidFill>
                  <a:srgbClr val="D10000"/>
                </a:solidFill>
              </a:rPr>
              <a:t>del </a:t>
            </a:r>
            <a:r>
              <a:rPr lang="it-IT" b="1" dirty="0">
                <a:solidFill>
                  <a:srgbClr val="D10000"/>
                </a:solidFill>
              </a:rPr>
              <a:t>rischio</a:t>
            </a:r>
            <a:r>
              <a:rPr lang="it-IT" dirty="0">
                <a:solidFill>
                  <a:srgbClr val="D10000"/>
                </a:solidFill>
              </a:rPr>
              <a:t> </a:t>
            </a:r>
            <a:endParaRPr lang="it-IT" b="1" dirty="0" smtClean="0">
              <a:solidFill>
                <a:srgbClr val="D1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  <a:r>
              <a:rPr lang="it-IT" sz="3200" b="1" dirty="0" smtClean="0">
                <a:solidFill>
                  <a:srgbClr val="FF0000"/>
                </a:solidFill>
              </a:rPr>
              <a:t>GLOBALE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625182" y="139317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731754" y="429717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70238" y="371044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41750" y="3140374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515157" y="4847580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2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/>
            </a:r>
            <a:br>
              <a:rPr lang="it-IT" sz="3600" i="1" dirty="0" smtClean="0">
                <a:solidFill>
                  <a:srgbClr val="660066"/>
                </a:solidFill>
              </a:rPr>
            </a:br>
            <a:r>
              <a:rPr lang="it-IT" sz="3600" i="1" dirty="0" smtClean="0">
                <a:solidFill>
                  <a:srgbClr val="660066"/>
                </a:solidFill>
              </a:rPr>
              <a:t>Globalizzazione/Contrazione</a:t>
            </a:r>
            <a:endParaRPr lang="it-IT" sz="3600" i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/>
          <a:lstStyle/>
          <a:p>
            <a:r>
              <a:rPr lang="it-IT" b="1" dirty="0">
                <a:solidFill>
                  <a:srgbClr val="000090"/>
                </a:solidFill>
              </a:rPr>
              <a:t>LAVORO </a:t>
            </a:r>
            <a:r>
              <a:rPr lang="it-IT" dirty="0">
                <a:solidFill>
                  <a:srgbClr val="000090"/>
                </a:solidFill>
              </a:rPr>
              <a:t>(mobile, flessibile, precario, a basso reddito</a:t>
            </a:r>
            <a:r>
              <a:rPr lang="it-IT" dirty="0" smtClean="0">
                <a:solidFill>
                  <a:srgbClr val="000090"/>
                </a:solidFill>
              </a:rPr>
              <a:t>)</a:t>
            </a:r>
          </a:p>
          <a:p>
            <a:r>
              <a:rPr lang="it-IT" b="1" dirty="0">
                <a:solidFill>
                  <a:srgbClr val="D25400"/>
                </a:solidFill>
              </a:rPr>
              <a:t>NON </a:t>
            </a:r>
            <a:r>
              <a:rPr lang="it-IT" b="1" dirty="0" smtClean="0">
                <a:solidFill>
                  <a:srgbClr val="D25400"/>
                </a:solidFill>
              </a:rPr>
              <a:t>LAVORO </a:t>
            </a:r>
            <a:r>
              <a:rPr lang="it-IT" sz="1800" dirty="0" smtClean="0">
                <a:solidFill>
                  <a:srgbClr val="D25400"/>
                </a:solidFill>
              </a:rPr>
              <a:t>(disoccupazione, licenziamento)</a:t>
            </a:r>
          </a:p>
          <a:p>
            <a:r>
              <a:rPr lang="it-IT" sz="1800" b="1" dirty="0">
                <a:solidFill>
                  <a:srgbClr val="0000FF"/>
                </a:solidFill>
              </a:rPr>
              <a:t>CONSUMO </a:t>
            </a:r>
            <a:r>
              <a:rPr lang="it-IT" sz="1800" dirty="0">
                <a:solidFill>
                  <a:srgbClr val="0000FF"/>
                </a:solidFill>
              </a:rPr>
              <a:t>(variabilità, opulenza, </a:t>
            </a:r>
            <a:r>
              <a:rPr lang="it-IT" sz="1800" dirty="0" err="1">
                <a:solidFill>
                  <a:srgbClr val="0000FF"/>
                </a:solidFill>
              </a:rPr>
              <a:t>iperstimolazione</a:t>
            </a:r>
            <a:r>
              <a:rPr lang="it-IT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it-IT" sz="1800" b="1" dirty="0" smtClean="0">
                <a:solidFill>
                  <a:srgbClr val="D25400"/>
                </a:solidFill>
              </a:rPr>
              <a:t>NON CONSUMO </a:t>
            </a:r>
            <a:r>
              <a:rPr lang="it-IT" sz="1800" dirty="0" smtClean="0">
                <a:solidFill>
                  <a:srgbClr val="D25400"/>
                </a:solidFill>
              </a:rPr>
              <a:t>(povertà, emarginazione)</a:t>
            </a:r>
          </a:p>
          <a:p>
            <a:r>
              <a:rPr lang="it-IT" sz="1800" b="1" dirty="0" smtClean="0">
                <a:solidFill>
                  <a:srgbClr val="660066"/>
                </a:solidFill>
              </a:rPr>
              <a:t>PROTEZIONE SOCIALE A RISCHIO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INSICUREZZA URBANA</a:t>
            </a:r>
            <a:endParaRPr lang="it-IT" sz="1800" b="1" dirty="0">
              <a:solidFill>
                <a:srgbClr val="800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782805"/>
            <a:ext cx="3616285" cy="461575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situazione di instabilità, insicurezza, scarse opportunità </a:t>
            </a:r>
          </a:p>
          <a:p>
            <a:r>
              <a:rPr lang="it-IT" b="1" dirty="0">
                <a:solidFill>
                  <a:srgbClr val="FF6600"/>
                </a:solidFill>
              </a:rPr>
              <a:t>depressione, </a:t>
            </a:r>
            <a:r>
              <a:rPr lang="it-IT" b="1" dirty="0" err="1">
                <a:solidFill>
                  <a:srgbClr val="FF6600"/>
                </a:solidFill>
              </a:rPr>
              <a:t>disidentità</a:t>
            </a:r>
            <a:r>
              <a:rPr lang="it-IT" b="1" dirty="0">
                <a:solidFill>
                  <a:srgbClr val="FF6600"/>
                </a:solidFill>
              </a:rPr>
              <a:t>, insignificanza</a:t>
            </a:r>
          </a:p>
          <a:p>
            <a:r>
              <a:rPr lang="it-IT" b="1" dirty="0">
                <a:solidFill>
                  <a:srgbClr val="0000FF"/>
                </a:solidFill>
              </a:rPr>
              <a:t>d</a:t>
            </a:r>
            <a:r>
              <a:rPr lang="it-IT" b="1" dirty="0" smtClean="0">
                <a:solidFill>
                  <a:srgbClr val="0000FF"/>
                </a:solidFill>
              </a:rPr>
              <a:t>ipendenza, </a:t>
            </a:r>
            <a:r>
              <a:rPr lang="it-IT" b="1" dirty="0" err="1" smtClean="0">
                <a:solidFill>
                  <a:srgbClr val="0000FF"/>
                </a:solidFill>
              </a:rPr>
              <a:t>compulsività</a:t>
            </a:r>
            <a:r>
              <a:rPr lang="it-IT" b="1" dirty="0">
                <a:solidFill>
                  <a:srgbClr val="0000FF"/>
                </a:solidFill>
              </a:rPr>
              <a:t>, </a:t>
            </a:r>
            <a:r>
              <a:rPr lang="it-IT" b="1" dirty="0" smtClean="0">
                <a:solidFill>
                  <a:srgbClr val="0000FF"/>
                </a:solidFill>
              </a:rPr>
              <a:t>iperattivismo</a:t>
            </a:r>
          </a:p>
          <a:p>
            <a:r>
              <a:rPr lang="it-IT" b="1" dirty="0">
                <a:solidFill>
                  <a:srgbClr val="D25400"/>
                </a:solidFill>
              </a:rPr>
              <a:t>a</a:t>
            </a:r>
            <a:r>
              <a:rPr lang="it-IT" b="1" dirty="0" smtClean="0">
                <a:solidFill>
                  <a:srgbClr val="D25400"/>
                </a:solidFill>
              </a:rPr>
              <a:t>lta vulnerabilità, bassa accettazione</a:t>
            </a:r>
          </a:p>
          <a:p>
            <a:r>
              <a:rPr lang="it-IT" b="1" dirty="0">
                <a:solidFill>
                  <a:srgbClr val="660066"/>
                </a:solidFill>
              </a:rPr>
              <a:t>b</a:t>
            </a:r>
            <a:r>
              <a:rPr lang="it-IT" b="1" dirty="0" smtClean="0">
                <a:solidFill>
                  <a:srgbClr val="660066"/>
                </a:solidFill>
              </a:rPr>
              <a:t>assa protezione, alta conflittualità</a:t>
            </a:r>
          </a:p>
          <a:p>
            <a:r>
              <a:rPr lang="it-IT" b="1" dirty="0" err="1" smtClean="0">
                <a:solidFill>
                  <a:srgbClr val="800000"/>
                </a:solidFill>
              </a:rPr>
              <a:t>sfiduciarietà</a:t>
            </a:r>
            <a:r>
              <a:rPr lang="it-IT" b="1" dirty="0" smtClean="0">
                <a:solidFill>
                  <a:srgbClr val="800000"/>
                </a:solidFill>
              </a:rPr>
              <a:t>, paura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9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83567"/>
            <a:ext cx="7272339" cy="826043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B.</a:t>
            </a:r>
            <a:r>
              <a:rPr lang="it-IT" sz="4000" dirty="0"/>
              <a:t> </a:t>
            </a:r>
            <a:r>
              <a:rPr lang="it-IT" sz="4000" i="1" dirty="0">
                <a:solidFill>
                  <a:srgbClr val="660066"/>
                </a:solidFill>
              </a:rPr>
              <a:t>Cultura e comunicazione</a:t>
            </a:r>
            <a:endParaRPr lang="it-IT" sz="4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294544"/>
            <a:ext cx="8421172" cy="519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M</a:t>
            </a:r>
            <a:r>
              <a:rPr lang="it-IT" b="1" dirty="0" smtClean="0">
                <a:solidFill>
                  <a:srgbClr val="000090"/>
                </a:solidFill>
              </a:rPr>
              <a:t>oderna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post-moderna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Etica del Lavoro</a:t>
            </a:r>
            <a:r>
              <a:rPr lang="it-IT" dirty="0" smtClean="0">
                <a:solidFill>
                  <a:srgbClr val="D25400"/>
                </a:solidFill>
              </a:rPr>
              <a:t>			</a:t>
            </a:r>
            <a:r>
              <a:rPr lang="it-IT" b="1" dirty="0" smtClean="0">
                <a:solidFill>
                  <a:srgbClr val="0000FF"/>
                </a:solidFill>
              </a:rPr>
              <a:t>edonista, del successo</a:t>
            </a:r>
            <a:r>
              <a:rPr lang="it-IT" dirty="0" smtClean="0">
                <a:solidFill>
                  <a:srgbClr val="D25400"/>
                </a:solidFill>
              </a:rPr>
              <a:t>	</a:t>
            </a:r>
            <a:endParaRPr lang="it-IT" b="1" dirty="0">
              <a:solidFill>
                <a:srgbClr val="D254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0090"/>
                </a:solidFill>
              </a:rPr>
              <a:t>M</a:t>
            </a:r>
            <a:r>
              <a:rPr lang="it-IT" b="1" dirty="0" smtClean="0">
                <a:solidFill>
                  <a:srgbClr val="000090"/>
                </a:solidFill>
              </a:rPr>
              <a:t>onoculturale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800000"/>
                </a:solidFill>
              </a:rPr>
              <a:t>pluralista; multiculturale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Duale-oppositiva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3366FF"/>
                </a:solidFill>
              </a:rPr>
              <a:t>frammentata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Nazionale/coesa	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008000"/>
                </a:solidFill>
              </a:rPr>
              <a:t>localista o cosmopolita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Comunicazioni di massa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D10000"/>
                </a:solidFill>
              </a:rPr>
              <a:t>multimediale, delle reti web</a:t>
            </a:r>
            <a:endParaRPr lang="it-IT" dirty="0" smtClean="0">
              <a:solidFill>
                <a:srgbClr val="D1000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					DIVERSIFICATA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505994" y="132817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641027" y="381325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93534" y="32135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41027" y="2539946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029382" y="5044844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5122" y="585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29183" y="4434559"/>
            <a:ext cx="64433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053566" y="1893041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5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r>
              <a:rPr lang="it-IT" sz="36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>Diversificazione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PLURALISMO E SOGGETTIVISMO ETICO</a:t>
            </a:r>
            <a:endParaRPr lang="it-IT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D25400"/>
                </a:solidFill>
              </a:rPr>
              <a:t>MULTICULTURALITA’</a:t>
            </a:r>
          </a:p>
          <a:p>
            <a:endParaRPr lang="it-IT" sz="1800" b="1" dirty="0">
              <a:solidFill>
                <a:srgbClr val="D25400"/>
              </a:solidFill>
            </a:endParaRPr>
          </a:p>
          <a:p>
            <a:endParaRPr lang="it-IT" sz="1800" b="1" dirty="0" smtClean="0">
              <a:solidFill>
                <a:srgbClr val="D25400"/>
              </a:solidFill>
            </a:endParaRPr>
          </a:p>
          <a:p>
            <a:endParaRPr lang="it-IT" sz="1800" b="1" dirty="0">
              <a:solidFill>
                <a:srgbClr val="D25400"/>
              </a:solidFill>
            </a:endParaRPr>
          </a:p>
          <a:p>
            <a:r>
              <a:rPr lang="it-IT" b="1" dirty="0" smtClean="0">
                <a:solidFill>
                  <a:srgbClr val="008000"/>
                </a:solidFill>
              </a:rPr>
              <a:t>MULTIMEDIALITA’ (</a:t>
            </a:r>
            <a:r>
              <a:rPr lang="it-IT" sz="1800" b="1" dirty="0" err="1" smtClean="0">
                <a:solidFill>
                  <a:srgbClr val="008000"/>
                </a:solidFill>
              </a:rPr>
              <a:t>iperinformazione</a:t>
            </a:r>
            <a:r>
              <a:rPr lang="it-IT" sz="1800" b="1" dirty="0" smtClean="0">
                <a:solidFill>
                  <a:srgbClr val="008000"/>
                </a:solidFill>
              </a:rPr>
              <a:t>, velocizzazione, manipolazione, rumorosità)</a:t>
            </a:r>
            <a:endParaRPr lang="it-IT" sz="1800" b="1" dirty="0">
              <a:solidFill>
                <a:srgbClr val="008000"/>
              </a:solidFill>
            </a:endParaRPr>
          </a:p>
          <a:p>
            <a:endParaRPr lang="it-IT" dirty="0" smtClean="0">
              <a:solidFill>
                <a:srgbClr val="008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965971"/>
            <a:ext cx="3616285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Crisi dell’identità condivisa e della coesione nazionale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6600"/>
                </a:solidFill>
              </a:rPr>
              <a:t>Omogeneizzazione (entertainment); invidia mimetica e xenofobia; fondamentalismo vs </a:t>
            </a:r>
            <a:r>
              <a:rPr lang="it-IT" b="1" dirty="0" err="1" smtClean="0">
                <a:solidFill>
                  <a:srgbClr val="FF6600"/>
                </a:solidFill>
              </a:rPr>
              <a:t>disidentificazione</a:t>
            </a:r>
            <a:endParaRPr lang="it-IT" b="1" dirty="0">
              <a:solidFill>
                <a:srgbClr val="FF6600"/>
              </a:solidFill>
            </a:endParaRPr>
          </a:p>
          <a:p>
            <a:endParaRPr lang="it-IT" sz="900" b="1" dirty="0" smtClean="0">
              <a:solidFill>
                <a:srgbClr val="008000"/>
              </a:solidFill>
            </a:endParaRPr>
          </a:p>
          <a:p>
            <a:r>
              <a:rPr lang="it-IT" b="1" dirty="0" smtClean="0">
                <a:solidFill>
                  <a:srgbClr val="008000"/>
                </a:solidFill>
              </a:rPr>
              <a:t>Sovraccarico, disorientamento, anomia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95896"/>
            <a:ext cx="7272339" cy="702752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C</a:t>
            </a:r>
            <a:r>
              <a:rPr lang="it-IT" sz="4000" i="1" dirty="0">
                <a:solidFill>
                  <a:srgbClr val="660066"/>
                </a:solidFill>
              </a:rPr>
              <a:t>. Rapporti e relazioni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195912"/>
            <a:ext cx="8384184" cy="4930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Gerarchica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de-regolata (delle 					“libertà”), a-centrica</a:t>
            </a:r>
            <a:r>
              <a:rPr lang="it-IT" dirty="0" smtClean="0">
                <a:solidFill>
                  <a:srgbClr val="D25400"/>
                </a:solidFill>
              </a:rPr>
              <a:t>					</a:t>
            </a:r>
            <a:endParaRPr lang="it-IT" b="1" dirty="0">
              <a:solidFill>
                <a:srgbClr val="D254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Dei gruppi</a:t>
            </a:r>
            <a:r>
              <a:rPr lang="it-IT" b="1" dirty="0" smtClean="0"/>
              <a:t>				</a:t>
            </a:r>
            <a:r>
              <a:rPr lang="it-IT" b="1" dirty="0">
                <a:solidFill>
                  <a:srgbClr val="800000"/>
                </a:solidFill>
              </a:rPr>
              <a:t>D</a:t>
            </a:r>
            <a:r>
              <a:rPr lang="it-IT" b="1" dirty="0" smtClean="0">
                <a:solidFill>
                  <a:srgbClr val="800000"/>
                </a:solidFill>
              </a:rPr>
              <a:t>egli individui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Delle appartenenze</a:t>
            </a:r>
            <a:r>
              <a:rPr lang="it-IT" b="1" dirty="0" smtClean="0"/>
              <a:t>			</a:t>
            </a:r>
            <a:r>
              <a:rPr lang="it-IT" b="1" dirty="0">
                <a:solidFill>
                  <a:srgbClr val="3366FF"/>
                </a:solidFill>
              </a:rPr>
              <a:t>F</a:t>
            </a:r>
            <a:r>
              <a:rPr lang="it-IT" b="1" dirty="0" smtClean="0">
                <a:solidFill>
                  <a:srgbClr val="3366FF"/>
                </a:solidFill>
              </a:rPr>
              <a:t>rammentata / delle reti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Conflittuale	</a:t>
            </a:r>
            <a:r>
              <a:rPr lang="it-IT" b="1" dirty="0" smtClean="0"/>
              <a:t>			</a:t>
            </a:r>
            <a:r>
              <a:rPr lang="it-IT" b="1" dirty="0" err="1">
                <a:solidFill>
                  <a:srgbClr val="008000"/>
                </a:solidFill>
              </a:rPr>
              <a:t>I</a:t>
            </a:r>
            <a:r>
              <a:rPr lang="it-IT" b="1" dirty="0" err="1" smtClean="0">
                <a:solidFill>
                  <a:srgbClr val="008000"/>
                </a:solidFill>
              </a:rPr>
              <a:t>perconflittuale</a:t>
            </a:r>
            <a:endParaRPr lang="it-IT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Solida</a:t>
            </a:r>
            <a:r>
              <a:rPr lang="it-IT" dirty="0" smtClean="0">
                <a:solidFill>
                  <a:srgbClr val="D10000"/>
                </a:solidFill>
              </a:rPr>
              <a:t>					</a:t>
            </a:r>
            <a:r>
              <a:rPr lang="it-IT" b="1" dirty="0">
                <a:solidFill>
                  <a:srgbClr val="D10000"/>
                </a:solidFill>
              </a:rPr>
              <a:t>L</a:t>
            </a:r>
            <a:r>
              <a:rPr lang="it-IT" b="1" dirty="0" smtClean="0">
                <a:solidFill>
                  <a:srgbClr val="D10000"/>
                </a:solidFill>
              </a:rPr>
              <a:t>iquida, mobile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					INDIVIDUALIZZATA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505994" y="132817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91942" y="357037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505994" y="297070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61916" y="2373966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374613" y="4742081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5122" y="585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986882" y="4191672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1576</TotalTime>
  <Words>961</Words>
  <Application>Microsoft Macintosh PowerPoint</Application>
  <PresentationFormat>Presentazione su schermo (4:3)</PresentationFormat>
  <Paragraphs>207</Paragraphs>
  <Slides>28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Tradizione</vt:lpstr>
      <vt:lpstr>\\localhost\Users\marcoingrosso\Desktop\Macintosh HD:LUCIDI:luc Ben Soc:società planetaria copia!OLE_LINK1</vt:lpstr>
      <vt:lpstr>\\localhost\Users\marcoingrosso\Desktop\Macintosh HD:LUCIDI:luc Ben Soc:Prom Ben Soc:Benessere sociale fig copia.doc!OLE_LINK2</vt:lpstr>
      <vt:lpstr>Documento</vt:lpstr>
      <vt:lpstr>Creazione e distruzione   del benessere sociale</vt:lpstr>
      <vt:lpstr>Passaggi narrativi</vt:lpstr>
      <vt:lpstr>Verso la società planetaria</vt:lpstr>
      <vt:lpstr> Mutamenti nell’Ambiente Socio-Politico (dopo l’89) </vt:lpstr>
      <vt:lpstr>A. Condizioni di vita </vt:lpstr>
      <vt:lpstr>Nuovi Rischi  Globalizzazione/Contrazione</vt:lpstr>
      <vt:lpstr>B. Cultura e comunicazione</vt:lpstr>
      <vt:lpstr>Nuovi Rischi Diversificazione</vt:lpstr>
      <vt:lpstr>C. Rapporti e relazioni</vt:lpstr>
      <vt:lpstr>Nuovi Rischi Individualizzazione</vt:lpstr>
      <vt:lpstr> Processi sociali che generano  ben-mal-essere nell’era planetaria </vt:lpstr>
      <vt:lpstr>Senza benessere sociale?</vt:lpstr>
      <vt:lpstr>Parte B</vt:lpstr>
      <vt:lpstr> BENESSERE SOCIALE: definizioni </vt:lpstr>
      <vt:lpstr>Processi di benessere sociale </vt:lpstr>
      <vt:lpstr>Mappa Benessere Sociale </vt:lpstr>
      <vt:lpstr>Effetti delle Relazioni (I)</vt:lpstr>
      <vt:lpstr>Effetti delle Relazioni (II)</vt:lpstr>
      <vt:lpstr>Funzione benessere </vt:lpstr>
      <vt:lpstr>Parte C</vt:lpstr>
      <vt:lpstr>Generare benessere sociale</vt:lpstr>
      <vt:lpstr>Promozione del benessere sociale:  la partecipazione comunitaria-societaria</vt:lpstr>
      <vt:lpstr>Scala di partecipazione</vt:lpstr>
      <vt:lpstr> Politiche di integrazione dinamica nelle comunità locali (I) </vt:lpstr>
      <vt:lpstr> Politiche di integrazione dinamica nelle comunità locali (II) </vt:lpstr>
      <vt:lpstr> WELFARE  COMUNITARIO  </vt:lpstr>
      <vt:lpstr>Rilevazioni contestuali e macro</vt:lpstr>
      <vt:lpstr>Creazione e distruzione   del benessere sociale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Senza benessere sociale</dc:title>
  <dc:creator>Marco Ingrosso</dc:creator>
  <cp:lastModifiedBy>Marco Ingrosso</cp:lastModifiedBy>
  <cp:revision>88</cp:revision>
  <dcterms:created xsi:type="dcterms:W3CDTF">2013-05-21T07:07:07Z</dcterms:created>
  <dcterms:modified xsi:type="dcterms:W3CDTF">2013-12-04T11:38:03Z</dcterms:modified>
</cp:coreProperties>
</file>