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9" r:id="rId19"/>
    <p:sldId id="280" r:id="rId20"/>
    <p:sldId id="28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7BB"/>
    <a:srgbClr val="396CC5"/>
    <a:srgbClr val="FF1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, 2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, 3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‹n.›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Temi e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Parole chiave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51248" y="3575407"/>
            <a:ext cx="3273552" cy="752067"/>
          </a:xfrm>
        </p:spPr>
        <p:txBody>
          <a:bodyPr>
            <a:normAutofit/>
          </a:bodyPr>
          <a:lstStyle/>
          <a:p>
            <a:r>
              <a:rPr lang="it-IT" sz="1800" dirty="0" smtClean="0">
                <a:solidFill>
                  <a:srgbClr val="FFFF00"/>
                </a:solidFill>
              </a:rPr>
              <a:t>Corso di Sociologia generale 2013-14</a:t>
            </a:r>
            <a:endParaRPr lang="it-IT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7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75540" y="685800"/>
            <a:ext cx="5700061" cy="886968"/>
          </a:xfrm>
        </p:spPr>
        <p:txBody>
          <a:bodyPr/>
          <a:lstStyle/>
          <a:p>
            <a:r>
              <a:rPr lang="it-IT" b="1" dirty="0" smtClean="0"/>
              <a:t>I fondatori: </a:t>
            </a:r>
            <a:r>
              <a:rPr lang="it-IT" b="1" dirty="0" err="1" smtClean="0"/>
              <a:t>Simmel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76903" y="2020888"/>
            <a:ext cx="5798699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800000"/>
                </a:solidFill>
              </a:rPr>
              <a:t>La relazione sociale come azione reciproca</a:t>
            </a:r>
          </a:p>
          <a:p>
            <a:r>
              <a:rPr lang="it-IT" b="1" dirty="0">
                <a:solidFill>
                  <a:srgbClr val="800000"/>
                </a:solidFill>
              </a:rPr>
              <a:t> </a:t>
            </a:r>
            <a:r>
              <a:rPr lang="it-IT" b="1" dirty="0" smtClean="0">
                <a:solidFill>
                  <a:srgbClr val="800000"/>
                </a:solidFill>
              </a:rPr>
              <a:t>Forme e cerchie sociali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 modi di vita metropolitani</a:t>
            </a:r>
          </a:p>
          <a:p>
            <a:r>
              <a:rPr lang="it-IT" b="1" dirty="0">
                <a:solidFill>
                  <a:srgbClr val="800000"/>
                </a:solidFill>
              </a:rPr>
              <a:t> </a:t>
            </a:r>
            <a:r>
              <a:rPr lang="it-IT" b="1" dirty="0" smtClean="0">
                <a:solidFill>
                  <a:srgbClr val="800000"/>
                </a:solidFill>
              </a:rPr>
              <a:t>La individualizzazione e differenziazione</a:t>
            </a:r>
          </a:p>
          <a:p>
            <a:r>
              <a:rPr lang="it-IT" b="1" dirty="0">
                <a:solidFill>
                  <a:srgbClr val="800000"/>
                </a:solidFill>
              </a:rPr>
              <a:t> </a:t>
            </a:r>
            <a:r>
              <a:rPr lang="it-IT" b="1" dirty="0" smtClean="0">
                <a:solidFill>
                  <a:srgbClr val="800000"/>
                </a:solidFill>
              </a:rPr>
              <a:t>Le nuove problematiche della vita sociale metropolitana</a:t>
            </a:r>
          </a:p>
          <a:p>
            <a:r>
              <a:rPr lang="it-IT" b="1" dirty="0">
                <a:solidFill>
                  <a:srgbClr val="800000"/>
                </a:solidFill>
              </a:rPr>
              <a:t> </a:t>
            </a:r>
            <a:r>
              <a:rPr lang="it-IT" b="1" dirty="0" smtClean="0">
                <a:solidFill>
                  <a:srgbClr val="800000"/>
                </a:solidFill>
              </a:rPr>
              <a:t>La società del denaro: scambi e immaginario sociale</a:t>
            </a:r>
          </a:p>
        </p:txBody>
      </p:sp>
    </p:spTree>
    <p:extLst>
      <p:ext uri="{BB962C8B-B14F-4D97-AF65-F5344CB8AC3E}">
        <p14:creationId xmlns:p14="http://schemas.microsoft.com/office/powerpoint/2010/main" val="79983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49519" y="685800"/>
            <a:ext cx="5626082" cy="886968"/>
          </a:xfrm>
        </p:spPr>
        <p:txBody>
          <a:bodyPr/>
          <a:lstStyle/>
          <a:p>
            <a:r>
              <a:rPr lang="it-IT" b="1" dirty="0" smtClean="0"/>
              <a:t>Sviluppi del pensiero sociologico nel novecento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49519" y="2020888"/>
            <a:ext cx="5626083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800000"/>
                </a:solidFill>
              </a:rPr>
              <a:t>Funzionalismo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Teorie del conflitto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Teorie dell’azione e </a:t>
            </a:r>
            <a:r>
              <a:rPr lang="it-IT" b="1" dirty="0" err="1" smtClean="0">
                <a:solidFill>
                  <a:srgbClr val="800000"/>
                </a:solidFill>
              </a:rPr>
              <a:t>interazionismo</a:t>
            </a:r>
            <a:r>
              <a:rPr lang="it-IT" b="1" dirty="0" smtClean="0">
                <a:solidFill>
                  <a:srgbClr val="800000"/>
                </a:solidFill>
              </a:rPr>
              <a:t> simbolico</a:t>
            </a:r>
          </a:p>
          <a:p>
            <a:r>
              <a:rPr lang="it-IT" b="1" dirty="0">
                <a:solidFill>
                  <a:srgbClr val="800000"/>
                </a:solidFill>
              </a:rPr>
              <a:t>T</a:t>
            </a:r>
            <a:r>
              <a:rPr lang="it-IT" b="1" dirty="0" smtClean="0">
                <a:solidFill>
                  <a:srgbClr val="800000"/>
                </a:solidFill>
              </a:rPr>
              <a:t>eorie relazionali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Il pluralismo dei paradigmi, dei metodi e delle teorie sociologiche nella contemporaneità</a:t>
            </a:r>
            <a:endParaRPr lang="it-IT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2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787805" y="685800"/>
            <a:ext cx="6587596" cy="8866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Interazione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sociale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e
vita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quotidiana</a:t>
            </a:r>
            <a:endParaRPr dirty="0"/>
          </a:p>
        </p:txBody>
      </p:sp>
      <p:sp>
        <p:nvSpPr>
          <p:cNvPr id="113" name="TextShape 2"/>
          <p:cNvSpPr txBox="1"/>
          <p:nvPr/>
        </p:nvSpPr>
        <p:spPr>
          <a:xfrm>
            <a:off x="1935760" y="1891862"/>
            <a:ext cx="6811379" cy="42342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connessione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tra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studio del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comportamento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quotidiano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in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condizioni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di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interazione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diretta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e studio di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macrofenomeni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sistemi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sociali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: 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reciproca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influenza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tra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piano micro e piano </a:t>
            </a:r>
            <a:r>
              <a:rPr lang="en-US" dirty="0" smtClean="0">
                <a:solidFill>
                  <a:srgbClr val="FF6600"/>
                </a:solidFill>
                <a:latin typeface="News Gothic MT"/>
              </a:rPr>
              <a:t>macro</a:t>
            </a:r>
          </a:p>
          <a:p>
            <a:pPr>
              <a:lnSpc>
                <a:spcPct val="12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Il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ruolo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routine 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interazioni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sociali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nella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costruzione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realtà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SzPct val="25000"/>
              <a:buFont typeface="Wingdings" charset="2"/>
              <a:buChar char=""/>
            </a:pP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L'interazione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sociale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come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processo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di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condivisione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: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ruolo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nodale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comunicazione</a:t>
            </a:r>
            <a:endParaRPr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5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134330" y="419187"/>
            <a:ext cx="6004555" cy="912344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749805"/>
                </a:solidFill>
                <a:latin typeface="News Gothic MT"/>
              </a:rPr>
              <a:t>La </a:t>
            </a:r>
            <a:r>
              <a:rPr lang="en-US" sz="2800" b="1" dirty="0" err="1" smtClean="0">
                <a:solidFill>
                  <a:srgbClr val="749805"/>
                </a:solidFill>
                <a:latin typeface="News Gothic MT"/>
              </a:rPr>
              <a:t>comunicazione</a:t>
            </a:r>
            <a:r>
              <a:rPr lang="en-US" sz="2800" b="1" dirty="0" smtClean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 smtClean="0">
                <a:solidFill>
                  <a:srgbClr val="749805"/>
                </a:solidFill>
                <a:latin typeface="News Gothic MT"/>
              </a:rPr>
              <a:t>interpersonale</a:t>
            </a:r>
            <a:endParaRPr dirty="0"/>
          </a:p>
        </p:txBody>
      </p:sp>
      <p:sp>
        <p:nvSpPr>
          <p:cNvPr id="115" name="TextShape 2"/>
          <p:cNvSpPr txBox="1"/>
          <p:nvPr/>
        </p:nvSpPr>
        <p:spPr>
          <a:xfrm>
            <a:off x="1011035" y="2021040"/>
            <a:ext cx="6682686" cy="4105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comunicazione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verbale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comunicazione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para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verbale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(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gli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aspetti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non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verbali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del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parlato</a:t>
            </a:r>
            <a:r>
              <a:rPr lang="en-US" dirty="0" smtClean="0">
                <a:solidFill>
                  <a:srgbClr val="FF6600"/>
                </a:solidFill>
                <a:latin typeface="News Gothic MT"/>
              </a:rPr>
              <a:t>)</a:t>
            </a: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comunicazione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non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verbale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: 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 lvl="1">
              <a:buSzPct val="25000"/>
              <a:buFont typeface="Wingdings" charset="2"/>
              <a:buChar char=""/>
            </a:pPr>
            <a:r>
              <a:rPr lang="en-US" dirty="0" err="1" smtClean="0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dirty="0" smtClean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comportamento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mimico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del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volto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, </a:t>
            </a:r>
            <a:endParaRPr lang="en-US" dirty="0" smtClean="0">
              <a:solidFill>
                <a:srgbClr val="FF6600"/>
              </a:solidFill>
              <a:latin typeface="News Gothic MT"/>
            </a:endParaRPr>
          </a:p>
          <a:p>
            <a:pPr lvl="1">
              <a:buSzPct val="25000"/>
              <a:buFont typeface="Wingdings" charset="2"/>
              <a:buChar char=""/>
            </a:pPr>
            <a:r>
              <a:rPr lang="en-US" dirty="0" err="1" smtClean="0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dirty="0" smtClean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comportamento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spaziale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, </a:t>
            </a:r>
            <a:endParaRPr lang="en-US" dirty="0" smtClean="0">
              <a:solidFill>
                <a:srgbClr val="FF6600"/>
              </a:solidFill>
              <a:latin typeface="News Gothic MT"/>
            </a:endParaRPr>
          </a:p>
          <a:p>
            <a:pPr lvl="1">
              <a:buSzPct val="25000"/>
              <a:buFont typeface="Wingdings" charset="2"/>
              <a:buChar char=""/>
            </a:pPr>
            <a:r>
              <a:rPr lang="en-US" dirty="0" err="1" smtClean="0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dirty="0" smtClean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comportamento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motorio</a:t>
            </a:r>
            <a:r>
              <a:rPr lang="en-US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News Gothic MT"/>
              </a:rPr>
              <a:t>gestuale</a:t>
            </a:r>
            <a:endParaRPr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886441" y="685800"/>
            <a:ext cx="7041559" cy="8866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Il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contributo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di
Harold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Garfinkel</a:t>
            </a:r>
            <a:endParaRPr dirty="0"/>
          </a:p>
        </p:txBody>
      </p:sp>
      <p:sp>
        <p:nvSpPr>
          <p:cNvPr id="117" name="TextShape 2"/>
          <p:cNvSpPr txBox="1"/>
          <p:nvPr/>
        </p:nvSpPr>
        <p:spPr>
          <a:xfrm>
            <a:off x="1972749" y="2021040"/>
            <a:ext cx="6402651" cy="4105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caratteristiche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degli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scambi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verbali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L'etnometodologia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supposizioni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tacite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che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stanno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alla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base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comprensione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convenzioni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culturali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che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regolano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discorso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e lo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scambio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verbale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Il “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vandalismo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interazionale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”</a:t>
            </a:r>
            <a:endParaRPr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4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1923430" y="685800"/>
            <a:ext cx="7004570" cy="8866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Il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contributo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di
Erving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Goffman</a:t>
            </a:r>
            <a:endParaRPr dirty="0"/>
          </a:p>
        </p:txBody>
      </p:sp>
      <p:sp>
        <p:nvSpPr>
          <p:cNvPr id="119" name="TextShape 2"/>
          <p:cNvSpPr txBox="1"/>
          <p:nvPr/>
        </p:nvSpPr>
        <p:spPr>
          <a:xfrm>
            <a:off x="2009738" y="2021040"/>
            <a:ext cx="6365662" cy="4105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interazioni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non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focalizzate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: 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disattenzione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civile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interazioni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focalizzate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vita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quotidiana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come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rappresentazione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: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modello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drammaturgico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Ribalta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retroscena</a:t>
            </a:r>
            <a:endParaRPr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7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2046727" y="685800"/>
            <a:ext cx="6328673" cy="8866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Il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carattere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situato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endParaRPr lang="en-US" sz="2800" b="1" dirty="0" smtClean="0">
              <a:solidFill>
                <a:srgbClr val="749805"/>
              </a:solidFill>
              <a:latin typeface="News Gothic MT"/>
            </a:endParaRPr>
          </a:p>
          <a:p>
            <a:pPr>
              <a:lnSpc>
                <a:spcPct val="100000"/>
              </a:lnSpc>
            </a:pPr>
            <a:r>
              <a:rPr lang="en-US" sz="2800" b="1" dirty="0" err="1" smtClean="0">
                <a:solidFill>
                  <a:srgbClr val="749805"/>
                </a:solidFill>
                <a:latin typeface="News Gothic MT"/>
              </a:rPr>
              <a:t>delle</a:t>
            </a:r>
            <a:r>
              <a:rPr lang="en-US" sz="2800" b="1" dirty="0" smtClean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interazioni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sociali</a:t>
            </a:r>
            <a:endParaRPr dirty="0"/>
          </a:p>
        </p:txBody>
      </p:sp>
      <p:sp>
        <p:nvSpPr>
          <p:cNvPr id="121" name="TextShape 2"/>
          <p:cNvSpPr txBox="1"/>
          <p:nvPr/>
        </p:nvSpPr>
        <p:spPr>
          <a:xfrm>
            <a:off x="2170024" y="2021040"/>
            <a:ext cx="6205376" cy="4105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delimitazione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spaziale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delimitazione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News Gothic MT"/>
              </a:rPr>
              <a:t>temporale</a:t>
            </a:r>
            <a:endParaRPr lang="en-US" b="1" dirty="0" smtClean="0">
              <a:solidFill>
                <a:srgbClr val="FF6600"/>
              </a:solidFill>
              <a:latin typeface="News Gothic MT"/>
            </a:endParaRPr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endParaRPr dirty="0"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SzPct val="25000"/>
              <a:buFont typeface="Wingdings" charset="2"/>
              <a:buChar char=""/>
            </a:pPr>
            <a:r>
              <a:rPr lang="en-US" b="1" dirty="0">
                <a:solidFill>
                  <a:srgbClr val="FF66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diffusione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tecnologie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e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il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suo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ruolo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ambivalente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nella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ristrutturazione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dello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spazio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e del tempo in cui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situano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fenomeni</a:t>
            </a:r>
            <a:r>
              <a:rPr lang="en-US" b="1" dirty="0">
                <a:solidFill>
                  <a:srgbClr val="FF66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News Gothic MT"/>
              </a:rPr>
              <a:t>sociali</a:t>
            </a:r>
            <a:endParaRPr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2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Shape 1"/>
          <p:cNvSpPr txBox="1">
            <a:spLocks noChangeArrowheads="1"/>
          </p:cNvSpPr>
          <p:nvPr/>
        </p:nvSpPr>
        <p:spPr bwMode="auto">
          <a:xfrm>
            <a:off x="1898771" y="685800"/>
            <a:ext cx="6476879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Mass media e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comunicazione</a:t>
            </a:r>
            <a:endParaRPr lang="it-IT" dirty="0"/>
          </a:p>
        </p:txBody>
      </p:sp>
      <p:sp>
        <p:nvSpPr>
          <p:cNvPr id="44034" name="TextShape 2"/>
          <p:cNvSpPr txBox="1">
            <a:spLocks noChangeArrowheads="1"/>
          </p:cNvSpPr>
          <p:nvPr/>
        </p:nvSpPr>
        <p:spPr bwMode="auto">
          <a:xfrm>
            <a:off x="1898771" y="2020888"/>
            <a:ext cx="6476879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404040"/>
                </a:solidFill>
                <a:latin typeface="News Gothic M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Il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concetto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di “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massa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”: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breve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esplorazione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delle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connotazioni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positive e negative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attraverso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cenni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a G. Le Bon, G.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Tarde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, F.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Tönnies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e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ai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movimenti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operai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di fine ‘800 –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inizio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‘</a:t>
            </a:r>
            <a:r>
              <a:rPr lang="en-US" b="1" dirty="0" smtClean="0">
                <a:solidFill>
                  <a:srgbClr val="FF0000"/>
                </a:solidFill>
                <a:latin typeface="News Gothic MT"/>
              </a:rPr>
              <a:t>900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/>
            </a:r>
            <a:br>
              <a:rPr lang="en-US" b="1" dirty="0">
                <a:solidFill>
                  <a:srgbClr val="FF0000"/>
                </a:solidFill>
                <a:latin typeface="News Gothic MT"/>
              </a:rPr>
            </a:br>
            <a:endParaRPr lang="en-US" b="1" dirty="0">
              <a:solidFill>
                <a:srgbClr val="FF0000"/>
              </a:solidFill>
              <a:latin typeface="News Gothic MT"/>
            </a:endParaRPr>
          </a:p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FF0000"/>
                </a:solidFill>
                <a:latin typeface="News Gothic MT"/>
              </a:rPr>
              <a:t> Il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concetto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di “mezzo di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comunicazione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”: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breve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esplorazione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del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significato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di “medium” come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supporto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e come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oggetto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tecnico</a:t>
            </a:r>
            <a:endParaRPr lang="en-US" b="1" i="1" dirty="0">
              <a:solidFill>
                <a:srgbClr val="FF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4212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Shape 1"/>
          <p:cNvSpPr txBox="1">
            <a:spLocks noChangeArrowheads="1"/>
          </p:cNvSpPr>
          <p:nvPr/>
        </p:nvSpPr>
        <p:spPr bwMode="auto">
          <a:xfrm>
            <a:off x="1639848" y="685800"/>
            <a:ext cx="6735802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Le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teorie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dei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media</a:t>
            </a:r>
          </a:p>
          <a:p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La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Scuola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Canadese</a:t>
            </a:r>
            <a:endParaRPr lang="it-IT" dirty="0"/>
          </a:p>
        </p:txBody>
      </p:sp>
      <p:sp>
        <p:nvSpPr>
          <p:cNvPr id="70659" name="TextShape 2"/>
          <p:cNvSpPr txBox="1">
            <a:spLocks noChangeArrowheads="1"/>
          </p:cNvSpPr>
          <p:nvPr/>
        </p:nvSpPr>
        <p:spPr bwMode="auto">
          <a:xfrm>
            <a:off x="1639848" y="2020888"/>
            <a:ext cx="673580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404040"/>
                </a:solidFill>
                <a:latin typeface="News Gothic M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H. Innis</a:t>
            </a: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 err="1">
                <a:solidFill>
                  <a:srgbClr val="FF0000"/>
                </a:solidFill>
                <a:latin typeface="News Gothic MT"/>
              </a:rPr>
              <a:t>L’influenza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mezzi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comunicazione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sull’organizzazione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sociale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>
                <a:solidFill>
                  <a:srgbClr val="FF0000"/>
                </a:solidFill>
                <a:latin typeface="News Gothic MT"/>
              </a:rPr>
              <a:t>Il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carattere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sovversivo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ogni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nuovo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mezzo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comunicazione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sull’assetto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potere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preesistente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/>
            </a:r>
            <a:br>
              <a:rPr lang="en-US" dirty="0">
                <a:solidFill>
                  <a:srgbClr val="FF0000"/>
                </a:solidFill>
                <a:latin typeface="News Gothic MT"/>
              </a:rPr>
            </a:b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FF0000"/>
                </a:solidFill>
                <a:latin typeface="News Gothic MT"/>
              </a:rPr>
              <a:t> M. McLuhan</a:t>
            </a: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 err="1">
                <a:solidFill>
                  <a:srgbClr val="FF0000"/>
                </a:solidFill>
                <a:latin typeface="News Gothic MT"/>
              </a:rPr>
              <a:t>Riconoscimento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dell’importanza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non solo del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contenuto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del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messaggio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, ma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anche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del 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come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il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contenuto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viene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veicolato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 (e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quindi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News Gothic MT"/>
              </a:rPr>
              <a:t>percepito</a:t>
            </a:r>
            <a:r>
              <a:rPr lang="en-US" i="1" dirty="0">
                <a:solidFill>
                  <a:srgbClr val="FF0000"/>
                </a:solidFill>
                <a:latin typeface="News Gothic MT"/>
              </a:rPr>
              <a:t>): “</a:t>
            </a:r>
            <a:r>
              <a:rPr lang="en-US" dirty="0" err="1">
                <a:solidFill>
                  <a:srgbClr val="FF0000"/>
                </a:solidFill>
              </a:rPr>
              <a:t>il</a:t>
            </a:r>
            <a:r>
              <a:rPr lang="en-US" dirty="0">
                <a:solidFill>
                  <a:srgbClr val="FF0000"/>
                </a:solidFill>
              </a:rPr>
              <a:t> mezzo </a:t>
            </a:r>
            <a:r>
              <a:rPr lang="en-US" dirty="0" err="1">
                <a:solidFill>
                  <a:srgbClr val="FF0000"/>
                </a:solidFill>
              </a:rPr>
              <a:t>è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messaggio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Analisi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dell’accusa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di “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determinismo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tecnologico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”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rivolta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talvolta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alla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Scuola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Canadese</a:t>
            </a:r>
            <a:endParaRPr lang="en-US" b="1" dirty="0">
              <a:solidFill>
                <a:srgbClr val="FF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0986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Shape 1"/>
          <p:cNvSpPr txBox="1">
            <a:spLocks noChangeArrowheads="1"/>
          </p:cNvSpPr>
          <p:nvPr/>
        </p:nvSpPr>
        <p:spPr bwMode="auto">
          <a:xfrm>
            <a:off x="1763144" y="685800"/>
            <a:ext cx="6612506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Le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teorie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dei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media</a:t>
            </a:r>
          </a:p>
          <a:p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Il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pensiero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critico</a:t>
            </a:r>
            <a:endParaRPr lang="it-IT" dirty="0"/>
          </a:p>
        </p:txBody>
      </p:sp>
      <p:sp>
        <p:nvSpPr>
          <p:cNvPr id="71683" name="TextShape 2"/>
          <p:cNvSpPr txBox="1">
            <a:spLocks noChangeArrowheads="1"/>
          </p:cNvSpPr>
          <p:nvPr/>
        </p:nvSpPr>
        <p:spPr bwMode="auto">
          <a:xfrm>
            <a:off x="1763144" y="2020888"/>
            <a:ext cx="6612506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404040"/>
                </a:solidFill>
                <a:latin typeface="News Gothic M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La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Scuola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Francoforte</a:t>
            </a:r>
            <a:endParaRPr lang="en-US" b="1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>
                <a:solidFill>
                  <a:srgbClr val="FF0000"/>
                </a:solidFill>
                <a:latin typeface="News Gothic MT"/>
              </a:rPr>
              <a:t>I mass media come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strumenti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dominio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creazione-gestione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del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consenso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stimolo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al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consumismo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 err="1">
                <a:solidFill>
                  <a:srgbClr val="FF0000"/>
                </a:solidFill>
                <a:latin typeface="News Gothic MT"/>
              </a:rPr>
              <a:t>L’industria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culturale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endParaRPr lang="en-US" b="1" dirty="0">
              <a:solidFill>
                <a:srgbClr val="FF0000"/>
              </a:solidFill>
              <a:latin typeface="News Gothic MT"/>
            </a:endParaRPr>
          </a:p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FF0000"/>
                </a:solidFill>
                <a:latin typeface="News Gothic MT"/>
              </a:rPr>
              <a:t>J.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Habermas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:</a:t>
            </a: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>
                <a:solidFill>
                  <a:srgbClr val="FF0000"/>
                </a:solidFill>
                <a:latin typeface="News Gothic MT"/>
              </a:rPr>
              <a:t>Il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nesso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tra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sviluppo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mezzi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comunicazione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massa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sviluppo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della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sfera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pubblica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. </a:t>
            </a: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>
                <a:solidFill>
                  <a:srgbClr val="FF0000"/>
                </a:solidFill>
                <a:latin typeface="News Gothic MT"/>
              </a:rPr>
              <a:t>Il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ruolo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della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carta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stampata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nella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creazione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una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sfera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pubblica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il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ruolo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mezzi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elettronici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nella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crisi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quella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stessa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sfera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: la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crisi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della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democ</a:t>
            </a:r>
            <a:r>
              <a:rPr lang="en-US" dirty="0" err="1">
                <a:solidFill>
                  <a:srgbClr val="404040"/>
                </a:solidFill>
                <a:latin typeface="News Gothic MT"/>
              </a:rPr>
              <a:t>razia</a:t>
            </a:r>
            <a:endParaRPr lang="en-US" dirty="0">
              <a:solidFill>
                <a:srgbClr val="40404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endParaRPr lang="en-US" b="1" dirty="0">
              <a:solidFill>
                <a:srgbClr val="40404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12884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924" y="234251"/>
            <a:ext cx="5874313" cy="1454820"/>
          </a:xfrm>
        </p:spPr>
        <p:txBody>
          <a:bodyPr/>
          <a:lstStyle/>
          <a:p>
            <a:r>
              <a:rPr lang="it-IT" b="1" dirty="0" smtClean="0"/>
              <a:t>La sociologia </a:t>
            </a:r>
            <a:br>
              <a:rPr lang="it-IT" b="1" dirty="0" smtClean="0"/>
            </a:br>
            <a:r>
              <a:rPr lang="it-IT" b="1" dirty="0" smtClean="0"/>
              <a:t>come scienza sociale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33" y="2020888"/>
            <a:ext cx="5786369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660066"/>
                </a:solidFill>
              </a:rPr>
              <a:t>Le scienze sociali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La sociologia: definizione, interessi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Il “sociologo naturale”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La vita associata fra biologia e cultura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La sociologia come scienza: rilevazioni, metodi, teorie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Il sociologo come ricerca e professione</a:t>
            </a:r>
            <a:endParaRPr lang="it-IT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1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Shape 1"/>
          <p:cNvSpPr txBox="1">
            <a:spLocks noChangeArrowheads="1"/>
          </p:cNvSpPr>
          <p:nvPr/>
        </p:nvSpPr>
        <p:spPr bwMode="auto">
          <a:xfrm>
            <a:off x="1923430" y="685800"/>
            <a:ext cx="645222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Le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teorie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</a:t>
            </a:r>
            <a:r>
              <a:rPr lang="en-US" sz="2800" b="1" dirty="0" err="1">
                <a:solidFill>
                  <a:srgbClr val="749805"/>
                </a:solidFill>
                <a:latin typeface="News Gothic MT"/>
              </a:rPr>
              <a:t>dei</a:t>
            </a:r>
            <a:r>
              <a:rPr lang="en-US" sz="2800" b="1" dirty="0">
                <a:solidFill>
                  <a:srgbClr val="749805"/>
                </a:solidFill>
                <a:latin typeface="News Gothic MT"/>
              </a:rPr>
              <a:t> media</a:t>
            </a:r>
          </a:p>
        </p:txBody>
      </p:sp>
      <p:sp>
        <p:nvSpPr>
          <p:cNvPr id="72707" name="TextShape 2"/>
          <p:cNvSpPr txBox="1">
            <a:spLocks noChangeArrowheads="1"/>
          </p:cNvSpPr>
          <p:nvPr/>
        </p:nvSpPr>
        <p:spPr bwMode="auto">
          <a:xfrm>
            <a:off x="2059057" y="2020888"/>
            <a:ext cx="631659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404040"/>
                </a:solidFill>
                <a:latin typeface="News Gothic M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News Gothic MT"/>
              </a:rPr>
              <a:t>J. </a:t>
            </a:r>
            <a:r>
              <a:rPr lang="en-US" b="1" dirty="0" err="1">
                <a:solidFill>
                  <a:srgbClr val="FF0000"/>
                </a:solidFill>
                <a:latin typeface="News Gothic MT"/>
              </a:rPr>
              <a:t>Baudrillard</a:t>
            </a:r>
            <a:endParaRPr lang="en-US" b="1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>
                <a:solidFill>
                  <a:srgbClr val="FF0000"/>
                </a:solidFill>
                <a:latin typeface="News Gothic MT"/>
              </a:rPr>
              <a:t>La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centralità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del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consumo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trasferito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dalle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merci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alle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immagini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 err="1">
                <a:solidFill>
                  <a:srgbClr val="FF0000"/>
                </a:solidFill>
                <a:latin typeface="News Gothic MT"/>
              </a:rPr>
              <a:t>L’iperrealtà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simulacri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endParaRPr lang="en-US" b="1" dirty="0">
              <a:solidFill>
                <a:srgbClr val="FF0000"/>
              </a:solidFill>
              <a:latin typeface="News Gothic MT"/>
            </a:endParaRPr>
          </a:p>
          <a:p>
            <a:pPr>
              <a:buSzPct val="25000"/>
              <a:buFont typeface="Wingdings" pitchFamily="2" charset="2"/>
              <a:buChar char=""/>
            </a:pPr>
            <a:r>
              <a:rPr lang="en-US" b="1" dirty="0">
                <a:solidFill>
                  <a:srgbClr val="FF0000"/>
                </a:solidFill>
                <a:latin typeface="News Gothic MT"/>
              </a:rPr>
              <a:t>J. Thompson</a:t>
            </a: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>
                <a:solidFill>
                  <a:srgbClr val="FF0000"/>
                </a:solidFill>
                <a:latin typeface="News Gothic MT"/>
              </a:rPr>
              <a:t>La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distinzione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tra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tre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tipi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interazione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faccia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-a-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faccia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mediata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, quasi-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interazione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mediata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 err="1">
                <a:solidFill>
                  <a:srgbClr val="FF0000"/>
                </a:solidFill>
                <a:latin typeface="News Gothic MT"/>
              </a:rPr>
              <a:t>Mezzi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di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comunicazione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ideologia</a:t>
            </a:r>
            <a:endParaRPr lang="en-US" dirty="0">
              <a:solidFill>
                <a:srgbClr val="FF0000"/>
              </a:solidFill>
              <a:latin typeface="News Gothic MT"/>
            </a:endParaRP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r>
              <a:rPr lang="en-US" dirty="0" err="1">
                <a:solidFill>
                  <a:srgbClr val="FF0000"/>
                </a:solidFill>
                <a:latin typeface="News Gothic MT"/>
              </a:rPr>
              <a:t>L’esercizio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del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potere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simbolico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da parte </a:t>
            </a:r>
            <a:r>
              <a:rPr lang="en-US" dirty="0" err="1">
                <a:solidFill>
                  <a:srgbClr val="FF0000"/>
                </a:solidFill>
                <a:latin typeface="News Gothic MT"/>
              </a:rPr>
              <a:t>dei</a:t>
            </a:r>
            <a:r>
              <a:rPr lang="en-US" dirty="0">
                <a:solidFill>
                  <a:srgbClr val="FF0000"/>
                </a:solidFill>
                <a:latin typeface="News Gothic MT"/>
              </a:rPr>
              <a:t> mass-media </a:t>
            </a:r>
          </a:p>
          <a:p>
            <a:pPr marL="742950" lvl="1" indent="-285750">
              <a:buSzPct val="25000"/>
              <a:buFont typeface="Wingdings" pitchFamily="2" charset="2"/>
              <a:buChar char=""/>
            </a:pPr>
            <a:endParaRPr lang="en-US" b="1" dirty="0">
              <a:solidFill>
                <a:srgbClr val="40404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5257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ricerca sociale: metodologia e tecniche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30636" y="1915697"/>
            <a:ext cx="4946602" cy="410527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396CC5"/>
                </a:solidFill>
              </a:rPr>
              <a:t>Metodo e metodologia </a:t>
            </a:r>
          </a:p>
          <a:p>
            <a:r>
              <a:rPr lang="it-IT" b="1" dirty="0" smtClean="0">
                <a:solidFill>
                  <a:srgbClr val="396CC5"/>
                </a:solidFill>
              </a:rPr>
              <a:t>Le tecniche di ricerca </a:t>
            </a:r>
          </a:p>
          <a:p>
            <a:r>
              <a:rPr lang="it-IT" b="1" dirty="0" smtClean="0">
                <a:solidFill>
                  <a:srgbClr val="396CC5"/>
                </a:solidFill>
              </a:rPr>
              <a:t>Il metodo quantitativo e qualitativo</a:t>
            </a:r>
          </a:p>
          <a:p>
            <a:r>
              <a:rPr lang="it-IT" b="1" dirty="0" smtClean="0">
                <a:solidFill>
                  <a:srgbClr val="396CC5"/>
                </a:solidFill>
              </a:rPr>
              <a:t>Le tecniche qualitative:</a:t>
            </a:r>
          </a:p>
          <a:p>
            <a:pPr lvl="2"/>
            <a:r>
              <a:rPr lang="it-IT" b="1" i="1" dirty="0" smtClean="0">
                <a:solidFill>
                  <a:srgbClr val="396CC5"/>
                </a:solidFill>
              </a:rPr>
              <a:t>L’osservazione partecipante</a:t>
            </a:r>
          </a:p>
          <a:p>
            <a:pPr lvl="2"/>
            <a:r>
              <a:rPr lang="it-IT" b="1" i="1" dirty="0" smtClean="0">
                <a:solidFill>
                  <a:srgbClr val="396CC5"/>
                </a:solidFill>
              </a:rPr>
              <a:t>L’osservazione in “microsociologia”</a:t>
            </a:r>
          </a:p>
          <a:p>
            <a:pPr lvl="2"/>
            <a:r>
              <a:rPr lang="it-IT" b="1" i="1" dirty="0" smtClean="0">
                <a:solidFill>
                  <a:srgbClr val="396CC5"/>
                </a:solidFill>
              </a:rPr>
              <a:t>L’intervista qualitativa: s</a:t>
            </a:r>
            <a:r>
              <a:rPr lang="it-IT" sz="1600" b="1" i="1" dirty="0" smtClean="0">
                <a:solidFill>
                  <a:srgbClr val="396CC5"/>
                </a:solidFill>
              </a:rPr>
              <a:t>trutturata, semistruttura, non strutturata</a:t>
            </a:r>
          </a:p>
          <a:p>
            <a:r>
              <a:rPr lang="it-IT" b="1" dirty="0" smtClean="0">
                <a:solidFill>
                  <a:srgbClr val="396CC5"/>
                </a:solidFill>
              </a:rPr>
              <a:t>Analisi esercitazione II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735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460796"/>
          </a:xfrm>
        </p:spPr>
        <p:txBody>
          <a:bodyPr/>
          <a:lstStyle/>
          <a:p>
            <a:r>
              <a:rPr lang="it-IT" dirty="0" smtClean="0"/>
              <a:t>Ordine e coesione sociale nella modernità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0" y="1417834"/>
            <a:ext cx="4946602" cy="4708330"/>
          </a:xfrm>
        </p:spPr>
        <p:txBody>
          <a:bodyPr/>
          <a:lstStyle/>
          <a:p>
            <a:r>
              <a:rPr lang="it-IT" b="1" dirty="0" smtClean="0">
                <a:solidFill>
                  <a:srgbClr val="5917BB"/>
                </a:solidFill>
              </a:rPr>
              <a:t>Passaggio </a:t>
            </a:r>
            <a:r>
              <a:rPr lang="it-IT" b="1" dirty="0">
                <a:solidFill>
                  <a:srgbClr val="5917BB"/>
                </a:solidFill>
              </a:rPr>
              <a:t>storico dal </a:t>
            </a:r>
            <a:r>
              <a:rPr lang="it-IT" b="1" dirty="0" smtClean="0">
                <a:solidFill>
                  <a:srgbClr val="5917BB"/>
                </a:solidFill>
              </a:rPr>
              <a:t>feudalesimo al nuovo ordine</a:t>
            </a:r>
            <a:r>
              <a:rPr lang="it-IT" b="1" dirty="0">
                <a:solidFill>
                  <a:srgbClr val="5917BB"/>
                </a:solidFill>
              </a:rPr>
              <a:t> </a:t>
            </a:r>
            <a:r>
              <a:rPr lang="it-IT" b="1" dirty="0" smtClean="0">
                <a:solidFill>
                  <a:srgbClr val="5917BB"/>
                </a:solidFill>
              </a:rPr>
              <a:t>moderno-capitalista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Dimensioni economiche e del lavoro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Lo Stato e la politica democratica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Aspetti culturali </a:t>
            </a:r>
            <a:r>
              <a:rPr lang="it-IT" dirty="0" smtClean="0">
                <a:solidFill>
                  <a:srgbClr val="5917BB"/>
                </a:solidFill>
              </a:rPr>
              <a:t>(progressismo, nazionalismo, razionalismo, ecc.)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Diseguaglianze e conflittualità sociali</a:t>
            </a:r>
          </a:p>
          <a:p>
            <a:r>
              <a:rPr lang="it-IT" b="1" dirty="0">
                <a:solidFill>
                  <a:srgbClr val="5917BB"/>
                </a:solidFill>
              </a:rPr>
              <a:t>Cosa “tiene insieme” la </a:t>
            </a:r>
            <a:r>
              <a:rPr lang="it-IT" b="1" dirty="0" smtClean="0">
                <a:solidFill>
                  <a:srgbClr val="5917BB"/>
                </a:solidFill>
              </a:rPr>
              <a:t>società</a:t>
            </a:r>
          </a:p>
          <a:p>
            <a:endParaRPr lang="it-IT" dirty="0">
              <a:solidFill>
                <a:srgbClr val="660066"/>
              </a:solidFill>
              <a:latin typeface="Calibri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383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19409" y="271238"/>
            <a:ext cx="5257829" cy="875358"/>
          </a:xfrm>
        </p:spPr>
        <p:txBody>
          <a:bodyPr/>
          <a:lstStyle/>
          <a:p>
            <a:r>
              <a:rPr lang="it-IT" dirty="0" smtClean="0"/>
              <a:t>Ordine e coesione sociale nella post-modernità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19409" y="1417834"/>
            <a:ext cx="5256193" cy="4708330"/>
          </a:xfrm>
        </p:spPr>
        <p:txBody>
          <a:bodyPr/>
          <a:lstStyle/>
          <a:p>
            <a:r>
              <a:rPr lang="it-IT" b="1" dirty="0" smtClean="0">
                <a:solidFill>
                  <a:srgbClr val="5917BB"/>
                </a:solidFill>
              </a:rPr>
              <a:t>Dalla modernità solida a quella liquida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La crisi delle Grandi Narrazioni e delle appartenenze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La globalizzazione economica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La società multiculturale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L’individualizzazione e la cultura narcisistico-edonista</a:t>
            </a:r>
          </a:p>
          <a:p>
            <a:r>
              <a:rPr lang="it-IT" b="1" dirty="0" smtClean="0">
                <a:solidFill>
                  <a:srgbClr val="5917BB"/>
                </a:solidFill>
              </a:rPr>
              <a:t>Le aggregazioni post-nazionali e le leadership populiste</a:t>
            </a:r>
          </a:p>
          <a:p>
            <a:r>
              <a:rPr lang="it-IT" b="1" dirty="0" smtClean="0">
                <a:solidFill>
                  <a:srgbClr val="000000"/>
                </a:solidFill>
              </a:rPr>
              <a:t>I </a:t>
            </a:r>
            <a:r>
              <a:rPr lang="it-IT" b="1" dirty="0" smtClean="0">
                <a:solidFill>
                  <a:srgbClr val="5917BB"/>
                </a:solidFill>
              </a:rPr>
              <a:t>nuovi rischi per la coesione sociale</a:t>
            </a:r>
          </a:p>
          <a:p>
            <a:endParaRPr lang="it-IT" dirty="0">
              <a:solidFill>
                <a:srgbClr val="5917BB"/>
              </a:solidFill>
              <a:latin typeface="Calibri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598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42706" y="685800"/>
            <a:ext cx="5134532" cy="886968"/>
          </a:xfrm>
        </p:spPr>
        <p:txBody>
          <a:bodyPr/>
          <a:lstStyle/>
          <a:p>
            <a:r>
              <a:rPr lang="it-IT" dirty="0" smtClean="0"/>
              <a:t>Creazione e distruzione del benessere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42706" y="1837020"/>
            <a:ext cx="5132896" cy="4574054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La globalizzazione e i mutamenti delle condizioni di vita</a:t>
            </a:r>
          </a:p>
          <a:p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Nuovi rischi della globalizzazione e della Grande Contrazione</a:t>
            </a:r>
          </a:p>
          <a:p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La diversificazione culturale e il ruolo delle comunicazioni multimediali</a:t>
            </a:r>
          </a:p>
          <a:p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Nuovi rischi della frammentazione e del sovraccarico mediale</a:t>
            </a:r>
          </a:p>
          <a:p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La società “delle libertà”, degli individui, </a:t>
            </a:r>
            <a:r>
              <a:rPr lang="it-IT" b="1" dirty="0" err="1" smtClean="0">
                <a:solidFill>
                  <a:srgbClr val="5917BB"/>
                </a:solidFill>
                <a:latin typeface="Calibri"/>
                <a:cs typeface="Calibri"/>
              </a:rPr>
              <a:t>iper</a:t>
            </a:r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-micro-conflittuale</a:t>
            </a:r>
          </a:p>
          <a:p>
            <a:r>
              <a:rPr lang="it-IT" b="1" dirty="0" smtClean="0">
                <a:solidFill>
                  <a:srgbClr val="5917BB"/>
                </a:solidFill>
                <a:latin typeface="Calibri"/>
                <a:cs typeface="Calibri"/>
              </a:rPr>
              <a:t>Legami fragili, isolamento, disordini emotivi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137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4069" y="685800"/>
            <a:ext cx="5233169" cy="886968"/>
          </a:xfrm>
        </p:spPr>
        <p:txBody>
          <a:bodyPr/>
          <a:lstStyle/>
          <a:p>
            <a:r>
              <a:rPr lang="it-IT" dirty="0" smtClean="0"/>
              <a:t>Benessere sociale: necessità e promozione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8443" y="2020888"/>
            <a:ext cx="5367160" cy="4105275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5917BB"/>
                </a:solidFill>
                <a:cs typeface="Calibri"/>
              </a:rPr>
              <a:t>Definizione di benessere sociale</a:t>
            </a:r>
          </a:p>
          <a:p>
            <a:r>
              <a:rPr lang="it-IT" b="1" dirty="0" smtClean="0">
                <a:solidFill>
                  <a:srgbClr val="5917BB"/>
                </a:solidFill>
                <a:cs typeface="Calibri"/>
              </a:rPr>
              <a:t>Processi interpersonali e processi collettivi che creano </a:t>
            </a:r>
            <a:r>
              <a:rPr lang="it-IT" b="1" dirty="0" err="1" smtClean="0">
                <a:solidFill>
                  <a:srgbClr val="5917BB"/>
                </a:solidFill>
                <a:cs typeface="Calibri"/>
              </a:rPr>
              <a:t>bs</a:t>
            </a:r>
            <a:endParaRPr lang="it-IT" b="1" dirty="0" smtClean="0">
              <a:solidFill>
                <a:srgbClr val="5917BB"/>
              </a:solidFill>
              <a:cs typeface="Calibri"/>
            </a:endParaRPr>
          </a:p>
          <a:p>
            <a:r>
              <a:rPr lang="it-IT" b="1" dirty="0" smtClean="0">
                <a:solidFill>
                  <a:srgbClr val="5917BB"/>
                </a:solidFill>
                <a:cs typeface="Calibri"/>
              </a:rPr>
              <a:t>Relazioni ad effetto integrativo e </a:t>
            </a:r>
            <a:r>
              <a:rPr lang="it-IT" b="1" dirty="0" err="1" smtClean="0">
                <a:solidFill>
                  <a:srgbClr val="5917BB"/>
                </a:solidFill>
                <a:cs typeface="Calibri"/>
              </a:rPr>
              <a:t>dis</a:t>
            </a:r>
            <a:r>
              <a:rPr lang="it-IT" b="1" dirty="0" smtClean="0">
                <a:solidFill>
                  <a:srgbClr val="5917BB"/>
                </a:solidFill>
                <a:cs typeface="Calibri"/>
              </a:rPr>
              <a:t>-integrativo</a:t>
            </a:r>
          </a:p>
          <a:p>
            <a:r>
              <a:rPr lang="it-IT" b="1" dirty="0" smtClean="0">
                <a:solidFill>
                  <a:srgbClr val="5917BB"/>
                </a:solidFill>
                <a:cs typeface="Calibri"/>
              </a:rPr>
              <a:t>La promozione del </a:t>
            </a:r>
            <a:r>
              <a:rPr lang="it-IT" b="1" dirty="0" err="1" smtClean="0">
                <a:solidFill>
                  <a:srgbClr val="5917BB"/>
                </a:solidFill>
                <a:cs typeface="Calibri"/>
              </a:rPr>
              <a:t>bs</a:t>
            </a:r>
            <a:r>
              <a:rPr lang="it-IT" b="1" dirty="0" smtClean="0">
                <a:solidFill>
                  <a:srgbClr val="5917BB"/>
                </a:solidFill>
                <a:cs typeface="Calibri"/>
              </a:rPr>
              <a:t>: azioni sociali e politiche a livello: personale, relazionale, comunitario, societario</a:t>
            </a:r>
            <a:endParaRPr lang="it-IT" b="1" dirty="0">
              <a:solidFill>
                <a:srgbClr val="5917BB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59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67366" y="685800"/>
            <a:ext cx="5109872" cy="886968"/>
          </a:xfrm>
        </p:spPr>
        <p:txBody>
          <a:bodyPr/>
          <a:lstStyle/>
          <a:p>
            <a:r>
              <a:rPr lang="it-IT" dirty="0" smtClean="0"/>
              <a:t>Conclusioni: consapevolezza e avventura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67366" y="2020888"/>
            <a:ext cx="5108236" cy="410527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Il passato: prospettiva e </a:t>
            </a:r>
            <a:r>
              <a:rPr lang="it-IT" b="1" dirty="0" smtClean="0">
                <a:solidFill>
                  <a:srgbClr val="FF0000"/>
                </a:solidFill>
              </a:rPr>
              <a:t>memoria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Il presente: interrogarsi e </a:t>
            </a:r>
            <a:r>
              <a:rPr lang="it-IT" b="1" dirty="0" smtClean="0">
                <a:solidFill>
                  <a:srgbClr val="FF0000"/>
                </a:solidFill>
              </a:rPr>
              <a:t>orientarsi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Il futuro: capacità e incubazion</a:t>
            </a:r>
            <a:r>
              <a:rPr lang="it-IT" dirty="0">
                <a:solidFill>
                  <a:srgbClr val="FF0000"/>
                </a:solidFill>
              </a:rPr>
              <a:t>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60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924" y="234251"/>
            <a:ext cx="5874313" cy="1338517"/>
          </a:xfrm>
        </p:spPr>
        <p:txBody>
          <a:bodyPr/>
          <a:lstStyle/>
          <a:p>
            <a:r>
              <a:rPr lang="it-IT" b="1" dirty="0"/>
              <a:t>L</a:t>
            </a:r>
            <a:r>
              <a:rPr lang="it-IT" b="1" dirty="0" smtClean="0"/>
              <a:t>a conoscenza della vita sociale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33" y="2020888"/>
            <a:ext cx="5786369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660066"/>
                </a:solidFill>
              </a:rPr>
              <a:t>La composizione del “mondo” e le “distinzioni” dell’osservatore scientifico</a:t>
            </a:r>
          </a:p>
          <a:p>
            <a:r>
              <a:rPr lang="it-IT" b="1" dirty="0">
                <a:solidFill>
                  <a:srgbClr val="660066"/>
                </a:solidFill>
              </a:rPr>
              <a:t> </a:t>
            </a:r>
            <a:r>
              <a:rPr lang="it-IT" b="1" dirty="0" smtClean="0">
                <a:solidFill>
                  <a:srgbClr val="660066"/>
                </a:solidFill>
              </a:rPr>
              <a:t>L’osservatore: essere umano, scienza, cultura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Tipi e validità della conoscenza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La vita associata fra biologia e cultura</a:t>
            </a:r>
          </a:p>
          <a:p>
            <a:r>
              <a:rPr lang="it-IT" b="1" dirty="0" smtClean="0">
                <a:solidFill>
                  <a:srgbClr val="660066"/>
                </a:solidFill>
              </a:rPr>
              <a:t>L’epistemologia della scienza: breve excursus</a:t>
            </a:r>
          </a:p>
          <a:p>
            <a:r>
              <a:rPr lang="it-IT" b="1" dirty="0" err="1" smtClean="0">
                <a:solidFill>
                  <a:srgbClr val="660066"/>
                </a:solidFill>
              </a:rPr>
              <a:t>Bateson</a:t>
            </a:r>
            <a:r>
              <a:rPr lang="it-IT" b="1" dirty="0" smtClean="0">
                <a:solidFill>
                  <a:srgbClr val="660066"/>
                </a:solidFill>
              </a:rPr>
              <a:t> e il pensiero della complessità</a:t>
            </a:r>
            <a:endParaRPr lang="it-IT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7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924" y="234251"/>
            <a:ext cx="5874313" cy="1338517"/>
          </a:xfrm>
        </p:spPr>
        <p:txBody>
          <a:bodyPr/>
          <a:lstStyle/>
          <a:p>
            <a:r>
              <a:rPr lang="it-IT" b="1" dirty="0" smtClean="0"/>
              <a:t>Gregory </a:t>
            </a:r>
            <a:r>
              <a:rPr lang="it-IT" b="1" dirty="0" err="1" smtClean="0"/>
              <a:t>Bateson</a:t>
            </a: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b="1" dirty="0" smtClean="0"/>
              <a:t>e la conoscenza ecologica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33" y="2020888"/>
            <a:ext cx="5786369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FF1B6F"/>
                </a:solidFill>
              </a:rPr>
              <a:t>Biografia e sviluppo del pensiero</a:t>
            </a:r>
          </a:p>
          <a:p>
            <a:r>
              <a:rPr lang="it-IT" b="1" dirty="0">
                <a:solidFill>
                  <a:srgbClr val="FF1B6F"/>
                </a:solidFill>
              </a:rPr>
              <a:t> </a:t>
            </a:r>
            <a:r>
              <a:rPr lang="it-IT" b="1" dirty="0" smtClean="0">
                <a:solidFill>
                  <a:srgbClr val="FF1B6F"/>
                </a:solidFill>
              </a:rPr>
              <a:t>Dal dualismo alla conoscenza per relazioni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I filtri creativi: ruolo e tipologie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Mappa e territorio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Il punto di vista dell’osservatore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I sistemi complessi </a:t>
            </a:r>
          </a:p>
          <a:p>
            <a:r>
              <a:rPr lang="it-IT" b="1" dirty="0">
                <a:solidFill>
                  <a:srgbClr val="FF1B6F"/>
                </a:solidFill>
              </a:rPr>
              <a:t> </a:t>
            </a:r>
            <a:r>
              <a:rPr lang="it-IT" b="1" dirty="0" smtClean="0">
                <a:solidFill>
                  <a:srgbClr val="FF1B6F"/>
                </a:solidFill>
              </a:rPr>
              <a:t>I paradigmi sociologici e la loro compresenza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Il costruttivismo sociologico</a:t>
            </a:r>
            <a:endParaRPr lang="it-IT" b="1" dirty="0">
              <a:solidFill>
                <a:srgbClr val="FF1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5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924" y="234252"/>
            <a:ext cx="5874313" cy="900016"/>
          </a:xfrm>
        </p:spPr>
        <p:txBody>
          <a:bodyPr/>
          <a:lstStyle/>
          <a:p>
            <a:r>
              <a:rPr lang="it-IT" b="1" dirty="0" smtClean="0"/>
              <a:t>Apprendimento e cambiamento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33" y="1528795"/>
            <a:ext cx="5786369" cy="4597369"/>
          </a:xfrm>
        </p:spPr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rgbClr val="FF1B6F"/>
                </a:solidFill>
              </a:rPr>
              <a:t>L’ecologia della mente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La “struttura che connette”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Interpretazione e contesto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Livelli logici dell’apprendimento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Apprendere ad apprendere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“Modernità liquida” e apprendere a disapprendere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Cambiamenti dell’immaginario collettivo</a:t>
            </a:r>
          </a:p>
          <a:p>
            <a:r>
              <a:rPr lang="it-IT" b="1" dirty="0">
                <a:solidFill>
                  <a:srgbClr val="FF1B6F"/>
                </a:solidFill>
              </a:rPr>
              <a:t> </a:t>
            </a:r>
            <a:r>
              <a:rPr lang="it-IT" b="1" dirty="0" smtClean="0">
                <a:solidFill>
                  <a:srgbClr val="FF1B6F"/>
                </a:solidFill>
              </a:rPr>
              <a:t>Formazione ed educazione: interrogativi sul presente</a:t>
            </a:r>
          </a:p>
          <a:p>
            <a:r>
              <a:rPr lang="it-IT" b="1" dirty="0" smtClean="0">
                <a:solidFill>
                  <a:srgbClr val="FF1B6F"/>
                </a:solidFill>
              </a:rPr>
              <a:t>Analisi esercitazione I</a:t>
            </a:r>
          </a:p>
        </p:txBody>
      </p:sp>
    </p:spTree>
    <p:extLst>
      <p:ext uri="{BB962C8B-B14F-4D97-AF65-F5344CB8AC3E}">
        <p14:creationId xmlns:p14="http://schemas.microsoft.com/office/powerpoint/2010/main" val="119635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65936" y="685800"/>
            <a:ext cx="5911302" cy="886968"/>
          </a:xfrm>
        </p:spPr>
        <p:txBody>
          <a:bodyPr/>
          <a:lstStyle/>
          <a:p>
            <a:r>
              <a:rPr lang="it-IT" b="1" dirty="0" smtClean="0"/>
              <a:t>La società moderna </a:t>
            </a:r>
            <a:br>
              <a:rPr lang="it-IT" b="1" dirty="0" smtClean="0"/>
            </a:br>
            <a:r>
              <a:rPr lang="it-IT" b="1" dirty="0" smtClean="0"/>
              <a:t>e la nascita della sociologia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76903" y="2020888"/>
            <a:ext cx="5798699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800000"/>
                </a:solidFill>
              </a:rPr>
              <a:t>Le rivoluzioni che cambiano il volto della società (XVIII e XIX secolo)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La riflessione sulla società: i filosofi politici e i primi economisti</a:t>
            </a:r>
            <a:endParaRPr lang="it-IT" b="1" dirty="0">
              <a:solidFill>
                <a:srgbClr val="800000"/>
              </a:solidFill>
            </a:endParaRPr>
          </a:p>
          <a:p>
            <a:r>
              <a:rPr lang="it-IT" b="1" dirty="0" smtClean="0">
                <a:solidFill>
                  <a:srgbClr val="800000"/>
                </a:solidFill>
              </a:rPr>
              <a:t>I primi sociologi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 fondatori degli orientamenti sociologici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 modelli esplicativi della sociologia</a:t>
            </a:r>
          </a:p>
          <a:p>
            <a:r>
              <a:rPr lang="it-IT" b="1" dirty="0">
                <a:solidFill>
                  <a:srgbClr val="800000"/>
                </a:solidFill>
              </a:rPr>
              <a:t> </a:t>
            </a:r>
            <a:r>
              <a:rPr lang="it-IT" b="1" dirty="0" smtClean="0">
                <a:solidFill>
                  <a:srgbClr val="800000"/>
                </a:solidFill>
              </a:rPr>
              <a:t>L’invenzione della “società”</a:t>
            </a:r>
          </a:p>
          <a:p>
            <a:r>
              <a:rPr lang="it-IT" b="1" dirty="0" err="1" smtClean="0">
                <a:solidFill>
                  <a:srgbClr val="800000"/>
                </a:solidFill>
              </a:rPr>
              <a:t>Comte</a:t>
            </a:r>
            <a:r>
              <a:rPr lang="it-IT" b="1" dirty="0" smtClean="0">
                <a:solidFill>
                  <a:srgbClr val="800000"/>
                </a:solidFill>
              </a:rPr>
              <a:t> e la sociologia positivista</a:t>
            </a:r>
          </a:p>
        </p:txBody>
      </p:sp>
    </p:spTree>
    <p:extLst>
      <p:ext uri="{BB962C8B-B14F-4D97-AF65-F5344CB8AC3E}">
        <p14:creationId xmlns:p14="http://schemas.microsoft.com/office/powerpoint/2010/main" val="314973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6902" y="685800"/>
            <a:ext cx="5798699" cy="886968"/>
          </a:xfrm>
        </p:spPr>
        <p:txBody>
          <a:bodyPr/>
          <a:lstStyle/>
          <a:p>
            <a:r>
              <a:rPr lang="it-IT" b="1" dirty="0" smtClean="0"/>
              <a:t>I fondatori: </a:t>
            </a:r>
            <a:r>
              <a:rPr lang="it-IT" b="1" dirty="0" err="1"/>
              <a:t>Durkheim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76903" y="2020888"/>
            <a:ext cx="5798699" cy="4105275"/>
          </a:xfrm>
        </p:spPr>
        <p:txBody>
          <a:bodyPr/>
          <a:lstStyle/>
          <a:p>
            <a:r>
              <a:rPr lang="it-IT" b="1" dirty="0">
                <a:solidFill>
                  <a:srgbClr val="800000"/>
                </a:solidFill>
              </a:rPr>
              <a:t>L</a:t>
            </a:r>
            <a:r>
              <a:rPr lang="it-IT" b="1" dirty="0" smtClean="0">
                <a:solidFill>
                  <a:srgbClr val="800000"/>
                </a:solidFill>
              </a:rPr>
              <a:t>a società come macro-organismo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Il metodo sociologico e lo studio dei fatti sociali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La divisione sociale del lavoro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Integrazione e regolazione sociale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Anomia e patologia sociale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Il sacro 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Coesione sociale e rappresentazioni collettive</a:t>
            </a:r>
            <a:endParaRPr lang="it-IT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4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6902" y="685800"/>
            <a:ext cx="5798699" cy="886968"/>
          </a:xfrm>
        </p:spPr>
        <p:txBody>
          <a:bodyPr/>
          <a:lstStyle/>
          <a:p>
            <a:r>
              <a:rPr lang="it-IT" b="1" dirty="0" smtClean="0"/>
              <a:t>I fondatori: </a:t>
            </a:r>
            <a:r>
              <a:rPr lang="it-IT" b="1" dirty="0" err="1" smtClean="0"/>
              <a:t>Marx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76903" y="2020888"/>
            <a:ext cx="5798699" cy="4105275"/>
          </a:xfrm>
        </p:spPr>
        <p:txBody>
          <a:bodyPr/>
          <a:lstStyle/>
          <a:p>
            <a:r>
              <a:rPr lang="it-IT" b="1" dirty="0">
                <a:solidFill>
                  <a:srgbClr val="800000"/>
                </a:solidFill>
              </a:rPr>
              <a:t>L</a:t>
            </a:r>
            <a:r>
              <a:rPr lang="it-IT" b="1" dirty="0" smtClean="0">
                <a:solidFill>
                  <a:srgbClr val="800000"/>
                </a:solidFill>
              </a:rPr>
              <a:t>a società conflittuale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Il capitalismo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Rapporti e mezzi di produzione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Merci, forza-lavoro, surplus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Borghesia e proletariato come classi sociali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Struttura e sovrastruttura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La società senza classi: lotte sociali e utopia</a:t>
            </a:r>
            <a:endParaRPr lang="it-IT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4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6902" y="685800"/>
            <a:ext cx="5798699" cy="886968"/>
          </a:xfrm>
        </p:spPr>
        <p:txBody>
          <a:bodyPr/>
          <a:lstStyle/>
          <a:p>
            <a:r>
              <a:rPr lang="it-IT" b="1" dirty="0" smtClean="0"/>
              <a:t>I fondatori: Weber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76903" y="2020888"/>
            <a:ext cx="5798699" cy="4105275"/>
          </a:xfrm>
        </p:spPr>
        <p:txBody>
          <a:bodyPr/>
          <a:lstStyle/>
          <a:p>
            <a:r>
              <a:rPr lang="it-IT" b="1" dirty="0" smtClean="0">
                <a:solidFill>
                  <a:srgbClr val="800000"/>
                </a:solidFill>
              </a:rPr>
              <a:t>L’azione sociale (individui e movimenti collettivi)</a:t>
            </a:r>
          </a:p>
          <a:p>
            <a:r>
              <a:rPr lang="it-IT" b="1" dirty="0">
                <a:solidFill>
                  <a:srgbClr val="800000"/>
                </a:solidFill>
              </a:rPr>
              <a:t> </a:t>
            </a:r>
            <a:r>
              <a:rPr lang="it-IT" b="1" dirty="0" smtClean="0">
                <a:solidFill>
                  <a:srgbClr val="800000"/>
                </a:solidFill>
              </a:rPr>
              <a:t>La sociologia comprendente (interpretativa dell’azione sociale)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Idee e valori nell’avvento del capitalismo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Religione e società: il disincanto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La razionalizzazione, le organizzazioni burocratiche, le professioni </a:t>
            </a:r>
          </a:p>
          <a:p>
            <a:r>
              <a:rPr lang="it-IT" b="1" dirty="0">
                <a:solidFill>
                  <a:srgbClr val="800000"/>
                </a:solidFill>
              </a:rPr>
              <a:t>I “tipi ideali</a:t>
            </a:r>
            <a:r>
              <a:rPr lang="it-IT" b="1" dirty="0" smtClean="0">
                <a:solidFill>
                  <a:srgbClr val="800000"/>
                </a:solidFill>
              </a:rPr>
              <a:t>” e il ruolo della teoria sociologica</a:t>
            </a:r>
            <a:endParaRPr lang="it-IT" b="1" dirty="0">
              <a:solidFill>
                <a:srgbClr val="800000"/>
              </a:solidFill>
            </a:endParaRP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63468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pirazion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Ispirazione.thmx</Template>
  <TotalTime>208</TotalTime>
  <Words>1119</Words>
  <Application>Microsoft Macintosh PowerPoint</Application>
  <PresentationFormat>Presentazione su schermo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Ispirazione</vt:lpstr>
      <vt:lpstr>Temi e  Parole chiave</vt:lpstr>
      <vt:lpstr>La sociologia  come scienza sociale</vt:lpstr>
      <vt:lpstr>La conoscenza della vita sociale</vt:lpstr>
      <vt:lpstr>Gregory Bateson  e la conoscenza ecologica </vt:lpstr>
      <vt:lpstr>Apprendimento e cambiamento</vt:lpstr>
      <vt:lpstr>La società moderna  e la nascita della sociologia</vt:lpstr>
      <vt:lpstr>I fondatori: Durkheim</vt:lpstr>
      <vt:lpstr>I fondatori: Marx</vt:lpstr>
      <vt:lpstr>I fondatori: Weber</vt:lpstr>
      <vt:lpstr>I fondatori: Simmel</vt:lpstr>
      <vt:lpstr>Sviluppi del pensiero sociologico nel novecento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La ricerca sociale: metodologia e tecniche</vt:lpstr>
      <vt:lpstr>Ordine e coesione sociale nella modernità</vt:lpstr>
      <vt:lpstr>Ordine e coesione sociale nella post-modernità</vt:lpstr>
      <vt:lpstr>Creazione e distruzione del benessere sociale</vt:lpstr>
      <vt:lpstr>Benessere sociale: necessità e promozione</vt:lpstr>
      <vt:lpstr>Conclusioni: consapevolezza e avventura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 e Parole chiave</dc:title>
  <dc:creator>Marco Ingrosso casa</dc:creator>
  <cp:lastModifiedBy>Marco Ingrosso</cp:lastModifiedBy>
  <cp:revision>36</cp:revision>
  <dcterms:created xsi:type="dcterms:W3CDTF">2013-11-04T08:24:05Z</dcterms:created>
  <dcterms:modified xsi:type="dcterms:W3CDTF">2013-12-12T10:35:59Z</dcterms:modified>
</cp:coreProperties>
</file>