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8" r:id="rId18"/>
    <p:sldId id="279" r:id="rId19"/>
    <p:sldId id="280" r:id="rId20"/>
    <p:sldId id="281" r:id="rId21"/>
    <p:sldId id="272" r:id="rId22"/>
    <p:sldId id="273" r:id="rId23"/>
    <p:sldId id="274" r:id="rId24"/>
    <p:sldId id="275" r:id="rId25"/>
    <p:sldId id="276" r:id="rId26"/>
    <p:sldId id="27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17BB"/>
    <a:srgbClr val="396CC5"/>
    <a:srgbClr val="FF1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5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2502945"/>
            <a:ext cx="1466879" cy="1676400"/>
            <a:chOff x="1230573" y="1890215"/>
            <a:chExt cx="1444388" cy="1650696"/>
          </a:xfrm>
        </p:grpSpPr>
        <p:sp>
          <p:nvSpPr>
            <p:cNvPr id="9" name="Oval 8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Oval 11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  <p:sp>
        <p:nvSpPr>
          <p:cNvPr id="13" name="Round Same Side Corner Rectangle 12"/>
          <p:cNvSpPr/>
          <p:nvPr/>
        </p:nvSpPr>
        <p:spPr>
          <a:xfrm rot="5400000" flipH="1">
            <a:off x="4572000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1248" y="1680881"/>
            <a:ext cx="3273552" cy="1640541"/>
          </a:xfrm>
        </p:spPr>
        <p:txBody>
          <a:bodyPr vert="horz" lIns="91440" tIns="0" rIns="91440" bIns="0" rtlCol="0" anchor="b" anchorCtr="0">
            <a:no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3384176"/>
            <a:ext cx="3273552" cy="530352"/>
          </a:xfrm>
        </p:spPr>
        <p:txBody>
          <a:bodyPr vert="horz" lIns="91440" tIns="0" rIns="91440" bIns="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429001" y="450850"/>
            <a:ext cx="4922184" cy="461168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6758" y="5069541"/>
            <a:ext cx="4924425" cy="662519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6759" y="5732060"/>
            <a:ext cx="4924425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1609725"/>
            <a:ext cx="5343525" cy="228123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3904812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4586704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443552"/>
            <a:ext cx="5343525" cy="2281238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2015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3362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6"/>
          </p:nvPr>
        </p:nvSpPr>
        <p:spPr>
          <a:xfrm flipH="1">
            <a:off x="3021106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5723362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magini, 2 didasca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3442648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5"/>
          </p:nvPr>
        </p:nvSpPr>
        <p:spPr>
          <a:xfrm>
            <a:off x="5840505" y="4108759"/>
            <a:ext cx="2524126" cy="1998756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6"/>
          </p:nvPr>
        </p:nvSpPr>
        <p:spPr>
          <a:xfrm>
            <a:off x="5840505" y="34426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magini, 3 didasca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4462815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8"/>
          </p:nvPr>
        </p:nvSpPr>
        <p:spPr>
          <a:xfrm>
            <a:off x="3021107" y="2452048"/>
            <a:ext cx="2743200" cy="1956816"/>
          </a:xfrm>
          <a:prstGeom prst="rect">
            <a:avLst/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840505" y="3133941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40505" y="24520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1"/>
          </p:nvPr>
        </p:nvSpPr>
        <p:spPr>
          <a:xfrm>
            <a:off x="5840505" y="5135813"/>
            <a:ext cx="2524126" cy="989959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2"/>
          </p:nvPr>
        </p:nvSpPr>
        <p:spPr>
          <a:xfrm>
            <a:off x="5840505" y="4462815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0206" y="685800"/>
            <a:ext cx="4924424" cy="886968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40206" y="2020888"/>
            <a:ext cx="4924425" cy="410686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24800" y="750580"/>
            <a:ext cx="914400" cy="5381934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7100" y="749300"/>
            <a:ext cx="3924300" cy="53768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 rot="5400000">
            <a:off x="4585448" y="1603786"/>
            <a:ext cx="3474720" cy="3474720"/>
          </a:xfrm>
          <a:prstGeom prst="round2SameRect">
            <a:avLst>
              <a:gd name="adj1" fmla="val 3096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  <a:ln>
            <a:noFill/>
          </a:ln>
        </p:spPr>
        <p:txBody>
          <a:bodyPr vert="vert270"/>
          <a:lstStyle>
            <a:lvl1pPr marL="0" indent="0"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1842448"/>
            <a:ext cx="1466879" cy="1676400"/>
            <a:chOff x="1230573" y="1890215"/>
            <a:chExt cx="1444388" cy="1650696"/>
          </a:xfrm>
        </p:grpSpPr>
        <p:sp>
          <p:nvSpPr>
            <p:cNvPr id="27" name="Oval 26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Oval 28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Oval 29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6447" y="3114115"/>
            <a:ext cx="3276600" cy="1162050"/>
          </a:xfrm>
        </p:spPr>
        <p:txBody>
          <a:bodyPr tIns="0" bIns="0" anchor="b" anchorCtr="0">
            <a:noAutofit/>
          </a:bodyPr>
          <a:lstStyle>
            <a:lvl1pPr algn="ctr">
              <a:lnSpc>
                <a:spcPts val="4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6447" y="4343400"/>
            <a:ext cx="3276600" cy="533400"/>
          </a:xfrm>
        </p:spPr>
        <p:txBody>
          <a:bodyPr tIns="0" bIns="0">
            <a:normAutofit/>
          </a:bodyPr>
          <a:lstStyle>
            <a:lvl1pPr marL="0" indent="0" algn="ctr">
              <a:spcBef>
                <a:spcPct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6"/>
          <p:cNvGrpSpPr/>
          <p:nvPr/>
        </p:nvGrpSpPr>
        <p:grpSpPr>
          <a:xfrm>
            <a:off x="222912" y="1254456"/>
            <a:ext cx="7892388" cy="3918778"/>
            <a:chOff x="222912" y="1254456"/>
            <a:chExt cx="7892388" cy="3918778"/>
          </a:xfrm>
        </p:grpSpPr>
        <p:sp>
          <p:nvSpPr>
            <p:cNvPr id="7" name="Rounded Rectangle 6"/>
            <p:cNvSpPr/>
            <p:nvPr/>
          </p:nvSpPr>
          <p:spPr>
            <a:xfrm>
              <a:off x="1028700" y="1600200"/>
              <a:ext cx="7086600" cy="3474720"/>
            </a:xfrm>
            <a:prstGeom prst="roundRect">
              <a:avLst>
                <a:gd name="adj" fmla="val 312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9"/>
            <p:cNvGrpSpPr/>
            <p:nvPr/>
          </p:nvGrpSpPr>
          <p:grpSpPr>
            <a:xfrm>
              <a:off x="222912" y="1254456"/>
              <a:ext cx="3429000" cy="3918778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4182" y="2021541"/>
            <a:ext cx="4200618" cy="1362075"/>
          </a:xfrm>
        </p:spPr>
        <p:txBody>
          <a:bodyPr vert="horz" lIns="91440" tIns="0" rIns="91440" bIns="0" rtlCol="0" anchor="b" anchorCtr="0">
            <a:noAutofit/>
          </a:bodyPr>
          <a:lstStyle>
            <a:lvl1pPr algn="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1424" y="3388659"/>
            <a:ext cx="4603376" cy="1083328"/>
          </a:xfrm>
        </p:spPr>
        <p:txBody>
          <a:bodyPr vert="horz" lIns="91440" tIns="0" rIns="91440" bIns="0" rtlCol="0">
            <a:normAutofit/>
          </a:bodyPr>
          <a:lstStyle>
            <a:lvl1pPr marL="0" indent="0" algn="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5" name="Rounded Rectangle 14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70" y="224118"/>
            <a:ext cx="4800600" cy="886968"/>
          </a:xfrm>
        </p:spPr>
        <p:txBody>
          <a:bodyPr lIns="4572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7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21040" y="363071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212" y="1548761"/>
            <a:ext cx="3657600" cy="274320"/>
          </a:xfrm>
          <a:prstGeom prst="roundRect">
            <a:avLst>
              <a:gd name="adj" fmla="val 311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352" y="2021456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1533" y="1548761"/>
            <a:ext cx="3657600" cy="274320"/>
          </a:xfrm>
          <a:prstGeom prst="roundRect">
            <a:avLst>
              <a:gd name="adj" fmla="val 3405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673" y="2019869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21729" y="365760"/>
            <a:ext cx="609600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  <p:grpSp>
        <p:nvGrpSpPr>
          <p:cNvPr id="10" name="Group 15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7" name="Rounded Rectangle 16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  <p:grpSp>
        <p:nvGrpSpPr>
          <p:cNvPr id="6" name="Group 8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0" name="Rounded Rectangle 9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7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  <p:grpSp>
        <p:nvGrpSpPr>
          <p:cNvPr id="5" name="Group 7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9" name="Rounded Rectangle 8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6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9" y="304800"/>
            <a:ext cx="4948269" cy="719424"/>
          </a:xfrm>
        </p:spPr>
        <p:txBody>
          <a:bodyPr anchor="b"/>
          <a:lstStyle>
            <a:lvl1pPr algn="l">
              <a:defRPr sz="22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113" y="2292824"/>
            <a:ext cx="4959126" cy="383333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0" y="1160463"/>
            <a:ext cx="4948269" cy="954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A2F0292D-1797-49A5-8D2D-8D50C72EF3CC}" type="datetimeFigureOut">
              <a:rPr lang="en-US" smtClean="0"/>
              <a:t>12/12/13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4948238" cy="88696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0" y="2020888"/>
            <a:ext cx="4946602" cy="41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52600" y="2877671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fld id="{D6CC888B-D9F9-4E54-B722-F151A9F45E95}" type="slidenum">
              <a:rPr lang="en-US" smtClean="0"/>
              <a:t>‹n.›</a:t>
            </a:fld>
            <a:endParaRPr lang="en-US"/>
          </a:p>
        </p:txBody>
      </p:sp>
      <p:grpSp>
        <p:nvGrpSpPr>
          <p:cNvPr id="7" name="Group 18"/>
          <p:cNvGrpSpPr/>
          <p:nvPr/>
        </p:nvGrpSpPr>
        <p:grpSpPr>
          <a:xfrm>
            <a:off x="842682" y="2971800"/>
            <a:ext cx="914400" cy="914400"/>
            <a:chOff x="842682" y="2971800"/>
            <a:chExt cx="914400" cy="91440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 userDrawn="1"/>
          </p:nvGrpSpPr>
          <p:grpSpPr>
            <a:xfrm>
              <a:off x="948372" y="3034352"/>
              <a:ext cx="700732" cy="800822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 userDrawn="1"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 userDrawn="1"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 userDrawn="1"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 userDrawn="1"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828800" indent="-227013" algn="l" defTabSz="914400" rtl="0" eaLnBrk="1" latinLnBrk="0" hangingPunct="1">
        <a:spcBef>
          <a:spcPct val="20000"/>
        </a:spcBef>
        <a:buClr>
          <a:schemeClr val="accent2"/>
        </a:buClr>
        <a:buSzPct val="130000"/>
        <a:buFont typeface="Wingdings" pitchFamily="2" charset="2"/>
        <a:buChar char="§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055813" indent="-227013" algn="l" defTabSz="914400" rtl="0" eaLnBrk="1" latinLnBrk="0" hangingPunct="1">
        <a:spcBef>
          <a:spcPct val="20000"/>
        </a:spcBef>
        <a:buClr>
          <a:schemeClr val="accent1"/>
        </a:buClr>
        <a:buSzPct val="130000"/>
        <a:buFont typeface="Wingdings" pitchFamily="2" charset="2"/>
        <a:buChar char="§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Temi e 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Parole chiave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651248" y="3575407"/>
            <a:ext cx="3273552" cy="752067"/>
          </a:xfrm>
        </p:spPr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FFFF00"/>
                </a:solidFill>
              </a:rPr>
              <a:t>Corso di Sociologia generale 2013-14</a:t>
            </a:r>
            <a:endParaRPr lang="it-IT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371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75540" y="685800"/>
            <a:ext cx="5700061" cy="886968"/>
          </a:xfrm>
        </p:spPr>
        <p:txBody>
          <a:bodyPr/>
          <a:lstStyle/>
          <a:p>
            <a:r>
              <a:rPr lang="it-IT" b="1" dirty="0" smtClean="0"/>
              <a:t>I fondatori: </a:t>
            </a:r>
            <a:r>
              <a:rPr lang="it-IT" b="1" dirty="0" err="1" smtClean="0"/>
              <a:t>Simmel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76903" y="2020888"/>
            <a:ext cx="5798699" cy="4105275"/>
          </a:xfrm>
        </p:spPr>
        <p:txBody>
          <a:bodyPr/>
          <a:lstStyle/>
          <a:p>
            <a:r>
              <a:rPr lang="it-IT" b="1" dirty="0" smtClean="0">
                <a:solidFill>
                  <a:srgbClr val="800000"/>
                </a:solidFill>
              </a:rPr>
              <a:t>La relazione sociale come azione reciproca</a:t>
            </a:r>
          </a:p>
          <a:p>
            <a:r>
              <a:rPr lang="it-IT" b="1" dirty="0">
                <a:solidFill>
                  <a:srgbClr val="800000"/>
                </a:solidFill>
              </a:rPr>
              <a:t> </a:t>
            </a:r>
            <a:r>
              <a:rPr lang="it-IT" b="1" dirty="0" smtClean="0">
                <a:solidFill>
                  <a:srgbClr val="800000"/>
                </a:solidFill>
              </a:rPr>
              <a:t>Forme e cerchie sociali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I modi di vita metropolitani</a:t>
            </a:r>
          </a:p>
          <a:p>
            <a:r>
              <a:rPr lang="it-IT" b="1" dirty="0">
                <a:solidFill>
                  <a:srgbClr val="800000"/>
                </a:solidFill>
              </a:rPr>
              <a:t> </a:t>
            </a:r>
            <a:r>
              <a:rPr lang="it-IT" b="1" dirty="0" smtClean="0">
                <a:solidFill>
                  <a:srgbClr val="800000"/>
                </a:solidFill>
              </a:rPr>
              <a:t>La individualizzazione e differenziazione</a:t>
            </a:r>
          </a:p>
          <a:p>
            <a:r>
              <a:rPr lang="it-IT" b="1" dirty="0">
                <a:solidFill>
                  <a:srgbClr val="800000"/>
                </a:solidFill>
              </a:rPr>
              <a:t> </a:t>
            </a:r>
            <a:r>
              <a:rPr lang="it-IT" b="1" dirty="0" smtClean="0">
                <a:solidFill>
                  <a:srgbClr val="800000"/>
                </a:solidFill>
              </a:rPr>
              <a:t>Le nuove problematiche della vita sociale metropolitana</a:t>
            </a:r>
          </a:p>
          <a:p>
            <a:r>
              <a:rPr lang="it-IT" b="1" dirty="0">
                <a:solidFill>
                  <a:srgbClr val="800000"/>
                </a:solidFill>
              </a:rPr>
              <a:t> </a:t>
            </a:r>
            <a:r>
              <a:rPr lang="it-IT" b="1" dirty="0" smtClean="0">
                <a:solidFill>
                  <a:srgbClr val="800000"/>
                </a:solidFill>
              </a:rPr>
              <a:t>La società del denaro: scambi e immaginario sociale</a:t>
            </a:r>
          </a:p>
        </p:txBody>
      </p:sp>
    </p:spTree>
    <p:extLst>
      <p:ext uri="{BB962C8B-B14F-4D97-AF65-F5344CB8AC3E}">
        <p14:creationId xmlns:p14="http://schemas.microsoft.com/office/powerpoint/2010/main" val="799831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49519" y="685800"/>
            <a:ext cx="5626082" cy="886968"/>
          </a:xfrm>
        </p:spPr>
        <p:txBody>
          <a:bodyPr/>
          <a:lstStyle/>
          <a:p>
            <a:r>
              <a:rPr lang="it-IT" b="1" dirty="0" smtClean="0"/>
              <a:t>Sviluppi del pensiero sociologico nel novecento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749519" y="2020888"/>
            <a:ext cx="5626083" cy="4105275"/>
          </a:xfrm>
        </p:spPr>
        <p:txBody>
          <a:bodyPr/>
          <a:lstStyle/>
          <a:p>
            <a:r>
              <a:rPr lang="it-IT" b="1" dirty="0" smtClean="0">
                <a:solidFill>
                  <a:srgbClr val="800000"/>
                </a:solidFill>
              </a:rPr>
              <a:t>Funzionalismo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Teorie del conflitto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Teorie dell’azione e </a:t>
            </a:r>
            <a:r>
              <a:rPr lang="it-IT" b="1" dirty="0" err="1" smtClean="0">
                <a:solidFill>
                  <a:srgbClr val="800000"/>
                </a:solidFill>
              </a:rPr>
              <a:t>interazionismo</a:t>
            </a:r>
            <a:r>
              <a:rPr lang="it-IT" b="1" dirty="0" smtClean="0">
                <a:solidFill>
                  <a:srgbClr val="800000"/>
                </a:solidFill>
              </a:rPr>
              <a:t> simbolico</a:t>
            </a:r>
          </a:p>
          <a:p>
            <a:r>
              <a:rPr lang="it-IT" b="1" dirty="0">
                <a:solidFill>
                  <a:srgbClr val="800000"/>
                </a:solidFill>
              </a:rPr>
              <a:t>T</a:t>
            </a:r>
            <a:r>
              <a:rPr lang="it-IT" b="1" dirty="0" smtClean="0">
                <a:solidFill>
                  <a:srgbClr val="800000"/>
                </a:solidFill>
              </a:rPr>
              <a:t>eorie relazionali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Il pluralismo dei paradigmi, dei metodi e delle teorie sociologiche nella contemporaneità</a:t>
            </a:r>
            <a:endParaRPr lang="it-IT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625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1787805" y="685800"/>
            <a:ext cx="6587596" cy="88668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Interazione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sociale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e
vita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quotidiana</a:t>
            </a:r>
            <a:endParaRPr dirty="0"/>
          </a:p>
        </p:txBody>
      </p:sp>
      <p:sp>
        <p:nvSpPr>
          <p:cNvPr id="113" name="TextShape 2"/>
          <p:cNvSpPr txBox="1"/>
          <p:nvPr/>
        </p:nvSpPr>
        <p:spPr>
          <a:xfrm>
            <a:off x="1935760" y="1891862"/>
            <a:ext cx="6811379" cy="423425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La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connessione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tra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studio del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comportamento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quotidiano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in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condizioni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di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interazione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diretta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e studio di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macrofenomeni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sistemi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sociali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: 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la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reciproca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 influenza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tra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 piano micro e piano </a:t>
            </a:r>
            <a:r>
              <a:rPr lang="en-US" dirty="0" smtClean="0">
                <a:solidFill>
                  <a:srgbClr val="FF6600"/>
                </a:solidFill>
                <a:latin typeface="News Gothic MT"/>
              </a:rPr>
              <a:t>macro</a:t>
            </a:r>
          </a:p>
          <a:p>
            <a:pPr>
              <a:lnSpc>
                <a:spcPct val="12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2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Il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ruolo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delle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routine 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delle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interazioni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sociali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nella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costruzione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della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ews Gothic MT"/>
              </a:rPr>
              <a:t>realtà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>
              <a:lnSpc>
                <a:spcPct val="12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20000"/>
              </a:lnSpc>
              <a:buSzPct val="25000"/>
              <a:buFont typeface="Wingdings" charset="2"/>
              <a:buChar char=""/>
            </a:pP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L'interazione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sociale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come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processo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di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condivisione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: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il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ruolo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nodale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della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comunicazione</a:t>
            </a:r>
            <a:endParaRPr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058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1134330" y="419187"/>
            <a:ext cx="6004555" cy="912344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 b="1" dirty="0" smtClean="0">
                <a:solidFill>
                  <a:srgbClr val="749805"/>
                </a:solidFill>
                <a:latin typeface="News Gothic MT"/>
              </a:rPr>
              <a:t>La </a:t>
            </a:r>
            <a:r>
              <a:rPr lang="en-US" sz="2800" b="1" dirty="0" err="1" smtClean="0">
                <a:solidFill>
                  <a:srgbClr val="749805"/>
                </a:solidFill>
                <a:latin typeface="News Gothic MT"/>
              </a:rPr>
              <a:t>comunicazione</a:t>
            </a:r>
            <a:r>
              <a:rPr lang="en-US" sz="2800" b="1" dirty="0" smtClean="0">
                <a:solidFill>
                  <a:srgbClr val="749805"/>
                </a:solidFill>
                <a:latin typeface="News Gothic MT"/>
              </a:rPr>
              <a:t> </a:t>
            </a:r>
            <a:r>
              <a:rPr lang="en-US" sz="2800" b="1" dirty="0" err="1" smtClean="0">
                <a:solidFill>
                  <a:srgbClr val="749805"/>
                </a:solidFill>
                <a:latin typeface="News Gothic MT"/>
              </a:rPr>
              <a:t>interpersonale</a:t>
            </a:r>
            <a:endParaRPr dirty="0"/>
          </a:p>
        </p:txBody>
      </p:sp>
      <p:sp>
        <p:nvSpPr>
          <p:cNvPr id="115" name="TextShape 2"/>
          <p:cNvSpPr txBox="1"/>
          <p:nvPr/>
        </p:nvSpPr>
        <p:spPr>
          <a:xfrm>
            <a:off x="1011035" y="2021040"/>
            <a:ext cx="6682686" cy="41050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La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comunicazione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ews Gothic MT"/>
              </a:rPr>
              <a:t>verbale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La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comunicazione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para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verbale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(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gli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aspetti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 non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verbali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 del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parlato</a:t>
            </a:r>
            <a:r>
              <a:rPr lang="en-US" dirty="0" smtClean="0">
                <a:solidFill>
                  <a:srgbClr val="FF6600"/>
                </a:solidFill>
                <a:latin typeface="News Gothic MT"/>
              </a:rPr>
              <a:t>)</a:t>
            </a: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La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comunicazione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non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verbale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: 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 lvl="1">
              <a:buSzPct val="25000"/>
              <a:buFont typeface="Wingdings" charset="2"/>
              <a:buChar char=""/>
            </a:pPr>
            <a:r>
              <a:rPr lang="en-US" dirty="0" err="1" smtClean="0">
                <a:solidFill>
                  <a:srgbClr val="FF6600"/>
                </a:solidFill>
                <a:latin typeface="News Gothic MT"/>
              </a:rPr>
              <a:t>il</a:t>
            </a:r>
            <a:r>
              <a:rPr lang="en-US" dirty="0" smtClean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comportamento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mimico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 del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volto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, </a:t>
            </a:r>
            <a:endParaRPr lang="en-US" dirty="0" smtClean="0">
              <a:solidFill>
                <a:srgbClr val="FF6600"/>
              </a:solidFill>
              <a:latin typeface="News Gothic MT"/>
            </a:endParaRPr>
          </a:p>
          <a:p>
            <a:pPr lvl="1">
              <a:buSzPct val="25000"/>
              <a:buFont typeface="Wingdings" charset="2"/>
              <a:buChar char=""/>
            </a:pPr>
            <a:r>
              <a:rPr lang="en-US" dirty="0" err="1" smtClean="0">
                <a:solidFill>
                  <a:srgbClr val="FF6600"/>
                </a:solidFill>
                <a:latin typeface="News Gothic MT"/>
              </a:rPr>
              <a:t>il</a:t>
            </a:r>
            <a:r>
              <a:rPr lang="en-US" dirty="0" smtClean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comportamento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spaziale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, </a:t>
            </a:r>
            <a:endParaRPr lang="en-US" dirty="0" smtClean="0">
              <a:solidFill>
                <a:srgbClr val="FF6600"/>
              </a:solidFill>
              <a:latin typeface="News Gothic MT"/>
            </a:endParaRPr>
          </a:p>
          <a:p>
            <a:pPr lvl="1">
              <a:buSzPct val="25000"/>
              <a:buFont typeface="Wingdings" charset="2"/>
              <a:buChar char=""/>
            </a:pPr>
            <a:r>
              <a:rPr lang="en-US" dirty="0" err="1" smtClean="0">
                <a:solidFill>
                  <a:srgbClr val="FF6600"/>
                </a:solidFill>
                <a:latin typeface="News Gothic MT"/>
              </a:rPr>
              <a:t>il</a:t>
            </a:r>
            <a:r>
              <a:rPr lang="en-US" dirty="0" smtClean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comportamento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motorio</a:t>
            </a:r>
            <a:r>
              <a:rPr lang="en-US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6600"/>
                </a:solidFill>
                <a:latin typeface="News Gothic MT"/>
              </a:rPr>
              <a:t>gestuale</a:t>
            </a:r>
            <a:endParaRPr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853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1886441" y="685800"/>
            <a:ext cx="7041559" cy="88668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Il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contributo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di
Harold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Garfinkel</a:t>
            </a:r>
            <a:endParaRPr dirty="0"/>
          </a:p>
        </p:txBody>
      </p:sp>
      <p:sp>
        <p:nvSpPr>
          <p:cNvPr id="117" name="TextShape 2"/>
          <p:cNvSpPr txBox="1"/>
          <p:nvPr/>
        </p:nvSpPr>
        <p:spPr>
          <a:xfrm>
            <a:off x="1972749" y="2021040"/>
            <a:ext cx="6402651" cy="41050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caratteristiche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degli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scambi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ews Gothic MT"/>
              </a:rPr>
              <a:t>verbali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 err="1" smtClean="0">
                <a:solidFill>
                  <a:srgbClr val="FF6600"/>
                </a:solidFill>
                <a:latin typeface="News Gothic MT"/>
              </a:rPr>
              <a:t>L'etnometodologia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supposizioni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tacite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che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stanno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alla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base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della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ews Gothic MT"/>
              </a:rPr>
              <a:t>comprensione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convenzioni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culturali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che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regolano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il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discorso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e lo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scambio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ews Gothic MT"/>
              </a:rPr>
              <a:t>verbale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Il “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vandalismo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interazionale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”</a:t>
            </a:r>
            <a:endParaRPr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649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1923430" y="685800"/>
            <a:ext cx="7004570" cy="88668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Il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contributo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di
Erving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Goffman</a:t>
            </a:r>
            <a:endParaRPr dirty="0"/>
          </a:p>
        </p:txBody>
      </p:sp>
      <p:sp>
        <p:nvSpPr>
          <p:cNvPr id="119" name="TextShape 2"/>
          <p:cNvSpPr txBox="1"/>
          <p:nvPr/>
        </p:nvSpPr>
        <p:spPr>
          <a:xfrm>
            <a:off x="2009738" y="2021040"/>
            <a:ext cx="6365662" cy="41050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interazioni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non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focalizzate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: la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disattenzione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ews Gothic MT"/>
              </a:rPr>
              <a:t>civile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interazioni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ews Gothic MT"/>
              </a:rPr>
              <a:t>focalizzate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La vita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quotidiana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come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rappresentazione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: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il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modello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ews Gothic MT"/>
              </a:rPr>
              <a:t>drammaturgico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Ribalta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retroscena</a:t>
            </a:r>
            <a:endParaRPr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874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2046727" y="685800"/>
            <a:ext cx="6328673" cy="88668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Il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carattere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situato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</a:t>
            </a:r>
            <a:endParaRPr lang="en-US" sz="2800" b="1" dirty="0" smtClean="0">
              <a:solidFill>
                <a:srgbClr val="749805"/>
              </a:solidFill>
              <a:latin typeface="News Gothic MT"/>
            </a:endParaRPr>
          </a:p>
          <a:p>
            <a:pPr>
              <a:lnSpc>
                <a:spcPct val="100000"/>
              </a:lnSpc>
            </a:pPr>
            <a:r>
              <a:rPr lang="en-US" sz="2800" b="1" dirty="0" err="1" smtClean="0">
                <a:solidFill>
                  <a:srgbClr val="749805"/>
                </a:solidFill>
                <a:latin typeface="News Gothic MT"/>
              </a:rPr>
              <a:t>delle</a:t>
            </a:r>
            <a:r>
              <a:rPr lang="en-US" sz="2800" b="1" dirty="0" smtClean="0">
                <a:solidFill>
                  <a:srgbClr val="749805"/>
                </a:solidFill>
                <a:latin typeface="News Gothic MT"/>
              </a:rPr>
              <a:t>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interazioni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sociali</a:t>
            </a:r>
            <a:endParaRPr dirty="0"/>
          </a:p>
        </p:txBody>
      </p:sp>
      <p:sp>
        <p:nvSpPr>
          <p:cNvPr id="121" name="TextShape 2"/>
          <p:cNvSpPr txBox="1"/>
          <p:nvPr/>
        </p:nvSpPr>
        <p:spPr>
          <a:xfrm>
            <a:off x="2170024" y="2021040"/>
            <a:ext cx="6205376" cy="41050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La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delimitazione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ews Gothic MT"/>
              </a:rPr>
              <a:t>spaziale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La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delimitazione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  <a:latin typeface="News Gothic MT"/>
              </a:rPr>
              <a:t>temporale</a:t>
            </a:r>
            <a:endParaRPr lang="en-US" b="1" dirty="0" smtClean="0">
              <a:solidFill>
                <a:srgbClr val="FF6600"/>
              </a:solidFill>
              <a:latin typeface="News Gothic MT"/>
            </a:endParaRPr>
          </a:p>
          <a:p>
            <a:pPr>
              <a:lnSpc>
                <a:spcPct val="100000"/>
              </a:lnSpc>
              <a:buSzPct val="25000"/>
              <a:buFont typeface="Wingdings" charset="2"/>
              <a:buChar char=""/>
            </a:pPr>
            <a:endParaRPr dirty="0">
              <a:solidFill>
                <a:srgbClr val="FF6600"/>
              </a:solidFill>
            </a:endParaRPr>
          </a:p>
          <a:p>
            <a:pPr>
              <a:lnSpc>
                <a:spcPct val="120000"/>
              </a:lnSpc>
              <a:buSzPct val="25000"/>
              <a:buFont typeface="Wingdings" charset="2"/>
              <a:buChar char=""/>
            </a:pPr>
            <a:r>
              <a:rPr lang="en-US" b="1" dirty="0">
                <a:solidFill>
                  <a:srgbClr val="FF6600"/>
                </a:solidFill>
                <a:latin typeface="News Gothic MT"/>
              </a:rPr>
              <a:t>La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diffusione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delle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tecnologie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e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il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suo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ruolo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ambivalente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nella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ristrutturazione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dello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spazio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e del tempo in cui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situano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fenomeni</a:t>
            </a:r>
            <a:r>
              <a:rPr lang="en-US" b="1" dirty="0">
                <a:solidFill>
                  <a:srgbClr val="FF66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6600"/>
                </a:solidFill>
                <a:latin typeface="News Gothic MT"/>
              </a:rPr>
              <a:t>sociali</a:t>
            </a:r>
            <a:endParaRPr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327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Shape 1"/>
          <p:cNvSpPr txBox="1">
            <a:spLocks noChangeArrowheads="1"/>
          </p:cNvSpPr>
          <p:nvPr/>
        </p:nvSpPr>
        <p:spPr bwMode="auto">
          <a:xfrm>
            <a:off x="1898771" y="685800"/>
            <a:ext cx="6476879" cy="88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Mass media e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comunicazione</a:t>
            </a:r>
            <a:endParaRPr lang="it-IT" dirty="0"/>
          </a:p>
        </p:txBody>
      </p:sp>
      <p:sp>
        <p:nvSpPr>
          <p:cNvPr id="44034" name="TextShape 2"/>
          <p:cNvSpPr txBox="1">
            <a:spLocks noChangeArrowheads="1"/>
          </p:cNvSpPr>
          <p:nvPr/>
        </p:nvSpPr>
        <p:spPr bwMode="auto">
          <a:xfrm>
            <a:off x="1898771" y="2020888"/>
            <a:ext cx="6476879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25000"/>
              <a:buFont typeface="Wingdings" pitchFamily="2" charset="2"/>
              <a:buChar char=""/>
            </a:pPr>
            <a:r>
              <a:rPr lang="en-US" b="1" dirty="0">
                <a:solidFill>
                  <a:srgbClr val="404040"/>
                </a:solidFill>
                <a:latin typeface="News Gothic MT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Il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concetto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di “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massa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”: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breve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esplorazione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delle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connotazioni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positive e negative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attraverso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cenni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a G. Le Bon, G.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Tarde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, F.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Tönnies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e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ai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movimenti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operai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di fine ‘800 –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inizio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‘</a:t>
            </a:r>
            <a:r>
              <a:rPr lang="en-US" b="1" dirty="0" smtClean="0">
                <a:solidFill>
                  <a:srgbClr val="FF0000"/>
                </a:solidFill>
                <a:latin typeface="News Gothic MT"/>
              </a:rPr>
              <a:t>900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/>
            </a:r>
            <a:br>
              <a:rPr lang="en-US" b="1" dirty="0">
                <a:solidFill>
                  <a:srgbClr val="FF0000"/>
                </a:solidFill>
                <a:latin typeface="News Gothic MT"/>
              </a:rPr>
            </a:br>
            <a:endParaRPr lang="en-US" b="1" dirty="0">
              <a:solidFill>
                <a:srgbClr val="FF0000"/>
              </a:solidFill>
              <a:latin typeface="News Gothic MT"/>
            </a:endParaRPr>
          </a:p>
          <a:p>
            <a:pPr>
              <a:buSzPct val="25000"/>
              <a:buFont typeface="Wingdings" pitchFamily="2" charset="2"/>
              <a:buChar char=""/>
            </a:pPr>
            <a:r>
              <a:rPr lang="en-US" b="1" dirty="0">
                <a:solidFill>
                  <a:srgbClr val="FF0000"/>
                </a:solidFill>
                <a:latin typeface="News Gothic MT"/>
              </a:rPr>
              <a:t> Il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concetto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di “mezzo di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comunicazione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”: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breve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esplorazione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del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significato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di “medium” come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supporto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e come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oggetto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tecnico</a:t>
            </a:r>
            <a:endParaRPr lang="en-US" b="1" i="1" dirty="0">
              <a:solidFill>
                <a:srgbClr val="FF0000"/>
              </a:solidFill>
              <a:latin typeface="News Gothic MT"/>
            </a:endParaRPr>
          </a:p>
        </p:txBody>
      </p:sp>
    </p:spTree>
    <p:extLst>
      <p:ext uri="{BB962C8B-B14F-4D97-AF65-F5344CB8AC3E}">
        <p14:creationId xmlns:p14="http://schemas.microsoft.com/office/powerpoint/2010/main" val="1142126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Shape 1"/>
          <p:cNvSpPr txBox="1">
            <a:spLocks noChangeArrowheads="1"/>
          </p:cNvSpPr>
          <p:nvPr/>
        </p:nvSpPr>
        <p:spPr bwMode="auto">
          <a:xfrm>
            <a:off x="1639848" y="685800"/>
            <a:ext cx="6735802" cy="88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Le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teorie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dei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media</a:t>
            </a:r>
          </a:p>
          <a:p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La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Scuola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Canadese</a:t>
            </a:r>
            <a:endParaRPr lang="it-IT" dirty="0"/>
          </a:p>
        </p:txBody>
      </p:sp>
      <p:sp>
        <p:nvSpPr>
          <p:cNvPr id="70659" name="TextShape 2"/>
          <p:cNvSpPr txBox="1">
            <a:spLocks noChangeArrowheads="1"/>
          </p:cNvSpPr>
          <p:nvPr/>
        </p:nvSpPr>
        <p:spPr bwMode="auto">
          <a:xfrm>
            <a:off x="1639848" y="2020888"/>
            <a:ext cx="6735802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25000"/>
              <a:buFont typeface="Wingdings" pitchFamily="2" charset="2"/>
              <a:buChar char=""/>
            </a:pPr>
            <a:r>
              <a:rPr lang="en-US" b="1" dirty="0">
                <a:solidFill>
                  <a:srgbClr val="404040"/>
                </a:solidFill>
                <a:latin typeface="News Gothic MT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H. Innis</a:t>
            </a: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 err="1">
                <a:solidFill>
                  <a:srgbClr val="FF0000"/>
                </a:solidFill>
                <a:latin typeface="News Gothic MT"/>
              </a:rPr>
              <a:t>L’influenza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dei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mezzi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comunicazione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sull’organizzazione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sociale</a:t>
            </a:r>
            <a:endParaRPr lang="en-US" dirty="0">
              <a:solidFill>
                <a:srgbClr val="FF0000"/>
              </a:solidFill>
              <a:latin typeface="News Gothic MT"/>
            </a:endParaRP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>
                <a:solidFill>
                  <a:srgbClr val="FF0000"/>
                </a:solidFill>
                <a:latin typeface="News Gothic MT"/>
              </a:rPr>
              <a:t>Il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carattere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sovversivo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ogni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nuovo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mezzo di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comunicazione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sull’assetto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potere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preesistente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/>
            </a:r>
            <a:br>
              <a:rPr lang="en-US" dirty="0">
                <a:solidFill>
                  <a:srgbClr val="FF0000"/>
                </a:solidFill>
                <a:latin typeface="News Gothic MT"/>
              </a:rPr>
            </a:br>
            <a:endParaRPr lang="en-US" dirty="0">
              <a:solidFill>
                <a:srgbClr val="FF0000"/>
              </a:solidFill>
              <a:latin typeface="News Gothic MT"/>
            </a:endParaRPr>
          </a:p>
          <a:p>
            <a:pPr>
              <a:buSzPct val="25000"/>
              <a:buFont typeface="Wingdings" pitchFamily="2" charset="2"/>
              <a:buChar char=""/>
            </a:pPr>
            <a:r>
              <a:rPr lang="en-US" b="1" dirty="0">
                <a:solidFill>
                  <a:srgbClr val="FF0000"/>
                </a:solidFill>
                <a:latin typeface="News Gothic MT"/>
              </a:rPr>
              <a:t> M. McLuhan</a:t>
            </a: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 err="1">
                <a:solidFill>
                  <a:srgbClr val="FF0000"/>
                </a:solidFill>
                <a:latin typeface="News Gothic MT"/>
              </a:rPr>
              <a:t>Riconoscimento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dell’importanza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non solo del </a:t>
            </a:r>
            <a:r>
              <a:rPr lang="en-US" i="1" dirty="0" err="1">
                <a:solidFill>
                  <a:srgbClr val="FF0000"/>
                </a:solidFill>
                <a:latin typeface="News Gothic MT"/>
              </a:rPr>
              <a:t>contenuto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del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messaggio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, ma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anche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del </a:t>
            </a:r>
            <a:r>
              <a:rPr lang="en-US" i="1" dirty="0">
                <a:solidFill>
                  <a:srgbClr val="FF0000"/>
                </a:solidFill>
                <a:latin typeface="News Gothic MT"/>
              </a:rPr>
              <a:t>come </a:t>
            </a:r>
            <a:r>
              <a:rPr lang="en-US" i="1" dirty="0" err="1">
                <a:solidFill>
                  <a:srgbClr val="FF0000"/>
                </a:solidFill>
                <a:latin typeface="News Gothic MT"/>
              </a:rPr>
              <a:t>il</a:t>
            </a:r>
            <a:r>
              <a:rPr lang="en-US" i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News Gothic MT"/>
              </a:rPr>
              <a:t>contenuto</a:t>
            </a:r>
            <a:r>
              <a:rPr lang="en-US" i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News Gothic MT"/>
              </a:rPr>
              <a:t>viene</a:t>
            </a:r>
            <a:r>
              <a:rPr lang="en-US" i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News Gothic MT"/>
              </a:rPr>
              <a:t>veicolato</a:t>
            </a:r>
            <a:r>
              <a:rPr lang="en-US" i="1" dirty="0">
                <a:solidFill>
                  <a:srgbClr val="FF0000"/>
                </a:solidFill>
                <a:latin typeface="News Gothic MT"/>
              </a:rPr>
              <a:t> (e </a:t>
            </a:r>
            <a:r>
              <a:rPr lang="en-US" i="1" dirty="0" err="1">
                <a:solidFill>
                  <a:srgbClr val="FF0000"/>
                </a:solidFill>
                <a:latin typeface="News Gothic MT"/>
              </a:rPr>
              <a:t>quindi</a:t>
            </a:r>
            <a:r>
              <a:rPr lang="en-US" i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i="1" dirty="0" err="1">
                <a:solidFill>
                  <a:srgbClr val="FF0000"/>
                </a:solidFill>
                <a:latin typeface="News Gothic MT"/>
              </a:rPr>
              <a:t>percepito</a:t>
            </a:r>
            <a:r>
              <a:rPr lang="en-US" i="1" dirty="0">
                <a:solidFill>
                  <a:srgbClr val="FF0000"/>
                </a:solidFill>
                <a:latin typeface="News Gothic MT"/>
              </a:rPr>
              <a:t>): “</a:t>
            </a:r>
            <a:r>
              <a:rPr lang="en-US" dirty="0" err="1">
                <a:solidFill>
                  <a:srgbClr val="FF0000"/>
                </a:solidFill>
              </a:rPr>
              <a:t>il</a:t>
            </a:r>
            <a:r>
              <a:rPr lang="en-US" dirty="0">
                <a:solidFill>
                  <a:srgbClr val="FF0000"/>
                </a:solidFill>
              </a:rPr>
              <a:t> mezzo </a:t>
            </a:r>
            <a:r>
              <a:rPr lang="en-US" dirty="0" err="1">
                <a:solidFill>
                  <a:srgbClr val="FF0000"/>
                </a:solidFill>
              </a:rPr>
              <a:t>è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messaggio</a:t>
            </a:r>
            <a:r>
              <a:rPr lang="en-US" dirty="0">
                <a:solidFill>
                  <a:srgbClr val="FF0000"/>
                </a:solidFill>
              </a:rPr>
              <a:t>”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  <a:latin typeface="News Gothic MT"/>
            </a:endParaRPr>
          </a:p>
          <a:p>
            <a:pPr>
              <a:buSzPct val="25000"/>
              <a:buFont typeface="Wingdings" pitchFamily="2" charset="2"/>
              <a:buChar char=""/>
            </a:pP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Analisi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dell’accusa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di “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determinismo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tecnologico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”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rivolta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talvolta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alla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Scuola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Canadese</a:t>
            </a:r>
            <a:endParaRPr lang="en-US" b="1" dirty="0">
              <a:solidFill>
                <a:srgbClr val="FF0000"/>
              </a:solidFill>
              <a:latin typeface="News Gothic MT"/>
            </a:endParaRPr>
          </a:p>
        </p:txBody>
      </p:sp>
    </p:spTree>
    <p:extLst>
      <p:ext uri="{BB962C8B-B14F-4D97-AF65-F5344CB8AC3E}">
        <p14:creationId xmlns:p14="http://schemas.microsoft.com/office/powerpoint/2010/main" val="2209864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Shape 1"/>
          <p:cNvSpPr txBox="1">
            <a:spLocks noChangeArrowheads="1"/>
          </p:cNvSpPr>
          <p:nvPr/>
        </p:nvSpPr>
        <p:spPr bwMode="auto">
          <a:xfrm>
            <a:off x="1763144" y="685800"/>
            <a:ext cx="6612506" cy="88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Le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teorie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dei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media</a:t>
            </a:r>
          </a:p>
          <a:p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Il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pensiero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critico</a:t>
            </a:r>
            <a:endParaRPr lang="it-IT" dirty="0"/>
          </a:p>
        </p:txBody>
      </p:sp>
      <p:sp>
        <p:nvSpPr>
          <p:cNvPr id="71683" name="TextShape 2"/>
          <p:cNvSpPr txBox="1">
            <a:spLocks noChangeArrowheads="1"/>
          </p:cNvSpPr>
          <p:nvPr/>
        </p:nvSpPr>
        <p:spPr bwMode="auto">
          <a:xfrm>
            <a:off x="1763144" y="2020888"/>
            <a:ext cx="6612506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25000"/>
              <a:buFont typeface="Wingdings" pitchFamily="2" charset="2"/>
              <a:buChar char=""/>
            </a:pPr>
            <a:r>
              <a:rPr lang="en-US" b="1" dirty="0">
                <a:solidFill>
                  <a:srgbClr val="404040"/>
                </a:solidFill>
                <a:latin typeface="News Gothic MT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La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Scuola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 di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Francoforte</a:t>
            </a:r>
            <a:endParaRPr lang="en-US" b="1" dirty="0">
              <a:solidFill>
                <a:srgbClr val="FF0000"/>
              </a:solidFill>
              <a:latin typeface="News Gothic MT"/>
            </a:endParaRP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>
                <a:solidFill>
                  <a:srgbClr val="FF0000"/>
                </a:solidFill>
                <a:latin typeface="News Gothic MT"/>
              </a:rPr>
              <a:t>I mass media come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strumenti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dominio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creazione-gestione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del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consenso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e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stimolo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al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consumismo</a:t>
            </a:r>
            <a:endParaRPr lang="en-US" dirty="0">
              <a:solidFill>
                <a:srgbClr val="FF0000"/>
              </a:solidFill>
              <a:latin typeface="News Gothic MT"/>
            </a:endParaRP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 err="1">
                <a:solidFill>
                  <a:srgbClr val="FF0000"/>
                </a:solidFill>
                <a:latin typeface="News Gothic MT"/>
              </a:rPr>
              <a:t>L’industria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culturale</a:t>
            </a:r>
            <a:endParaRPr lang="en-US" dirty="0">
              <a:solidFill>
                <a:srgbClr val="FF0000"/>
              </a:solidFill>
              <a:latin typeface="News Gothic MT"/>
            </a:endParaRP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endParaRPr lang="en-US" b="1" dirty="0">
              <a:solidFill>
                <a:srgbClr val="FF0000"/>
              </a:solidFill>
              <a:latin typeface="News Gothic MT"/>
            </a:endParaRPr>
          </a:p>
          <a:p>
            <a:pPr>
              <a:buSzPct val="25000"/>
              <a:buFont typeface="Wingdings" pitchFamily="2" charset="2"/>
              <a:buChar char=""/>
            </a:pPr>
            <a:r>
              <a:rPr lang="en-US" b="1" dirty="0">
                <a:solidFill>
                  <a:srgbClr val="FF0000"/>
                </a:solidFill>
                <a:latin typeface="News Gothic MT"/>
              </a:rPr>
              <a:t>J.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Habermas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:</a:t>
            </a: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>
                <a:solidFill>
                  <a:srgbClr val="FF0000"/>
                </a:solidFill>
                <a:latin typeface="News Gothic MT"/>
              </a:rPr>
              <a:t>Il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nesso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tra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sviluppo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dei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mezzi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comunicazione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massa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e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sviluppo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della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sfera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pubblica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. </a:t>
            </a: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>
                <a:solidFill>
                  <a:srgbClr val="FF0000"/>
                </a:solidFill>
                <a:latin typeface="News Gothic MT"/>
              </a:rPr>
              <a:t>Il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ruolo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della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carta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stampata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nella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creazione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una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sfera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pubblica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e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il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ruolo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dei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mezzi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elettronici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nella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crisi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quella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stessa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sfera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: la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crisi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della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democ</a:t>
            </a:r>
            <a:r>
              <a:rPr lang="en-US" dirty="0" err="1">
                <a:solidFill>
                  <a:srgbClr val="404040"/>
                </a:solidFill>
                <a:latin typeface="News Gothic MT"/>
              </a:rPr>
              <a:t>razia</a:t>
            </a:r>
            <a:endParaRPr lang="en-US" dirty="0">
              <a:solidFill>
                <a:srgbClr val="404040"/>
              </a:solidFill>
              <a:latin typeface="News Gothic MT"/>
            </a:endParaRP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endParaRPr lang="en-US" b="1" dirty="0">
              <a:solidFill>
                <a:srgbClr val="404040"/>
              </a:solidFill>
              <a:latin typeface="News Gothic MT"/>
            </a:endParaRPr>
          </a:p>
        </p:txBody>
      </p:sp>
    </p:spTree>
    <p:extLst>
      <p:ext uri="{BB962C8B-B14F-4D97-AF65-F5344CB8AC3E}">
        <p14:creationId xmlns:p14="http://schemas.microsoft.com/office/powerpoint/2010/main" val="2128844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02924" y="234251"/>
            <a:ext cx="5874313" cy="1454820"/>
          </a:xfrm>
        </p:spPr>
        <p:txBody>
          <a:bodyPr/>
          <a:lstStyle/>
          <a:p>
            <a:r>
              <a:rPr lang="it-IT" b="1" dirty="0" smtClean="0"/>
              <a:t>La sociologia </a:t>
            </a:r>
            <a:br>
              <a:rPr lang="it-IT" b="1" dirty="0" smtClean="0"/>
            </a:br>
            <a:r>
              <a:rPr lang="it-IT" b="1" dirty="0" smtClean="0"/>
              <a:t>come scienza sociale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33" y="2020888"/>
            <a:ext cx="5786369" cy="4105275"/>
          </a:xfrm>
        </p:spPr>
        <p:txBody>
          <a:bodyPr/>
          <a:lstStyle/>
          <a:p>
            <a:r>
              <a:rPr lang="it-IT" b="1" dirty="0" smtClean="0">
                <a:solidFill>
                  <a:srgbClr val="660066"/>
                </a:solidFill>
              </a:rPr>
              <a:t>Le scienze sociali</a:t>
            </a:r>
          </a:p>
          <a:p>
            <a:r>
              <a:rPr lang="it-IT" b="1" dirty="0" smtClean="0">
                <a:solidFill>
                  <a:srgbClr val="660066"/>
                </a:solidFill>
              </a:rPr>
              <a:t>La sociologia: definizione, interessi</a:t>
            </a:r>
          </a:p>
          <a:p>
            <a:r>
              <a:rPr lang="it-IT" b="1" dirty="0" smtClean="0">
                <a:solidFill>
                  <a:srgbClr val="660066"/>
                </a:solidFill>
              </a:rPr>
              <a:t>Il “sociologo naturale”</a:t>
            </a:r>
          </a:p>
          <a:p>
            <a:r>
              <a:rPr lang="it-IT" b="1" dirty="0" smtClean="0">
                <a:solidFill>
                  <a:srgbClr val="660066"/>
                </a:solidFill>
              </a:rPr>
              <a:t>La vita associata fra biologia e cultura</a:t>
            </a:r>
          </a:p>
          <a:p>
            <a:r>
              <a:rPr lang="it-IT" b="1" dirty="0" smtClean="0">
                <a:solidFill>
                  <a:srgbClr val="660066"/>
                </a:solidFill>
              </a:rPr>
              <a:t>La sociologia come scienza: rilevazioni, metodi, teorie</a:t>
            </a:r>
          </a:p>
          <a:p>
            <a:r>
              <a:rPr lang="it-IT" b="1" dirty="0" smtClean="0">
                <a:solidFill>
                  <a:srgbClr val="660066"/>
                </a:solidFill>
              </a:rPr>
              <a:t>Il sociologo come ricerca e professione</a:t>
            </a:r>
            <a:endParaRPr lang="it-IT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310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Shape 1"/>
          <p:cNvSpPr txBox="1">
            <a:spLocks noChangeArrowheads="1"/>
          </p:cNvSpPr>
          <p:nvPr/>
        </p:nvSpPr>
        <p:spPr bwMode="auto">
          <a:xfrm>
            <a:off x="1923430" y="685800"/>
            <a:ext cx="6452220" cy="88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Le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teorie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</a:t>
            </a:r>
            <a:r>
              <a:rPr lang="en-US" sz="2800" b="1" dirty="0" err="1">
                <a:solidFill>
                  <a:srgbClr val="749805"/>
                </a:solidFill>
                <a:latin typeface="News Gothic MT"/>
              </a:rPr>
              <a:t>dei</a:t>
            </a:r>
            <a:r>
              <a:rPr lang="en-US" sz="2800" b="1" dirty="0">
                <a:solidFill>
                  <a:srgbClr val="749805"/>
                </a:solidFill>
                <a:latin typeface="News Gothic MT"/>
              </a:rPr>
              <a:t> media</a:t>
            </a:r>
          </a:p>
        </p:txBody>
      </p:sp>
      <p:sp>
        <p:nvSpPr>
          <p:cNvPr id="72707" name="TextShape 2"/>
          <p:cNvSpPr txBox="1">
            <a:spLocks noChangeArrowheads="1"/>
          </p:cNvSpPr>
          <p:nvPr/>
        </p:nvSpPr>
        <p:spPr bwMode="auto">
          <a:xfrm>
            <a:off x="2059057" y="2020888"/>
            <a:ext cx="6316593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SzPct val="25000"/>
              <a:buFont typeface="Wingdings" pitchFamily="2" charset="2"/>
              <a:buChar char=""/>
            </a:pPr>
            <a:r>
              <a:rPr lang="en-US" b="1" dirty="0">
                <a:solidFill>
                  <a:srgbClr val="404040"/>
                </a:solidFill>
                <a:latin typeface="News Gothic MT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News Gothic MT"/>
              </a:rPr>
              <a:t>J. </a:t>
            </a:r>
            <a:r>
              <a:rPr lang="en-US" b="1" dirty="0" err="1">
                <a:solidFill>
                  <a:srgbClr val="FF0000"/>
                </a:solidFill>
                <a:latin typeface="News Gothic MT"/>
              </a:rPr>
              <a:t>Baudrillard</a:t>
            </a:r>
            <a:endParaRPr lang="en-US" b="1" dirty="0">
              <a:solidFill>
                <a:srgbClr val="FF0000"/>
              </a:solidFill>
              <a:latin typeface="News Gothic MT"/>
            </a:endParaRP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>
                <a:solidFill>
                  <a:srgbClr val="FF0000"/>
                </a:solidFill>
                <a:latin typeface="News Gothic MT"/>
              </a:rPr>
              <a:t>La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centralità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del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consumo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trasferito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dalle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merci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alle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immagini</a:t>
            </a:r>
            <a:endParaRPr lang="en-US" dirty="0">
              <a:solidFill>
                <a:srgbClr val="FF0000"/>
              </a:solidFill>
              <a:latin typeface="News Gothic MT"/>
            </a:endParaRP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 err="1">
                <a:solidFill>
                  <a:srgbClr val="FF0000"/>
                </a:solidFill>
                <a:latin typeface="News Gothic MT"/>
              </a:rPr>
              <a:t>L’iperrealtà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e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simulacri</a:t>
            </a:r>
            <a:endParaRPr lang="en-US" dirty="0">
              <a:solidFill>
                <a:srgbClr val="FF0000"/>
              </a:solidFill>
              <a:latin typeface="News Gothic MT"/>
            </a:endParaRP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endParaRPr lang="en-US" b="1" dirty="0">
              <a:solidFill>
                <a:srgbClr val="FF0000"/>
              </a:solidFill>
              <a:latin typeface="News Gothic MT"/>
            </a:endParaRPr>
          </a:p>
          <a:p>
            <a:pPr>
              <a:buSzPct val="25000"/>
              <a:buFont typeface="Wingdings" pitchFamily="2" charset="2"/>
              <a:buChar char=""/>
            </a:pPr>
            <a:r>
              <a:rPr lang="en-US" b="1" dirty="0">
                <a:solidFill>
                  <a:srgbClr val="FF0000"/>
                </a:solidFill>
                <a:latin typeface="News Gothic MT"/>
              </a:rPr>
              <a:t>J. Thompson</a:t>
            </a: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>
                <a:solidFill>
                  <a:srgbClr val="FF0000"/>
                </a:solidFill>
                <a:latin typeface="News Gothic MT"/>
              </a:rPr>
              <a:t>La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distinzione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tra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tre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tipi di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interazione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: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faccia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-a-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faccia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mediata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, quasi-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interazione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mediata</a:t>
            </a:r>
            <a:endParaRPr lang="en-US" dirty="0">
              <a:solidFill>
                <a:srgbClr val="FF0000"/>
              </a:solidFill>
              <a:latin typeface="News Gothic MT"/>
            </a:endParaRP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 err="1">
                <a:solidFill>
                  <a:srgbClr val="FF0000"/>
                </a:solidFill>
                <a:latin typeface="News Gothic MT"/>
              </a:rPr>
              <a:t>Mezzi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di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comunicazione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e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ideologia</a:t>
            </a:r>
            <a:endParaRPr lang="en-US" dirty="0">
              <a:solidFill>
                <a:srgbClr val="FF0000"/>
              </a:solidFill>
              <a:latin typeface="News Gothic MT"/>
            </a:endParaRP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r>
              <a:rPr lang="en-US" dirty="0" err="1">
                <a:solidFill>
                  <a:srgbClr val="FF0000"/>
                </a:solidFill>
                <a:latin typeface="News Gothic MT"/>
              </a:rPr>
              <a:t>L’esercizio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del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potere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simbolico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da parte </a:t>
            </a:r>
            <a:r>
              <a:rPr lang="en-US" dirty="0" err="1">
                <a:solidFill>
                  <a:srgbClr val="FF0000"/>
                </a:solidFill>
                <a:latin typeface="News Gothic MT"/>
              </a:rPr>
              <a:t>dei</a:t>
            </a:r>
            <a:r>
              <a:rPr lang="en-US" dirty="0">
                <a:solidFill>
                  <a:srgbClr val="FF0000"/>
                </a:solidFill>
                <a:latin typeface="News Gothic MT"/>
              </a:rPr>
              <a:t> mass-media </a:t>
            </a:r>
          </a:p>
          <a:p>
            <a:pPr marL="742950" lvl="1" indent="-285750">
              <a:buSzPct val="25000"/>
              <a:buFont typeface="Wingdings" pitchFamily="2" charset="2"/>
              <a:buChar char=""/>
            </a:pPr>
            <a:endParaRPr lang="en-US" b="1" dirty="0">
              <a:solidFill>
                <a:srgbClr val="404040"/>
              </a:solidFill>
              <a:latin typeface="News Gothic MT"/>
            </a:endParaRPr>
          </a:p>
        </p:txBody>
      </p:sp>
    </p:spTree>
    <p:extLst>
      <p:ext uri="{BB962C8B-B14F-4D97-AF65-F5344CB8AC3E}">
        <p14:creationId xmlns:p14="http://schemas.microsoft.com/office/powerpoint/2010/main" val="1252575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La ricerca sociale: metodologia e tecniche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430636" y="1915697"/>
            <a:ext cx="4946602" cy="4105275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396CC5"/>
                </a:solidFill>
              </a:rPr>
              <a:t>Metodo e metodologia </a:t>
            </a:r>
          </a:p>
          <a:p>
            <a:r>
              <a:rPr lang="it-IT" b="1" dirty="0" smtClean="0">
                <a:solidFill>
                  <a:srgbClr val="396CC5"/>
                </a:solidFill>
              </a:rPr>
              <a:t>Le tecniche di ricerca </a:t>
            </a:r>
          </a:p>
          <a:p>
            <a:r>
              <a:rPr lang="it-IT" b="1" dirty="0" smtClean="0">
                <a:solidFill>
                  <a:srgbClr val="396CC5"/>
                </a:solidFill>
              </a:rPr>
              <a:t>Il metodo quantitativo e qualitativo</a:t>
            </a:r>
          </a:p>
          <a:p>
            <a:r>
              <a:rPr lang="it-IT" b="1" dirty="0" smtClean="0">
                <a:solidFill>
                  <a:srgbClr val="396CC5"/>
                </a:solidFill>
              </a:rPr>
              <a:t>Le tecniche qualitative:</a:t>
            </a:r>
          </a:p>
          <a:p>
            <a:pPr lvl="2"/>
            <a:r>
              <a:rPr lang="it-IT" b="1" i="1" dirty="0" smtClean="0">
                <a:solidFill>
                  <a:srgbClr val="396CC5"/>
                </a:solidFill>
              </a:rPr>
              <a:t>L’osservazione partecipante</a:t>
            </a:r>
          </a:p>
          <a:p>
            <a:pPr lvl="2"/>
            <a:r>
              <a:rPr lang="it-IT" b="1" i="1" dirty="0" smtClean="0">
                <a:solidFill>
                  <a:srgbClr val="396CC5"/>
                </a:solidFill>
              </a:rPr>
              <a:t>L’osservazione in “microsociologia”</a:t>
            </a:r>
          </a:p>
          <a:p>
            <a:pPr lvl="2"/>
            <a:r>
              <a:rPr lang="it-IT" b="1" i="1" dirty="0" smtClean="0">
                <a:solidFill>
                  <a:srgbClr val="396CC5"/>
                </a:solidFill>
              </a:rPr>
              <a:t>L’intervista qualitativa: s</a:t>
            </a:r>
            <a:r>
              <a:rPr lang="it-IT" sz="1600" b="1" i="1" dirty="0" smtClean="0">
                <a:solidFill>
                  <a:srgbClr val="396CC5"/>
                </a:solidFill>
              </a:rPr>
              <a:t>trutturata, semistruttura, non strutturata</a:t>
            </a:r>
          </a:p>
          <a:p>
            <a:r>
              <a:rPr lang="it-IT" b="1" dirty="0" smtClean="0">
                <a:solidFill>
                  <a:srgbClr val="396CC5"/>
                </a:solidFill>
              </a:rPr>
              <a:t>Analisi esercitazione II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7355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4948238" cy="460796"/>
          </a:xfrm>
        </p:spPr>
        <p:txBody>
          <a:bodyPr/>
          <a:lstStyle/>
          <a:p>
            <a:r>
              <a:rPr lang="it-IT" dirty="0" smtClean="0"/>
              <a:t>Ordine e coesione sociale nella modernità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429000" y="1417834"/>
            <a:ext cx="4946602" cy="4708330"/>
          </a:xfrm>
        </p:spPr>
        <p:txBody>
          <a:bodyPr/>
          <a:lstStyle/>
          <a:p>
            <a:r>
              <a:rPr lang="it-IT" b="1" dirty="0" smtClean="0">
                <a:solidFill>
                  <a:srgbClr val="5917BB"/>
                </a:solidFill>
              </a:rPr>
              <a:t>Passaggio </a:t>
            </a:r>
            <a:r>
              <a:rPr lang="it-IT" b="1" dirty="0">
                <a:solidFill>
                  <a:srgbClr val="5917BB"/>
                </a:solidFill>
              </a:rPr>
              <a:t>storico dal </a:t>
            </a:r>
            <a:r>
              <a:rPr lang="it-IT" b="1" dirty="0" smtClean="0">
                <a:solidFill>
                  <a:srgbClr val="5917BB"/>
                </a:solidFill>
              </a:rPr>
              <a:t>feudalesimo al nuovo ordine</a:t>
            </a:r>
            <a:r>
              <a:rPr lang="it-IT" b="1" dirty="0">
                <a:solidFill>
                  <a:srgbClr val="5917BB"/>
                </a:solidFill>
              </a:rPr>
              <a:t> </a:t>
            </a:r>
            <a:r>
              <a:rPr lang="it-IT" b="1" dirty="0" smtClean="0">
                <a:solidFill>
                  <a:srgbClr val="5917BB"/>
                </a:solidFill>
              </a:rPr>
              <a:t>moderno-capitalista</a:t>
            </a:r>
          </a:p>
          <a:p>
            <a:r>
              <a:rPr lang="it-IT" b="1" dirty="0" smtClean="0">
                <a:solidFill>
                  <a:srgbClr val="5917BB"/>
                </a:solidFill>
              </a:rPr>
              <a:t>Dimensioni economiche e del lavoro</a:t>
            </a:r>
          </a:p>
          <a:p>
            <a:r>
              <a:rPr lang="it-IT" b="1" dirty="0" smtClean="0">
                <a:solidFill>
                  <a:srgbClr val="5917BB"/>
                </a:solidFill>
              </a:rPr>
              <a:t>Lo Stato e la politica democratica</a:t>
            </a:r>
          </a:p>
          <a:p>
            <a:r>
              <a:rPr lang="it-IT" b="1" dirty="0" smtClean="0">
                <a:solidFill>
                  <a:srgbClr val="5917BB"/>
                </a:solidFill>
              </a:rPr>
              <a:t>Aspetti culturali </a:t>
            </a:r>
            <a:r>
              <a:rPr lang="it-IT" dirty="0" smtClean="0">
                <a:solidFill>
                  <a:srgbClr val="5917BB"/>
                </a:solidFill>
              </a:rPr>
              <a:t>(progressismo, nazionalismo, razionalismo, ecc.)</a:t>
            </a:r>
          </a:p>
          <a:p>
            <a:r>
              <a:rPr lang="it-IT" b="1" dirty="0" smtClean="0">
                <a:solidFill>
                  <a:srgbClr val="5917BB"/>
                </a:solidFill>
              </a:rPr>
              <a:t>Diseguaglianze e conflittualità sociali</a:t>
            </a:r>
          </a:p>
          <a:p>
            <a:r>
              <a:rPr lang="it-IT" b="1" dirty="0">
                <a:solidFill>
                  <a:srgbClr val="5917BB"/>
                </a:solidFill>
              </a:rPr>
              <a:t>Cosa “tiene insieme” la </a:t>
            </a:r>
            <a:r>
              <a:rPr lang="it-IT" b="1" dirty="0" smtClean="0">
                <a:solidFill>
                  <a:srgbClr val="5917BB"/>
                </a:solidFill>
              </a:rPr>
              <a:t>società</a:t>
            </a:r>
          </a:p>
          <a:p>
            <a:endParaRPr lang="it-IT" dirty="0">
              <a:solidFill>
                <a:srgbClr val="660066"/>
              </a:solidFill>
              <a:latin typeface="Calibri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43835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119409" y="271238"/>
            <a:ext cx="5257829" cy="875358"/>
          </a:xfrm>
        </p:spPr>
        <p:txBody>
          <a:bodyPr/>
          <a:lstStyle/>
          <a:p>
            <a:r>
              <a:rPr lang="it-IT" dirty="0" smtClean="0"/>
              <a:t>Ordine e coesione sociale nella post-modernità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119409" y="1417834"/>
            <a:ext cx="5256193" cy="4708330"/>
          </a:xfrm>
        </p:spPr>
        <p:txBody>
          <a:bodyPr/>
          <a:lstStyle/>
          <a:p>
            <a:r>
              <a:rPr lang="it-IT" b="1" dirty="0" smtClean="0">
                <a:solidFill>
                  <a:srgbClr val="5917BB"/>
                </a:solidFill>
              </a:rPr>
              <a:t>Dalla modernità solida a quella liquida</a:t>
            </a:r>
          </a:p>
          <a:p>
            <a:r>
              <a:rPr lang="it-IT" b="1" dirty="0" smtClean="0">
                <a:solidFill>
                  <a:srgbClr val="5917BB"/>
                </a:solidFill>
              </a:rPr>
              <a:t>La crisi delle Grandi Narrazioni e delle appartenenze</a:t>
            </a:r>
          </a:p>
          <a:p>
            <a:r>
              <a:rPr lang="it-IT" b="1" dirty="0" smtClean="0">
                <a:solidFill>
                  <a:srgbClr val="5917BB"/>
                </a:solidFill>
              </a:rPr>
              <a:t>La globalizzazione economica</a:t>
            </a:r>
          </a:p>
          <a:p>
            <a:r>
              <a:rPr lang="it-IT" b="1" dirty="0" smtClean="0">
                <a:solidFill>
                  <a:srgbClr val="5917BB"/>
                </a:solidFill>
              </a:rPr>
              <a:t>La società multiculturale</a:t>
            </a:r>
          </a:p>
          <a:p>
            <a:r>
              <a:rPr lang="it-IT" b="1" dirty="0" smtClean="0">
                <a:solidFill>
                  <a:srgbClr val="5917BB"/>
                </a:solidFill>
              </a:rPr>
              <a:t>L’individualizzazione e la cultura narcisistico-edonista</a:t>
            </a:r>
          </a:p>
          <a:p>
            <a:r>
              <a:rPr lang="it-IT" b="1" dirty="0" smtClean="0">
                <a:solidFill>
                  <a:srgbClr val="5917BB"/>
                </a:solidFill>
              </a:rPr>
              <a:t>Le aggregazioni post-nazionali e le leadership populiste</a:t>
            </a:r>
          </a:p>
          <a:p>
            <a:r>
              <a:rPr lang="it-IT" b="1" dirty="0" smtClean="0">
                <a:solidFill>
                  <a:srgbClr val="000000"/>
                </a:solidFill>
              </a:rPr>
              <a:t>I </a:t>
            </a:r>
            <a:r>
              <a:rPr lang="it-IT" b="1" dirty="0" smtClean="0">
                <a:solidFill>
                  <a:srgbClr val="5917BB"/>
                </a:solidFill>
              </a:rPr>
              <a:t>nuovi rischi per la coesione sociale</a:t>
            </a:r>
          </a:p>
          <a:p>
            <a:endParaRPr lang="it-IT" dirty="0">
              <a:solidFill>
                <a:srgbClr val="5917BB"/>
              </a:solidFill>
              <a:latin typeface="Calibri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5980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42706" y="685800"/>
            <a:ext cx="5134532" cy="886968"/>
          </a:xfrm>
        </p:spPr>
        <p:txBody>
          <a:bodyPr/>
          <a:lstStyle/>
          <a:p>
            <a:r>
              <a:rPr lang="it-IT" dirty="0" smtClean="0"/>
              <a:t>Creazione e distruzione del benessere sociale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42706" y="1837020"/>
            <a:ext cx="5132896" cy="4574054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5917BB"/>
                </a:solidFill>
                <a:latin typeface="Calibri"/>
                <a:cs typeface="Calibri"/>
              </a:rPr>
              <a:t>La globalizzazione e i mutamenti delle condizioni di vita</a:t>
            </a:r>
          </a:p>
          <a:p>
            <a:r>
              <a:rPr lang="it-IT" b="1" dirty="0" smtClean="0">
                <a:solidFill>
                  <a:srgbClr val="5917BB"/>
                </a:solidFill>
                <a:latin typeface="Calibri"/>
                <a:cs typeface="Calibri"/>
              </a:rPr>
              <a:t>Nuovi rischi della globalizzazione e della Grande Contrazione</a:t>
            </a:r>
          </a:p>
          <a:p>
            <a:r>
              <a:rPr lang="it-IT" b="1" dirty="0" smtClean="0">
                <a:solidFill>
                  <a:srgbClr val="5917BB"/>
                </a:solidFill>
                <a:latin typeface="Calibri"/>
                <a:cs typeface="Calibri"/>
              </a:rPr>
              <a:t>La diversificazione culturale e il ruolo delle comunicazioni multimediali</a:t>
            </a:r>
          </a:p>
          <a:p>
            <a:r>
              <a:rPr lang="it-IT" b="1" dirty="0" smtClean="0">
                <a:solidFill>
                  <a:srgbClr val="5917BB"/>
                </a:solidFill>
                <a:latin typeface="Calibri"/>
                <a:cs typeface="Calibri"/>
              </a:rPr>
              <a:t>Nuovi rischi della frammentazione e del sovraccarico mediale</a:t>
            </a:r>
          </a:p>
          <a:p>
            <a:r>
              <a:rPr lang="it-IT" b="1" dirty="0" smtClean="0">
                <a:solidFill>
                  <a:srgbClr val="5917BB"/>
                </a:solidFill>
                <a:latin typeface="Calibri"/>
                <a:cs typeface="Calibri"/>
              </a:rPr>
              <a:t>La società “delle libertà”, degli individui, </a:t>
            </a:r>
            <a:r>
              <a:rPr lang="it-IT" b="1" dirty="0" err="1" smtClean="0">
                <a:solidFill>
                  <a:srgbClr val="5917BB"/>
                </a:solidFill>
                <a:latin typeface="Calibri"/>
                <a:cs typeface="Calibri"/>
              </a:rPr>
              <a:t>iper</a:t>
            </a:r>
            <a:r>
              <a:rPr lang="it-IT" b="1" dirty="0" smtClean="0">
                <a:solidFill>
                  <a:srgbClr val="5917BB"/>
                </a:solidFill>
                <a:latin typeface="Calibri"/>
                <a:cs typeface="Calibri"/>
              </a:rPr>
              <a:t>-micro-conflittuale</a:t>
            </a:r>
          </a:p>
          <a:p>
            <a:r>
              <a:rPr lang="it-IT" b="1" dirty="0" smtClean="0">
                <a:solidFill>
                  <a:srgbClr val="5917BB"/>
                </a:solidFill>
                <a:latin typeface="Calibri"/>
                <a:cs typeface="Calibri"/>
              </a:rPr>
              <a:t>Legami fragili, isolamento, disordini emotivi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91372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144069" y="685800"/>
            <a:ext cx="5233169" cy="886968"/>
          </a:xfrm>
        </p:spPr>
        <p:txBody>
          <a:bodyPr/>
          <a:lstStyle/>
          <a:p>
            <a:r>
              <a:rPr lang="it-IT" dirty="0" smtClean="0"/>
              <a:t>Benessere sociale: necessità e promozione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008443" y="2020888"/>
            <a:ext cx="5367160" cy="4105275"/>
          </a:xfrm>
        </p:spPr>
        <p:txBody>
          <a:bodyPr>
            <a:normAutofit/>
          </a:bodyPr>
          <a:lstStyle/>
          <a:p>
            <a:r>
              <a:rPr lang="it-IT" b="1" dirty="0" smtClean="0">
                <a:solidFill>
                  <a:srgbClr val="5917BB"/>
                </a:solidFill>
                <a:cs typeface="Calibri"/>
              </a:rPr>
              <a:t>Definizione di benessere sociale</a:t>
            </a:r>
          </a:p>
          <a:p>
            <a:r>
              <a:rPr lang="it-IT" b="1" dirty="0" smtClean="0">
                <a:solidFill>
                  <a:srgbClr val="5917BB"/>
                </a:solidFill>
                <a:cs typeface="Calibri"/>
              </a:rPr>
              <a:t>Processi interpersonali e processi collettivi che creano </a:t>
            </a:r>
            <a:r>
              <a:rPr lang="it-IT" b="1" dirty="0" err="1" smtClean="0">
                <a:solidFill>
                  <a:srgbClr val="5917BB"/>
                </a:solidFill>
                <a:cs typeface="Calibri"/>
              </a:rPr>
              <a:t>bs</a:t>
            </a:r>
            <a:endParaRPr lang="it-IT" b="1" dirty="0" smtClean="0">
              <a:solidFill>
                <a:srgbClr val="5917BB"/>
              </a:solidFill>
              <a:cs typeface="Calibri"/>
            </a:endParaRPr>
          </a:p>
          <a:p>
            <a:r>
              <a:rPr lang="it-IT" b="1" dirty="0" smtClean="0">
                <a:solidFill>
                  <a:srgbClr val="5917BB"/>
                </a:solidFill>
                <a:cs typeface="Calibri"/>
              </a:rPr>
              <a:t>Relazioni ad effetto integrativo e </a:t>
            </a:r>
            <a:r>
              <a:rPr lang="it-IT" b="1" dirty="0" err="1" smtClean="0">
                <a:solidFill>
                  <a:srgbClr val="5917BB"/>
                </a:solidFill>
                <a:cs typeface="Calibri"/>
              </a:rPr>
              <a:t>dis</a:t>
            </a:r>
            <a:r>
              <a:rPr lang="it-IT" b="1" dirty="0" smtClean="0">
                <a:solidFill>
                  <a:srgbClr val="5917BB"/>
                </a:solidFill>
                <a:cs typeface="Calibri"/>
              </a:rPr>
              <a:t>-integrativo</a:t>
            </a:r>
          </a:p>
          <a:p>
            <a:r>
              <a:rPr lang="it-IT" b="1" dirty="0" smtClean="0">
                <a:solidFill>
                  <a:srgbClr val="5917BB"/>
                </a:solidFill>
                <a:cs typeface="Calibri"/>
              </a:rPr>
              <a:t>La promozione del </a:t>
            </a:r>
            <a:r>
              <a:rPr lang="it-IT" b="1" dirty="0" err="1" smtClean="0">
                <a:solidFill>
                  <a:srgbClr val="5917BB"/>
                </a:solidFill>
                <a:cs typeface="Calibri"/>
              </a:rPr>
              <a:t>bs</a:t>
            </a:r>
            <a:r>
              <a:rPr lang="it-IT" b="1" dirty="0" smtClean="0">
                <a:solidFill>
                  <a:srgbClr val="5917BB"/>
                </a:solidFill>
                <a:cs typeface="Calibri"/>
              </a:rPr>
              <a:t>: azioni sociali e politiche a livello: personale, relazionale, comunitario, societario</a:t>
            </a:r>
            <a:endParaRPr lang="it-IT" b="1" dirty="0">
              <a:solidFill>
                <a:srgbClr val="5917BB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3593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267366" y="685800"/>
            <a:ext cx="5109872" cy="886968"/>
          </a:xfrm>
        </p:spPr>
        <p:txBody>
          <a:bodyPr/>
          <a:lstStyle/>
          <a:p>
            <a:r>
              <a:rPr lang="it-IT" dirty="0" smtClean="0"/>
              <a:t>Conclusioni: consapevolezza e avventura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67366" y="2020888"/>
            <a:ext cx="5108236" cy="4105275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Il passato: prospettiva e </a:t>
            </a:r>
            <a:r>
              <a:rPr lang="it-IT" b="1" dirty="0" smtClean="0">
                <a:solidFill>
                  <a:srgbClr val="FF0000"/>
                </a:solidFill>
              </a:rPr>
              <a:t>memoria</a:t>
            </a:r>
          </a:p>
          <a:p>
            <a:pPr marL="0" indent="0">
              <a:buNone/>
            </a:pPr>
            <a:endParaRPr lang="it-IT" b="1" dirty="0">
              <a:solidFill>
                <a:srgbClr val="FF0000"/>
              </a:solidFill>
            </a:endParaRPr>
          </a:p>
          <a:p>
            <a:r>
              <a:rPr lang="it-IT" b="1" dirty="0">
                <a:solidFill>
                  <a:srgbClr val="FF0000"/>
                </a:solidFill>
              </a:rPr>
              <a:t>Il presente: interrogarsi e </a:t>
            </a:r>
            <a:r>
              <a:rPr lang="it-IT" b="1" dirty="0" smtClean="0">
                <a:solidFill>
                  <a:srgbClr val="FF0000"/>
                </a:solidFill>
              </a:rPr>
              <a:t>orientarsi</a:t>
            </a:r>
          </a:p>
          <a:p>
            <a:pPr marL="0" indent="0">
              <a:buNone/>
            </a:pPr>
            <a:endParaRPr lang="it-IT" b="1" dirty="0">
              <a:solidFill>
                <a:srgbClr val="FF0000"/>
              </a:solidFill>
            </a:endParaRPr>
          </a:p>
          <a:p>
            <a:r>
              <a:rPr lang="it-IT" b="1" dirty="0">
                <a:solidFill>
                  <a:srgbClr val="FF0000"/>
                </a:solidFill>
              </a:rPr>
              <a:t>Il futuro: capacità e incubazion</a:t>
            </a:r>
            <a:r>
              <a:rPr lang="it-IT" dirty="0">
                <a:solidFill>
                  <a:srgbClr val="FF0000"/>
                </a:solidFill>
              </a:rPr>
              <a:t>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3605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02924" y="234251"/>
            <a:ext cx="5874313" cy="1338517"/>
          </a:xfrm>
        </p:spPr>
        <p:txBody>
          <a:bodyPr/>
          <a:lstStyle/>
          <a:p>
            <a:r>
              <a:rPr lang="it-IT" b="1" dirty="0"/>
              <a:t>L</a:t>
            </a:r>
            <a:r>
              <a:rPr lang="it-IT" b="1" dirty="0" smtClean="0"/>
              <a:t>a conoscenza della vita sociale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33" y="2020888"/>
            <a:ext cx="5786369" cy="4105275"/>
          </a:xfrm>
        </p:spPr>
        <p:txBody>
          <a:bodyPr/>
          <a:lstStyle/>
          <a:p>
            <a:r>
              <a:rPr lang="it-IT" b="1" dirty="0" smtClean="0">
                <a:solidFill>
                  <a:srgbClr val="660066"/>
                </a:solidFill>
              </a:rPr>
              <a:t>La composizione del “mondo” e le “distinzioni” dell’osservatore scientifico</a:t>
            </a:r>
          </a:p>
          <a:p>
            <a:r>
              <a:rPr lang="it-IT" b="1" dirty="0">
                <a:solidFill>
                  <a:srgbClr val="660066"/>
                </a:solidFill>
              </a:rPr>
              <a:t> </a:t>
            </a:r>
            <a:r>
              <a:rPr lang="it-IT" b="1" dirty="0" smtClean="0">
                <a:solidFill>
                  <a:srgbClr val="660066"/>
                </a:solidFill>
              </a:rPr>
              <a:t>L’osservatore: essere umano, scienza, cultura</a:t>
            </a:r>
          </a:p>
          <a:p>
            <a:r>
              <a:rPr lang="it-IT" b="1" dirty="0" smtClean="0">
                <a:solidFill>
                  <a:srgbClr val="660066"/>
                </a:solidFill>
              </a:rPr>
              <a:t>Tipi e validità della conoscenza</a:t>
            </a:r>
          </a:p>
          <a:p>
            <a:r>
              <a:rPr lang="it-IT" b="1" dirty="0" smtClean="0">
                <a:solidFill>
                  <a:srgbClr val="660066"/>
                </a:solidFill>
              </a:rPr>
              <a:t>La vita associata fra biologia e cultura</a:t>
            </a:r>
          </a:p>
          <a:p>
            <a:r>
              <a:rPr lang="it-IT" b="1" dirty="0" smtClean="0">
                <a:solidFill>
                  <a:srgbClr val="660066"/>
                </a:solidFill>
              </a:rPr>
              <a:t>L’epistemologia della scienza: breve excursus</a:t>
            </a:r>
          </a:p>
          <a:p>
            <a:r>
              <a:rPr lang="it-IT" b="1" dirty="0" err="1" smtClean="0">
                <a:solidFill>
                  <a:srgbClr val="660066"/>
                </a:solidFill>
              </a:rPr>
              <a:t>Bateson</a:t>
            </a:r>
            <a:r>
              <a:rPr lang="it-IT" b="1" dirty="0" smtClean="0">
                <a:solidFill>
                  <a:srgbClr val="660066"/>
                </a:solidFill>
              </a:rPr>
              <a:t> e il pensiero della complessità</a:t>
            </a:r>
            <a:endParaRPr lang="it-IT" b="1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878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02924" y="234251"/>
            <a:ext cx="5874313" cy="1338517"/>
          </a:xfrm>
        </p:spPr>
        <p:txBody>
          <a:bodyPr/>
          <a:lstStyle/>
          <a:p>
            <a:r>
              <a:rPr lang="it-IT" b="1" dirty="0" smtClean="0"/>
              <a:t>Gregory </a:t>
            </a:r>
            <a:r>
              <a:rPr lang="it-IT" b="1" dirty="0" err="1" smtClean="0"/>
              <a:t>Bateson</a:t>
            </a:r>
            <a:r>
              <a:rPr lang="it-IT" b="1" dirty="0" smtClean="0"/>
              <a:t> </a:t>
            </a:r>
            <a:br>
              <a:rPr lang="it-IT" b="1" dirty="0" smtClean="0"/>
            </a:br>
            <a:r>
              <a:rPr lang="it-IT" b="1" dirty="0" smtClean="0"/>
              <a:t>e la conoscenza ecologica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33" y="2020888"/>
            <a:ext cx="5786369" cy="4105275"/>
          </a:xfrm>
        </p:spPr>
        <p:txBody>
          <a:bodyPr/>
          <a:lstStyle/>
          <a:p>
            <a:r>
              <a:rPr lang="it-IT" b="1" dirty="0" smtClean="0">
                <a:solidFill>
                  <a:srgbClr val="FF1B6F"/>
                </a:solidFill>
              </a:rPr>
              <a:t>Biografia e sviluppo del pensiero</a:t>
            </a:r>
          </a:p>
          <a:p>
            <a:r>
              <a:rPr lang="it-IT" b="1" dirty="0">
                <a:solidFill>
                  <a:srgbClr val="FF1B6F"/>
                </a:solidFill>
              </a:rPr>
              <a:t> </a:t>
            </a:r>
            <a:r>
              <a:rPr lang="it-IT" b="1" dirty="0" smtClean="0">
                <a:solidFill>
                  <a:srgbClr val="FF1B6F"/>
                </a:solidFill>
              </a:rPr>
              <a:t>Dal dualismo alla conoscenza per relazioni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I filtri creativi: ruolo e tipologie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Mappa e territorio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Il punto di vista dell’osservatore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I sistemi complessi </a:t>
            </a:r>
          </a:p>
          <a:p>
            <a:r>
              <a:rPr lang="it-IT" b="1" dirty="0">
                <a:solidFill>
                  <a:srgbClr val="FF1B6F"/>
                </a:solidFill>
              </a:rPr>
              <a:t> </a:t>
            </a:r>
            <a:r>
              <a:rPr lang="it-IT" b="1" dirty="0" smtClean="0">
                <a:solidFill>
                  <a:srgbClr val="FF1B6F"/>
                </a:solidFill>
              </a:rPr>
              <a:t>I paradigmi sociologici e la loro compresenza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Il costruttivismo sociologico</a:t>
            </a:r>
            <a:endParaRPr lang="it-IT" b="1" dirty="0">
              <a:solidFill>
                <a:srgbClr val="FF1B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150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02924" y="234252"/>
            <a:ext cx="5874313" cy="900016"/>
          </a:xfrm>
        </p:spPr>
        <p:txBody>
          <a:bodyPr/>
          <a:lstStyle/>
          <a:p>
            <a:r>
              <a:rPr lang="it-IT" b="1" dirty="0" smtClean="0"/>
              <a:t>Apprendimento e cambiamento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33" y="1528795"/>
            <a:ext cx="5786369" cy="4597369"/>
          </a:xfrm>
        </p:spPr>
        <p:txBody>
          <a:bodyPr>
            <a:normAutofit fontScale="92500"/>
          </a:bodyPr>
          <a:lstStyle/>
          <a:p>
            <a:r>
              <a:rPr lang="it-IT" b="1" dirty="0" smtClean="0">
                <a:solidFill>
                  <a:srgbClr val="FF1B6F"/>
                </a:solidFill>
              </a:rPr>
              <a:t>L’ecologia della mente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La “struttura che connette”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Interpretazione e contesto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Livelli logici dell’apprendimento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Apprendere ad apprendere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“Modernità liquida” e apprendere a disapprendere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Cambiamenti dell’immaginario collettivo</a:t>
            </a:r>
          </a:p>
          <a:p>
            <a:r>
              <a:rPr lang="it-IT" b="1" dirty="0">
                <a:solidFill>
                  <a:srgbClr val="FF1B6F"/>
                </a:solidFill>
              </a:rPr>
              <a:t> </a:t>
            </a:r>
            <a:r>
              <a:rPr lang="it-IT" b="1" dirty="0" smtClean="0">
                <a:solidFill>
                  <a:srgbClr val="FF1B6F"/>
                </a:solidFill>
              </a:rPr>
              <a:t>Formazione ed educazione: interrogativi sul presente</a:t>
            </a:r>
          </a:p>
          <a:p>
            <a:r>
              <a:rPr lang="it-IT" b="1" dirty="0" smtClean="0">
                <a:solidFill>
                  <a:srgbClr val="FF1B6F"/>
                </a:solidFill>
              </a:rPr>
              <a:t>Analisi esercitazione I</a:t>
            </a:r>
          </a:p>
        </p:txBody>
      </p:sp>
    </p:spTree>
    <p:extLst>
      <p:ext uri="{BB962C8B-B14F-4D97-AF65-F5344CB8AC3E}">
        <p14:creationId xmlns:p14="http://schemas.microsoft.com/office/powerpoint/2010/main" val="1196354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65936" y="685800"/>
            <a:ext cx="5911302" cy="886968"/>
          </a:xfrm>
        </p:spPr>
        <p:txBody>
          <a:bodyPr/>
          <a:lstStyle/>
          <a:p>
            <a:r>
              <a:rPr lang="it-IT" b="1" dirty="0" smtClean="0"/>
              <a:t>La società moderna </a:t>
            </a:r>
            <a:br>
              <a:rPr lang="it-IT" b="1" dirty="0" smtClean="0"/>
            </a:br>
            <a:r>
              <a:rPr lang="it-IT" b="1" dirty="0" smtClean="0"/>
              <a:t>e la nascita della sociologia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76903" y="2020888"/>
            <a:ext cx="5798699" cy="4105275"/>
          </a:xfrm>
        </p:spPr>
        <p:txBody>
          <a:bodyPr/>
          <a:lstStyle/>
          <a:p>
            <a:r>
              <a:rPr lang="it-IT" b="1" dirty="0" smtClean="0">
                <a:solidFill>
                  <a:srgbClr val="800000"/>
                </a:solidFill>
              </a:rPr>
              <a:t>Le rivoluzioni che cambiano il volto della società (XVIII e XIX secolo)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La riflessione sulla società: i filosofi politici e i primi economisti</a:t>
            </a:r>
            <a:endParaRPr lang="it-IT" b="1" dirty="0">
              <a:solidFill>
                <a:srgbClr val="800000"/>
              </a:solidFill>
            </a:endParaRPr>
          </a:p>
          <a:p>
            <a:r>
              <a:rPr lang="it-IT" b="1" dirty="0" smtClean="0">
                <a:solidFill>
                  <a:srgbClr val="800000"/>
                </a:solidFill>
              </a:rPr>
              <a:t>I primi sociologi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I fondatori degli orientamenti sociologici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I modelli esplicativi della sociologia</a:t>
            </a:r>
          </a:p>
          <a:p>
            <a:r>
              <a:rPr lang="it-IT" b="1" dirty="0">
                <a:solidFill>
                  <a:srgbClr val="800000"/>
                </a:solidFill>
              </a:rPr>
              <a:t> </a:t>
            </a:r>
            <a:r>
              <a:rPr lang="it-IT" b="1" dirty="0" smtClean="0">
                <a:solidFill>
                  <a:srgbClr val="800000"/>
                </a:solidFill>
              </a:rPr>
              <a:t>L’invenzione della “società”</a:t>
            </a:r>
          </a:p>
          <a:p>
            <a:r>
              <a:rPr lang="it-IT" b="1" dirty="0" err="1" smtClean="0">
                <a:solidFill>
                  <a:srgbClr val="800000"/>
                </a:solidFill>
              </a:rPr>
              <a:t>Comte</a:t>
            </a:r>
            <a:r>
              <a:rPr lang="it-IT" b="1" dirty="0" smtClean="0">
                <a:solidFill>
                  <a:srgbClr val="800000"/>
                </a:solidFill>
              </a:rPr>
              <a:t> e la sociologia positivista</a:t>
            </a:r>
          </a:p>
        </p:txBody>
      </p:sp>
    </p:spTree>
    <p:extLst>
      <p:ext uri="{BB962C8B-B14F-4D97-AF65-F5344CB8AC3E}">
        <p14:creationId xmlns:p14="http://schemas.microsoft.com/office/powerpoint/2010/main" val="3149736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6902" y="685800"/>
            <a:ext cx="5798699" cy="886968"/>
          </a:xfrm>
        </p:spPr>
        <p:txBody>
          <a:bodyPr/>
          <a:lstStyle/>
          <a:p>
            <a:r>
              <a:rPr lang="it-IT" b="1" dirty="0" smtClean="0"/>
              <a:t>I fondatori: </a:t>
            </a:r>
            <a:r>
              <a:rPr lang="it-IT" b="1" dirty="0" err="1"/>
              <a:t>Durkheim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76903" y="2020888"/>
            <a:ext cx="5798699" cy="4105275"/>
          </a:xfrm>
        </p:spPr>
        <p:txBody>
          <a:bodyPr/>
          <a:lstStyle/>
          <a:p>
            <a:r>
              <a:rPr lang="it-IT" b="1" dirty="0">
                <a:solidFill>
                  <a:srgbClr val="800000"/>
                </a:solidFill>
              </a:rPr>
              <a:t>L</a:t>
            </a:r>
            <a:r>
              <a:rPr lang="it-IT" b="1" dirty="0" smtClean="0">
                <a:solidFill>
                  <a:srgbClr val="800000"/>
                </a:solidFill>
              </a:rPr>
              <a:t>a società come macro-organismo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Il metodo sociologico e lo studio dei fatti sociali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La divisione sociale del lavoro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Integrazione e regolazione sociale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Anomia e patologia sociale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Il sacro 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Coesione sociale e rappresentazioni collettive</a:t>
            </a:r>
            <a:endParaRPr lang="it-IT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443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6902" y="685800"/>
            <a:ext cx="5798699" cy="886968"/>
          </a:xfrm>
        </p:spPr>
        <p:txBody>
          <a:bodyPr/>
          <a:lstStyle/>
          <a:p>
            <a:r>
              <a:rPr lang="it-IT" b="1" dirty="0" smtClean="0"/>
              <a:t>I fondatori: </a:t>
            </a:r>
            <a:r>
              <a:rPr lang="it-IT" b="1" dirty="0" err="1" smtClean="0"/>
              <a:t>Marx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76903" y="2020888"/>
            <a:ext cx="5798699" cy="4105275"/>
          </a:xfrm>
        </p:spPr>
        <p:txBody>
          <a:bodyPr/>
          <a:lstStyle/>
          <a:p>
            <a:r>
              <a:rPr lang="it-IT" b="1" dirty="0">
                <a:solidFill>
                  <a:srgbClr val="800000"/>
                </a:solidFill>
              </a:rPr>
              <a:t>L</a:t>
            </a:r>
            <a:r>
              <a:rPr lang="it-IT" b="1" dirty="0" smtClean="0">
                <a:solidFill>
                  <a:srgbClr val="800000"/>
                </a:solidFill>
              </a:rPr>
              <a:t>a società conflittuale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Il capitalismo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Rapporti e mezzi di produzione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Merci, forza-lavoro, surplus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Borghesia e proletariato come classi sociali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Struttura e sovrastruttura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La società senza classi: lotte sociali e utopia</a:t>
            </a:r>
            <a:endParaRPr lang="it-IT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444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76902" y="685800"/>
            <a:ext cx="5798699" cy="886968"/>
          </a:xfrm>
        </p:spPr>
        <p:txBody>
          <a:bodyPr/>
          <a:lstStyle/>
          <a:p>
            <a:r>
              <a:rPr lang="it-IT" b="1" dirty="0" smtClean="0"/>
              <a:t>I fondatori: Weber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76903" y="2020888"/>
            <a:ext cx="5798699" cy="4105275"/>
          </a:xfrm>
        </p:spPr>
        <p:txBody>
          <a:bodyPr/>
          <a:lstStyle/>
          <a:p>
            <a:r>
              <a:rPr lang="it-IT" b="1" dirty="0" smtClean="0">
                <a:solidFill>
                  <a:srgbClr val="800000"/>
                </a:solidFill>
              </a:rPr>
              <a:t>L’azione sociale (individui e movimenti collettivi)</a:t>
            </a:r>
          </a:p>
          <a:p>
            <a:r>
              <a:rPr lang="it-IT" b="1" dirty="0">
                <a:solidFill>
                  <a:srgbClr val="800000"/>
                </a:solidFill>
              </a:rPr>
              <a:t> </a:t>
            </a:r>
            <a:r>
              <a:rPr lang="it-IT" b="1" dirty="0" smtClean="0">
                <a:solidFill>
                  <a:srgbClr val="800000"/>
                </a:solidFill>
              </a:rPr>
              <a:t>La sociologia comprendente (interpretativa dell’azione sociale)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Idee e valori nell’avvento del capitalismo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Religione e società: il disincanto</a:t>
            </a:r>
          </a:p>
          <a:p>
            <a:r>
              <a:rPr lang="it-IT" b="1" dirty="0" smtClean="0">
                <a:solidFill>
                  <a:srgbClr val="800000"/>
                </a:solidFill>
              </a:rPr>
              <a:t>La razionalizzazione, le organizzazioni burocratiche, le professioni </a:t>
            </a:r>
          </a:p>
          <a:p>
            <a:r>
              <a:rPr lang="it-IT" b="1" dirty="0">
                <a:solidFill>
                  <a:srgbClr val="800000"/>
                </a:solidFill>
              </a:rPr>
              <a:t>I “tipi ideali</a:t>
            </a:r>
            <a:r>
              <a:rPr lang="it-IT" b="1" dirty="0" smtClean="0">
                <a:solidFill>
                  <a:srgbClr val="800000"/>
                </a:solidFill>
              </a:rPr>
              <a:t>” e il ruolo della teoria sociologica</a:t>
            </a:r>
            <a:endParaRPr lang="it-IT" b="1" dirty="0">
              <a:solidFill>
                <a:srgbClr val="800000"/>
              </a:solidFill>
            </a:endParaRPr>
          </a:p>
          <a:p>
            <a:endParaRPr lang="it-IT" b="1" dirty="0" smtClean="0"/>
          </a:p>
        </p:txBody>
      </p:sp>
    </p:spTree>
    <p:extLst>
      <p:ext uri="{BB962C8B-B14F-4D97-AF65-F5344CB8AC3E}">
        <p14:creationId xmlns:p14="http://schemas.microsoft.com/office/powerpoint/2010/main" val="3634688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spirazione">
  <a:themeElements>
    <a:clrScheme name="Inspiration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Inspiration">
      <a:majorFont>
        <a:latin typeface="News Gothic MT"/>
        <a:ea typeface=""/>
        <a:cs typeface=""/>
        <a:font script="Jpan" typeface="メイリオ"/>
      </a:majorFont>
      <a:minorFont>
        <a:latin typeface="News Gothic MT"/>
        <a:ea typeface=""/>
        <a:cs typeface=""/>
        <a:font script="Jpan" typeface="メイリオ"/>
      </a:minorFont>
    </a:fontScheme>
    <a:fmtScheme name="Inspiration">
      <a:fillStyleLst>
        <a:solidFill>
          <a:schemeClr val="phClr"/>
        </a:solidFill>
        <a:gradFill rotWithShape="1">
          <a:gsLst>
            <a:gs pos="25000">
              <a:schemeClr val="phClr">
                <a:tint val="90000"/>
                <a:shade val="100000"/>
                <a:alpha val="90000"/>
                <a:satMod val="150000"/>
              </a:schemeClr>
            </a:gs>
            <a:gs pos="100000">
              <a:schemeClr val="phClr">
                <a:tint val="100000"/>
                <a:shade val="60000"/>
                <a:satMod val="13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0000"/>
                <a:shade val="100000"/>
                <a:alpha val="85000"/>
                <a:satMod val="150000"/>
              </a:schemeClr>
            </a:gs>
            <a:gs pos="33000">
              <a:schemeClr val="phClr">
                <a:tint val="90000"/>
                <a:shade val="100000"/>
                <a:alpha val="95000"/>
                <a:satMod val="130000"/>
              </a:schemeClr>
            </a:gs>
            <a:gs pos="67000">
              <a:schemeClr val="phClr">
                <a:shade val="70000"/>
                <a:satMod val="135000"/>
              </a:schemeClr>
            </a:gs>
            <a:gs pos="100000">
              <a:schemeClr val="phClr">
                <a:shade val="50000"/>
                <a:satMod val="135000"/>
              </a:schemeClr>
            </a:gs>
          </a:gsLst>
          <a:lin ang="13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thickThin" algn="ctr">
          <a:solidFill>
            <a:schemeClr val="phClr"/>
          </a:solidFill>
          <a:prstDash val="solid"/>
        </a:ln>
        <a:ln w="38100" cap="flat" cmpd="thinThick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woPt" dir="tl"/>
          </a:scene3d>
          <a:sp3d extrusionH="12700" prstMaterial="softEdge">
            <a:bevelT w="25400" h="50800"/>
          </a:sp3d>
        </a:effectStyle>
        <a:effectStyle>
          <a:effectLst>
            <a:innerShdw blurRad="50800" dist="25400" dir="2400000">
              <a:srgbClr val="808080">
                <a:alpha val="75000"/>
              </a:srgbClr>
            </a:innerShdw>
            <a:reflection blurRad="38100" stA="26000" endPos="35000" dist="12700" dir="5400000" fadeDir="48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Ispirazione.thmx</Template>
  <TotalTime>208</TotalTime>
  <Words>1119</Words>
  <Application>Microsoft Macintosh PowerPoint</Application>
  <PresentationFormat>Presentazione su schermo (4:3)</PresentationFormat>
  <Paragraphs>190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7" baseType="lpstr">
      <vt:lpstr>Ispirazione</vt:lpstr>
      <vt:lpstr>Temi e  Parole chiave</vt:lpstr>
      <vt:lpstr>La sociologia  come scienza sociale</vt:lpstr>
      <vt:lpstr>La conoscenza della vita sociale</vt:lpstr>
      <vt:lpstr>Gregory Bateson  e la conoscenza ecologica </vt:lpstr>
      <vt:lpstr>Apprendimento e cambiamento</vt:lpstr>
      <vt:lpstr>La società moderna  e la nascita della sociologia</vt:lpstr>
      <vt:lpstr>I fondatori: Durkheim</vt:lpstr>
      <vt:lpstr>I fondatori: Marx</vt:lpstr>
      <vt:lpstr>I fondatori: Weber</vt:lpstr>
      <vt:lpstr>I fondatori: Simmel</vt:lpstr>
      <vt:lpstr>Sviluppi del pensiero sociologico nel novecento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La ricerca sociale: metodologia e tecniche</vt:lpstr>
      <vt:lpstr>Ordine e coesione sociale nella modernità</vt:lpstr>
      <vt:lpstr>Ordine e coesione sociale nella post-modernità</vt:lpstr>
      <vt:lpstr>Creazione e distruzione del benessere sociale</vt:lpstr>
      <vt:lpstr>Benessere sociale: necessità e promozione</vt:lpstr>
      <vt:lpstr>Conclusioni: consapevolezza e avventura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Temi e Parole chiave</dc:title>
  <dc:creator>Marco Ingrosso casa</dc:creator>
  <cp:lastModifiedBy>Marco Ingrosso</cp:lastModifiedBy>
  <cp:revision>36</cp:revision>
  <dcterms:created xsi:type="dcterms:W3CDTF">2013-11-04T08:24:05Z</dcterms:created>
  <dcterms:modified xsi:type="dcterms:W3CDTF">2013-12-12T10:35:59Z</dcterms:modified>
</cp:coreProperties>
</file>