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FF59"/>
    <a:srgbClr val="DF4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3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776" y="3776472"/>
            <a:ext cx="7196328" cy="147002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" y="5257800"/>
            <a:ext cx="7196328" cy="98755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Font typeface="Wingdings 2" pitchFamily="18" charset="2"/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07/10/13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4267200"/>
            <a:ext cx="7612063" cy="1100138"/>
          </a:xfrm>
        </p:spPr>
        <p:txBody>
          <a:bodyPr anchor="b"/>
          <a:lstStyle>
            <a:lvl1pPr algn="ctr">
              <a:defRPr sz="4400" b="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414040">
            <a:off x="1779080" y="450465"/>
            <a:ext cx="5486400" cy="3626214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1800" kern="120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5175" y="5443538"/>
            <a:ext cx="7612063" cy="804862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07/10/13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magini con didascal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03CEC41E-48BD-4881-B6FF-D82EEBBCD904}" type="datetimeFigureOut">
              <a:rPr lang="en-US" smtClean="0"/>
              <a:t>07/10/13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9A5F39-4CE7-434C-A5CB-50A363451602}" type="slidenum">
              <a:rPr lang="en-US" smtClean="0"/>
              <a:t>‹n.›</a:t>
            </a:fld>
            <a:endParaRPr lang="en-US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 rot="307655">
            <a:off x="4082874" y="3187732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72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414752">
            <a:off x="4623469" y="338031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07/10/13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457200"/>
            <a:ext cx="1497106" cy="5810250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888" y="457200"/>
            <a:ext cx="6513511" cy="581025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07/10/13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07/10/13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immagin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6889" y="3774328"/>
            <a:ext cx="7199311" cy="1470025"/>
          </a:xfrm>
        </p:spPr>
        <p:txBody>
          <a:bodyPr anchor="b" anchorCtr="0"/>
          <a:lstStyle>
            <a:lvl1pPr algn="l">
              <a:defRPr sz="480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6888" y="5257800"/>
            <a:ext cx="7199312" cy="9906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07/10/13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 rot="504148">
            <a:off x="4493544" y="555043"/>
            <a:ext cx="4142460" cy="308539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2236694"/>
            <a:ext cx="7612063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3617259"/>
            <a:ext cx="7612063" cy="1500187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07/10/13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5175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7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07/10/13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4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174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9637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9637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07/10/13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07/10/13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07/10/13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‹n.›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381000"/>
            <a:ext cx="4149725" cy="58864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03CEC41E-48BD-4881-B6FF-D82EEBBCD904}" type="datetimeFigureOut">
              <a:rPr lang="en-US" smtClean="0"/>
              <a:t>07/10/13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9A5F39-4CE7-434C-A5CB-50A363451602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2070846"/>
            <a:ext cx="7612064" cy="4182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3CEC41E-48BD-4881-B6FF-D82EEBBCD904}" type="datetimeFigureOut">
              <a:rPr lang="en-US" smtClean="0"/>
              <a:t>07/10/13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75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459A5F39-4CE7-434C-A5CB-50A363451602}" type="slidenum">
              <a:rPr lang="en-US" smtClean="0"/>
              <a:t>‹n.›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2"/>
          </a:solidFill>
          <a:effectLst>
            <a:outerShdw blurRad="50800" dist="25400" dir="2700000" algn="tl" rotWithShape="0">
              <a:schemeClr val="bg1">
                <a:alpha val="4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 typeface="Wingdings 2" pitchFamily="18" charset="2"/>
        <a:buChar char=""/>
        <a:defRPr sz="24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2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marco.ingrosso@unife.i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93776" y="3041502"/>
            <a:ext cx="7196328" cy="1671153"/>
          </a:xfrm>
        </p:spPr>
        <p:txBody>
          <a:bodyPr/>
          <a:lstStyle/>
          <a:p>
            <a:pPr algn="ctr"/>
            <a:r>
              <a:rPr lang="it-IT" dirty="0" smtClean="0"/>
              <a:t>Vita e idee </a:t>
            </a:r>
            <a:br>
              <a:rPr lang="it-IT" dirty="0" smtClean="0"/>
            </a:br>
            <a:r>
              <a:rPr lang="it-IT" dirty="0" smtClean="0"/>
              <a:t>di Gregory </a:t>
            </a:r>
            <a:r>
              <a:rPr lang="it-IT" dirty="0" err="1" smtClean="0"/>
              <a:t>Bateson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sz="2400" b="1" i="1" dirty="0" smtClean="0">
                <a:solidFill>
                  <a:srgbClr val="660066"/>
                </a:solidFill>
              </a:rPr>
              <a:t>Esercitazione 1: 2013-14</a:t>
            </a:r>
            <a:endParaRPr lang="it-IT" sz="2400" b="1" i="1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782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Obiettivo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24933" y="1854982"/>
            <a:ext cx="8246533" cy="4729366"/>
          </a:xfrm>
        </p:spPr>
        <p:txBody>
          <a:bodyPr>
            <a:normAutofit/>
          </a:bodyPr>
          <a:lstStyle/>
          <a:p>
            <a:r>
              <a:rPr lang="it-IT" sz="2800" b="1" dirty="0" smtClean="0"/>
              <a:t>Produrre una relazione di </a:t>
            </a:r>
            <a:r>
              <a:rPr lang="it-IT" sz="2800" b="1" dirty="0" smtClean="0">
                <a:solidFill>
                  <a:srgbClr val="DF4BFF"/>
                </a:solidFill>
              </a:rPr>
              <a:t>4-6 pagine (parte su biografia e parte su idee)</a:t>
            </a:r>
          </a:p>
          <a:p>
            <a:r>
              <a:rPr lang="it-IT" sz="2800" b="1" dirty="0" smtClean="0"/>
              <a:t>Da inviare al docente: </a:t>
            </a:r>
            <a:r>
              <a:rPr lang="it-IT" sz="2800" b="1" dirty="0" smtClean="0">
                <a:hlinkClick r:id="rId2"/>
              </a:rPr>
              <a:t>marco.ingrosso@unife.it</a:t>
            </a:r>
            <a:endParaRPr lang="it-IT" sz="2800" b="1" dirty="0" smtClean="0"/>
          </a:p>
          <a:p>
            <a:r>
              <a:rPr lang="it-IT" sz="2800" b="1" dirty="0" smtClean="0"/>
              <a:t>Entro il </a:t>
            </a:r>
            <a:r>
              <a:rPr lang="it-IT" sz="2800" b="1" dirty="0" smtClean="0">
                <a:solidFill>
                  <a:srgbClr val="FFFF00"/>
                </a:solidFill>
              </a:rPr>
              <a:t>23 ottobre 2013</a:t>
            </a:r>
          </a:p>
          <a:p>
            <a:r>
              <a:rPr lang="it-IT" sz="2800" b="1" dirty="0" smtClean="0"/>
              <a:t>Valutazione </a:t>
            </a:r>
            <a:r>
              <a:rPr lang="it-IT" sz="2800" b="1" dirty="0" smtClean="0">
                <a:solidFill>
                  <a:srgbClr val="FF0000"/>
                </a:solidFill>
              </a:rPr>
              <a:t>0-2 punti </a:t>
            </a:r>
            <a:r>
              <a:rPr lang="it-IT" sz="2800" b="1" dirty="0" smtClean="0"/>
              <a:t>aggiuntivi alla prova d’esame (entro febbraio 2015)</a:t>
            </a:r>
          </a:p>
          <a:p>
            <a:r>
              <a:rPr lang="it-IT" sz="2800" b="1" dirty="0" smtClean="0"/>
              <a:t>Chi: </a:t>
            </a:r>
            <a:r>
              <a:rPr lang="it-IT" sz="2800" b="1" dirty="0" smtClean="0">
                <a:solidFill>
                  <a:srgbClr val="61FF59"/>
                </a:solidFill>
              </a:rPr>
              <a:t>singolo o gruppo fino a 3 persone</a:t>
            </a:r>
            <a:endParaRPr lang="it-IT" sz="2800" b="1" dirty="0">
              <a:solidFill>
                <a:srgbClr val="61FF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02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275199"/>
          </a:xfrm>
        </p:spPr>
        <p:txBody>
          <a:bodyPr/>
          <a:lstStyle/>
          <a:p>
            <a:r>
              <a:rPr lang="it-IT" sz="4000" dirty="0" smtClean="0"/>
              <a:t>Come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65175" y="1862668"/>
            <a:ext cx="7989358" cy="4588932"/>
          </a:xfrm>
        </p:spPr>
        <p:txBody>
          <a:bodyPr/>
          <a:lstStyle/>
          <a:p>
            <a:pPr marL="0" indent="0" algn="ctr">
              <a:buNone/>
            </a:pPr>
            <a:r>
              <a:rPr lang="it-IT" b="1" u="sng" dirty="0" smtClean="0">
                <a:solidFill>
                  <a:srgbClr val="61FF59"/>
                </a:solidFill>
                <a:latin typeface="Arial Black"/>
                <a:cs typeface="Arial Black"/>
              </a:rPr>
              <a:t>A – letture minime obbligatorie</a:t>
            </a:r>
          </a:p>
          <a:p>
            <a:pPr marL="457200" indent="-457200">
              <a:buAutoNum type="arabicPeriod"/>
            </a:pPr>
            <a:r>
              <a:rPr lang="it-IT" sz="2800" b="1" dirty="0" smtClean="0">
                <a:solidFill>
                  <a:srgbClr val="FF6600"/>
                </a:solidFill>
              </a:rPr>
              <a:t>Schede su </a:t>
            </a:r>
            <a:r>
              <a:rPr lang="it-IT" sz="2800" b="1" dirty="0" err="1" smtClean="0">
                <a:solidFill>
                  <a:srgbClr val="FF6600"/>
                </a:solidFill>
              </a:rPr>
              <a:t>Bateson</a:t>
            </a:r>
            <a:r>
              <a:rPr lang="it-IT" sz="2800" b="1" dirty="0" smtClean="0">
                <a:solidFill>
                  <a:srgbClr val="FF6600"/>
                </a:solidFill>
              </a:rPr>
              <a:t> </a:t>
            </a:r>
            <a:r>
              <a:rPr lang="it-IT" dirty="0" smtClean="0"/>
              <a:t>(in Materiali didattici Sociologia generale 2013-14)</a:t>
            </a:r>
          </a:p>
          <a:p>
            <a:pPr marL="457200" indent="-457200">
              <a:buAutoNum type="arabicPeriod"/>
            </a:pPr>
            <a:r>
              <a:rPr lang="it-IT" dirty="0" smtClean="0"/>
              <a:t>Volume di </a:t>
            </a:r>
            <a:r>
              <a:rPr lang="it-IT" sz="2800" b="1" dirty="0" smtClean="0">
                <a:solidFill>
                  <a:srgbClr val="DF4BFF"/>
                </a:solidFill>
              </a:rPr>
              <a:t>Manghi S., </a:t>
            </a:r>
            <a:r>
              <a:rPr lang="it-IT" sz="2800" b="1" i="1" dirty="0" smtClean="0">
                <a:solidFill>
                  <a:srgbClr val="DF4BFF"/>
                </a:solidFill>
              </a:rPr>
              <a:t>La conoscenza ecologica </a:t>
            </a:r>
            <a:r>
              <a:rPr lang="it-IT" sz="2800" i="1" dirty="0" smtClean="0"/>
              <a:t>(parti per esame)</a:t>
            </a:r>
          </a:p>
          <a:p>
            <a:pPr marL="457200" indent="-457200">
              <a:buAutoNum type="arabicPeriod"/>
            </a:pPr>
            <a:r>
              <a:rPr lang="it-IT" sz="2800" b="1" dirty="0" smtClean="0">
                <a:solidFill>
                  <a:srgbClr val="FF0000"/>
                </a:solidFill>
              </a:rPr>
              <a:t>Introduzione a Mente e Natura</a:t>
            </a:r>
            <a:r>
              <a:rPr lang="it-IT" dirty="0" smtClean="0"/>
              <a:t>, Adelphi, Milano, 1984 (pp. 15-38)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51008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275199"/>
          </a:xfrm>
        </p:spPr>
        <p:txBody>
          <a:bodyPr/>
          <a:lstStyle/>
          <a:p>
            <a:r>
              <a:rPr lang="it-IT" sz="4000" dirty="0" smtClean="0"/>
              <a:t>Come (II)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65175" y="1862668"/>
            <a:ext cx="7989358" cy="45889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b="1" u="sng" dirty="0" smtClean="0">
                <a:solidFill>
                  <a:srgbClr val="61FF59"/>
                </a:solidFill>
                <a:latin typeface="Arial Black"/>
                <a:cs typeface="Arial Black"/>
              </a:rPr>
              <a:t>B – letture facoltative consigliate</a:t>
            </a:r>
          </a:p>
          <a:p>
            <a:pPr marL="457200" indent="-457200">
              <a:buAutoNum type="arabicPeriod"/>
            </a:pPr>
            <a:r>
              <a:rPr lang="it-IT" dirty="0" smtClean="0"/>
              <a:t>Articolo di </a:t>
            </a:r>
            <a:r>
              <a:rPr lang="it-IT" sz="2800" b="1" dirty="0" smtClean="0">
                <a:solidFill>
                  <a:srgbClr val="DF4BFF"/>
                </a:solidFill>
              </a:rPr>
              <a:t>Manghi S., </a:t>
            </a:r>
            <a:r>
              <a:rPr lang="it-IT" sz="2800" b="1" i="1" dirty="0" smtClean="0">
                <a:solidFill>
                  <a:srgbClr val="DF4BFF"/>
                </a:solidFill>
              </a:rPr>
              <a:t>Nella casa di vetro. Ecologia delle relazioni e responsabilità del dubbio, </a:t>
            </a:r>
            <a:r>
              <a:rPr lang="it-IT" sz="2800" i="1" dirty="0" smtClean="0"/>
              <a:t>La società degli individui, 2004/2</a:t>
            </a:r>
            <a:r>
              <a:rPr lang="it-IT" sz="2800" b="1" i="1" dirty="0" smtClean="0"/>
              <a:t> </a:t>
            </a:r>
            <a:r>
              <a:rPr lang="it-IT" sz="2800" i="1" dirty="0" smtClean="0"/>
              <a:t>(reperibile su internet)</a:t>
            </a:r>
          </a:p>
          <a:p>
            <a:pPr marL="457200" indent="-457200">
              <a:buAutoNum type="arabicPeriod"/>
            </a:pPr>
            <a:r>
              <a:rPr lang="it-IT" sz="2800" b="1" dirty="0">
                <a:solidFill>
                  <a:srgbClr val="FF6600"/>
                </a:solidFill>
              </a:rPr>
              <a:t>Siti specifici su G. </a:t>
            </a:r>
            <a:r>
              <a:rPr lang="it-IT" sz="2800" b="1" dirty="0" err="1">
                <a:solidFill>
                  <a:srgbClr val="FF6600"/>
                </a:solidFill>
              </a:rPr>
              <a:t>Bateson</a:t>
            </a:r>
            <a:r>
              <a:rPr lang="it-IT" sz="2800" b="1" dirty="0">
                <a:solidFill>
                  <a:srgbClr val="FF6600"/>
                </a:solidFill>
              </a:rPr>
              <a:t> </a:t>
            </a:r>
            <a:r>
              <a:rPr lang="it-IT" sz="2800" dirty="0"/>
              <a:t>(non </a:t>
            </a:r>
            <a:r>
              <a:rPr lang="it-IT" sz="2800" dirty="0" smtClean="0"/>
              <a:t>Wikipedia)</a:t>
            </a:r>
            <a:endParaRPr lang="it-IT" sz="2800" i="1" dirty="0" smtClean="0"/>
          </a:p>
          <a:p>
            <a:pPr marL="457200" indent="-457200">
              <a:buAutoNum type="arabicPeriod"/>
            </a:pPr>
            <a:r>
              <a:rPr lang="it-IT" sz="2800" b="1" dirty="0" smtClean="0">
                <a:solidFill>
                  <a:srgbClr val="FF0000"/>
                </a:solidFill>
              </a:rPr>
              <a:t>Articoli e libri di o su G. </a:t>
            </a:r>
            <a:r>
              <a:rPr lang="it-IT" sz="2800" b="1" dirty="0" err="1" smtClean="0">
                <a:solidFill>
                  <a:srgbClr val="FF0000"/>
                </a:solidFill>
              </a:rPr>
              <a:t>Bateson</a:t>
            </a:r>
            <a:r>
              <a:rPr lang="it-IT" sz="2800" b="1" dirty="0" smtClean="0">
                <a:solidFill>
                  <a:srgbClr val="FF0000"/>
                </a:solidFill>
              </a:rPr>
              <a:t> a scelta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49199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Temi rilevanti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65175" y="1862668"/>
            <a:ext cx="7612064" cy="4605866"/>
          </a:xfrm>
        </p:spPr>
        <p:txBody>
          <a:bodyPr>
            <a:normAutofit/>
          </a:bodyPr>
          <a:lstStyle/>
          <a:p>
            <a:pPr algn="ctr"/>
            <a:r>
              <a:rPr lang="it-IT" sz="2800" b="1" dirty="0" smtClean="0">
                <a:solidFill>
                  <a:srgbClr val="DF4BFF"/>
                </a:solidFill>
              </a:rPr>
              <a:t>La conoscenza sociale</a:t>
            </a:r>
          </a:p>
          <a:p>
            <a:pPr algn="ctr"/>
            <a:r>
              <a:rPr lang="it-IT" sz="2800" b="1" dirty="0" smtClean="0">
                <a:solidFill>
                  <a:srgbClr val="DF4BFF"/>
                </a:solidFill>
              </a:rPr>
              <a:t>L’apprendimento</a:t>
            </a:r>
          </a:p>
          <a:p>
            <a:pPr algn="ctr"/>
            <a:r>
              <a:rPr lang="it-IT" sz="2800" b="1" dirty="0" smtClean="0">
                <a:solidFill>
                  <a:srgbClr val="DF4BFF"/>
                </a:solidFill>
              </a:rPr>
              <a:t>Relazioni e contesto</a:t>
            </a:r>
          </a:p>
          <a:p>
            <a:pPr algn="ctr"/>
            <a:r>
              <a:rPr lang="it-IT" sz="2800" b="1" dirty="0" smtClean="0">
                <a:solidFill>
                  <a:srgbClr val="DF4BFF"/>
                </a:solidFill>
              </a:rPr>
              <a:t>La comunicazione</a:t>
            </a:r>
          </a:p>
          <a:p>
            <a:pPr algn="ctr"/>
            <a:r>
              <a:rPr lang="it-IT" sz="2800" b="1" dirty="0" smtClean="0">
                <a:solidFill>
                  <a:srgbClr val="DF4BFF"/>
                </a:solidFill>
              </a:rPr>
              <a:t>Contatti fra culture</a:t>
            </a:r>
          </a:p>
          <a:p>
            <a:pPr algn="ctr"/>
            <a:r>
              <a:rPr lang="it-IT" sz="2800" b="1" dirty="0" smtClean="0">
                <a:solidFill>
                  <a:srgbClr val="DF4BFF"/>
                </a:solidFill>
              </a:rPr>
              <a:t>Ecologia della mente</a:t>
            </a:r>
          </a:p>
        </p:txBody>
      </p:sp>
    </p:spTree>
    <p:extLst>
      <p:ext uri="{BB962C8B-B14F-4D97-AF65-F5344CB8AC3E}">
        <p14:creationId xmlns:p14="http://schemas.microsoft.com/office/powerpoint/2010/main" val="31878069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5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Habitat">
  <a:themeElements>
    <a:clrScheme name="Habitat">
      <a:dk1>
        <a:sysClr val="windowText" lastClr="000000"/>
      </a:dk1>
      <a:lt1>
        <a:sysClr val="window" lastClr="FFFFFF"/>
      </a:lt1>
      <a:dk2>
        <a:srgbClr val="194431"/>
      </a:dk2>
      <a:lt2>
        <a:srgbClr val="F0E6C3"/>
      </a:lt2>
      <a:accent1>
        <a:srgbClr val="F8C000"/>
      </a:accent1>
      <a:accent2>
        <a:srgbClr val="F88600"/>
      </a:accent2>
      <a:accent3>
        <a:srgbClr val="F83500"/>
      </a:accent3>
      <a:accent4>
        <a:srgbClr val="8B723D"/>
      </a:accent4>
      <a:accent5>
        <a:srgbClr val="818B3D"/>
      </a:accent5>
      <a:accent6>
        <a:srgbClr val="586215"/>
      </a:accent6>
      <a:hlink>
        <a:srgbClr val="FF621D"/>
      </a:hlink>
      <a:folHlink>
        <a:srgbClr val="F3D260"/>
      </a:folHlink>
    </a:clrScheme>
    <a:fontScheme name="Habitat">
      <a:majorFont>
        <a:latin typeface="Book Antiqua"/>
        <a:ea typeface=""/>
        <a:cs typeface=""/>
        <a:font script="Jpan" typeface="ＭＳ 明朝"/>
      </a:majorFont>
      <a:minorFont>
        <a:latin typeface="Book Antiqua"/>
        <a:ea typeface=""/>
        <a:cs typeface=""/>
        <a:font script="Jpan" typeface="ＭＳ 明朝"/>
      </a:minorFont>
    </a:fontScheme>
    <a:fmtScheme name="Habitat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0000"/>
              </a:schemeClr>
              <a:schemeClr val="phClr">
                <a:satMod val="275000"/>
              </a:schemeClr>
            </a:duotone>
          </a:blip>
          <a:tile tx="0" ty="0" sx="40000" sy="4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30000"/>
              </a:schemeClr>
              <a:schemeClr val="phClr">
                <a:satMod val="275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0000"/>
              <a:satMod val="105000"/>
            </a:schemeClr>
          </a:solidFill>
          <a:prstDash val="solid"/>
        </a:ln>
        <a:ln w="25400" cap="flat" cmpd="sng" algn="ctr">
          <a:solidFill>
            <a:schemeClr val="phClr">
              <a:shade val="80000"/>
            </a:schemeClr>
          </a:solidFill>
          <a:prstDash val="solid"/>
        </a:ln>
        <a:ln w="25400" cap="flat" cmpd="sng" algn="ctr">
          <a:solidFill>
            <a:schemeClr val="phClr">
              <a:shade val="7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r="4200000" sx="105000" sy="105000" algn="t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76200" dist="25400" dir="13200000">
              <a:srgbClr val="000000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19800000"/>
            </a:lightRig>
          </a:scene3d>
          <a:sp3d prstMaterial="softEdge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Habitat.thmx</Template>
  <TotalTime>49</TotalTime>
  <Words>197</Words>
  <Application>Microsoft Macintosh PowerPoint</Application>
  <PresentationFormat>Presentazione su schermo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Habitat</vt:lpstr>
      <vt:lpstr>Vita e idee  di Gregory Bateson</vt:lpstr>
      <vt:lpstr>Obiettivo</vt:lpstr>
      <vt:lpstr>Come</vt:lpstr>
      <vt:lpstr>Come (II)</vt:lpstr>
      <vt:lpstr>Temi rilevanti</vt:lpstr>
    </vt:vector>
  </TitlesOfParts>
  <Company>Università di Ferrara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Vita e idee  di Gregory Bateson</dc:title>
  <dc:creator>Marco Ingrosso</dc:creator>
  <cp:lastModifiedBy>Marco Ingrosso</cp:lastModifiedBy>
  <cp:revision>8</cp:revision>
  <dcterms:created xsi:type="dcterms:W3CDTF">2013-10-07T10:06:09Z</dcterms:created>
  <dcterms:modified xsi:type="dcterms:W3CDTF">2013-10-07T10:59:14Z</dcterms:modified>
</cp:coreProperties>
</file>