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68D9"/>
    <a:srgbClr val="C600C6"/>
    <a:srgbClr val="91FA33"/>
    <a:srgbClr val="FF20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-52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0738" y="4155141"/>
            <a:ext cx="7542212" cy="1013012"/>
          </a:xfrm>
        </p:spPr>
        <p:txBody>
          <a:bodyPr anchor="b" anchorCtr="0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0738" y="5230906"/>
            <a:ext cx="7542212" cy="1030942"/>
          </a:xfrm>
        </p:spPr>
        <p:txBody>
          <a:bodyPr/>
          <a:lstStyle>
            <a:lvl1pPr marL="0" indent="0" algn="ctr">
              <a:spcBef>
                <a:spcPct val="30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  <p:pic>
        <p:nvPicPr>
          <p:cNvPr id="7" name="Picture 6" descr="MoleculeTrac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19" y="224679"/>
            <a:ext cx="5795963" cy="39433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3962399"/>
            <a:ext cx="7585710" cy="672353"/>
          </a:xfrm>
        </p:spPr>
        <p:txBody>
          <a:bodyPr anchor="b">
            <a:normAutofit/>
          </a:bodyPr>
          <a:lstStyle>
            <a:lvl1pPr algn="ctr">
              <a:defRPr sz="3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01957" y="457200"/>
            <a:ext cx="2940087" cy="2940087"/>
          </a:xfrm>
          <a:prstGeom prst="ellipse">
            <a:avLst/>
          </a:prstGeom>
          <a:solidFill>
            <a:schemeClr val="tx1">
              <a:lumMod val="75000"/>
            </a:schemeClr>
          </a:solidFill>
          <a:ln w="63500">
            <a:solidFill>
              <a:schemeClr val="tx1"/>
            </a:solidFill>
          </a:ln>
          <a:effectLst>
            <a:outerShdw blurRad="254000" dist="152400" dir="5400000" sx="90000" sy="-19000" rotWithShape="0">
              <a:prstClr val="black">
                <a:alpha val="2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FontTx/>
              <a:buNone/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240" y="4639235"/>
            <a:ext cx="7585710" cy="1371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9365" y="416859"/>
            <a:ext cx="1940859" cy="5607424"/>
          </a:xfrm>
        </p:spPr>
        <p:txBody>
          <a:bodyPr vert="eaVert" anchor="ctr" anchorCtr="0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20737" y="414015"/>
            <a:ext cx="6144839" cy="5610268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0737" y="1219013"/>
            <a:ext cx="7542213" cy="19589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0737" y="3224213"/>
            <a:ext cx="7542213" cy="1500187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400" b="1" kern="12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653988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92301"/>
            <a:ext cx="3657600" cy="3975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800"/>
            </a:lvl6pPr>
            <a:lvl7pPr marL="2173288" indent="-344488">
              <a:defRPr sz="1800"/>
            </a:lvl7pPr>
            <a:lvl8pPr marL="2173288" indent="-344488">
              <a:defRPr sz="1800"/>
            </a:lvl8pPr>
            <a:lvl9pPr marL="2173288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3763" y="1892301"/>
            <a:ext cx="3657600" cy="3975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800"/>
            </a:lvl6pPr>
            <a:lvl7pPr marL="2173288" indent="-344488">
              <a:defRPr sz="1800"/>
            </a:lvl7pPr>
            <a:lvl8pPr marL="2173288" indent="-344488">
              <a:defRPr sz="1800"/>
            </a:lvl8pPr>
            <a:lvl9pPr marL="2173288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653988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2" y="1761565"/>
            <a:ext cx="3657600" cy="515469"/>
          </a:xfrm>
        </p:spPr>
        <p:txBody>
          <a:bodyPr anchor="b">
            <a:normAutofit/>
          </a:bodyPr>
          <a:lstStyle>
            <a:lvl1pPr marL="0" indent="0" algn="ctr">
              <a:spcBef>
                <a:spcPct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2" y="2393575"/>
            <a:ext cx="3657600" cy="34738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600"/>
            </a:lvl6pPr>
            <a:lvl7pPr marL="2173288" indent="-344488">
              <a:defRPr sz="1600"/>
            </a:lvl7pPr>
            <a:lvl8pPr marL="2173288" indent="-344488">
              <a:defRPr sz="1600"/>
            </a:lvl8pPr>
            <a:lvl9pPr marL="2173288" indent="-344488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3763" y="1761565"/>
            <a:ext cx="3657600" cy="515469"/>
          </a:xfrm>
        </p:spPr>
        <p:txBody>
          <a:bodyPr anchor="b">
            <a:normAutofit/>
          </a:bodyPr>
          <a:lstStyle>
            <a:lvl1pPr marL="0" indent="0" algn="ctr">
              <a:spcBef>
                <a:spcPct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3763" y="2393575"/>
            <a:ext cx="3657600" cy="34738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600"/>
            </a:lvl6pPr>
            <a:lvl7pPr marL="2173288" indent="-344488">
              <a:defRPr sz="1600"/>
            </a:lvl7pPr>
            <a:lvl8pPr marL="2173288" indent="-344488">
              <a:defRPr sz="1600"/>
            </a:lvl8pPr>
            <a:lvl9pPr marL="2173288" indent="-344488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12/12/13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12/12/13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12/12/13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929" y="457201"/>
            <a:ext cx="3566160" cy="1371600"/>
          </a:xfrm>
        </p:spPr>
        <p:txBody>
          <a:bodyPr anchor="b">
            <a:normAutofit/>
          </a:bodyPr>
          <a:lstStyle>
            <a:lvl1pPr algn="ctr">
              <a:defRPr sz="36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2393" y="457201"/>
            <a:ext cx="3566160" cy="5410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173288" indent="-344488"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173288" indent="-344488"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2173288" indent="-344488">
              <a:defRPr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929" y="1828801"/>
            <a:ext cx="3566160" cy="36576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457200"/>
            <a:ext cx="3566160" cy="1371600"/>
          </a:xfrm>
        </p:spPr>
        <p:txBody>
          <a:bodyPr anchor="b">
            <a:normAutofit/>
          </a:bodyPr>
          <a:lstStyle>
            <a:lvl1pPr algn="ctr">
              <a:defRPr sz="3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66765" y="1676400"/>
            <a:ext cx="2975610" cy="2975610"/>
          </a:xfrm>
          <a:prstGeom prst="ellipse">
            <a:avLst/>
          </a:prstGeom>
          <a:solidFill>
            <a:schemeClr val="tx1">
              <a:lumMod val="75000"/>
            </a:schemeClr>
          </a:solidFill>
          <a:ln w="63500">
            <a:solidFill>
              <a:schemeClr val="tx1"/>
            </a:solidFill>
          </a:ln>
          <a:effectLst>
            <a:outerShdw blurRad="254000" dist="152400" dir="5400000" sx="90000" sy="-19000" rotWithShape="0">
              <a:prstClr val="black">
                <a:alpha val="2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240" y="1828800"/>
            <a:ext cx="3566160" cy="3657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2.png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idOverlay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60000"/>
              <a:lumOff val="40000"/>
              <a:alpha val="10000"/>
            </a:schemeClr>
          </a:solidFill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6539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2" y="1882588"/>
            <a:ext cx="7581901" cy="3953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5181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</a:defRPr>
            </a:lvl1pPr>
          </a:lstStyle>
          <a:p>
            <a:fld id="{70BA1CFD-BFF0-48BC-9BA5-4974D7A6AB15}" type="datetimeFigureOut">
              <a:rPr lang="en-US" smtClean="0"/>
              <a:t>12/12/13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06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</a:defRPr>
            </a:lvl1pPr>
          </a:lstStyle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56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403225" indent="-403225" algn="l" defTabSz="914400" rtl="0" eaLnBrk="1" latinLnBrk="0" hangingPunct="1">
        <a:spcBef>
          <a:spcPts val="2000"/>
        </a:spcBef>
        <a:buFontTx/>
        <a:buBlip>
          <a:blip r:embed="rId15"/>
        </a:buBlip>
        <a:defRPr sz="24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1pPr>
      <a:lvl2pPr marL="806450" indent="-403225" algn="l" defTabSz="914400" rtl="0" eaLnBrk="1" latinLnBrk="0" hangingPunct="1">
        <a:spcBef>
          <a:spcPts val="600"/>
        </a:spcBef>
        <a:buFontTx/>
        <a:buBlip>
          <a:blip r:embed="rId15"/>
        </a:buBlip>
        <a:defRPr sz="22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2pPr>
      <a:lvl3pPr marL="1143000" indent="-336550" algn="l" defTabSz="914400" rtl="0" eaLnBrk="1" latinLnBrk="0" hangingPunct="1">
        <a:spcBef>
          <a:spcPts val="600"/>
        </a:spcBef>
        <a:buFontTx/>
        <a:buBlip>
          <a:blip r:embed="rId15"/>
        </a:buBlip>
        <a:defRPr sz="20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3pPr>
      <a:lvl4pPr marL="1492250" indent="-349250" algn="l" defTabSz="914400" rtl="0" eaLnBrk="1" latinLnBrk="0" hangingPunct="1">
        <a:spcBef>
          <a:spcPts val="600"/>
        </a:spcBef>
        <a:buFontTx/>
        <a:buBlip>
          <a:blip r:embed="rId15"/>
        </a:buBlip>
        <a:defRPr sz="18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4pPr>
      <a:lvl5pPr marL="1828800" indent="-336550" algn="l" defTabSz="914400" rtl="0" eaLnBrk="1" latinLnBrk="0" hangingPunct="1">
        <a:spcBef>
          <a:spcPts val="600"/>
        </a:spcBef>
        <a:buFontTx/>
        <a:buBlip>
          <a:blip r:embed="rId15"/>
        </a:buBlip>
        <a:defRPr sz="18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5pPr>
      <a:lvl6pPr marL="2173288" indent="-344488" algn="l" defTabSz="914400" rtl="0" eaLnBrk="1" latinLnBrk="0" hangingPunct="1">
        <a:spcBef>
          <a:spcPct val="20000"/>
        </a:spcBef>
        <a:buFontTx/>
        <a:buBlip>
          <a:blip r:embed="rId15"/>
        </a:buBlip>
        <a:defRPr lang="en-US" sz="1800" b="1" kern="1200" dirty="0" smtClean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6pPr>
      <a:lvl7pPr marL="2516188" indent="-344488" algn="l" defTabSz="914400" rtl="0" eaLnBrk="1" latinLnBrk="0" hangingPunct="1">
        <a:spcBef>
          <a:spcPct val="20000"/>
        </a:spcBef>
        <a:buFontTx/>
        <a:buBlip>
          <a:blip r:embed="rId15"/>
        </a:buBlip>
        <a:defRPr lang="en-US" sz="1800" b="1" kern="1200" dirty="0" smtClean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7pPr>
      <a:lvl8pPr marL="2860675" indent="-344488" algn="l" defTabSz="914400" rtl="0" eaLnBrk="1" latinLnBrk="0" hangingPunct="1">
        <a:spcBef>
          <a:spcPct val="20000"/>
        </a:spcBef>
        <a:buFontTx/>
        <a:buBlip>
          <a:blip r:embed="rId15"/>
        </a:buBlip>
        <a:defRPr lang="en-US" sz="1800" b="1" kern="1200" dirty="0" smtClean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8pPr>
      <a:lvl9pPr marL="3205163" indent="-344488" algn="l" defTabSz="914400" rtl="0" eaLnBrk="1" latinLnBrk="0" hangingPunct="1">
        <a:spcBef>
          <a:spcPct val="20000"/>
        </a:spcBef>
        <a:buFontTx/>
        <a:buBlip>
          <a:blip r:embed="rId15"/>
        </a:buBlip>
        <a:defRPr lang="en-US" sz="1800" b="1" kern="1200" dirty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20738" y="3452118"/>
            <a:ext cx="7542212" cy="826042"/>
          </a:xfrm>
        </p:spPr>
        <p:txBody>
          <a:bodyPr/>
          <a:lstStyle/>
          <a:p>
            <a:r>
              <a:rPr lang="it-IT" sz="3600" dirty="0" smtClean="0">
                <a:solidFill>
                  <a:srgbClr val="FF0000"/>
                </a:solidFill>
              </a:rPr>
              <a:t>E allora, che possiamo fare?</a:t>
            </a:r>
            <a:endParaRPr lang="it-IT" sz="3600" dirty="0">
              <a:solidFill>
                <a:srgbClr val="FF0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820738" y="5252148"/>
            <a:ext cx="7542212" cy="1009699"/>
          </a:xfrm>
        </p:spPr>
        <p:txBody>
          <a:bodyPr/>
          <a:lstStyle/>
          <a:p>
            <a:r>
              <a:rPr lang="it-IT" dirty="0" smtClean="0">
                <a:solidFill>
                  <a:srgbClr val="3366FF"/>
                </a:solidFill>
              </a:rPr>
              <a:t>Conclusioni del corso di Sociologia generale 2013-14</a:t>
            </a:r>
            <a:endParaRPr lang="it-IT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829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310257"/>
          </a:xfrm>
        </p:spPr>
        <p:txBody>
          <a:bodyPr/>
          <a:lstStyle/>
          <a:p>
            <a:r>
              <a:rPr lang="it-IT" sz="4000" i="1" dirty="0" smtClean="0">
                <a:solidFill>
                  <a:srgbClr val="91FA33"/>
                </a:solidFill>
              </a:rPr>
              <a:t>Consapevolezza e avventura</a:t>
            </a:r>
            <a:endParaRPr lang="it-IT" sz="4000" i="1" dirty="0">
              <a:solidFill>
                <a:srgbClr val="91FA33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79462" y="1726058"/>
            <a:ext cx="7581901" cy="4109966"/>
          </a:xfrm>
        </p:spPr>
        <p:txBody>
          <a:bodyPr>
            <a:normAutofit/>
          </a:bodyPr>
          <a:lstStyle/>
          <a:p>
            <a:r>
              <a:rPr lang="it-IT" sz="3600" dirty="0" smtClean="0">
                <a:solidFill>
                  <a:srgbClr val="C600C6"/>
                </a:solidFill>
              </a:rPr>
              <a:t>Il passato: prospettiva e memoria</a:t>
            </a:r>
          </a:p>
          <a:p>
            <a:r>
              <a:rPr lang="it-IT" sz="3600" dirty="0" smtClean="0">
                <a:solidFill>
                  <a:srgbClr val="1A68D9"/>
                </a:solidFill>
              </a:rPr>
              <a:t>Il presente: interrogarsi e orientarsi</a:t>
            </a:r>
          </a:p>
          <a:p>
            <a:r>
              <a:rPr lang="it-IT" sz="3600" dirty="0" smtClean="0">
                <a:solidFill>
                  <a:srgbClr val="FF0000"/>
                </a:solidFill>
              </a:rPr>
              <a:t>Il futuro: capacità e incubazione</a:t>
            </a:r>
            <a:endParaRPr lang="it-IT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3308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dirty="0" smtClean="0">
                <a:solidFill>
                  <a:srgbClr val="FF203A"/>
                </a:solidFill>
              </a:rPr>
              <a:t>Fare la pace nell’era planetaria: l’esempio di Mandela</a:t>
            </a:r>
            <a:endParaRPr lang="it-IT" sz="4000" dirty="0">
              <a:solidFill>
                <a:srgbClr val="FF203A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>
                <a:solidFill>
                  <a:srgbClr val="91FA33"/>
                </a:solidFill>
              </a:rPr>
              <a:t>«Mandela ha compreso lo spirito umano e come esso sia legato a quello di tutti. C’è una parola in Sudafrica, </a:t>
            </a:r>
            <a:r>
              <a:rPr lang="it-IT" i="1" dirty="0" err="1" smtClean="0">
                <a:solidFill>
                  <a:srgbClr val="91FA33"/>
                </a:solidFill>
              </a:rPr>
              <a:t>Ubuntu</a:t>
            </a:r>
            <a:r>
              <a:rPr lang="it-IT" dirty="0" smtClean="0">
                <a:solidFill>
                  <a:srgbClr val="91FA33"/>
                </a:solidFill>
              </a:rPr>
              <a:t>, che descrive e condensa questo suo immenso dono: egli ha saputo vedere che siamo tutti legati gli uni agli altri in modi invisibili e che sfuggono allo sguardo; che esiste unione nel genere umano; che possiamo conseguire il nostro pieno successo condividendolo con gli altri e prendendoci cura di chi abbiamo attorno.»</a:t>
            </a:r>
          </a:p>
          <a:p>
            <a:pPr marL="0" indent="0" algn="r">
              <a:buNone/>
            </a:pPr>
            <a:r>
              <a:rPr lang="it-IT" sz="1800" dirty="0" err="1" smtClean="0">
                <a:solidFill>
                  <a:srgbClr val="FFFF00"/>
                </a:solidFill>
              </a:rPr>
              <a:t>Barak</a:t>
            </a:r>
            <a:r>
              <a:rPr lang="it-IT" sz="1800" dirty="0" smtClean="0">
                <a:solidFill>
                  <a:srgbClr val="FFFF00"/>
                </a:solidFill>
              </a:rPr>
              <a:t> Obama, </a:t>
            </a:r>
            <a:r>
              <a:rPr lang="it-IT" sz="1800" i="1" dirty="0" smtClean="0">
                <a:solidFill>
                  <a:srgbClr val="FFFF00"/>
                </a:solidFill>
              </a:rPr>
              <a:t>discorso in ricordo di Mandela, 10 </a:t>
            </a:r>
            <a:r>
              <a:rPr lang="it-IT" sz="1800" i="1" dirty="0" err="1" smtClean="0">
                <a:solidFill>
                  <a:srgbClr val="FFFF00"/>
                </a:solidFill>
              </a:rPr>
              <a:t>dic</a:t>
            </a:r>
            <a:r>
              <a:rPr lang="it-IT" sz="1800" i="1" dirty="0" smtClean="0">
                <a:solidFill>
                  <a:srgbClr val="FFFF00"/>
                </a:solidFill>
              </a:rPr>
              <a:t>. 2013</a:t>
            </a:r>
            <a:endParaRPr lang="it-IT" sz="18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289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445876"/>
          </a:xfrm>
        </p:spPr>
        <p:txBody>
          <a:bodyPr/>
          <a:lstStyle/>
          <a:p>
            <a:r>
              <a:rPr lang="it-IT" sz="4400" dirty="0" smtClean="0">
                <a:solidFill>
                  <a:srgbClr val="FF203A"/>
                </a:solidFill>
              </a:rPr>
              <a:t>Buona sociologia a tutti !</a:t>
            </a:r>
            <a:endParaRPr lang="it-IT" sz="4400" dirty="0">
              <a:solidFill>
                <a:srgbClr val="FF203A"/>
              </a:solidFill>
            </a:endParaRPr>
          </a:p>
        </p:txBody>
      </p:sp>
      <p:pic>
        <p:nvPicPr>
          <p:cNvPr id="4" name="Segnaposto contenuto 3" descr="images-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23" b="4823"/>
          <a:stretch>
            <a:fillRect/>
          </a:stretch>
        </p:blipFill>
        <p:spPr>
          <a:xfrm>
            <a:off x="2429407" y="2255838"/>
            <a:ext cx="4081462" cy="2762250"/>
          </a:xfrm>
        </p:spPr>
      </p:pic>
    </p:spTree>
    <p:extLst>
      <p:ext uri="{BB962C8B-B14F-4D97-AF65-F5344CB8AC3E}">
        <p14:creationId xmlns:p14="http://schemas.microsoft.com/office/powerpoint/2010/main" val="572539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bita">
  <a:themeElements>
    <a:clrScheme name="Orbit">
      <a:dk1>
        <a:srgbClr val="000000"/>
      </a:dk1>
      <a:lt1>
        <a:srgbClr val="FFFFFF"/>
      </a:lt1>
      <a:dk2>
        <a:srgbClr val="7C9BA5"/>
      </a:dk2>
      <a:lt2>
        <a:srgbClr val="C1D0CA"/>
      </a:lt2>
      <a:accent1>
        <a:srgbClr val="F2D908"/>
      </a:accent1>
      <a:accent2>
        <a:srgbClr val="9DE61E"/>
      </a:accent2>
      <a:accent3>
        <a:srgbClr val="0D8BE6"/>
      </a:accent3>
      <a:accent4>
        <a:srgbClr val="C61B1B"/>
      </a:accent4>
      <a:accent5>
        <a:srgbClr val="E26F08"/>
      </a:accent5>
      <a:accent6>
        <a:srgbClr val="8D35D1"/>
      </a:accent6>
      <a:hlink>
        <a:srgbClr val="ECBF0B"/>
      </a:hlink>
      <a:folHlink>
        <a:srgbClr val="F4E5A8"/>
      </a:folHlink>
    </a:clrScheme>
    <a:fontScheme name="Orbit">
      <a:majorFont>
        <a:latin typeface="Candara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Candara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Orbit">
      <a:fillStyleLst>
        <a:solidFill>
          <a:schemeClr val="phClr"/>
        </a:solidFill>
        <a:solidFill>
          <a:schemeClr val="phClr">
            <a:shade val="80000"/>
          </a:schemeClr>
        </a:solidFill>
        <a:gradFill rotWithShape="1">
          <a:gsLst>
            <a:gs pos="0">
              <a:schemeClr val="phClr">
                <a:shade val="30000"/>
                <a:satMod val="100000"/>
              </a:schemeClr>
            </a:gs>
            <a:gs pos="80000">
              <a:schemeClr val="phClr">
                <a:shade val="90000"/>
                <a:satMod val="100000"/>
              </a:schemeClr>
            </a:gs>
            <a:gs pos="100000">
              <a:schemeClr val="phClr">
                <a:tint val="9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762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228600" dist="38100" dir="5400000" sx="104000" sy="104000" algn="ctr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317500" dist="381000" dir="5400000" sx="90000" sy="2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etal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000"/>
                <a:lumMod val="80000"/>
              </a:schemeClr>
              <a:schemeClr val="phClr">
                <a:satMod val="360000"/>
                <a:lumMod val="14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Orbita.thmx</Template>
  <TotalTime>53</TotalTime>
  <Words>146</Words>
  <Application>Microsoft Macintosh PowerPoint</Application>
  <PresentationFormat>Presentazione su schermo (4:3)</PresentationFormat>
  <Paragraphs>10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5" baseType="lpstr">
      <vt:lpstr>Orbita</vt:lpstr>
      <vt:lpstr>E allora, che possiamo fare?</vt:lpstr>
      <vt:lpstr>Consapevolezza e avventura</vt:lpstr>
      <vt:lpstr>Fare la pace nell’era planetaria: l’esempio di Mandela</vt:lpstr>
      <vt:lpstr>Buona sociologia a tutti 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 allora, che possiamo fare?</dc:title>
  <dc:creator>Marco Ingrosso</dc:creator>
  <cp:lastModifiedBy>Marco Ingrosso</cp:lastModifiedBy>
  <cp:revision>8</cp:revision>
  <dcterms:created xsi:type="dcterms:W3CDTF">2013-12-06T10:56:55Z</dcterms:created>
  <dcterms:modified xsi:type="dcterms:W3CDTF">2013-12-12T10:54:14Z</dcterms:modified>
</cp:coreProperties>
</file>