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46EF"/>
    <a:srgbClr val="5C3AC4"/>
    <a:srgbClr val="5134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7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25/10/13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25/10/13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25/10/13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25/10/13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25/10/13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25/10/13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25/10/13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25/10/13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25/10/13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25/10/13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25/10/13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25/10/13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‹n.›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408802"/>
          </a:xfrm>
        </p:spPr>
        <p:txBody>
          <a:bodyPr>
            <a:normAutofit/>
          </a:bodyPr>
          <a:lstStyle/>
          <a:p>
            <a:r>
              <a:rPr lang="it-IT" sz="4000" dirty="0" smtClean="0">
                <a:solidFill>
                  <a:srgbClr val="FF6600"/>
                </a:solidFill>
                <a:latin typeface="Comic Sans MS"/>
                <a:cs typeface="Comic Sans MS"/>
              </a:rPr>
              <a:t>Commento </a:t>
            </a:r>
            <a:r>
              <a:rPr lang="it-IT" sz="4000" dirty="0" smtClean="0">
                <a:solidFill>
                  <a:srgbClr val="FF6600"/>
                </a:solidFill>
                <a:latin typeface="Comic Sans MS"/>
                <a:cs typeface="Comic Sans MS"/>
              </a:rPr>
              <a:t>su Esercitazione 1</a:t>
            </a:r>
            <a:endParaRPr lang="it-IT" sz="4000" dirty="0">
              <a:solidFill>
                <a:srgbClr val="FF6600"/>
              </a:solidFill>
              <a:latin typeface="Comic Sans MS"/>
              <a:cs typeface="Comic Sans MS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3171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978799"/>
          </a:xfrm>
        </p:spPr>
        <p:txBody>
          <a:bodyPr>
            <a:normAutofit/>
          </a:bodyPr>
          <a:lstStyle/>
          <a:p>
            <a:r>
              <a:rPr lang="it-IT" sz="3200" i="1" dirty="0" smtClean="0">
                <a:solidFill>
                  <a:srgbClr val="660066"/>
                </a:solidFill>
              </a:rPr>
              <a:t>Importanza di questa esercitazione</a:t>
            </a:r>
            <a:endParaRPr lang="it-IT" sz="3200" i="1" dirty="0">
              <a:solidFill>
                <a:srgbClr val="660066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63040" y="1887918"/>
            <a:ext cx="6196405" cy="3835152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it-IT" dirty="0" smtClean="0"/>
              <a:t> </a:t>
            </a:r>
            <a:r>
              <a:rPr lang="it-IT" i="1" dirty="0" smtClean="0">
                <a:solidFill>
                  <a:srgbClr val="0000FF"/>
                </a:solidFill>
              </a:rPr>
              <a:t>Quanti hanno risposto</a:t>
            </a:r>
          </a:p>
          <a:p>
            <a:pPr>
              <a:lnSpc>
                <a:spcPct val="200000"/>
              </a:lnSpc>
            </a:pPr>
            <a:r>
              <a:rPr lang="it-IT" i="1" dirty="0">
                <a:solidFill>
                  <a:srgbClr val="0000FF"/>
                </a:solidFill>
              </a:rPr>
              <a:t> </a:t>
            </a:r>
            <a:r>
              <a:rPr lang="it-IT" i="1" dirty="0" smtClean="0">
                <a:solidFill>
                  <a:srgbClr val="0000FF"/>
                </a:solidFill>
              </a:rPr>
              <a:t>Come si è risposto</a:t>
            </a:r>
          </a:p>
          <a:p>
            <a:pPr>
              <a:lnSpc>
                <a:spcPct val="200000"/>
              </a:lnSpc>
            </a:pPr>
            <a:r>
              <a:rPr lang="it-IT" i="1" dirty="0">
                <a:solidFill>
                  <a:srgbClr val="0000FF"/>
                </a:solidFill>
              </a:rPr>
              <a:t> </a:t>
            </a:r>
            <a:r>
              <a:rPr lang="it-IT" i="1" dirty="0" smtClean="0">
                <a:solidFill>
                  <a:srgbClr val="0000FF"/>
                </a:solidFill>
              </a:rPr>
              <a:t>Apprendimenti: opinioni a confronto</a:t>
            </a:r>
          </a:p>
          <a:p>
            <a:pPr>
              <a:lnSpc>
                <a:spcPct val="200000"/>
              </a:lnSpc>
            </a:pPr>
            <a:r>
              <a:rPr lang="it-IT" i="1" dirty="0">
                <a:solidFill>
                  <a:srgbClr val="0000FF"/>
                </a:solidFill>
              </a:rPr>
              <a:t> </a:t>
            </a:r>
            <a:r>
              <a:rPr lang="it-IT" i="1" dirty="0" smtClean="0">
                <a:solidFill>
                  <a:srgbClr val="0000FF"/>
                </a:solidFill>
              </a:rPr>
              <a:t>Da soli o in gruppo?</a:t>
            </a:r>
            <a:endParaRPr lang="it-IT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521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87264"/>
          </a:xfrm>
        </p:spPr>
        <p:txBody>
          <a:bodyPr>
            <a:normAutofit/>
          </a:bodyPr>
          <a:lstStyle/>
          <a:p>
            <a:r>
              <a:rPr lang="it-IT" sz="3200" i="1" dirty="0" smtClean="0">
                <a:solidFill>
                  <a:srgbClr val="660066"/>
                </a:solidFill>
              </a:rPr>
              <a:t>Confezione e cura della relazione</a:t>
            </a:r>
            <a:endParaRPr lang="it-IT" sz="3200" i="1" dirty="0">
              <a:solidFill>
                <a:srgbClr val="660066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63040" y="1704847"/>
            <a:ext cx="6501934" cy="4163752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ea"/>
              <a:buAutoNum type="circleNumDbPlain"/>
            </a:pPr>
            <a:r>
              <a:rPr lang="it-IT" dirty="0" smtClean="0">
                <a:solidFill>
                  <a:srgbClr val="008000"/>
                </a:solidFill>
              </a:rPr>
              <a:t> Nome Cognome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dirty="0">
                <a:solidFill>
                  <a:srgbClr val="008000"/>
                </a:solidFill>
              </a:rPr>
              <a:t> </a:t>
            </a:r>
            <a:r>
              <a:rPr lang="it-IT" dirty="0" smtClean="0">
                <a:solidFill>
                  <a:srgbClr val="008000"/>
                </a:solidFill>
              </a:rPr>
              <a:t>Titolo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dirty="0">
                <a:solidFill>
                  <a:srgbClr val="008000"/>
                </a:solidFill>
              </a:rPr>
              <a:t> </a:t>
            </a:r>
            <a:r>
              <a:rPr lang="it-IT" dirty="0" smtClean="0">
                <a:solidFill>
                  <a:srgbClr val="008000"/>
                </a:solidFill>
              </a:rPr>
              <a:t>Titolo del file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dirty="0">
                <a:solidFill>
                  <a:srgbClr val="008000"/>
                </a:solidFill>
              </a:rPr>
              <a:t> </a:t>
            </a:r>
            <a:r>
              <a:rPr lang="it-IT" dirty="0" smtClean="0">
                <a:solidFill>
                  <a:srgbClr val="008000"/>
                </a:solidFill>
              </a:rPr>
              <a:t>Immagini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dirty="0">
                <a:solidFill>
                  <a:srgbClr val="008000"/>
                </a:solidFill>
              </a:rPr>
              <a:t> </a:t>
            </a:r>
            <a:r>
              <a:rPr lang="it-IT" dirty="0" smtClean="0">
                <a:solidFill>
                  <a:srgbClr val="008000"/>
                </a:solidFill>
              </a:rPr>
              <a:t>Presentazione del testo </a:t>
            </a:r>
            <a:r>
              <a:rPr lang="it-IT" sz="2000" dirty="0" smtClean="0">
                <a:solidFill>
                  <a:srgbClr val="008000"/>
                </a:solidFill>
              </a:rPr>
              <a:t>(caratteri, giustificazione, ecc.)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dirty="0">
                <a:solidFill>
                  <a:srgbClr val="008000"/>
                </a:solidFill>
              </a:rPr>
              <a:t> </a:t>
            </a:r>
            <a:r>
              <a:rPr lang="it-IT" dirty="0" smtClean="0">
                <a:solidFill>
                  <a:srgbClr val="008000"/>
                </a:solidFill>
              </a:rPr>
              <a:t>Errori nel testo (di editing)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dirty="0">
                <a:solidFill>
                  <a:srgbClr val="008000"/>
                </a:solidFill>
              </a:rPr>
              <a:t> </a:t>
            </a:r>
            <a:r>
              <a:rPr lang="it-IT" dirty="0" smtClean="0">
                <a:solidFill>
                  <a:srgbClr val="008000"/>
                </a:solidFill>
              </a:rPr>
              <a:t>Messaggio di presentazione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dirty="0">
                <a:solidFill>
                  <a:srgbClr val="008000"/>
                </a:solidFill>
              </a:rPr>
              <a:t> </a:t>
            </a:r>
            <a:r>
              <a:rPr lang="it-IT" dirty="0" smtClean="0">
                <a:solidFill>
                  <a:srgbClr val="008000"/>
                </a:solidFill>
              </a:rPr>
              <a:t>Creazione di una “relazione”: un messaggio che mi presenta</a:t>
            </a:r>
            <a:endParaRPr lang="it-IT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090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87264"/>
          </a:xfrm>
        </p:spPr>
        <p:txBody>
          <a:bodyPr>
            <a:normAutofit/>
          </a:bodyPr>
          <a:lstStyle/>
          <a:p>
            <a:r>
              <a:rPr lang="it-IT" sz="3200" i="1" dirty="0" smtClean="0">
                <a:solidFill>
                  <a:srgbClr val="660066"/>
                </a:solidFill>
              </a:rPr>
              <a:t>Contenuti della relazione</a:t>
            </a:r>
            <a:endParaRPr lang="it-IT" sz="3200" i="1" dirty="0">
              <a:solidFill>
                <a:srgbClr val="660066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63040" y="1704847"/>
            <a:ext cx="6196405" cy="4018222"/>
          </a:xfrm>
        </p:spPr>
        <p:txBody>
          <a:bodyPr/>
          <a:lstStyle/>
          <a:p>
            <a:r>
              <a:rPr lang="it-IT" dirty="0" smtClean="0"/>
              <a:t> </a:t>
            </a:r>
            <a:r>
              <a:rPr lang="it-IT" dirty="0" smtClean="0">
                <a:solidFill>
                  <a:srgbClr val="FF6600"/>
                </a:solidFill>
              </a:rPr>
              <a:t>Istruzioni: seguite?</a:t>
            </a:r>
          </a:p>
          <a:p>
            <a:r>
              <a:rPr lang="it-IT" dirty="0"/>
              <a:t> </a:t>
            </a:r>
            <a:r>
              <a:rPr lang="it-IT" dirty="0" smtClean="0">
                <a:solidFill>
                  <a:srgbClr val="008000"/>
                </a:solidFill>
              </a:rPr>
              <a:t>Tema: centrato?</a:t>
            </a:r>
          </a:p>
          <a:p>
            <a:r>
              <a:rPr lang="it-IT" dirty="0"/>
              <a:t> </a:t>
            </a:r>
            <a:r>
              <a:rPr lang="it-IT" dirty="0" smtClean="0">
                <a:solidFill>
                  <a:srgbClr val="0000FF"/>
                </a:solidFill>
              </a:rPr>
              <a:t>Fonti: utilizzate e confrontate?</a:t>
            </a:r>
          </a:p>
          <a:p>
            <a:r>
              <a:rPr lang="it-IT" dirty="0"/>
              <a:t> </a:t>
            </a:r>
            <a:r>
              <a:rPr lang="it-IT" dirty="0" smtClean="0">
                <a:solidFill>
                  <a:srgbClr val="000090"/>
                </a:solidFill>
              </a:rPr>
              <a:t>Fonti: citazione nel testo e in bibliografia</a:t>
            </a:r>
          </a:p>
          <a:p>
            <a:r>
              <a:rPr lang="it-IT" dirty="0"/>
              <a:t> </a:t>
            </a:r>
            <a:r>
              <a:rPr lang="it-IT" dirty="0" smtClean="0">
                <a:solidFill>
                  <a:srgbClr val="FF0000"/>
                </a:solidFill>
              </a:rPr>
              <a:t>Copiare (a man bassa) o “citare”?</a:t>
            </a:r>
          </a:p>
          <a:p>
            <a:r>
              <a:rPr lang="it-IT" dirty="0"/>
              <a:t> </a:t>
            </a:r>
            <a:r>
              <a:rPr lang="it-IT" dirty="0" smtClean="0">
                <a:solidFill>
                  <a:srgbClr val="800000"/>
                </a:solidFill>
              </a:rPr>
              <a:t>Riassumere o lasciarsi interrogare?</a:t>
            </a:r>
          </a:p>
          <a:p>
            <a:r>
              <a:rPr lang="it-IT" dirty="0"/>
              <a:t> </a:t>
            </a:r>
            <a:r>
              <a:rPr lang="it-IT" b="1" dirty="0" smtClean="0">
                <a:solidFill>
                  <a:srgbClr val="7046EF"/>
                </a:solidFill>
              </a:rPr>
              <a:t>Apprendimento zero </a:t>
            </a:r>
            <a:r>
              <a:rPr lang="it-IT" dirty="0" smtClean="0">
                <a:solidFill>
                  <a:srgbClr val="7046EF"/>
                </a:solidFill>
              </a:rPr>
              <a:t>(meccanico, ripetitivo) o </a:t>
            </a:r>
            <a:r>
              <a:rPr lang="it-IT" b="1" dirty="0" smtClean="0">
                <a:solidFill>
                  <a:srgbClr val="7046EF"/>
                </a:solidFill>
              </a:rPr>
              <a:t>apprendimento uno </a:t>
            </a:r>
            <a:r>
              <a:rPr lang="it-IT" dirty="0" smtClean="0">
                <a:solidFill>
                  <a:srgbClr val="7046EF"/>
                </a:solidFill>
              </a:rPr>
              <a:t>(fare proprio, entrare nel modo di pensare dell’autore, …)?</a:t>
            </a:r>
            <a:endParaRPr lang="it-IT" dirty="0">
              <a:solidFill>
                <a:srgbClr val="7046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767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87264"/>
          </a:xfrm>
        </p:spPr>
        <p:txBody>
          <a:bodyPr>
            <a:normAutofit/>
          </a:bodyPr>
          <a:lstStyle/>
          <a:p>
            <a:r>
              <a:rPr lang="it-IT" sz="3200" i="1" dirty="0" err="1" smtClean="0">
                <a:solidFill>
                  <a:srgbClr val="660066"/>
                </a:solidFill>
              </a:rPr>
              <a:t>Bateson</a:t>
            </a:r>
            <a:r>
              <a:rPr lang="it-IT" sz="3200" i="1" dirty="0" smtClean="0">
                <a:solidFill>
                  <a:srgbClr val="660066"/>
                </a:solidFill>
              </a:rPr>
              <a:t>: la vita e le idee</a:t>
            </a:r>
            <a:endParaRPr lang="it-IT" sz="3200" i="1" dirty="0">
              <a:solidFill>
                <a:srgbClr val="660066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63040" y="1704847"/>
            <a:ext cx="6196405" cy="4018222"/>
          </a:xfrm>
        </p:spPr>
        <p:txBody>
          <a:bodyPr/>
          <a:lstStyle/>
          <a:p>
            <a:r>
              <a:rPr lang="it-IT" dirty="0" smtClean="0"/>
              <a:t> </a:t>
            </a:r>
            <a:r>
              <a:rPr lang="it-IT" b="1" dirty="0" smtClean="0">
                <a:solidFill>
                  <a:srgbClr val="FF6600"/>
                </a:solidFill>
              </a:rPr>
              <a:t>La vita</a:t>
            </a:r>
            <a:r>
              <a:rPr lang="it-IT" dirty="0" smtClean="0">
                <a:solidFill>
                  <a:srgbClr val="FF6600"/>
                </a:solidFill>
              </a:rPr>
              <a:t>: </a:t>
            </a:r>
            <a:r>
              <a:rPr lang="it-IT" dirty="0" smtClean="0">
                <a:solidFill>
                  <a:srgbClr val="0000FF"/>
                </a:solidFill>
              </a:rPr>
              <a:t>instabile e inventiva, cambiamenti e apprendimenti, la consapevolezza di un filo rosso e di una “saggezza”</a:t>
            </a:r>
          </a:p>
          <a:p>
            <a:r>
              <a:rPr lang="it-IT" dirty="0">
                <a:solidFill>
                  <a:srgbClr val="0000FF"/>
                </a:solidFill>
              </a:rPr>
              <a:t> </a:t>
            </a:r>
            <a:r>
              <a:rPr lang="it-IT" b="1" dirty="0" smtClean="0">
                <a:solidFill>
                  <a:srgbClr val="008000"/>
                </a:solidFill>
              </a:rPr>
              <a:t>Il pensiero (l’ecologia delle idee)</a:t>
            </a:r>
            <a:r>
              <a:rPr lang="it-IT" dirty="0" smtClean="0">
                <a:solidFill>
                  <a:srgbClr val="0000FF"/>
                </a:solidFill>
              </a:rPr>
              <a:t>: </a:t>
            </a:r>
            <a:r>
              <a:rPr lang="it-IT" dirty="0" smtClean="0">
                <a:solidFill>
                  <a:srgbClr val="660066"/>
                </a:solidFill>
              </a:rPr>
              <a:t>rigore logico e immaginazione creativa, sensibilità per le relazioni, per la “struttura che connette”</a:t>
            </a:r>
          </a:p>
          <a:p>
            <a:r>
              <a:rPr lang="it-IT" dirty="0">
                <a:solidFill>
                  <a:srgbClr val="0000FF"/>
                </a:solidFill>
              </a:rPr>
              <a:t> </a:t>
            </a:r>
            <a:r>
              <a:rPr lang="it-IT" dirty="0" smtClean="0">
                <a:solidFill>
                  <a:srgbClr val="000090"/>
                </a:solidFill>
              </a:rPr>
              <a:t>“attualità”</a:t>
            </a:r>
            <a:r>
              <a:rPr lang="it-IT" dirty="0" smtClean="0">
                <a:solidFill>
                  <a:srgbClr val="0000FF"/>
                </a:solidFill>
              </a:rPr>
              <a:t>: </a:t>
            </a:r>
            <a:r>
              <a:rPr lang="it-IT" dirty="0" smtClean="0">
                <a:solidFill>
                  <a:srgbClr val="7046EF"/>
                </a:solidFill>
              </a:rPr>
              <a:t>un modo di pensare olistico-estetico; ci è utile oggi?</a:t>
            </a:r>
            <a:endParaRPr lang="it-IT" dirty="0">
              <a:solidFill>
                <a:srgbClr val="7046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40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87264"/>
          </a:xfrm>
        </p:spPr>
        <p:txBody>
          <a:bodyPr>
            <a:normAutofit/>
          </a:bodyPr>
          <a:lstStyle/>
          <a:p>
            <a:r>
              <a:rPr lang="it-IT" sz="3200" i="1" dirty="0" smtClean="0">
                <a:solidFill>
                  <a:srgbClr val="660066"/>
                </a:solidFill>
              </a:rPr>
              <a:t>Giudizi e voti</a:t>
            </a:r>
            <a:endParaRPr lang="it-IT" sz="3200" i="1" dirty="0">
              <a:solidFill>
                <a:srgbClr val="660066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63040" y="1704847"/>
            <a:ext cx="6196405" cy="4018222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 </a:t>
            </a:r>
            <a:r>
              <a:rPr lang="it-IT" dirty="0" smtClean="0">
                <a:solidFill>
                  <a:srgbClr val="7046EF"/>
                </a:solidFill>
              </a:rPr>
              <a:t>Valutazioni come stimolo a migliorare; </a:t>
            </a:r>
            <a:r>
              <a:rPr lang="it-IT" i="1" dirty="0" smtClean="0">
                <a:solidFill>
                  <a:srgbClr val="7046EF"/>
                </a:solidFill>
              </a:rPr>
              <a:t>aspettative/modello tipo (rigore e immaginazione)/risultati</a:t>
            </a:r>
          </a:p>
          <a:p>
            <a:endParaRPr lang="it-IT" dirty="0">
              <a:solidFill>
                <a:srgbClr val="7046EF"/>
              </a:solidFill>
            </a:endParaRPr>
          </a:p>
          <a:p>
            <a:r>
              <a:rPr lang="it-IT" dirty="0" smtClean="0">
                <a:solidFill>
                  <a:srgbClr val="7046EF"/>
                </a:solidFill>
              </a:rPr>
              <a:t> </a:t>
            </a:r>
            <a:r>
              <a:rPr lang="it-IT" dirty="0" smtClean="0">
                <a:solidFill>
                  <a:srgbClr val="FF6600"/>
                </a:solidFill>
              </a:rPr>
              <a:t>Voti: utili per esame, ma riduttivi </a:t>
            </a:r>
            <a:r>
              <a:rPr lang="it-IT" sz="2000" i="1" dirty="0" smtClean="0">
                <a:solidFill>
                  <a:srgbClr val="FF6600"/>
                </a:solidFill>
              </a:rPr>
              <a:t>(non riescono ad esprime adeguatamente le qualità)</a:t>
            </a:r>
          </a:p>
          <a:p>
            <a:endParaRPr lang="it-IT" dirty="0">
              <a:solidFill>
                <a:srgbClr val="7046EF"/>
              </a:solidFill>
            </a:endParaRPr>
          </a:p>
          <a:p>
            <a:r>
              <a:rPr lang="it-IT" dirty="0" smtClean="0">
                <a:solidFill>
                  <a:srgbClr val="7046EF"/>
                </a:solidFill>
              </a:rPr>
              <a:t> </a:t>
            </a:r>
            <a:r>
              <a:rPr lang="it-IT" dirty="0" smtClean="0">
                <a:solidFill>
                  <a:srgbClr val="FF0000"/>
                </a:solidFill>
              </a:rPr>
              <a:t>Lettura-studio di testi “in corso d’opera”</a:t>
            </a:r>
          </a:p>
          <a:p>
            <a:endParaRPr lang="it-IT" dirty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it-IT" sz="2000" i="1" dirty="0" smtClean="0">
                <a:solidFill>
                  <a:srgbClr val="0000FF"/>
                </a:solidFill>
                <a:latin typeface="Comic Sans MS"/>
                <a:cs typeface="Comic Sans MS"/>
              </a:rPr>
              <a:t> … e chi non ha partecipato?</a:t>
            </a:r>
            <a:endParaRPr lang="it-IT" sz="2000" i="1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16331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untina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Puntina.thmx</Template>
  <TotalTime>56</TotalTime>
  <Words>289</Words>
  <Application>Microsoft Macintosh PowerPoint</Application>
  <PresentationFormat>Presentazione su schermo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Puntina</vt:lpstr>
      <vt:lpstr>Commento su Esercitazione 1</vt:lpstr>
      <vt:lpstr>Importanza di questa esercitazione</vt:lpstr>
      <vt:lpstr>Confezione e cura della relazione</vt:lpstr>
      <vt:lpstr>Contenuti della relazione</vt:lpstr>
      <vt:lpstr>Bateson: la vita e le idee</vt:lpstr>
      <vt:lpstr>Giudizi e voti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Commenti su Esercitazione 1</dc:title>
  <dc:creator>Marco Ingrosso</dc:creator>
  <cp:lastModifiedBy>Marco Ingrosso</cp:lastModifiedBy>
  <cp:revision>12</cp:revision>
  <dcterms:created xsi:type="dcterms:W3CDTF">2013-10-24T09:37:51Z</dcterms:created>
  <dcterms:modified xsi:type="dcterms:W3CDTF">2013-10-25T09:34:42Z</dcterms:modified>
</cp:coreProperties>
</file>