
<file path=[Content_Types].xml><?xml version="1.0" encoding="utf-8"?>
<Types xmlns="http://schemas.openxmlformats.org/package/2006/content-types">
  <Default Extension="rels" ContentType="application/vnd.openxmlformats-package.relationships+xml"/>
  <Default Extension="docx" ContentType="application/vnd.openxmlformats-officedocument.wordprocessingml.document"/>
  <Default Extension="xml" ContentType="application/xml"/>
  <Default Extension="jpeg" ContentType="image/jpeg"/>
  <Default Extension="vml" ContentType="application/vnd.openxmlformats-officedocument.vmlDrawing"/>
  <Default Extension="png" ContentType="image/png"/>
  <Default Extension="bin" ContentType="application/vnd.openxmlformats-officedocument.presentationml.printerSettings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100"/>
    <a:srgbClr val="D10000"/>
    <a:srgbClr val="D25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108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theme" Target="theme/theme1.xml"/><Relationship Id="rId4" Type="http://schemas.openxmlformats.org/officeDocument/2006/relationships/slide" Target="slides/slide3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slide" Target="slides/slide15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2" Type="http://schemas.openxmlformats.org/officeDocument/2006/relationships/slide" Target="slides/slide11.xml"/><Relationship Id="rId17" Type="http://schemas.openxmlformats.org/officeDocument/2006/relationships/printerSettings" Target="printerSettings/printerSettings1.bin"/><Relationship Id="rId19" Type="http://schemas.openxmlformats.org/officeDocument/2006/relationships/viewProps" Target="viewProp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-TextureFore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796303"/>
            <a:ext cx="7086600" cy="1847850"/>
          </a:xfrm>
        </p:spPr>
        <p:txBody>
          <a:bodyPr vert="horz" lIns="91440" tIns="45720" rIns="91440" bIns="45720" rtlCol="0" anchor="b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66565"/>
            <a:ext cx="7086600" cy="1752600"/>
          </a:xfrm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88423" y="6221506"/>
            <a:ext cx="2743200" cy="365125"/>
          </a:xfrm>
        </p:spPr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95400" y="6221506"/>
            <a:ext cx="2743200" cy="36512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792224"/>
            <a:ext cx="7086600" cy="1847088"/>
          </a:xfrm>
        </p:spPr>
        <p:txBody>
          <a:bodyPr vert="horz" lIns="91440" tIns="45720" rIns="91440" bIns="45720" rtlCol="0" anchor="b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5400" b="1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3666744"/>
            <a:ext cx="7086600" cy="1755648"/>
          </a:xfrm>
        </p:spPr>
        <p:txBody>
          <a:bodyPr vert="horz" lIns="91440" tIns="45720" rIns="91440" bIns="45720" rtlCol="0" anchor="t" anchorCtr="0">
            <a:noAutofit/>
            <a:scene3d>
              <a:camera prst="orthographicFront"/>
              <a:lightRig rig="threePt" dir="t">
                <a:rot lat="0" lon="0" rev="10800000"/>
              </a:lightRig>
            </a:scene3d>
            <a:sp3d extrusionH="25400">
              <a:bevelT w="12700" h="12700" prst="relaxedInset"/>
              <a:bevelB w="12700" h="12700" prst="relaxedInset"/>
            </a:sp3d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buFont typeface="Wingdings" pitchFamily="2" charset="2"/>
              <a:buNone/>
              <a:defRPr sz="2000" b="0" kern="120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25400" dist="19050" dir="4200000" algn="ctr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9023" y="1816100"/>
            <a:ext cx="3429000" cy="4310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2363" y="1816100"/>
            <a:ext cx="3429000" cy="4310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024" y="1688679"/>
            <a:ext cx="3429000" cy="8270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9024" y="2590800"/>
            <a:ext cx="3429000" cy="35353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2363" y="1688679"/>
            <a:ext cx="3429000" cy="8270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32363" y="2590800"/>
            <a:ext cx="3429000" cy="35353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729" y="381000"/>
            <a:ext cx="3429000" cy="1649506"/>
          </a:xfrm>
        </p:spPr>
        <p:txBody>
          <a:bodyPr anchor="b"/>
          <a:lstStyle>
            <a:lvl1pPr algn="ctr">
              <a:lnSpc>
                <a:spcPct val="100000"/>
              </a:lnSpc>
              <a:defRPr sz="3600" b="1"/>
            </a:lvl1pPr>
          </a:lstStyle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588" y="381000"/>
            <a:ext cx="3429000" cy="57451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4729" y="2057401"/>
            <a:ext cx="3429000" cy="36576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363" y="739588"/>
            <a:ext cx="3429000" cy="1290380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stile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88136" y="779929"/>
            <a:ext cx="3429000" cy="4935071"/>
          </a:xfrm>
          <a:ln w="76200" cmpd="dbl">
            <a:solidFill>
              <a:schemeClr val="tx1"/>
            </a:solidFill>
            <a:miter lim="800000"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2363" y="2057400"/>
            <a:ext cx="3429000" cy="36576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 typeface="Wingdings" pitchFamily="2" charset="2"/>
              <a:buNone/>
            </a:pPr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sopra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025" y="3765177"/>
            <a:ext cx="7272338" cy="1098176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78013" y="777240"/>
            <a:ext cx="4294363" cy="2866913"/>
          </a:xfrm>
          <a:ln w="76200" cmpd="dbl">
            <a:solidFill>
              <a:schemeClr val="tx1"/>
            </a:solidFill>
            <a:miter lim="800000"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Trascinare l'immagine su un segnaposto o fare clic sull'icona per aggiungerla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9025" y="4867836"/>
            <a:ext cx="7272338" cy="126402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 typeface="Wingdings" pitchFamily="2" charset="2"/>
              <a:buNone/>
            </a:pPr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6588" y="609600"/>
            <a:ext cx="1524000" cy="5516563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9024" y="609600"/>
            <a:ext cx="5921376" cy="55165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3390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smtClean="0"/>
              <a:t>Fare clic per modificare stile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9024" y="1801906"/>
            <a:ext cx="7272339" cy="43242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02187" y="6356350"/>
            <a:ext cx="24294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90C4CEC-16D5-4229-B4DE-FDE9B679D7E2}" type="datetimeFigureOut">
              <a:rPr lang="en-US" smtClean="0"/>
              <a:t>21/05/13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420393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BAE4E6-4D12-4A48-9B6B-6FA0B79BEE93}" type="slidenum">
              <a:rPr lang="en-US" smtClean="0"/>
              <a:t>‹n.›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lnSpc>
          <a:spcPts val="5200"/>
        </a:lnSpc>
        <a:spcBef>
          <a:spcPct val="0"/>
        </a:spcBef>
        <a:buNone/>
        <a:defRPr sz="48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" pitchFamily="2" charset="2"/>
        <a:buChar char="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" pitchFamily="2" charset="2"/>
        <a:buChar char="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" pitchFamily="2" charset="2"/>
        <a:buChar char="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" pitchFamily="2" charset="2"/>
        <a:buChar char="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image" Target="../media/image6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file:///\\localhost\Users\marcoingrosso\Desktop\Macintosh%20HD:LUCIDI:luc%20Ben%20Soc:societa&#768;%20planetaria%20copia!OLE_LINK1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image" Target="../media/image8.emf"/><Relationship Id="rId4" Type="http://schemas.openxmlformats.org/officeDocument/2006/relationships/image" Target="../media/image7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package" Target="../embeddings/Documento_di_Microsoft_Word1.docx"/><Relationship Id="rId5" Type="http://schemas.openxmlformats.org/officeDocument/2006/relationships/oleObject" Target="file:///\\localhost\Users\marcoingrosso\Desktop\Macintosh%20HD:LUCIDI:luc%20Ben%20Soc:Prom%20Ben%20Soc:Benessere%20sociale%20fig%20copia.doc!OLE_LINK2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371600" y="1796303"/>
            <a:ext cx="7086600" cy="940733"/>
          </a:xfrm>
        </p:spPr>
        <p:txBody>
          <a:bodyPr/>
          <a:lstStyle/>
          <a:p>
            <a:r>
              <a:rPr lang="it-IT" sz="4400" dirty="0" smtClean="0">
                <a:solidFill>
                  <a:srgbClr val="800000"/>
                </a:solidFill>
              </a:rPr>
              <a:t>Senza benessere sociale</a:t>
            </a:r>
            <a:endParaRPr lang="it-IT" sz="4400" dirty="0">
              <a:solidFill>
                <a:srgbClr val="800000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082247"/>
            <a:ext cx="7086600" cy="2336918"/>
          </a:xfrm>
        </p:spPr>
        <p:txBody>
          <a:bodyPr/>
          <a:lstStyle/>
          <a:p>
            <a:r>
              <a:rPr lang="it-IT" sz="2800" b="1" dirty="0" smtClean="0">
                <a:solidFill>
                  <a:srgbClr val="008000"/>
                </a:solidFill>
              </a:rPr>
              <a:t>Nuovi rischi </a:t>
            </a:r>
          </a:p>
          <a:p>
            <a:r>
              <a:rPr lang="it-IT" sz="2800" b="1" dirty="0" smtClean="0">
                <a:solidFill>
                  <a:srgbClr val="008000"/>
                </a:solidFill>
              </a:rPr>
              <a:t>e attese di qualità della vita </a:t>
            </a:r>
          </a:p>
          <a:p>
            <a:r>
              <a:rPr lang="it-IT" sz="2800" b="1" dirty="0" smtClean="0">
                <a:solidFill>
                  <a:srgbClr val="008000"/>
                </a:solidFill>
              </a:rPr>
              <a:t>nella società planetaria</a:t>
            </a:r>
            <a:endParaRPr lang="it-IT" sz="2800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17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cap="small" dirty="0" smtClean="0"/>
              <a:t/>
            </a:r>
            <a:br>
              <a:rPr lang="it-IT" cap="small" dirty="0" smtClean="0"/>
            </a:br>
            <a:r>
              <a:rPr lang="it-IT" sz="4400" cap="small" dirty="0" smtClean="0">
                <a:solidFill>
                  <a:srgbClr val="660066"/>
                </a:solidFill>
              </a:rPr>
              <a:t>Mutamenti </a:t>
            </a:r>
            <a:br>
              <a:rPr lang="it-IT" sz="4400" cap="small" dirty="0" smtClean="0">
                <a:solidFill>
                  <a:srgbClr val="660066"/>
                </a:solidFill>
              </a:rPr>
            </a:br>
            <a:r>
              <a:rPr lang="it-IT" sz="4400" cap="small" dirty="0" smtClean="0">
                <a:solidFill>
                  <a:srgbClr val="660066"/>
                </a:solidFill>
              </a:rPr>
              <a:t>nell’Ambiente Socio-Politico</a:t>
            </a:r>
            <a:r>
              <a:rPr lang="it-IT" sz="4400" dirty="0">
                <a:solidFill>
                  <a:srgbClr val="660066"/>
                </a:solidFill>
              </a:rPr>
              <a:t/>
            </a:r>
            <a:br>
              <a:rPr lang="it-IT" sz="4400" dirty="0">
                <a:solidFill>
                  <a:srgbClr val="660066"/>
                </a:solidFill>
              </a:rPr>
            </a:br>
            <a:endParaRPr lang="it-IT" sz="4400" dirty="0">
              <a:solidFill>
                <a:srgbClr val="660066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8242" y="1801906"/>
            <a:ext cx="8053121" cy="432425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t-IT" sz="2800" b="1" dirty="0" smtClean="0">
                <a:solidFill>
                  <a:srgbClr val="000090"/>
                </a:solidFill>
              </a:rPr>
              <a:t>Società nazionale / alleanze politiche</a:t>
            </a:r>
            <a:r>
              <a:rPr lang="it-IT" sz="2800" b="1" dirty="0">
                <a:solidFill>
                  <a:srgbClr val="000090"/>
                </a:solidFill>
              </a:rPr>
              <a:t> </a:t>
            </a:r>
            <a:r>
              <a:rPr lang="it-IT" sz="2800" b="1" dirty="0" smtClean="0">
                <a:solidFill>
                  <a:srgbClr val="000090"/>
                </a:solidFill>
              </a:rPr>
              <a:t>bipolari </a:t>
            </a:r>
            <a:r>
              <a:rPr lang="it-IT" b="1" dirty="0" smtClean="0">
                <a:solidFill>
                  <a:srgbClr val="000090"/>
                </a:solidFill>
              </a:rPr>
              <a:t>(conflitto Est-Ovest; creazione del “Terzo mondo”)</a:t>
            </a:r>
            <a:r>
              <a:rPr lang="it-IT" sz="2800" b="1" dirty="0">
                <a:solidFill>
                  <a:srgbClr val="000090"/>
                </a:solidFill>
              </a:rPr>
              <a:t>	</a:t>
            </a:r>
            <a:endParaRPr lang="it-IT" sz="2800" b="1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endParaRPr lang="it-IT" sz="2800" b="1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r>
              <a:rPr lang="it-IT" sz="2800" b="1" dirty="0" smtClean="0">
                <a:solidFill>
                  <a:srgbClr val="D25400"/>
                </a:solidFill>
              </a:rPr>
              <a:t>Società post-nazionale (unioni continentali)/predominio uni</a:t>
            </a:r>
            <a:r>
              <a:rPr lang="it-IT" sz="2800" b="1" dirty="0">
                <a:solidFill>
                  <a:srgbClr val="D25400"/>
                </a:solidFill>
              </a:rPr>
              <a:t> </a:t>
            </a:r>
            <a:r>
              <a:rPr lang="it-IT" sz="2800" b="1" dirty="0" smtClean="0">
                <a:solidFill>
                  <a:srgbClr val="D25400"/>
                </a:solidFill>
              </a:rPr>
              <a:t>o multipolare?</a:t>
            </a:r>
            <a:endParaRPr lang="it-IT" sz="2800" b="1" dirty="0">
              <a:solidFill>
                <a:srgbClr val="D25400"/>
              </a:solidFill>
            </a:endParaRPr>
          </a:p>
          <a:p>
            <a:pPr marL="0" indent="0" algn="ctr">
              <a:buNone/>
            </a:pPr>
            <a:endParaRPr lang="it-IT" sz="2800" b="1" i="1" dirty="0" smtClean="0">
              <a:solidFill>
                <a:srgbClr val="000090"/>
              </a:solidFill>
            </a:endParaRPr>
          </a:p>
          <a:p>
            <a:pPr marL="0" indent="0" algn="ctr">
              <a:buNone/>
            </a:pPr>
            <a:r>
              <a:rPr lang="it-IT" sz="3200" b="1" i="1" dirty="0" smtClean="0">
                <a:solidFill>
                  <a:srgbClr val="FF0000"/>
                </a:solidFill>
              </a:rPr>
              <a:t>Verso una società planetaria</a:t>
            </a:r>
            <a:r>
              <a:rPr lang="it-IT" sz="3200" i="1" dirty="0">
                <a:solidFill>
                  <a:srgbClr val="FF0000"/>
                </a:solidFill>
              </a:rPr>
              <a:t>?</a:t>
            </a:r>
            <a:r>
              <a:rPr lang="it-IT" sz="3200" dirty="0" smtClean="0">
                <a:solidFill>
                  <a:srgbClr val="FF0000"/>
                </a:solidFill>
              </a:rPr>
              <a:t> </a:t>
            </a:r>
            <a:endParaRPr lang="it-IT" sz="3200" dirty="0">
              <a:solidFill>
                <a:srgbClr val="FF0000"/>
              </a:solidFill>
            </a:endParaRPr>
          </a:p>
        </p:txBody>
      </p:sp>
      <p:sp>
        <p:nvSpPr>
          <p:cNvPr id="4" name="AutoShape 1"/>
          <p:cNvSpPr>
            <a:spLocks noChangeArrowheads="1"/>
          </p:cNvSpPr>
          <p:nvPr/>
        </p:nvSpPr>
        <p:spPr bwMode="auto">
          <a:xfrm rot="5400000">
            <a:off x="3757893" y="3013980"/>
            <a:ext cx="719106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 rot="5400000">
            <a:off x="3770497" y="4801406"/>
            <a:ext cx="693897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1323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406857"/>
            <a:ext cx="7272339" cy="986319"/>
          </a:xfrm>
        </p:spPr>
        <p:txBody>
          <a:bodyPr/>
          <a:lstStyle/>
          <a:p>
            <a:r>
              <a:rPr lang="it-IT" sz="4000" dirty="0">
                <a:solidFill>
                  <a:srgbClr val="660066"/>
                </a:solidFill>
              </a:rPr>
              <a:t>A</a:t>
            </a:r>
            <a:r>
              <a:rPr lang="it-IT" sz="4000" i="1" dirty="0">
                <a:solidFill>
                  <a:srgbClr val="660066"/>
                </a:solidFill>
              </a:rPr>
              <a:t>. Condizioni di vita</a:t>
            </a:r>
            <a:br>
              <a:rPr lang="it-IT" sz="4000" i="1" dirty="0">
                <a:solidFill>
                  <a:srgbClr val="660066"/>
                </a:solidFill>
              </a:rPr>
            </a:br>
            <a:endParaRPr lang="it-IT" sz="4000" dirty="0">
              <a:solidFill>
                <a:srgbClr val="660066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6880" y="1294544"/>
            <a:ext cx="8384184" cy="500556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Società</a:t>
            </a:r>
            <a:r>
              <a:rPr lang="it-IT" b="1" dirty="0">
                <a:solidFill>
                  <a:srgbClr val="000090"/>
                </a:solidFill>
              </a:rPr>
              <a:t> </a:t>
            </a:r>
            <a:r>
              <a:rPr lang="it-IT" b="1" dirty="0" smtClean="0">
                <a:solidFill>
                  <a:srgbClr val="000090"/>
                </a:solidFill>
              </a:rPr>
              <a:t>industriale</a:t>
            </a:r>
            <a:r>
              <a:rPr lang="it-IT" dirty="0" smtClean="0">
                <a:solidFill>
                  <a:srgbClr val="000090"/>
                </a:solidFill>
              </a:rPr>
              <a:t> </a:t>
            </a:r>
            <a:r>
              <a:rPr lang="it-IT" dirty="0" smtClean="0"/>
              <a:t>			</a:t>
            </a:r>
            <a:r>
              <a:rPr lang="it-IT" b="1" dirty="0" smtClean="0">
                <a:solidFill>
                  <a:srgbClr val="D25400"/>
                </a:solidFill>
              </a:rPr>
              <a:t>Società</a:t>
            </a:r>
            <a:r>
              <a:rPr lang="it-IT" dirty="0" smtClean="0">
                <a:solidFill>
                  <a:srgbClr val="D25400"/>
                </a:solidFill>
              </a:rPr>
              <a:t> </a:t>
            </a:r>
            <a:r>
              <a:rPr lang="it-IT" b="1" dirty="0" smtClean="0">
                <a:solidFill>
                  <a:srgbClr val="D25400"/>
                </a:solidFill>
              </a:rPr>
              <a:t>post</a:t>
            </a:r>
            <a:r>
              <a:rPr lang="it-IT" b="1" dirty="0">
                <a:solidFill>
                  <a:srgbClr val="D25400"/>
                </a:solidFill>
              </a:rPr>
              <a:t>-</a:t>
            </a:r>
            <a:r>
              <a:rPr lang="it-IT" b="1" dirty="0" smtClean="0">
                <a:solidFill>
                  <a:srgbClr val="D25400"/>
                </a:solidFill>
              </a:rPr>
              <a:t>industriale</a:t>
            </a:r>
            <a:r>
              <a:rPr lang="it-IT" dirty="0">
                <a:solidFill>
                  <a:srgbClr val="D25400"/>
                </a:solidFill>
              </a:rPr>
              <a:t> </a:t>
            </a:r>
            <a:r>
              <a:rPr lang="it-IT" dirty="0" smtClean="0">
                <a:solidFill>
                  <a:srgbClr val="D25400"/>
                </a:solidFill>
              </a:rPr>
              <a:t>					</a:t>
            </a:r>
            <a:r>
              <a:rPr lang="it-IT" b="1" dirty="0" smtClean="0">
                <a:solidFill>
                  <a:srgbClr val="D25400"/>
                </a:solidFill>
              </a:rPr>
              <a:t>dei servizi 							della conoscenza</a:t>
            </a:r>
          </a:p>
          <a:p>
            <a:pPr marL="0" indent="0">
              <a:buNone/>
            </a:pPr>
            <a:r>
              <a:rPr lang="it-IT" b="1" dirty="0">
                <a:solidFill>
                  <a:srgbClr val="D25400"/>
                </a:solidFill>
              </a:rPr>
              <a:t>	</a:t>
            </a:r>
            <a:r>
              <a:rPr lang="it-IT" b="1" dirty="0" smtClean="0">
                <a:solidFill>
                  <a:srgbClr val="D25400"/>
                </a:solidFill>
              </a:rPr>
              <a:t>				</a:t>
            </a:r>
            <a:r>
              <a:rPr lang="it-IT" b="1" dirty="0" smtClean="0">
                <a:solidFill>
                  <a:srgbClr val="800000"/>
                </a:solidFill>
              </a:rPr>
              <a:t>della finanza</a:t>
            </a:r>
            <a:endParaRPr lang="it-IT" b="1" dirty="0">
              <a:solidFill>
                <a:srgbClr val="800000"/>
              </a:solidFill>
            </a:endParaRP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Dei consumi di massa</a:t>
            </a:r>
            <a:r>
              <a:rPr lang="it-IT" b="1" dirty="0" smtClean="0"/>
              <a:t>		</a:t>
            </a:r>
            <a:r>
              <a:rPr lang="it-IT" b="1" dirty="0" smtClean="0">
                <a:solidFill>
                  <a:srgbClr val="008000"/>
                </a:solidFill>
              </a:rPr>
              <a:t>dei consumi differenziati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Della tecnica</a:t>
            </a:r>
            <a:r>
              <a:rPr lang="it-IT" b="1" dirty="0" smtClean="0"/>
              <a:t>				</a:t>
            </a:r>
            <a:r>
              <a:rPr lang="it-IT" b="1" dirty="0" smtClean="0">
                <a:solidFill>
                  <a:srgbClr val="0000FF"/>
                </a:solidFill>
              </a:rPr>
              <a:t>delle </a:t>
            </a:r>
            <a:r>
              <a:rPr lang="it-IT" b="1" dirty="0">
                <a:solidFill>
                  <a:srgbClr val="0000FF"/>
                </a:solidFill>
              </a:rPr>
              <a:t>tecnologie </a:t>
            </a:r>
            <a:endParaRPr lang="it-IT" b="1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Del welfare/benessere	</a:t>
            </a:r>
            <a:r>
              <a:rPr lang="it-IT" b="1" dirty="0" smtClean="0"/>
              <a:t>	</a:t>
            </a:r>
            <a:r>
              <a:rPr lang="it-IT" b="1" dirty="0" smtClean="0">
                <a:solidFill>
                  <a:srgbClr val="D10000"/>
                </a:solidFill>
              </a:rPr>
              <a:t>del </a:t>
            </a:r>
            <a:r>
              <a:rPr lang="it-IT" b="1" dirty="0">
                <a:solidFill>
                  <a:srgbClr val="D10000"/>
                </a:solidFill>
              </a:rPr>
              <a:t>rischio</a:t>
            </a:r>
            <a:r>
              <a:rPr lang="it-IT" dirty="0">
                <a:solidFill>
                  <a:srgbClr val="D10000"/>
                </a:solidFill>
              </a:rPr>
              <a:t> </a:t>
            </a:r>
            <a:endParaRPr lang="it-IT" b="1" dirty="0" smtClean="0">
              <a:solidFill>
                <a:srgbClr val="D10000"/>
              </a:solidFill>
            </a:endParaRP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sz="2800" b="1" dirty="0" smtClean="0">
                <a:solidFill>
                  <a:srgbClr val="FF0000"/>
                </a:solidFill>
              </a:rPr>
              <a:t>						</a:t>
            </a:r>
            <a:r>
              <a:rPr lang="it-IT" sz="3200" b="1" dirty="0" smtClean="0">
                <a:solidFill>
                  <a:srgbClr val="FF0000"/>
                </a:solidFill>
              </a:rPr>
              <a:t>GLOBALE</a:t>
            </a:r>
            <a:endParaRPr lang="it-IT" sz="3200" b="1" dirty="0">
              <a:solidFill>
                <a:srgbClr val="FF0000"/>
              </a:solidFill>
            </a:endParaRPr>
          </a:p>
        </p:txBody>
      </p:sp>
      <p:sp>
        <p:nvSpPr>
          <p:cNvPr id="4" name="AutoShape 1"/>
          <p:cNvSpPr>
            <a:spLocks noChangeArrowheads="1"/>
          </p:cNvSpPr>
          <p:nvPr/>
        </p:nvSpPr>
        <p:spPr bwMode="auto">
          <a:xfrm>
            <a:off x="3625182" y="1393176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3841750" y="429717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3170238" y="371044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841750" y="3140374"/>
            <a:ext cx="792956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 rot="5400000">
            <a:off x="6515157" y="4847580"/>
            <a:ext cx="61504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328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406858"/>
            <a:ext cx="7272339" cy="702752"/>
          </a:xfrm>
        </p:spPr>
        <p:txBody>
          <a:bodyPr/>
          <a:lstStyle/>
          <a:p>
            <a:r>
              <a:rPr lang="it-IT" sz="4000" dirty="0">
                <a:solidFill>
                  <a:srgbClr val="660066"/>
                </a:solidFill>
              </a:rPr>
              <a:t>B.</a:t>
            </a:r>
            <a:r>
              <a:rPr lang="it-IT" sz="4000" dirty="0"/>
              <a:t> </a:t>
            </a:r>
            <a:r>
              <a:rPr lang="it-IT" sz="4000" i="1" dirty="0">
                <a:solidFill>
                  <a:srgbClr val="660066"/>
                </a:solidFill>
              </a:rPr>
              <a:t>Cultura e comunicazione</a:t>
            </a:r>
            <a:endParaRPr lang="it-IT" sz="4000" dirty="0">
              <a:solidFill>
                <a:srgbClr val="660066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6880" y="1294544"/>
            <a:ext cx="8384184" cy="5190504"/>
          </a:xfrm>
        </p:spPr>
        <p:txBody>
          <a:bodyPr/>
          <a:lstStyle/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Società</a:t>
            </a:r>
            <a:r>
              <a:rPr lang="it-IT" b="1" dirty="0">
                <a:solidFill>
                  <a:srgbClr val="000090"/>
                </a:solidFill>
              </a:rPr>
              <a:t> M</a:t>
            </a:r>
            <a:r>
              <a:rPr lang="it-IT" b="1" dirty="0" smtClean="0">
                <a:solidFill>
                  <a:srgbClr val="000090"/>
                </a:solidFill>
              </a:rPr>
              <a:t>oderna</a:t>
            </a:r>
            <a:r>
              <a:rPr lang="it-IT" dirty="0" smtClean="0"/>
              <a:t>			</a:t>
            </a:r>
            <a:r>
              <a:rPr lang="it-IT" b="1" dirty="0" smtClean="0">
                <a:solidFill>
                  <a:srgbClr val="D25400"/>
                </a:solidFill>
              </a:rPr>
              <a:t>Società</a:t>
            </a:r>
            <a:r>
              <a:rPr lang="it-IT" dirty="0" smtClean="0">
                <a:solidFill>
                  <a:srgbClr val="D25400"/>
                </a:solidFill>
              </a:rPr>
              <a:t> </a:t>
            </a:r>
            <a:r>
              <a:rPr lang="it-IT" b="1" dirty="0" smtClean="0">
                <a:solidFill>
                  <a:srgbClr val="D25400"/>
                </a:solidFill>
              </a:rPr>
              <a:t>post-moderna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Del Lavoro</a:t>
            </a:r>
            <a:r>
              <a:rPr lang="it-IT" dirty="0" smtClean="0">
                <a:solidFill>
                  <a:srgbClr val="D25400"/>
                </a:solidFill>
              </a:rPr>
              <a:t>				</a:t>
            </a:r>
            <a:r>
              <a:rPr lang="it-IT" b="1" dirty="0" smtClean="0">
                <a:solidFill>
                  <a:srgbClr val="0000FF"/>
                </a:solidFill>
              </a:rPr>
              <a:t>edonista</a:t>
            </a:r>
            <a:r>
              <a:rPr lang="it-IT" dirty="0" smtClean="0">
                <a:solidFill>
                  <a:srgbClr val="D25400"/>
                </a:solidFill>
              </a:rPr>
              <a:t>	</a:t>
            </a:r>
            <a:endParaRPr lang="it-IT" b="1" dirty="0">
              <a:solidFill>
                <a:srgbClr val="D25400"/>
              </a:solidFill>
            </a:endParaRPr>
          </a:p>
          <a:p>
            <a:pPr marL="0" indent="0">
              <a:buNone/>
            </a:pPr>
            <a:r>
              <a:rPr lang="it-IT" b="1" dirty="0">
                <a:solidFill>
                  <a:srgbClr val="000090"/>
                </a:solidFill>
              </a:rPr>
              <a:t>M</a:t>
            </a:r>
            <a:r>
              <a:rPr lang="it-IT" b="1" dirty="0" smtClean="0">
                <a:solidFill>
                  <a:srgbClr val="000090"/>
                </a:solidFill>
              </a:rPr>
              <a:t>onoculturale</a:t>
            </a:r>
            <a:r>
              <a:rPr lang="it-IT" b="1" dirty="0" smtClean="0"/>
              <a:t>			</a:t>
            </a:r>
            <a:r>
              <a:rPr lang="it-IT" b="1" dirty="0" smtClean="0">
                <a:solidFill>
                  <a:srgbClr val="800000"/>
                </a:solidFill>
              </a:rPr>
              <a:t>pluralista; multiculturale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Duale-oppositiva</a:t>
            </a:r>
            <a:r>
              <a:rPr lang="it-IT" b="1" dirty="0" smtClean="0"/>
              <a:t>			</a:t>
            </a:r>
            <a:r>
              <a:rPr lang="it-IT" b="1" dirty="0" smtClean="0">
                <a:solidFill>
                  <a:srgbClr val="3366FF"/>
                </a:solidFill>
              </a:rPr>
              <a:t>frammentata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Nazionale/coesa	</a:t>
            </a:r>
            <a:r>
              <a:rPr lang="it-IT" b="1" dirty="0" smtClean="0"/>
              <a:t>		</a:t>
            </a:r>
            <a:r>
              <a:rPr lang="it-IT" b="1" dirty="0" smtClean="0">
                <a:solidFill>
                  <a:srgbClr val="008000"/>
                </a:solidFill>
              </a:rPr>
              <a:t>localista o cosmopolita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Comunicazioni di massa</a:t>
            </a:r>
            <a:r>
              <a:rPr lang="it-IT" b="1" dirty="0" smtClean="0"/>
              <a:t>		</a:t>
            </a:r>
            <a:r>
              <a:rPr lang="it-IT" b="1" dirty="0" smtClean="0">
                <a:solidFill>
                  <a:srgbClr val="D10000"/>
                </a:solidFill>
              </a:rPr>
              <a:t>multimediale, delle reti</a:t>
            </a:r>
            <a:endParaRPr lang="it-IT" dirty="0" smtClean="0">
              <a:solidFill>
                <a:srgbClr val="D10000"/>
              </a:solidFill>
            </a:endParaRPr>
          </a:p>
          <a:p>
            <a:pPr marL="0" indent="0">
              <a:buNone/>
            </a:pPr>
            <a:r>
              <a:rPr lang="it-IT" sz="2800" b="1" dirty="0" smtClean="0">
                <a:solidFill>
                  <a:srgbClr val="FF0000"/>
                </a:solidFill>
              </a:rPr>
              <a:t>						</a:t>
            </a:r>
          </a:p>
          <a:p>
            <a:pPr marL="0" indent="0">
              <a:buNone/>
            </a:pPr>
            <a:r>
              <a:rPr lang="it-IT" sz="3200" b="1" dirty="0" smtClean="0">
                <a:solidFill>
                  <a:srgbClr val="FF0000"/>
                </a:solidFill>
              </a:rPr>
              <a:t>					DIVERSIFICATA</a:t>
            </a:r>
            <a:endParaRPr lang="it-IT" sz="3200" b="1" dirty="0">
              <a:solidFill>
                <a:srgbClr val="FF0000"/>
              </a:solidFill>
            </a:endParaRPr>
          </a:p>
        </p:txBody>
      </p:sp>
      <p:sp>
        <p:nvSpPr>
          <p:cNvPr id="4" name="AutoShape 1"/>
          <p:cNvSpPr>
            <a:spLocks noChangeArrowheads="1"/>
          </p:cNvSpPr>
          <p:nvPr/>
        </p:nvSpPr>
        <p:spPr bwMode="auto">
          <a:xfrm>
            <a:off x="3505994" y="1328173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3641027" y="3813257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3293534" y="3213588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641027" y="2539946"/>
            <a:ext cx="792956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 rot="5400000">
            <a:off x="6029382" y="5044844"/>
            <a:ext cx="61504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715122" y="585627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4129183" y="4434559"/>
            <a:ext cx="64433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3053566" y="1893041"/>
            <a:ext cx="792956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8654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95896"/>
            <a:ext cx="7272339" cy="702752"/>
          </a:xfrm>
        </p:spPr>
        <p:txBody>
          <a:bodyPr/>
          <a:lstStyle/>
          <a:p>
            <a:r>
              <a:rPr lang="it-IT" sz="4000" dirty="0">
                <a:solidFill>
                  <a:srgbClr val="660066"/>
                </a:solidFill>
              </a:rPr>
              <a:t>C</a:t>
            </a:r>
            <a:r>
              <a:rPr lang="it-IT" sz="4000" i="1" dirty="0">
                <a:solidFill>
                  <a:srgbClr val="660066"/>
                </a:solidFill>
              </a:rPr>
              <a:t>. Rapporti e relazioni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06880" y="1195912"/>
            <a:ext cx="8384184" cy="49302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Società</a:t>
            </a:r>
            <a:r>
              <a:rPr lang="it-IT" b="1" dirty="0">
                <a:solidFill>
                  <a:srgbClr val="000090"/>
                </a:solidFill>
              </a:rPr>
              <a:t> </a:t>
            </a:r>
            <a:r>
              <a:rPr lang="it-IT" b="1" dirty="0" smtClean="0">
                <a:solidFill>
                  <a:srgbClr val="000090"/>
                </a:solidFill>
              </a:rPr>
              <a:t>Gerarchica</a:t>
            </a:r>
            <a:r>
              <a:rPr lang="it-IT" dirty="0" smtClean="0"/>
              <a:t>			</a:t>
            </a:r>
            <a:r>
              <a:rPr lang="it-IT" b="1" dirty="0" smtClean="0">
                <a:solidFill>
                  <a:srgbClr val="D25400"/>
                </a:solidFill>
              </a:rPr>
              <a:t>Società</a:t>
            </a:r>
            <a:r>
              <a:rPr lang="it-IT" dirty="0" smtClean="0">
                <a:solidFill>
                  <a:srgbClr val="D25400"/>
                </a:solidFill>
              </a:rPr>
              <a:t> </a:t>
            </a:r>
            <a:r>
              <a:rPr lang="it-IT" b="1" dirty="0" smtClean="0">
                <a:solidFill>
                  <a:srgbClr val="D25400"/>
                </a:solidFill>
              </a:rPr>
              <a:t>de-regolata (delle 					“libertà”), a-centrica</a:t>
            </a:r>
            <a:r>
              <a:rPr lang="it-IT" dirty="0" smtClean="0">
                <a:solidFill>
                  <a:srgbClr val="D25400"/>
                </a:solidFill>
              </a:rPr>
              <a:t>					</a:t>
            </a:r>
            <a:endParaRPr lang="it-IT" b="1" dirty="0">
              <a:solidFill>
                <a:srgbClr val="D25400"/>
              </a:solidFill>
            </a:endParaRP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Dei gruppi</a:t>
            </a:r>
            <a:r>
              <a:rPr lang="it-IT" b="1" dirty="0" smtClean="0"/>
              <a:t>				</a:t>
            </a:r>
            <a:r>
              <a:rPr lang="it-IT" b="1" dirty="0" smtClean="0">
                <a:solidFill>
                  <a:srgbClr val="800000"/>
                </a:solidFill>
              </a:rPr>
              <a:t>degli individui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Delle appartenenze</a:t>
            </a:r>
            <a:r>
              <a:rPr lang="it-IT" b="1" dirty="0" smtClean="0"/>
              <a:t>			</a:t>
            </a:r>
            <a:r>
              <a:rPr lang="it-IT" b="1" dirty="0" smtClean="0">
                <a:solidFill>
                  <a:srgbClr val="3366FF"/>
                </a:solidFill>
              </a:rPr>
              <a:t>frammentata / connessioni</a:t>
            </a: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Conflittuale	</a:t>
            </a:r>
            <a:r>
              <a:rPr lang="it-IT" b="1" dirty="0" smtClean="0"/>
              <a:t>			</a:t>
            </a:r>
            <a:r>
              <a:rPr lang="it-IT" b="1" dirty="0" err="1" smtClean="0">
                <a:solidFill>
                  <a:srgbClr val="008000"/>
                </a:solidFill>
              </a:rPr>
              <a:t>iperconflittuale</a:t>
            </a:r>
            <a:endParaRPr lang="it-IT" b="1" dirty="0" smtClean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Solida</a:t>
            </a:r>
            <a:r>
              <a:rPr lang="it-IT" dirty="0" smtClean="0">
                <a:solidFill>
                  <a:srgbClr val="D10000"/>
                </a:solidFill>
              </a:rPr>
              <a:t>					</a:t>
            </a:r>
            <a:r>
              <a:rPr lang="it-IT" b="1" dirty="0">
                <a:solidFill>
                  <a:srgbClr val="D10000"/>
                </a:solidFill>
              </a:rPr>
              <a:t>l</a:t>
            </a:r>
            <a:r>
              <a:rPr lang="it-IT" b="1" dirty="0" smtClean="0">
                <a:solidFill>
                  <a:srgbClr val="D10000"/>
                </a:solidFill>
              </a:rPr>
              <a:t>iquida, mobile</a:t>
            </a:r>
          </a:p>
          <a:p>
            <a:pPr marL="0" indent="0">
              <a:buNone/>
            </a:pPr>
            <a:r>
              <a:rPr lang="it-IT" sz="2800" b="1" dirty="0" smtClean="0">
                <a:solidFill>
                  <a:srgbClr val="FF0000"/>
                </a:solidFill>
              </a:rPr>
              <a:t>						</a:t>
            </a:r>
          </a:p>
          <a:p>
            <a:pPr marL="0" indent="0">
              <a:buNone/>
            </a:pPr>
            <a:r>
              <a:rPr lang="it-IT" sz="3200" b="1" dirty="0" smtClean="0">
                <a:solidFill>
                  <a:srgbClr val="FF0000"/>
                </a:solidFill>
              </a:rPr>
              <a:t>					INDIVIDUALIZZATA</a:t>
            </a:r>
            <a:endParaRPr lang="it-IT" sz="3200" b="1" dirty="0">
              <a:solidFill>
                <a:srgbClr val="FF0000"/>
              </a:solidFill>
            </a:endParaRPr>
          </a:p>
        </p:txBody>
      </p:sp>
      <p:sp>
        <p:nvSpPr>
          <p:cNvPr id="4" name="AutoShape 1"/>
          <p:cNvSpPr>
            <a:spLocks noChangeArrowheads="1"/>
          </p:cNvSpPr>
          <p:nvPr/>
        </p:nvSpPr>
        <p:spPr bwMode="auto">
          <a:xfrm>
            <a:off x="3505994" y="1328173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3291942" y="357037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3505994" y="297070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3261916" y="2373966"/>
            <a:ext cx="792956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 rot="5400000">
            <a:off x="6374613" y="4742081"/>
            <a:ext cx="61504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715122" y="585627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2986882" y="4191672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59870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04456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3600" dirty="0" smtClean="0">
                <a:solidFill>
                  <a:srgbClr val="000090"/>
                </a:solidFill>
              </a:rPr>
              <a:t/>
            </a:r>
            <a:br>
              <a:rPr lang="it-IT" sz="3600" dirty="0" smtClean="0">
                <a:solidFill>
                  <a:srgbClr val="000090"/>
                </a:solidFill>
              </a:rPr>
            </a:br>
            <a:r>
              <a:rPr lang="it-IT" sz="3200" dirty="0" smtClean="0">
                <a:solidFill>
                  <a:srgbClr val="000090"/>
                </a:solidFill>
              </a:rPr>
              <a:t>Processi sociali che generano </a:t>
            </a:r>
            <a:br>
              <a:rPr lang="it-IT" sz="3200" dirty="0" smtClean="0">
                <a:solidFill>
                  <a:srgbClr val="000090"/>
                </a:solidFill>
              </a:rPr>
            </a:br>
            <a:r>
              <a:rPr lang="it-IT" sz="3200" dirty="0" smtClean="0">
                <a:solidFill>
                  <a:srgbClr val="000090"/>
                </a:solidFill>
              </a:rPr>
              <a:t>ben-mal-essere nell’era planetaria</a:t>
            </a:r>
            <a:r>
              <a:rPr lang="it-IT" dirty="0" smtClean="0"/>
              <a:t/>
            </a:r>
            <a:br>
              <a:rPr lang="it-IT" dirty="0" smtClean="0"/>
            </a:b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340048" y="415486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7754663"/>
              </p:ext>
            </p:extLst>
          </p:nvPr>
        </p:nvGraphicFramePr>
        <p:xfrm>
          <a:off x="2317980" y="709558"/>
          <a:ext cx="5116818" cy="5793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Documento" r:id="rId3" imgW="6337300" imgH="7175500" progId="Word.Document.12">
                  <p:link updateAutomatic="1"/>
                </p:oleObj>
              </mc:Choice>
              <mc:Fallback>
                <p:oleObj name="Documento" r:id="rId3" imgW="6337300" imgH="71755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17980" y="709558"/>
                        <a:ext cx="5116818" cy="57934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Segnaposto contenuto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1920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1069223"/>
          </a:xfrm>
        </p:spPr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sz="3600" dirty="0" smtClean="0">
                <a:solidFill>
                  <a:srgbClr val="800000"/>
                </a:solidFill>
              </a:rPr>
              <a:t>BENESSERE SOCIALE: definizioni</a:t>
            </a:r>
            <a:r>
              <a:rPr lang="it-IT" sz="3600" dirty="0">
                <a:solidFill>
                  <a:srgbClr val="800000"/>
                </a:solidFill>
              </a:rPr>
              <a:t/>
            </a:r>
            <a:br>
              <a:rPr lang="it-IT" sz="3600" dirty="0">
                <a:solidFill>
                  <a:srgbClr val="800000"/>
                </a:solidFill>
              </a:rPr>
            </a:br>
            <a:endParaRPr lang="it-IT" sz="3600" dirty="0">
              <a:solidFill>
                <a:srgbClr val="80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90462" y="1553454"/>
            <a:ext cx="7903326" cy="4709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2800" b="1" dirty="0">
                <a:solidFill>
                  <a:srgbClr val="008000"/>
                </a:solidFill>
              </a:rPr>
              <a:t>“Quella forma di benessere di cui gli individui beneficiano in virtù di adeguate relazioni di reciprocità e inclusione entro gruppi </a:t>
            </a:r>
            <a:r>
              <a:rPr lang="it-IT" sz="2800" b="1" dirty="0" smtClean="0">
                <a:solidFill>
                  <a:srgbClr val="008000"/>
                </a:solidFill>
              </a:rPr>
              <a:t>e </a:t>
            </a:r>
            <a:r>
              <a:rPr lang="it-IT" sz="2800" b="1" dirty="0">
                <a:solidFill>
                  <a:srgbClr val="008000"/>
                </a:solidFill>
              </a:rPr>
              <a:t>reti sociali”</a:t>
            </a:r>
          </a:p>
          <a:p>
            <a:pPr marL="0" indent="0" algn="ctr">
              <a:buNone/>
            </a:pPr>
            <a:endParaRPr lang="it-IT" sz="2800" b="1" dirty="0" smtClean="0">
              <a:solidFill>
                <a:srgbClr val="D10000"/>
              </a:solidFill>
            </a:endParaRPr>
          </a:p>
          <a:p>
            <a:pPr marL="0" indent="0" algn="ctr">
              <a:buNone/>
            </a:pPr>
            <a:r>
              <a:rPr lang="it-IT" sz="2800" b="1" dirty="0" smtClean="0">
                <a:solidFill>
                  <a:srgbClr val="D10000"/>
                </a:solidFill>
              </a:rPr>
              <a:t>“</a:t>
            </a:r>
            <a:r>
              <a:rPr lang="it-IT" sz="2800" b="1" dirty="0">
                <a:solidFill>
                  <a:srgbClr val="D10000"/>
                </a:solidFill>
              </a:rPr>
              <a:t>Circuito che crea benessere per una popolazione se e in quanto capace di una efficace e continua transazione fra appartenenza-differenziazione personale e connessione-innovazione collettiva”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5788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8"/>
            <a:ext cx="7272339" cy="908946"/>
          </a:xfrm>
        </p:spPr>
        <p:txBody>
          <a:bodyPr/>
          <a:lstStyle/>
          <a:p>
            <a:r>
              <a:rPr lang="it-IT" sz="4000" dirty="0">
                <a:solidFill>
                  <a:srgbClr val="000090"/>
                </a:solidFill>
              </a:rPr>
              <a:t>Processi di benessere sociale </a:t>
            </a:r>
          </a:p>
        </p:txBody>
      </p:sp>
      <p:sp>
        <p:nvSpPr>
          <p:cNvPr id="4" name="Oval 1"/>
          <p:cNvSpPr>
            <a:spLocks noGrp="1" noChangeArrowheads="1"/>
          </p:cNvSpPr>
          <p:nvPr>
            <p:ph idx="1"/>
          </p:nvPr>
        </p:nvSpPr>
        <p:spPr bwMode="auto">
          <a:xfrm>
            <a:off x="382221" y="1183585"/>
            <a:ext cx="5757960" cy="23548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ea typeface="ÇlÇr ñæí©" charset="0"/>
              </a:rPr>
              <a:t>INTERPERSONALI</a:t>
            </a:r>
          </a:p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 charset="0"/>
                <a:ea typeface="ÇlÇr ñæí©" charset="0"/>
              </a:rPr>
              <a:t>integrazione</a:t>
            </a: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Arial" charset="0"/>
                <a:ea typeface="ÇlÇr ñæí©" charset="0"/>
              </a:rPr>
              <a:t>, accettazione, riconoscimento</a:t>
            </a: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 charset="0"/>
                <a:ea typeface="ÇlÇr ñæí©" charset="0"/>
              </a:rPr>
              <a:t>,</a:t>
            </a:r>
            <a:r>
              <a:rPr kumimoji="0" lang="it-IT" sz="1600" b="1" i="0" u="none" strike="noStrike" cap="none" normalizeH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 charset="0"/>
                <a:ea typeface="ÇlÇr ñæí©" charset="0"/>
              </a:rPr>
              <a:t> </a:t>
            </a: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 charset="0"/>
                <a:ea typeface="ÇlÇr ñæí©" charset="0"/>
              </a:rPr>
              <a:t>sviluppo </a:t>
            </a: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Arial" charset="0"/>
                <a:ea typeface="ÇlÇr ñæí©" charset="0"/>
              </a:rPr>
              <a:t>potenzialità, significanza</a:t>
            </a: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ÇlÇr ñæí©" charset="0"/>
              </a:rPr>
              <a:t>senso di </a:t>
            </a: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ÇlÇr ñæí©" charset="0"/>
              </a:rPr>
              <a:t>comunità,</a:t>
            </a:r>
            <a:r>
              <a:rPr kumimoji="0" lang="it-IT" sz="1600" b="1" i="0" u="none" strike="noStrike" cap="none" normalizeH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ÇlÇr ñæí©" charset="0"/>
              </a:rPr>
              <a:t> </a:t>
            </a:r>
            <a:r>
              <a:rPr kumimoji="0" lang="it-IT" sz="1600" b="1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ÇlÇr ñæí©" charset="0"/>
              </a:rPr>
              <a:t>sostegno</a:t>
            </a:r>
            <a:r>
              <a:rPr kumimoji="0" lang="it-IT" sz="16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ÇlÇr ñæí©" charset="0"/>
              </a:rPr>
              <a:t>,sicurezza</a:t>
            </a:r>
            <a:endParaRPr kumimoji="0" lang="it-IT" sz="1600" b="1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Arial" charset="0"/>
              <a:ea typeface="ÇlÇr ñæí©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qualità della vita personale</a:t>
            </a:r>
          </a:p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progetto di benessere</a:t>
            </a:r>
            <a:endParaRPr kumimoji="0" lang="it-IT" sz="2400" b="1" i="0" u="none" strike="noStrike" cap="none" normalizeH="0" baseline="0" dirty="0">
              <a:ln>
                <a:noFill/>
              </a:ln>
              <a:solidFill>
                <a:srgbClr val="660066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5" name="Oval 2"/>
          <p:cNvSpPr>
            <a:spLocks noChangeArrowheads="1"/>
          </p:cNvSpPr>
          <p:nvPr/>
        </p:nvSpPr>
        <p:spPr bwMode="auto">
          <a:xfrm>
            <a:off x="3230375" y="3741531"/>
            <a:ext cx="5747472" cy="28791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0000"/>
                </a:solidFill>
                <a:latin typeface="Arial" charset="0"/>
                <a:ea typeface="ÇlÇr ñæí©" charset="0"/>
              </a:rPr>
              <a:t>COLLETTIVI</a:t>
            </a:r>
            <a:endParaRPr lang="it-IT" sz="2000" b="1" dirty="0">
              <a:solidFill>
                <a:srgbClr val="FF0000"/>
              </a:solidFill>
              <a:latin typeface="Arial" charset="0"/>
              <a:ea typeface="ÇlÇr ñæí©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/>
                <a:ea typeface="ÇlÇr ñæí©" charset="0"/>
                <a:cs typeface="Arial"/>
              </a:rPr>
              <a:t>Senso </a:t>
            </a: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Arial"/>
                <a:ea typeface="ÇlÇr ñæí©" charset="0"/>
                <a:cs typeface="Arial"/>
              </a:rPr>
              <a:t>di </a:t>
            </a: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/>
                <a:ea typeface="ÇlÇr ñæí©" charset="0"/>
                <a:cs typeface="Arial"/>
              </a:rPr>
              <a:t>appartenenza</a:t>
            </a:r>
            <a:r>
              <a:rPr kumimoji="0" lang="it-IT" sz="1600" b="1" i="0" u="none" strike="noStrike" cap="none" normalizeH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/>
                <a:ea typeface="ÇlÇr ñæí©" charset="0"/>
                <a:cs typeface="Arial"/>
              </a:rPr>
              <a:t> </a:t>
            </a: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Arial"/>
                <a:ea typeface="ＭＳ Ｐゴシック" charset="0"/>
                <a:cs typeface="Arial"/>
              </a:rPr>
              <a:t>e </a:t>
            </a: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008000"/>
                </a:solidFill>
                <a:effectLst/>
                <a:latin typeface="Arial"/>
                <a:ea typeface="ＭＳ Ｐゴシック" charset="0"/>
                <a:cs typeface="Arial"/>
              </a:rPr>
              <a:t>inclusione condiviso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Arial" charset="0"/>
                <a:ea typeface="ÇlÇr ñæí©" charset="0"/>
              </a:rPr>
              <a:t>fiducia comunitaria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ÇlÇr ñæí©" charset="0"/>
            </a:endParaRPr>
          </a:p>
          <a:p>
            <a:pPr marL="45720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660066"/>
                </a:solidFill>
                <a:effectLst/>
                <a:latin typeface="Times New Roman" charset="0"/>
                <a:ea typeface="ＭＳ Ｐゴシック" charset="0"/>
              </a:rPr>
              <a:t>QUALITA</a:t>
            </a:r>
            <a:r>
              <a:rPr kumimoji="0" lang="it-IT" altLang="it-IT" sz="1600" b="1" i="0" u="none" strike="noStrike" cap="none" normalizeH="0" baseline="0" dirty="0">
                <a:ln>
                  <a:noFill/>
                </a:ln>
                <a:solidFill>
                  <a:srgbClr val="660066"/>
                </a:solidFill>
                <a:effectLst/>
                <a:latin typeface="Arial"/>
                <a:ea typeface="ＭＳ Ｐゴシック" charset="0"/>
              </a:rPr>
              <a:t>’</a:t>
            </a:r>
            <a:r>
              <a:rPr kumimoji="0" lang="it-IT" sz="1600" b="1" i="0" u="none" strike="noStrike" cap="none" normalizeH="0" baseline="0" dirty="0">
                <a:ln>
                  <a:noFill/>
                </a:ln>
                <a:solidFill>
                  <a:srgbClr val="660066"/>
                </a:solidFill>
                <a:effectLst/>
                <a:latin typeface="Times New Roman" charset="0"/>
                <a:ea typeface="ＭＳ Ｐゴシック" charset="0"/>
              </a:rPr>
              <a:t> DELLA VITA </a:t>
            </a: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Times New Roman" charset="0"/>
                <a:ea typeface="ＭＳ Ｐゴシック" charset="0"/>
              </a:rPr>
              <a:t>COLLETTIVA</a:t>
            </a:r>
            <a:r>
              <a:rPr kumimoji="0" lang="it-IT" sz="1600" b="1" i="0" u="none" strike="noStrike" cap="none" normalizeH="0" dirty="0" smtClean="0">
                <a:ln>
                  <a:noFill/>
                </a:ln>
                <a:solidFill>
                  <a:srgbClr val="660066"/>
                </a:solidFill>
                <a:effectLst/>
                <a:latin typeface="Times New Roman" charset="0"/>
                <a:ea typeface="ＭＳ Ｐゴシック" charset="0"/>
              </a:rPr>
              <a:t> (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ambiente naturale,</a:t>
            </a:r>
            <a:r>
              <a:rPr kumimoji="0" lang="it-IT" sz="1600" b="0" i="0" u="none" strike="noStrike" cap="none" normalizeH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 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urbano</a:t>
            </a:r>
            <a:r>
              <a:rPr lang="it-IT" sz="1600" dirty="0" smtClean="0">
                <a:solidFill>
                  <a:srgbClr val="660066"/>
                </a:solidFill>
                <a:latin typeface="Arial" charset="0"/>
                <a:ea typeface="ÇlÇr ñæí©" charset="0"/>
              </a:rPr>
              <a:t>, 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di </a:t>
            </a:r>
            <a:r>
              <a:rPr kumimoji="0" lang="it-IT" sz="1600" b="0" i="0" u="none" strike="noStrike" cap="none" normalizeH="0" baseline="0" dirty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vita 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quotidiana,</a:t>
            </a:r>
            <a:r>
              <a:rPr kumimoji="0" lang="it-IT" sz="1600" b="0" i="0" u="none" strike="noStrike" cap="none" normalizeH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 </a:t>
            </a:r>
            <a:r>
              <a:rPr kumimoji="0" lang="it-IT" sz="1600" b="0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Arial" charset="0"/>
                <a:ea typeface="ÇlÇr ñæí©" charset="0"/>
              </a:rPr>
              <a:t>societario)</a:t>
            </a:r>
            <a:endParaRPr kumimoji="0" lang="it-IT" sz="2400" b="0" i="0" u="none" strike="noStrike" cap="none" normalizeH="0" baseline="0" dirty="0">
              <a:ln>
                <a:noFill/>
              </a:ln>
              <a:solidFill>
                <a:srgbClr val="660066"/>
              </a:solidFill>
              <a:effectLst/>
              <a:latin typeface="Arial" charset="0"/>
              <a:ea typeface="ＭＳ Ｐゴシック" charset="0"/>
            </a:endParaRPr>
          </a:p>
        </p:txBody>
      </p:sp>
      <p:sp>
        <p:nvSpPr>
          <p:cNvPr id="6" name="Freccia curva 5"/>
          <p:cNvSpPr/>
          <p:nvPr/>
        </p:nvSpPr>
        <p:spPr>
          <a:xfrm rot="18209714">
            <a:off x="1923931" y="3459629"/>
            <a:ext cx="747370" cy="1742429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7" name="Freccia curva 6"/>
          <p:cNvSpPr/>
          <p:nvPr/>
        </p:nvSpPr>
        <p:spPr>
          <a:xfrm rot="7335964">
            <a:off x="6668681" y="2255340"/>
            <a:ext cx="674792" cy="1492416"/>
          </a:xfrm>
          <a:prstGeom prst="bentArrow">
            <a:avLst>
              <a:gd name="adj1" fmla="val 32695"/>
              <a:gd name="adj2" fmla="val 25000"/>
              <a:gd name="adj3" fmla="val 25000"/>
              <a:gd name="adj4" fmla="val 4375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7529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9"/>
            <a:ext cx="7272339" cy="551404"/>
          </a:xfrm>
        </p:spPr>
        <p:txBody>
          <a:bodyPr/>
          <a:lstStyle/>
          <a:p>
            <a:r>
              <a:rPr lang="it-IT" sz="4000" dirty="0">
                <a:solidFill>
                  <a:srgbClr val="660066"/>
                </a:solidFill>
              </a:rPr>
              <a:t>Mappa Benessere Sociale </a:t>
            </a:r>
          </a:p>
        </p:txBody>
      </p:sp>
      <p:graphicFrame>
        <p:nvGraphicFramePr>
          <p:cNvPr id="5" name="Segnaposto contenuto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0806081"/>
              </p:ext>
            </p:extLst>
          </p:nvPr>
        </p:nvGraphicFramePr>
        <p:xfrm>
          <a:off x="493713" y="3721100"/>
          <a:ext cx="8148637" cy="211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5" name="Documento" r:id="rId3" imgW="6858000" imgH="177800" progId="Word.Document.12">
                  <p:embed/>
                </p:oleObj>
              </mc:Choice>
              <mc:Fallback>
                <p:oleObj name="Documento" r:id="rId3" imgW="6858000" imgH="177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3713" y="3721100"/>
                        <a:ext cx="8148637" cy="211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673232"/>
              </p:ext>
            </p:extLst>
          </p:nvPr>
        </p:nvGraphicFramePr>
        <p:xfrm>
          <a:off x="1629355" y="591793"/>
          <a:ext cx="6571721" cy="57822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6" name="Documento" r:id="rId5" imgW="6121400" imgH="9156700" progId="Word.Document.12">
                  <p:link updateAutomatic="1"/>
                </p:oleObj>
              </mc:Choice>
              <mc:Fallback>
                <p:oleObj name="Documento" r:id="rId5" imgW="6121400" imgH="9156700" progId="Word.Documen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9355" y="591793"/>
                        <a:ext cx="6571721" cy="57822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7920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724011"/>
          </a:xfrm>
        </p:spPr>
        <p:txBody>
          <a:bodyPr/>
          <a:lstStyle/>
          <a:p>
            <a:r>
              <a:rPr lang="it-IT" sz="3600" dirty="0" smtClean="0">
                <a:solidFill>
                  <a:srgbClr val="660066"/>
                </a:solidFill>
              </a:rPr>
              <a:t>Effetti delle Relazioni (I)</a:t>
            </a:r>
            <a:endParaRPr lang="it-IT" sz="3600" dirty="0">
              <a:solidFill>
                <a:srgbClr val="660066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9210" y="1282215"/>
            <a:ext cx="8236226" cy="5017897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	</a:t>
            </a:r>
            <a:r>
              <a:rPr lang="it-IT" b="1" i="1" u="sng" dirty="0" smtClean="0">
                <a:solidFill>
                  <a:srgbClr val="008000"/>
                </a:solidFill>
              </a:rPr>
              <a:t>Tipo di Relazione</a:t>
            </a:r>
            <a:r>
              <a:rPr lang="it-IT" b="1" i="1" dirty="0" smtClean="0">
                <a:solidFill>
                  <a:srgbClr val="008000"/>
                </a:solidFill>
              </a:rPr>
              <a:t>	</a:t>
            </a:r>
            <a:r>
              <a:rPr lang="it-IT" dirty="0" smtClean="0"/>
              <a:t>		</a:t>
            </a:r>
            <a:r>
              <a:rPr lang="it-IT" b="1" i="1" u="sng" dirty="0" smtClean="0">
                <a:solidFill>
                  <a:srgbClr val="D10000"/>
                </a:solidFill>
              </a:rPr>
              <a:t>Effetto Integrativo</a:t>
            </a:r>
          </a:p>
          <a:p>
            <a:r>
              <a:rPr lang="it-IT" b="1" cap="all" dirty="0">
                <a:solidFill>
                  <a:srgbClr val="3366FF"/>
                </a:solidFill>
              </a:rPr>
              <a:t>PROTEZIONE				</a:t>
            </a:r>
            <a:r>
              <a:rPr lang="it-IT" b="1" cap="all" dirty="0" smtClean="0">
                <a:solidFill>
                  <a:srgbClr val="3366FF"/>
                </a:solidFill>
              </a:rPr>
              <a:t>	</a:t>
            </a:r>
            <a:r>
              <a:rPr lang="it-IT" b="1" dirty="0" smtClean="0">
                <a:solidFill>
                  <a:srgbClr val="3366FF"/>
                </a:solidFill>
              </a:rPr>
              <a:t>sicurezza</a:t>
            </a:r>
            <a:endParaRPr lang="it-IT" dirty="0" smtClean="0">
              <a:solidFill>
                <a:srgbClr val="3366FF"/>
              </a:solidFill>
            </a:endParaRPr>
          </a:p>
          <a:p>
            <a:r>
              <a:rPr lang="it-IT" b="1" dirty="0">
                <a:solidFill>
                  <a:srgbClr val="D25400"/>
                </a:solidFill>
              </a:rPr>
              <a:t>AIUTO						</a:t>
            </a:r>
            <a:r>
              <a:rPr lang="it-IT" b="1" dirty="0" smtClean="0">
                <a:solidFill>
                  <a:srgbClr val="D25400"/>
                </a:solidFill>
              </a:rPr>
              <a:t>sostegno</a:t>
            </a:r>
          </a:p>
          <a:p>
            <a:r>
              <a:rPr lang="it-IT" b="1" dirty="0" smtClean="0">
                <a:solidFill>
                  <a:srgbClr val="00B100"/>
                </a:solidFill>
              </a:rPr>
              <a:t>CURA</a:t>
            </a:r>
            <a:r>
              <a:rPr lang="it-IT" b="1" dirty="0">
                <a:solidFill>
                  <a:srgbClr val="00B100"/>
                </a:solidFill>
              </a:rPr>
              <a:t>				</a:t>
            </a:r>
            <a:r>
              <a:rPr lang="it-IT" b="1" dirty="0" smtClean="0">
                <a:solidFill>
                  <a:srgbClr val="00B100"/>
                </a:solidFill>
              </a:rPr>
              <a:t>	benessere</a:t>
            </a:r>
            <a:endParaRPr lang="it-IT" dirty="0">
              <a:solidFill>
                <a:srgbClr val="00B100"/>
              </a:solidFill>
            </a:endParaRPr>
          </a:p>
          <a:p>
            <a:r>
              <a:rPr lang="it-IT" b="1" dirty="0">
                <a:solidFill>
                  <a:srgbClr val="0000FF"/>
                </a:solidFill>
              </a:rPr>
              <a:t>COMUNICAZIONE			</a:t>
            </a:r>
            <a:r>
              <a:rPr lang="it-IT" b="1" dirty="0" smtClean="0">
                <a:solidFill>
                  <a:srgbClr val="0000FF"/>
                </a:solidFill>
              </a:rPr>
              <a:t>	appartenenza</a:t>
            </a:r>
            <a:endParaRPr lang="it-IT" dirty="0">
              <a:solidFill>
                <a:srgbClr val="0000FF"/>
              </a:solidFill>
            </a:endParaRPr>
          </a:p>
          <a:p>
            <a:r>
              <a:rPr lang="it-IT" b="1" dirty="0">
                <a:solidFill>
                  <a:srgbClr val="800000"/>
                </a:solidFill>
              </a:rPr>
              <a:t>CONOSCENZA				riconoscimento</a:t>
            </a:r>
            <a:endParaRPr lang="it-IT" dirty="0">
              <a:solidFill>
                <a:srgbClr val="800000"/>
              </a:solidFill>
            </a:endParaRPr>
          </a:p>
          <a:p>
            <a:r>
              <a:rPr lang="it-IT" b="1" dirty="0">
                <a:solidFill>
                  <a:srgbClr val="660066"/>
                </a:solidFill>
              </a:rPr>
              <a:t>ACCETTAZIONE			</a:t>
            </a:r>
            <a:r>
              <a:rPr lang="it-IT" b="1" dirty="0" smtClean="0">
                <a:solidFill>
                  <a:srgbClr val="660066"/>
                </a:solidFill>
              </a:rPr>
              <a:t>		fiducia</a:t>
            </a:r>
            <a:endParaRPr lang="it-IT" dirty="0">
              <a:solidFill>
                <a:srgbClr val="660066"/>
              </a:solidFill>
            </a:endParaRP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38766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7"/>
            <a:ext cx="7272339" cy="724011"/>
          </a:xfrm>
        </p:spPr>
        <p:txBody>
          <a:bodyPr/>
          <a:lstStyle/>
          <a:p>
            <a:r>
              <a:rPr lang="it-IT" sz="3600" dirty="0" smtClean="0">
                <a:solidFill>
                  <a:srgbClr val="660066"/>
                </a:solidFill>
              </a:rPr>
              <a:t>Effetti delle Relazioni (II)</a:t>
            </a:r>
            <a:endParaRPr lang="it-IT" sz="3600" dirty="0">
              <a:solidFill>
                <a:srgbClr val="660066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9210" y="1282215"/>
            <a:ext cx="8334864" cy="5017897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	</a:t>
            </a:r>
            <a:r>
              <a:rPr lang="it-IT" b="1" i="1" u="sng" dirty="0" smtClean="0">
                <a:solidFill>
                  <a:srgbClr val="008000"/>
                </a:solidFill>
              </a:rPr>
              <a:t>Tipo di Relazione</a:t>
            </a:r>
            <a:r>
              <a:rPr lang="it-IT" b="1" i="1" dirty="0" smtClean="0">
                <a:solidFill>
                  <a:srgbClr val="008000"/>
                </a:solidFill>
              </a:rPr>
              <a:t>	</a:t>
            </a:r>
            <a:r>
              <a:rPr lang="it-IT" dirty="0" smtClean="0"/>
              <a:t>	</a:t>
            </a:r>
            <a:r>
              <a:rPr lang="it-IT" b="1" i="1" u="sng" dirty="0" smtClean="0">
                <a:solidFill>
                  <a:srgbClr val="D10000"/>
                </a:solidFill>
              </a:rPr>
              <a:t>Effetto </a:t>
            </a:r>
            <a:r>
              <a:rPr lang="it-IT" b="1" i="1" u="sng" dirty="0" err="1" smtClean="0">
                <a:solidFill>
                  <a:srgbClr val="D10000"/>
                </a:solidFill>
              </a:rPr>
              <a:t>Dis</a:t>
            </a:r>
            <a:r>
              <a:rPr lang="it-IT" b="1" i="1" u="sng" dirty="0" smtClean="0">
                <a:solidFill>
                  <a:srgbClr val="D10000"/>
                </a:solidFill>
              </a:rPr>
              <a:t>-integrativo</a:t>
            </a:r>
          </a:p>
          <a:p>
            <a:r>
              <a:rPr lang="it-IT" b="1" cap="all" dirty="0">
                <a:solidFill>
                  <a:srgbClr val="3366FF"/>
                </a:solidFill>
              </a:rPr>
              <a:t>AGGRESSIVITA’			</a:t>
            </a:r>
            <a:r>
              <a:rPr lang="it-IT" b="1" dirty="0">
                <a:solidFill>
                  <a:srgbClr val="3366FF"/>
                </a:solidFill>
              </a:rPr>
              <a:t>insicurezza</a:t>
            </a:r>
            <a:endParaRPr lang="it-IT" dirty="0">
              <a:solidFill>
                <a:srgbClr val="3366FF"/>
              </a:solidFill>
            </a:endParaRPr>
          </a:p>
          <a:p>
            <a:r>
              <a:rPr lang="it-IT" b="1" dirty="0" smtClean="0">
                <a:solidFill>
                  <a:srgbClr val="D10000"/>
                </a:solidFill>
              </a:rPr>
              <a:t>NON AIUTO</a:t>
            </a:r>
            <a:r>
              <a:rPr lang="it-IT" b="1" dirty="0">
                <a:solidFill>
                  <a:srgbClr val="D10000"/>
                </a:solidFill>
              </a:rPr>
              <a:t>				insoddisfazione</a:t>
            </a:r>
            <a:endParaRPr lang="it-IT" dirty="0">
              <a:solidFill>
                <a:srgbClr val="D10000"/>
              </a:solidFill>
            </a:endParaRPr>
          </a:p>
          <a:p>
            <a:r>
              <a:rPr lang="it-IT" b="1" dirty="0" smtClean="0">
                <a:solidFill>
                  <a:srgbClr val="00B100"/>
                </a:solidFill>
              </a:rPr>
              <a:t>INCURIA</a:t>
            </a:r>
            <a:r>
              <a:rPr lang="it-IT" b="1" dirty="0">
                <a:solidFill>
                  <a:srgbClr val="00B100"/>
                </a:solidFill>
              </a:rPr>
              <a:t>			</a:t>
            </a:r>
            <a:r>
              <a:rPr lang="it-IT" b="1" dirty="0" smtClean="0">
                <a:solidFill>
                  <a:srgbClr val="00B100"/>
                </a:solidFill>
              </a:rPr>
              <a:t>	malessere, sofferenza</a:t>
            </a:r>
            <a:endParaRPr lang="it-IT" dirty="0">
              <a:solidFill>
                <a:srgbClr val="00B100"/>
              </a:solidFill>
            </a:endParaRPr>
          </a:p>
          <a:p>
            <a:r>
              <a:rPr lang="it-IT" b="1" dirty="0" smtClean="0">
                <a:solidFill>
                  <a:srgbClr val="0000FF"/>
                </a:solidFill>
              </a:rPr>
              <a:t>Non COMUNICAZIONE</a:t>
            </a:r>
            <a:r>
              <a:rPr lang="it-IT" b="1" dirty="0">
                <a:solidFill>
                  <a:srgbClr val="0000FF"/>
                </a:solidFill>
              </a:rPr>
              <a:t>			</a:t>
            </a:r>
            <a:r>
              <a:rPr lang="it-IT" b="1" dirty="0" smtClean="0">
                <a:solidFill>
                  <a:srgbClr val="0000FF"/>
                </a:solidFill>
              </a:rPr>
              <a:t>isolamento</a:t>
            </a:r>
            <a:endParaRPr lang="it-IT" dirty="0">
              <a:solidFill>
                <a:srgbClr val="0000FF"/>
              </a:solidFill>
            </a:endParaRPr>
          </a:p>
          <a:p>
            <a:r>
              <a:rPr lang="it-IT" b="1" dirty="0" smtClean="0">
                <a:solidFill>
                  <a:srgbClr val="800000"/>
                </a:solidFill>
              </a:rPr>
              <a:t>IGNORANZA</a:t>
            </a:r>
            <a:r>
              <a:rPr lang="it-IT" b="1" dirty="0">
                <a:solidFill>
                  <a:srgbClr val="800000"/>
                </a:solidFill>
              </a:rPr>
              <a:t>				</a:t>
            </a:r>
            <a:r>
              <a:rPr lang="it-IT" b="1" dirty="0" smtClean="0">
                <a:solidFill>
                  <a:srgbClr val="800000"/>
                </a:solidFill>
              </a:rPr>
              <a:t>diffidenza</a:t>
            </a:r>
            <a:endParaRPr lang="it-IT" dirty="0">
              <a:solidFill>
                <a:srgbClr val="800000"/>
              </a:solidFill>
            </a:endParaRPr>
          </a:p>
          <a:p>
            <a:r>
              <a:rPr lang="it-IT" b="1" dirty="0" smtClean="0">
                <a:solidFill>
                  <a:srgbClr val="660066"/>
                </a:solidFill>
              </a:rPr>
              <a:t>RIFIUTO</a:t>
            </a:r>
            <a:r>
              <a:rPr lang="it-IT" b="1" dirty="0">
                <a:solidFill>
                  <a:srgbClr val="660066"/>
                </a:solidFill>
              </a:rPr>
              <a:t>			</a:t>
            </a:r>
            <a:r>
              <a:rPr lang="it-IT" b="1" dirty="0" smtClean="0">
                <a:solidFill>
                  <a:srgbClr val="660066"/>
                </a:solidFill>
              </a:rPr>
              <a:t>		sfiducia</a:t>
            </a:r>
            <a:endParaRPr lang="it-IT" dirty="0">
              <a:solidFill>
                <a:srgbClr val="660066"/>
              </a:solidFill>
            </a:endParaRP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91019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dirty="0" smtClean="0">
                <a:solidFill>
                  <a:srgbClr val="D25400"/>
                </a:solidFill>
                <a:latin typeface="Apple Casual"/>
                <a:cs typeface="Apple Casual"/>
              </a:rPr>
              <a:t>Il benessere sociale si può creare o distruggere</a:t>
            </a:r>
            <a:endParaRPr lang="it-IT" sz="3600" dirty="0">
              <a:solidFill>
                <a:srgbClr val="D25400"/>
              </a:solidFill>
              <a:latin typeface="Apple Casual"/>
              <a:cs typeface="Apple Casual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89024" y="1935651"/>
            <a:ext cx="7272339" cy="4190512"/>
          </a:xfrm>
        </p:spPr>
        <p:txBody>
          <a:bodyPr/>
          <a:lstStyle/>
          <a:p>
            <a:r>
              <a:rPr lang="it-IT" sz="2800" b="1" dirty="0" smtClean="0">
                <a:solidFill>
                  <a:srgbClr val="00B100"/>
                </a:solidFill>
              </a:rPr>
              <a:t>La promozione</a:t>
            </a:r>
          </a:p>
          <a:p>
            <a:pPr marL="0" indent="0">
              <a:buNone/>
            </a:pPr>
            <a:r>
              <a:rPr lang="it-IT" dirty="0" smtClean="0"/>
              <a:t>	</a:t>
            </a:r>
            <a:r>
              <a:rPr lang="it-IT" i="1" dirty="0" smtClean="0">
                <a:solidFill>
                  <a:srgbClr val="000090"/>
                </a:solidFill>
              </a:rPr>
              <a:t>Come, quando, dove?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sz="2800" b="1" dirty="0" smtClean="0">
                <a:solidFill>
                  <a:srgbClr val="660066"/>
                </a:solidFill>
              </a:rPr>
              <a:t>La distruzione</a:t>
            </a:r>
          </a:p>
          <a:p>
            <a:pPr marL="0" indent="0">
              <a:buNone/>
            </a:pPr>
            <a:r>
              <a:rPr lang="it-IT" dirty="0"/>
              <a:t>	</a:t>
            </a:r>
            <a:r>
              <a:rPr lang="it-IT" i="1" dirty="0">
                <a:solidFill>
                  <a:srgbClr val="000090"/>
                </a:solidFill>
              </a:rPr>
              <a:t>Come, quando, dove?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0848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4550" y="274638"/>
            <a:ext cx="8347194" cy="114319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sz="3600" dirty="0" smtClean="0">
                <a:solidFill>
                  <a:srgbClr val="D10000"/>
                </a:solidFill>
              </a:rPr>
              <a:t>Promozione del benessere sociale: </a:t>
            </a:r>
            <a:br>
              <a:rPr lang="it-IT" sz="3600" dirty="0" smtClean="0">
                <a:solidFill>
                  <a:srgbClr val="D10000"/>
                </a:solidFill>
              </a:rPr>
            </a:br>
            <a:r>
              <a:rPr lang="it-IT" sz="3200" i="1" dirty="0" smtClean="0">
                <a:solidFill>
                  <a:srgbClr val="800000"/>
                </a:solidFill>
              </a:rPr>
              <a:t>la partecipazione comunitaria-societaria</a:t>
            </a:r>
            <a:endParaRPr lang="it-IT" sz="3200" i="1" dirty="0">
              <a:solidFill>
                <a:srgbClr val="80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b="1" dirty="0" smtClean="0">
                <a:solidFill>
                  <a:srgbClr val="000090"/>
                </a:solidFill>
              </a:rPr>
              <a:t>Scopi:</a:t>
            </a:r>
            <a:endParaRPr lang="it-IT" b="1" dirty="0">
              <a:solidFill>
                <a:srgbClr val="000090"/>
              </a:solidFill>
            </a:endParaRPr>
          </a:p>
          <a:p>
            <a:r>
              <a:rPr lang="it-IT" b="1" dirty="0" smtClean="0">
                <a:solidFill>
                  <a:srgbClr val="00B100"/>
                </a:solidFill>
              </a:rPr>
              <a:t>essere</a:t>
            </a:r>
            <a:r>
              <a:rPr lang="it-IT" b="1" dirty="0">
                <a:solidFill>
                  <a:srgbClr val="00B100"/>
                </a:solidFill>
              </a:rPr>
              <a:t>/sentirsi parte di un “noi”, di un gruppo, aggregato, comunità, società;</a:t>
            </a:r>
          </a:p>
          <a:p>
            <a:r>
              <a:rPr lang="it-IT" b="1" dirty="0" smtClean="0">
                <a:solidFill>
                  <a:srgbClr val="D25400"/>
                </a:solidFill>
              </a:rPr>
              <a:t>esercitare </a:t>
            </a:r>
            <a:r>
              <a:rPr lang="it-IT" b="1" dirty="0">
                <a:solidFill>
                  <a:srgbClr val="D25400"/>
                </a:solidFill>
              </a:rPr>
              <a:t>una </a:t>
            </a:r>
            <a:r>
              <a:rPr lang="it-IT" b="1" dirty="0" smtClean="0">
                <a:solidFill>
                  <a:srgbClr val="D25400"/>
                </a:solidFill>
              </a:rPr>
              <a:t>responsabilità </a:t>
            </a:r>
            <a:r>
              <a:rPr lang="it-IT" b="1" dirty="0">
                <a:solidFill>
                  <a:srgbClr val="D25400"/>
                </a:solidFill>
              </a:rPr>
              <a:t>e </a:t>
            </a:r>
            <a:r>
              <a:rPr lang="it-IT" b="1" dirty="0" smtClean="0">
                <a:solidFill>
                  <a:srgbClr val="D25400"/>
                </a:solidFill>
              </a:rPr>
              <a:t>un’azione </a:t>
            </a:r>
            <a:r>
              <a:rPr lang="it-IT" b="1" dirty="0">
                <a:solidFill>
                  <a:srgbClr val="D25400"/>
                </a:solidFill>
              </a:rPr>
              <a:t>verso i problemi collettivi, cooperando alla loro </a:t>
            </a:r>
            <a:r>
              <a:rPr lang="it-IT" b="1" dirty="0" smtClean="0">
                <a:solidFill>
                  <a:srgbClr val="D25400"/>
                </a:solidFill>
              </a:rPr>
              <a:t>risoluzione</a:t>
            </a:r>
          </a:p>
          <a:p>
            <a:r>
              <a:rPr lang="it-IT" b="1" dirty="0" smtClean="0">
                <a:solidFill>
                  <a:srgbClr val="800000"/>
                </a:solidFill>
              </a:rPr>
              <a:t>Contribuire al benessere sociale a livello </a:t>
            </a:r>
            <a:r>
              <a:rPr lang="it-IT" b="1" dirty="0" err="1" smtClean="0">
                <a:solidFill>
                  <a:srgbClr val="800000"/>
                </a:solidFill>
              </a:rPr>
              <a:t>meso</a:t>
            </a:r>
            <a:r>
              <a:rPr lang="it-IT" b="1" dirty="0" smtClean="0">
                <a:solidFill>
                  <a:srgbClr val="800000"/>
                </a:solidFill>
              </a:rPr>
              <a:t> e macro</a:t>
            </a:r>
            <a:endParaRPr lang="it-IT" dirty="0">
              <a:solidFill>
                <a:srgbClr val="800000"/>
              </a:solidFill>
            </a:endParaRPr>
          </a:p>
          <a:p>
            <a:endParaRPr lang="it-IT" dirty="0">
              <a:solidFill>
                <a:srgbClr val="D254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075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8"/>
            <a:ext cx="7272339" cy="736340"/>
          </a:xfrm>
        </p:spPr>
        <p:txBody>
          <a:bodyPr/>
          <a:lstStyle/>
          <a:p>
            <a:r>
              <a:rPr lang="it-IT" sz="3600" dirty="0" smtClean="0">
                <a:solidFill>
                  <a:srgbClr val="D25400"/>
                </a:solidFill>
              </a:rPr>
              <a:t>Scala di partecipazione</a:t>
            </a:r>
            <a:endParaRPr lang="it-IT" sz="3600" dirty="0">
              <a:solidFill>
                <a:srgbClr val="D254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7848" y="1195912"/>
            <a:ext cx="8075940" cy="5153517"/>
          </a:xfrm>
        </p:spPr>
        <p:txBody>
          <a:bodyPr>
            <a:noAutofit/>
          </a:bodyPr>
          <a:lstStyle/>
          <a:p>
            <a:pPr lvl="0">
              <a:lnSpc>
                <a:spcPct val="60000"/>
              </a:lnSpc>
            </a:pPr>
            <a:r>
              <a:rPr lang="it-IT" sz="2000" b="1" dirty="0" smtClean="0">
                <a:solidFill>
                  <a:srgbClr val="00B100"/>
                </a:solidFill>
              </a:rPr>
              <a:t>voler </a:t>
            </a:r>
            <a:r>
              <a:rPr lang="it-IT" sz="2000" b="1" dirty="0">
                <a:solidFill>
                  <a:srgbClr val="00B100"/>
                </a:solidFill>
              </a:rPr>
              <a:t>conoscere, cercare </a:t>
            </a:r>
            <a:r>
              <a:rPr lang="it-IT" sz="2000" b="1" dirty="0" smtClean="0">
                <a:solidFill>
                  <a:srgbClr val="00B100"/>
                </a:solidFill>
              </a:rPr>
              <a:t>informazioni</a:t>
            </a:r>
          </a:p>
          <a:p>
            <a:pPr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essere informato su ciò che </a:t>
            </a:r>
            <a:r>
              <a:rPr lang="it-IT" sz="2000" b="1" dirty="0" smtClean="0">
                <a:solidFill>
                  <a:srgbClr val="00B100"/>
                </a:solidFill>
              </a:rPr>
              <a:t>accade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esprimere la propria opinione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far conoscere la propria esperienza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contribuire ad una proposta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associarsi per realizzare scopi collettivi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coordinarsi con altri gruppi e istituzioni per definire obiettivi e priorità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partecipare alla dialettica politica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assumersi compiti politici e sociali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condividere beni e tempo con altri per migliorare il bene/benessere collettivo</a:t>
            </a:r>
            <a:endParaRPr lang="it-IT" sz="2000" dirty="0">
              <a:solidFill>
                <a:srgbClr val="00B100"/>
              </a:solidFill>
            </a:endParaRPr>
          </a:p>
          <a:p>
            <a:pPr lvl="0">
              <a:lnSpc>
                <a:spcPct val="60000"/>
              </a:lnSpc>
            </a:pPr>
            <a:r>
              <a:rPr lang="it-IT" sz="2000" b="1" dirty="0">
                <a:solidFill>
                  <a:srgbClr val="00B100"/>
                </a:solidFill>
              </a:rPr>
              <a:t>sentirsi fortemente responsabilizzato per ciò che accade agli altri </a:t>
            </a:r>
            <a:endParaRPr lang="it-IT" sz="2000" dirty="0">
              <a:solidFill>
                <a:srgbClr val="00B100"/>
              </a:solidFill>
            </a:endParaRPr>
          </a:p>
        </p:txBody>
      </p:sp>
      <p:sp>
        <p:nvSpPr>
          <p:cNvPr id="4" name="Freccia giù 3"/>
          <p:cNvSpPr/>
          <p:nvPr/>
        </p:nvSpPr>
        <p:spPr>
          <a:xfrm>
            <a:off x="8236227" y="1442492"/>
            <a:ext cx="484632" cy="4648029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D254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7846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89024" y="274638"/>
            <a:ext cx="7272339" cy="908946"/>
          </a:xfrm>
        </p:spPr>
        <p:txBody>
          <a:bodyPr/>
          <a:lstStyle/>
          <a:p>
            <a:r>
              <a:rPr lang="it-IT" sz="4000" dirty="0" smtClean="0">
                <a:latin typeface="Apple Casual"/>
                <a:cs typeface="Apple Casual"/>
              </a:rPr>
              <a:t/>
            </a:r>
            <a:br>
              <a:rPr lang="it-IT" sz="4000" dirty="0" smtClean="0">
                <a:latin typeface="Apple Casual"/>
                <a:cs typeface="Apple Casual"/>
              </a:rPr>
            </a:br>
            <a:r>
              <a:rPr lang="it-IT" sz="4000" dirty="0" smtClean="0">
                <a:solidFill>
                  <a:srgbClr val="FF0000"/>
                </a:solidFill>
                <a:latin typeface="Apple Casual"/>
                <a:cs typeface="Apple Casual"/>
              </a:rPr>
              <a:t>WELFARE  </a:t>
            </a:r>
            <a:r>
              <a:rPr lang="it-IT" sz="4000" dirty="0">
                <a:solidFill>
                  <a:srgbClr val="FF0000"/>
                </a:solidFill>
                <a:latin typeface="Apple Casual"/>
                <a:cs typeface="Apple Casual"/>
              </a:rPr>
              <a:t>COMUNITARIO 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41144" y="1417834"/>
            <a:ext cx="8038952" cy="489460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sz="3400" b="1" dirty="0">
                <a:solidFill>
                  <a:srgbClr val="D25400"/>
                </a:solidFill>
              </a:rPr>
              <a:t>scopi: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it-IT" sz="3600" b="1" dirty="0">
                <a:solidFill>
                  <a:srgbClr val="000090"/>
                </a:solidFill>
              </a:rPr>
              <a:t>Qualità della vita, coesione sociale, solidarietà, uguaglianza, partecipazione, efficacia, efficienza, trasparenza</a:t>
            </a:r>
            <a:r>
              <a:rPr lang="it-IT" sz="3600" b="1" dirty="0" smtClean="0">
                <a:solidFill>
                  <a:srgbClr val="000090"/>
                </a:solidFill>
              </a:rPr>
              <a:t>…</a:t>
            </a:r>
            <a:r>
              <a:rPr lang="it-IT" b="1" dirty="0"/>
              <a:t> </a:t>
            </a:r>
            <a:endParaRPr lang="it-IT" dirty="0"/>
          </a:p>
          <a:p>
            <a:pPr marL="0" indent="0">
              <a:buNone/>
            </a:pPr>
            <a:r>
              <a:rPr lang="it-IT" sz="3400" b="1" dirty="0">
                <a:solidFill>
                  <a:srgbClr val="D25400"/>
                </a:solidFill>
              </a:rPr>
              <a:t>struttura</a:t>
            </a:r>
            <a:r>
              <a:rPr lang="it-IT" sz="3400" b="1" dirty="0" smtClean="0">
                <a:solidFill>
                  <a:srgbClr val="D25400"/>
                </a:solidFill>
              </a:rPr>
              <a:t>:	</a:t>
            </a:r>
            <a:r>
              <a:rPr lang="it-IT" dirty="0" smtClean="0"/>
              <a:t>					</a:t>
            </a:r>
            <a:endParaRPr lang="it-IT" dirty="0"/>
          </a:p>
          <a:p>
            <a:r>
              <a:rPr lang="it-IT" sz="3200" b="1" dirty="0">
                <a:solidFill>
                  <a:srgbClr val="660066"/>
                </a:solidFill>
              </a:rPr>
              <a:t>Programmazione regionale</a:t>
            </a:r>
          </a:p>
          <a:p>
            <a:r>
              <a:rPr lang="it-IT" sz="3200" b="1" dirty="0">
                <a:solidFill>
                  <a:srgbClr val="660066"/>
                </a:solidFill>
              </a:rPr>
              <a:t>Programmazione </a:t>
            </a:r>
            <a:r>
              <a:rPr lang="it-IT" sz="3200" b="1" dirty="0" smtClean="0">
                <a:solidFill>
                  <a:srgbClr val="660066"/>
                </a:solidFill>
              </a:rPr>
              <a:t>e </a:t>
            </a:r>
            <a:r>
              <a:rPr lang="it-IT" sz="3200" b="1" dirty="0" err="1" smtClean="0">
                <a:solidFill>
                  <a:srgbClr val="660066"/>
                </a:solidFill>
              </a:rPr>
              <a:t>Governance</a:t>
            </a:r>
            <a:r>
              <a:rPr lang="it-IT" sz="3200" b="1" dirty="0" smtClean="0">
                <a:solidFill>
                  <a:srgbClr val="660066"/>
                </a:solidFill>
              </a:rPr>
              <a:t> locale (coordinamento risorse)</a:t>
            </a:r>
            <a:endParaRPr lang="it-IT" sz="3200" b="1" dirty="0">
              <a:solidFill>
                <a:srgbClr val="660066"/>
              </a:solidFill>
            </a:endParaRPr>
          </a:p>
          <a:p>
            <a:r>
              <a:rPr lang="it-IT" sz="3200" b="1" dirty="0" smtClean="0">
                <a:solidFill>
                  <a:srgbClr val="660066"/>
                </a:solidFill>
              </a:rPr>
              <a:t>Organizzazione </a:t>
            </a:r>
            <a:r>
              <a:rPr lang="it-IT" sz="3200" b="1" dirty="0">
                <a:solidFill>
                  <a:srgbClr val="660066"/>
                </a:solidFill>
              </a:rPr>
              <a:t>dei </a:t>
            </a:r>
            <a:r>
              <a:rPr lang="it-IT" sz="3200" b="1" dirty="0" smtClean="0">
                <a:solidFill>
                  <a:srgbClr val="660066"/>
                </a:solidFill>
              </a:rPr>
              <a:t>servizi (integrazione diverse professioni e percorsi)</a:t>
            </a:r>
            <a:endParaRPr lang="it-IT" sz="3200" b="1" dirty="0">
              <a:solidFill>
                <a:srgbClr val="660066"/>
              </a:solidFill>
            </a:endParaRPr>
          </a:p>
          <a:p>
            <a:r>
              <a:rPr lang="it-IT" sz="3200" b="1" dirty="0" smtClean="0">
                <a:solidFill>
                  <a:srgbClr val="660066"/>
                </a:solidFill>
              </a:rPr>
              <a:t>Progetti </a:t>
            </a:r>
            <a:r>
              <a:rPr lang="it-IT" sz="3200" b="1" dirty="0">
                <a:solidFill>
                  <a:srgbClr val="660066"/>
                </a:solidFill>
              </a:rPr>
              <a:t>e </a:t>
            </a:r>
            <a:r>
              <a:rPr lang="it-IT" sz="3200" b="1" dirty="0" smtClean="0">
                <a:solidFill>
                  <a:srgbClr val="660066"/>
                </a:solidFill>
              </a:rPr>
              <a:t>interventi (innovazione e emergenza)</a:t>
            </a:r>
            <a:endParaRPr lang="it-IT" sz="3200" b="1" dirty="0">
              <a:solidFill>
                <a:srgbClr val="660066"/>
              </a:solidFill>
            </a:endParaRPr>
          </a:p>
          <a:p>
            <a:r>
              <a:rPr lang="it-IT" sz="3200" b="1" dirty="0">
                <a:solidFill>
                  <a:srgbClr val="660066"/>
                </a:solidFill>
              </a:rPr>
              <a:t>Verifiche e bilanci</a:t>
            </a:r>
          </a:p>
          <a:p>
            <a:r>
              <a:rPr lang="it-IT" sz="3200" b="1" dirty="0">
                <a:solidFill>
                  <a:srgbClr val="660066"/>
                </a:solidFill>
              </a:rPr>
              <a:t>Comunicazione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00964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dizione">
  <a:themeElements>
    <a:clrScheme name="Tradition">
      <a:dk1>
        <a:srgbClr val="000000"/>
      </a:dk1>
      <a:lt1>
        <a:srgbClr val="FFFFFF"/>
      </a:lt1>
      <a:dk2>
        <a:srgbClr val="59480D"/>
      </a:dk2>
      <a:lt2>
        <a:srgbClr val="D28E11"/>
      </a:lt2>
      <a:accent1>
        <a:srgbClr val="6B4A0B"/>
      </a:accent1>
      <a:accent2>
        <a:srgbClr val="790A14"/>
      </a:accent2>
      <a:accent3>
        <a:srgbClr val="908342"/>
      </a:accent3>
      <a:accent4>
        <a:srgbClr val="423E5C"/>
      </a:accent4>
      <a:accent5>
        <a:srgbClr val="641345"/>
      </a:accent5>
      <a:accent6>
        <a:srgbClr val="748A2F"/>
      </a:accent6>
      <a:hlink>
        <a:srgbClr val="DD7E0E"/>
      </a:hlink>
      <a:folHlink>
        <a:srgbClr val="7F6F6F"/>
      </a:folHlink>
    </a:clrScheme>
    <a:fontScheme name="Tradition">
      <a:majorFont>
        <a:latin typeface="Candara"/>
        <a:ea typeface=""/>
        <a:cs typeface=""/>
        <a:font script="Jpan" typeface="メイリオ"/>
      </a:majorFont>
      <a:minorFont>
        <a:latin typeface="Candara"/>
        <a:ea typeface=""/>
        <a:cs typeface=""/>
        <a:font script="Jpan" typeface="メイリオ"/>
      </a:minorFont>
    </a:fontScheme>
    <a:fmtScheme name="Tradition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</a:schemeClr>
              <a:schemeClr val="phClr">
                <a:tint val="90000"/>
                <a:satMod val="3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90000"/>
                <a:satMod val="300000"/>
              </a:schemeClr>
            </a:duotone>
          </a:blip>
          <a:stretch/>
        </a:blipFill>
      </a:fillStyleLst>
      <a:lnStyleLst>
        <a:ln w="1587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38100" cap="flat" cmpd="sng" algn="ctr">
          <a:solidFill>
            <a:schemeClr val="phClr">
              <a:shade val="90000"/>
            </a:schemeClr>
          </a:solidFill>
          <a:prstDash val="solid"/>
          <a:miter/>
        </a:ln>
        <a:ln w="76200" cap="flat" cmpd="dbl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innerShdw blurRad="127000">
              <a:srgbClr val="FFFFFF">
                <a:alpha val="35000"/>
              </a:srgbClr>
            </a:innerShdw>
          </a:effectLst>
          <a:scene3d>
            <a:camera prst="orthographicFront">
              <a:rot lat="0" lon="0" rev="0"/>
            </a:camera>
            <a:lightRig rig="chilly" dir="tl">
              <a:rot lat="0" lon="0" rev="5400000"/>
            </a:lightRig>
          </a:scene3d>
          <a:sp3d prstMaterial="softEdge">
            <a:bevelT w="0" h="0"/>
          </a:sp3d>
        </a:effectStyle>
        <a:effectStyle>
          <a:effectLst>
            <a:outerShdw blurRad="63500" dist="25400" dir="5400000" algn="br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3600000"/>
            </a:lightRig>
          </a:scene3d>
          <a:sp3d>
            <a:bevelT w="889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3">
            <a:duotone>
              <a:schemeClr val="phClr">
                <a:shade val="10000"/>
                <a:satMod val="175000"/>
              </a:schemeClr>
              <a:schemeClr val="phClr">
                <a:satMod val="3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Tradizione.thmx</Template>
  <TotalTime>192</TotalTime>
  <Words>334</Words>
  <Application>Microsoft Macintosh PowerPoint</Application>
  <PresentationFormat>Presentazione su schermo (4:3)</PresentationFormat>
  <Paragraphs>101</Paragraphs>
  <Slides>15</Slides>
  <Notes>0</Notes>
  <HiddenSlides>0</HiddenSlides>
  <MMClips>0</MMClips>
  <ScaleCrop>false</ScaleCrop>
  <HeadingPairs>
    <vt:vector size="8" baseType="variant">
      <vt:variant>
        <vt:lpstr>Tema</vt:lpstr>
      </vt:variant>
      <vt:variant>
        <vt:i4>1</vt:i4>
      </vt:variant>
      <vt:variant>
        <vt:lpstr>Collegamenti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Tradizione</vt:lpstr>
      <vt:lpstr>\\localhost\Users\marcoingrosso\Desktop\Macintosh HD:LUCIDI:luc Ben Soc:società planetaria copia!OLE_LINK1</vt:lpstr>
      <vt:lpstr>\\localhost\Users\marcoingrosso\Desktop\Macintosh HD:LUCIDI:luc Ben Soc:Prom Ben Soc:Benessere sociale fig copia.doc!OLE_LINK2</vt:lpstr>
      <vt:lpstr>Documento</vt:lpstr>
      <vt:lpstr>Senza benessere sociale</vt:lpstr>
      <vt:lpstr> Mutamenti  nell’Ambiente Socio-Politico </vt:lpstr>
      <vt:lpstr>A. Condizioni di vita </vt:lpstr>
      <vt:lpstr>B. Cultura e comunicazione</vt:lpstr>
      <vt:lpstr>C. Rapporti e relazioni</vt:lpstr>
      <vt:lpstr> Processi sociali che generano  ben-mal-essere nell’era planetaria </vt:lpstr>
      <vt:lpstr> BENESSERE SOCIALE: definizioni </vt:lpstr>
      <vt:lpstr>Processi di benessere sociale </vt:lpstr>
      <vt:lpstr>Mappa Benessere Sociale </vt:lpstr>
      <vt:lpstr>Effetti delle Relazioni (I)</vt:lpstr>
      <vt:lpstr>Effetti delle Relazioni (II)</vt:lpstr>
      <vt:lpstr>Il benessere sociale si può creare o distruggere</vt:lpstr>
      <vt:lpstr>Promozione del benessere sociale:  la partecipazione comunitaria-societaria</vt:lpstr>
      <vt:lpstr>Scala di partecipazione</vt:lpstr>
      <vt:lpstr> WELFARE  COMUNITARIO  </vt:lpstr>
    </vt:vector>
  </TitlesOfParts>
  <Company>Università di Ferrara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Senza benessere sociale</dc:title>
  <dc:creator>Marco Ingrosso</dc:creator>
  <cp:lastModifiedBy>Marco Ingrosso</cp:lastModifiedBy>
  <cp:revision>27</cp:revision>
  <dcterms:created xsi:type="dcterms:W3CDTF">2013-05-21T07:07:07Z</dcterms:created>
  <dcterms:modified xsi:type="dcterms:W3CDTF">2013-05-21T10:22:24Z</dcterms:modified>
</cp:coreProperties>
</file>