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7" r:id="rId2"/>
    <p:sldId id="258" r:id="rId3"/>
    <p:sldId id="259" r:id="rId4"/>
    <p:sldId id="260" r:id="rId5"/>
    <p:sldId id="261" r:id="rId6"/>
    <p:sldId id="262" r:id="rId7"/>
    <p:sldId id="263" r:id="rId8"/>
    <p:sldId id="264" r:id="rId9"/>
    <p:sldId id="265" r:id="rId10"/>
    <p:sldId id="266" r:id="rId11"/>
    <p:sldId id="268" r:id="rId12"/>
    <p:sldId id="283" r:id="rId13"/>
    <p:sldId id="269" r:id="rId14"/>
    <p:sldId id="273" r:id="rId15"/>
    <p:sldId id="270" r:id="rId16"/>
    <p:sldId id="271" r:id="rId17"/>
    <p:sldId id="272" r:id="rId18"/>
    <p:sldId id="275" r:id="rId19"/>
    <p:sldId id="274" r:id="rId20"/>
    <p:sldId id="276" r:id="rId21"/>
    <p:sldId id="277" r:id="rId22"/>
    <p:sldId id="278" r:id="rId23"/>
    <p:sldId id="281" r:id="rId24"/>
    <p:sldId id="282" r:id="rId25"/>
    <p:sldId id="279" r:id="rId26"/>
    <p:sldId id="267" r:id="rId27"/>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DF0E1D8-D0B0-4645-9CD5-E8D76D7621FD}" type="datetimeFigureOut">
              <a:rPr lang="it-IT" smtClean="0"/>
              <a:t>10/10/2018</a:t>
            </a:fld>
            <a:endParaRPr lang="it-IT"/>
          </a:p>
        </p:txBody>
      </p:sp>
      <p:sp>
        <p:nvSpPr>
          <p:cNvPr id="4" name="Segnaposto piè di pagina 3"/>
          <p:cNvSpPr>
            <a:spLocks noGrp="1"/>
          </p:cNvSpPr>
          <p:nvPr>
            <p:ph type="ftr" sz="quarter" idx="2"/>
          </p:nvPr>
        </p:nvSpPr>
        <p:spPr>
          <a:xfrm>
            <a:off x="0" y="9428585"/>
            <a:ext cx="2945659" cy="49805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3" y="9428585"/>
            <a:ext cx="2945659" cy="498055"/>
          </a:xfrm>
          <a:prstGeom prst="rect">
            <a:avLst/>
          </a:prstGeom>
        </p:spPr>
        <p:txBody>
          <a:bodyPr vert="horz" lIns="91440" tIns="45720" rIns="91440" bIns="45720" rtlCol="0" anchor="b"/>
          <a:lstStyle>
            <a:lvl1pPr algn="r">
              <a:defRPr sz="1200"/>
            </a:lvl1pPr>
          </a:lstStyle>
          <a:p>
            <a:fld id="{A0D9B64B-6135-4589-8416-6B6AC79156C7}" type="slidenum">
              <a:rPr lang="it-IT" smtClean="0"/>
              <a:t>‹N›</a:t>
            </a:fld>
            <a:endParaRPr lang="it-IT"/>
          </a:p>
        </p:txBody>
      </p:sp>
    </p:spTree>
    <p:extLst>
      <p:ext uri="{BB962C8B-B14F-4D97-AF65-F5344CB8AC3E}">
        <p14:creationId xmlns:p14="http://schemas.microsoft.com/office/powerpoint/2010/main" val="23614489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910CB70-C03D-45CF-B325-78367EBB3891}" type="datetimeFigureOut">
              <a:rPr lang="it-IT" smtClean="0"/>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2410143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910CB70-C03D-45CF-B325-78367EBB3891}" type="datetimeFigureOut">
              <a:rPr lang="it-IT" smtClean="0"/>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30800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910CB70-C03D-45CF-B325-78367EBB3891}" type="datetimeFigureOut">
              <a:rPr lang="it-IT" smtClean="0"/>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14249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910CB70-C03D-45CF-B325-78367EBB3891}" type="datetimeFigureOut">
              <a:rPr lang="it-IT" smtClean="0"/>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210428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910CB70-C03D-45CF-B325-78367EBB3891}" type="datetimeFigureOut">
              <a:rPr lang="it-IT" smtClean="0"/>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1766541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910CB70-C03D-45CF-B325-78367EBB3891}" type="datetimeFigureOut">
              <a:rPr lang="it-IT" smtClean="0"/>
              <a:t>10/10/2018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6900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910CB70-C03D-45CF-B325-78367EBB3891}" type="datetimeFigureOut">
              <a:rPr lang="it-IT" smtClean="0"/>
              <a:t>10/10/2018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490252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910CB70-C03D-45CF-B325-78367EBB3891}" type="datetimeFigureOut">
              <a:rPr lang="it-IT" smtClean="0"/>
              <a:t>10/10/2018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1556418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910CB70-C03D-45CF-B325-78367EBB3891}" type="datetimeFigureOut">
              <a:rPr lang="it-IT" smtClean="0"/>
              <a:t>10/10/2018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3412388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910CB70-C03D-45CF-B325-78367EBB3891}" type="datetimeFigureOut">
              <a:rPr lang="it-IT" smtClean="0"/>
              <a:t>10/10/2018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213030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910CB70-C03D-45CF-B325-78367EBB3891}" type="datetimeFigureOut">
              <a:rPr lang="it-IT" smtClean="0"/>
              <a:t>10/10/2018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DA9C5B-64EF-4AC3-8698-EF3A591E5369}" type="slidenum">
              <a:rPr lang="it-IT" smtClean="0"/>
              <a:t>‹N›</a:t>
            </a:fld>
            <a:endParaRPr lang="it-IT"/>
          </a:p>
        </p:txBody>
      </p:sp>
    </p:spTree>
    <p:extLst>
      <p:ext uri="{BB962C8B-B14F-4D97-AF65-F5344CB8AC3E}">
        <p14:creationId xmlns:p14="http://schemas.microsoft.com/office/powerpoint/2010/main" val="1698147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0CB70-C03D-45CF-B325-78367EBB3891}" type="datetimeFigureOut">
              <a:rPr lang="it-IT" smtClean="0"/>
              <a:t>10/10/2018</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DA9C5B-64EF-4AC3-8698-EF3A591E5369}" type="slidenum">
              <a:rPr lang="it-IT" smtClean="0"/>
              <a:t>‹N›</a:t>
            </a:fld>
            <a:endParaRPr lang="it-IT"/>
          </a:p>
        </p:txBody>
      </p:sp>
    </p:spTree>
    <p:extLst>
      <p:ext uri="{BB962C8B-B14F-4D97-AF65-F5344CB8AC3E}">
        <p14:creationId xmlns:p14="http://schemas.microsoft.com/office/powerpoint/2010/main" val="868633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3uFEluMQ_j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ZLFI9S5hAQ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retepromozionesalute.it/restarea/allegati/REG19/aa_2376.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k6B3VdBCm30" TargetMode="External"/><Relationship Id="rId2" Type="http://schemas.openxmlformats.org/officeDocument/2006/relationships/hyperlink" Target="https://www.youtube.com/watch?v=O4IihCY1lCQ"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google.it/search?hl=it&amp;tbo=p&amp;tbm=bks&amp;q=inauthor:%22Fulvia+Ortalda%22" TargetMode="External"/><Relationship Id="rId2" Type="http://schemas.openxmlformats.org/officeDocument/2006/relationships/hyperlink" Target="https://www.google.it/search?hl=it&amp;tbo=p&amp;tbm=bks&amp;q=inauthor:%22Mario+Cardano%2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ric.ed.gov/" TargetMode="External"/><Relationship Id="rId2" Type="http://schemas.openxmlformats.org/officeDocument/2006/relationships/hyperlink" Target="https://www.apa.org/pubs/index.aspx" TargetMode="External"/><Relationship Id="rId1" Type="http://schemas.openxmlformats.org/officeDocument/2006/relationships/slideLayout" Target="../slideLayouts/slideLayout2.xml"/><Relationship Id="rId5" Type="http://schemas.openxmlformats.org/officeDocument/2006/relationships/hyperlink" Target="https://www.apa.org/pubs/databases/psycarticles/index.aspx" TargetMode="External"/><Relationship Id="rId4" Type="http://schemas.openxmlformats.org/officeDocument/2006/relationships/hyperlink" Target="https://www.nlm.nih.gov/bsd/pmresources.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upload.wikimedia.org/wikipedia/commons/d/dd/Obedience_(1965).webm" TargetMode="External"/><Relationship Id="rId2" Type="http://schemas.openxmlformats.org/officeDocument/2006/relationships/hyperlink" Target="https://www.youtube.com/watch?v=js77KL-0TaY" TargetMode="External"/><Relationship Id="rId1" Type="http://schemas.openxmlformats.org/officeDocument/2006/relationships/slideLayout" Target="../slideLayouts/slideLayout2.xml"/><Relationship Id="rId4" Type="http://schemas.openxmlformats.org/officeDocument/2006/relationships/hyperlink" Target="https://www.aipass.org/node/11560"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smtClean="0"/>
              <a:t>Metodologia della ricerca psicosociale </a:t>
            </a:r>
            <a:r>
              <a:rPr lang="it-IT" dirty="0" smtClean="0"/>
              <a:t>e indicazioni per le esercitazioni </a:t>
            </a:r>
            <a:endParaRPr lang="it-IT" dirty="0"/>
          </a:p>
        </p:txBody>
      </p:sp>
      <p:sp>
        <p:nvSpPr>
          <p:cNvPr id="3" name="Sottotitolo 2"/>
          <p:cNvSpPr>
            <a:spLocks noGrp="1"/>
          </p:cNvSpPr>
          <p:nvPr>
            <p:ph type="subTitle" idx="1"/>
          </p:nvPr>
        </p:nvSpPr>
        <p:spPr/>
        <p:txBody>
          <a:bodyPr>
            <a:normAutofit lnSpcReduction="10000"/>
          </a:bodyPr>
          <a:lstStyle/>
          <a:p>
            <a:r>
              <a:rPr lang="it-IT" dirty="0" smtClean="0"/>
              <a:t>Modelli, metodi, strumenti, raccolta </a:t>
            </a:r>
            <a:r>
              <a:rPr lang="it-IT" dirty="0" smtClean="0"/>
              <a:t>dei </a:t>
            </a:r>
            <a:r>
              <a:rPr lang="it-IT" dirty="0" smtClean="0"/>
              <a:t>dati</a:t>
            </a:r>
          </a:p>
          <a:p>
            <a:r>
              <a:rPr lang="it-IT" dirty="0" smtClean="0"/>
              <a:t>Dr. Gisele </a:t>
            </a:r>
            <a:r>
              <a:rPr lang="it-IT" dirty="0" err="1" smtClean="0"/>
              <a:t>Ronga</a:t>
            </a:r>
            <a:endParaRPr lang="it-IT" dirty="0" smtClean="0"/>
          </a:p>
          <a:p>
            <a:r>
              <a:rPr lang="it-IT" dirty="0" smtClean="0"/>
              <a:t>Appunti metodologici consigliati agli studenti frequentanti utili per effettuare esercitazioni proposte in classe. </a:t>
            </a:r>
          </a:p>
        </p:txBody>
      </p:sp>
    </p:spTree>
    <p:extLst>
      <p:ext uri="{BB962C8B-B14F-4D97-AF65-F5344CB8AC3E}">
        <p14:creationId xmlns:p14="http://schemas.microsoft.com/office/powerpoint/2010/main" val="340863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Disegno sperimentale e il controllo: </a:t>
            </a:r>
            <a:br>
              <a:rPr lang="it-IT" dirty="0" smtClean="0"/>
            </a:br>
            <a:r>
              <a:rPr lang="it-IT" dirty="0" smtClean="0"/>
              <a:t>relazione causale tra variabili </a:t>
            </a:r>
            <a:endParaRPr lang="it-IT" dirty="0"/>
          </a:p>
        </p:txBody>
      </p:sp>
      <p:sp>
        <p:nvSpPr>
          <p:cNvPr id="3" name="Segnaposto contenuto 2"/>
          <p:cNvSpPr>
            <a:spLocks noGrp="1"/>
          </p:cNvSpPr>
          <p:nvPr>
            <p:ph idx="1"/>
          </p:nvPr>
        </p:nvSpPr>
        <p:spPr/>
        <p:txBody>
          <a:bodyPr/>
          <a:lstStyle/>
          <a:p>
            <a:r>
              <a:rPr lang="it-IT" dirty="0" smtClean="0"/>
              <a:t>Prime scelte: numero e tipologia delle </a:t>
            </a:r>
            <a:r>
              <a:rPr lang="it-IT" b="1" dirty="0" smtClean="0"/>
              <a:t>condizioni sperimentali </a:t>
            </a:r>
            <a:r>
              <a:rPr lang="it-IT" dirty="0" smtClean="0"/>
              <a:t>(quanti e quali sono i livelli della variabile indipendente): quando si conduce un esperimento si devono generare </a:t>
            </a:r>
            <a:r>
              <a:rPr lang="it-IT" i="1" dirty="0" smtClean="0"/>
              <a:t>almeno 2 condizioni sperimentali </a:t>
            </a:r>
            <a:r>
              <a:rPr lang="it-IT" dirty="0" smtClean="0"/>
              <a:t>(es. almeno una variazione prevista nella variabile indipendente: TRATTAMENTO</a:t>
            </a:r>
            <a:r>
              <a:rPr lang="it-IT" sz="2400" dirty="0" smtClean="0"/>
              <a:t> </a:t>
            </a:r>
            <a:r>
              <a:rPr lang="it-IT" sz="2400" i="1" dirty="0" smtClean="0"/>
              <a:t>VS</a:t>
            </a:r>
            <a:r>
              <a:rPr lang="it-IT" sz="2400" dirty="0" smtClean="0"/>
              <a:t> </a:t>
            </a:r>
            <a:r>
              <a:rPr lang="it-IT" dirty="0" smtClean="0"/>
              <a:t>ASSENZA DI TRATTAMENTO) o più condizioni sperimentali (</a:t>
            </a:r>
            <a:r>
              <a:rPr lang="it-IT" dirty="0" err="1" smtClean="0"/>
              <a:t>Tratt1</a:t>
            </a:r>
            <a:r>
              <a:rPr lang="it-IT" dirty="0" smtClean="0"/>
              <a:t>, </a:t>
            </a:r>
            <a:r>
              <a:rPr lang="it-IT" dirty="0" err="1" smtClean="0"/>
              <a:t>tratt</a:t>
            </a:r>
            <a:r>
              <a:rPr lang="it-IT" dirty="0" smtClean="0"/>
              <a:t> 2, </a:t>
            </a:r>
            <a:r>
              <a:rPr lang="it-IT" dirty="0" err="1" smtClean="0"/>
              <a:t>Tratt</a:t>
            </a:r>
            <a:r>
              <a:rPr lang="it-IT" dirty="0" smtClean="0"/>
              <a:t> 3..</a:t>
            </a:r>
            <a:r>
              <a:rPr lang="it-IT" dirty="0" err="1" smtClean="0"/>
              <a:t>ecc</a:t>
            </a:r>
            <a:r>
              <a:rPr lang="it-IT" dirty="0" smtClean="0"/>
              <a:t>.) considerando il principio di PARSIMONIA</a:t>
            </a:r>
          </a:p>
          <a:p>
            <a:r>
              <a:rPr lang="it-IT" dirty="0" smtClean="0"/>
              <a:t>Es: disegno con due condizioni sperimentali </a:t>
            </a: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930681501"/>
              </p:ext>
            </p:extLst>
          </p:nvPr>
        </p:nvGraphicFramePr>
        <p:xfrm>
          <a:off x="1195977" y="5291666"/>
          <a:ext cx="10247085" cy="1112520"/>
        </p:xfrm>
        <a:graphic>
          <a:graphicData uri="http://schemas.openxmlformats.org/drawingml/2006/table">
            <a:tbl>
              <a:tblPr firstRow="1" bandRow="1">
                <a:tableStyleId>{5C22544A-7EE6-4342-B048-85BDC9FD1C3A}</a:tableStyleId>
              </a:tblPr>
              <a:tblGrid>
                <a:gridCol w="3415695">
                  <a:extLst>
                    <a:ext uri="{9D8B030D-6E8A-4147-A177-3AD203B41FA5}">
                      <a16:colId xmlns:a16="http://schemas.microsoft.com/office/drawing/2014/main" xmlns="" val="20000"/>
                    </a:ext>
                  </a:extLst>
                </a:gridCol>
                <a:gridCol w="3415695">
                  <a:extLst>
                    <a:ext uri="{9D8B030D-6E8A-4147-A177-3AD203B41FA5}">
                      <a16:colId xmlns:a16="http://schemas.microsoft.com/office/drawing/2014/main" xmlns="" val="20001"/>
                    </a:ext>
                  </a:extLst>
                </a:gridCol>
                <a:gridCol w="3415695">
                  <a:extLst>
                    <a:ext uri="{9D8B030D-6E8A-4147-A177-3AD203B41FA5}">
                      <a16:colId xmlns:a16="http://schemas.microsoft.com/office/drawing/2014/main" xmlns="" val="20002"/>
                    </a:ext>
                  </a:extLst>
                </a:gridCol>
              </a:tblGrid>
              <a:tr h="370840">
                <a:tc>
                  <a:txBody>
                    <a:bodyPr/>
                    <a:lstStyle/>
                    <a:p>
                      <a:endParaRPr lang="it-IT" dirty="0"/>
                    </a:p>
                  </a:txBody>
                  <a:tcPr/>
                </a:tc>
                <a:tc>
                  <a:txBody>
                    <a:bodyPr/>
                    <a:lstStyle/>
                    <a:p>
                      <a:r>
                        <a:rPr lang="it-IT" dirty="0" smtClean="0"/>
                        <a:t>Trattamento (VI)</a:t>
                      </a:r>
                      <a:endParaRPr lang="it-IT" dirty="0"/>
                    </a:p>
                  </a:txBody>
                  <a:tcPr/>
                </a:tc>
                <a:tc>
                  <a:txBody>
                    <a:bodyPr/>
                    <a:lstStyle/>
                    <a:p>
                      <a:r>
                        <a:rPr lang="it-IT" dirty="0" smtClean="0"/>
                        <a:t>Post-test (</a:t>
                      </a:r>
                      <a:r>
                        <a:rPr lang="it-IT" dirty="0" err="1" smtClean="0"/>
                        <a:t>VD</a:t>
                      </a:r>
                      <a:r>
                        <a:rPr lang="it-IT" dirty="0" smtClean="0"/>
                        <a:t>)</a:t>
                      </a:r>
                      <a:endParaRPr lang="it-IT" dirty="0"/>
                    </a:p>
                  </a:txBody>
                  <a:tcPr/>
                </a:tc>
                <a:extLst>
                  <a:ext uri="{0D108BD9-81ED-4DB2-BD59-A6C34878D82A}">
                    <a16:rowId xmlns:a16="http://schemas.microsoft.com/office/drawing/2014/main" xmlns="" val="10000"/>
                  </a:ext>
                </a:extLst>
              </a:tr>
              <a:tr h="370840">
                <a:tc>
                  <a:txBody>
                    <a:bodyPr/>
                    <a:lstStyle/>
                    <a:p>
                      <a:r>
                        <a:rPr lang="it-IT" dirty="0" smtClean="0"/>
                        <a:t>Condizione 1</a:t>
                      </a:r>
                      <a:endParaRPr lang="it-IT" dirty="0"/>
                    </a:p>
                  </a:txBody>
                  <a:tcPr/>
                </a:tc>
                <a:tc>
                  <a:txBody>
                    <a:bodyPr/>
                    <a:lstStyle/>
                    <a:p>
                      <a:r>
                        <a:rPr lang="it-IT" dirty="0" smtClean="0"/>
                        <a:t>Film violento </a:t>
                      </a:r>
                      <a:endParaRPr lang="it-IT" dirty="0"/>
                    </a:p>
                  </a:txBody>
                  <a:tcPr/>
                </a:tc>
                <a:tc>
                  <a:txBody>
                    <a:bodyPr/>
                    <a:lstStyle/>
                    <a:p>
                      <a:r>
                        <a:rPr lang="it-IT" dirty="0" smtClean="0"/>
                        <a:t>Livello di aggressività</a:t>
                      </a:r>
                      <a:r>
                        <a:rPr lang="it-IT" baseline="0" dirty="0" smtClean="0"/>
                        <a:t> </a:t>
                      </a:r>
                      <a:endParaRPr lang="it-IT" dirty="0"/>
                    </a:p>
                  </a:txBody>
                  <a:tcPr/>
                </a:tc>
                <a:extLst>
                  <a:ext uri="{0D108BD9-81ED-4DB2-BD59-A6C34878D82A}">
                    <a16:rowId xmlns:a16="http://schemas.microsoft.com/office/drawing/2014/main" xmlns="" val="10001"/>
                  </a:ext>
                </a:extLst>
              </a:tr>
              <a:tr h="370840">
                <a:tc>
                  <a:txBody>
                    <a:bodyPr/>
                    <a:lstStyle/>
                    <a:p>
                      <a:r>
                        <a:rPr lang="it-IT" dirty="0" smtClean="0"/>
                        <a:t>Condizione 2</a:t>
                      </a:r>
                      <a:endParaRPr lang="it-IT" dirty="0"/>
                    </a:p>
                  </a:txBody>
                  <a:tcPr/>
                </a:tc>
                <a:tc>
                  <a:txBody>
                    <a:bodyPr/>
                    <a:lstStyle/>
                    <a:p>
                      <a:r>
                        <a:rPr lang="it-IT" dirty="0" smtClean="0"/>
                        <a:t>Film neutro </a:t>
                      </a:r>
                      <a:endParaRPr lang="it-IT" dirty="0"/>
                    </a:p>
                  </a:txBody>
                  <a:tcPr/>
                </a:tc>
                <a:tc>
                  <a:txBody>
                    <a:bodyPr/>
                    <a:lstStyle/>
                    <a:p>
                      <a:r>
                        <a:rPr lang="it-IT" dirty="0" smtClean="0"/>
                        <a:t>Livello di aggressività</a:t>
                      </a:r>
                      <a:endParaRPr lang="it-IT"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4973261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Disegno sperimentale e il controllo: </a:t>
            </a:r>
            <a:br>
              <a:rPr lang="it-IT" dirty="0" smtClean="0"/>
            </a:br>
            <a:r>
              <a:rPr lang="it-IT" dirty="0" smtClean="0"/>
              <a:t>relazione causale tra variabili </a:t>
            </a:r>
            <a:endParaRPr lang="it-IT" dirty="0"/>
          </a:p>
        </p:txBody>
      </p:sp>
      <p:sp>
        <p:nvSpPr>
          <p:cNvPr id="3" name="Segnaposto contenuto 2"/>
          <p:cNvSpPr>
            <a:spLocks noGrp="1"/>
          </p:cNvSpPr>
          <p:nvPr>
            <p:ph idx="1"/>
          </p:nvPr>
        </p:nvSpPr>
        <p:spPr/>
        <p:txBody>
          <a:bodyPr/>
          <a:lstStyle/>
          <a:p>
            <a:r>
              <a:rPr lang="it-IT" dirty="0" smtClean="0"/>
              <a:t>«CONTROLLO»: avere una pietra di paragone in base al quale valutare l’influenza della </a:t>
            </a:r>
            <a:r>
              <a:rPr lang="it-IT" dirty="0" err="1" smtClean="0"/>
              <a:t>V.I</a:t>
            </a:r>
            <a:r>
              <a:rPr lang="it-IT" dirty="0" smtClean="0"/>
              <a:t>. sulla </a:t>
            </a:r>
            <a:r>
              <a:rPr lang="it-IT" dirty="0" err="1" smtClean="0"/>
              <a:t>V.D</a:t>
            </a:r>
            <a:r>
              <a:rPr lang="it-IT" dirty="0" smtClean="0"/>
              <a:t>.</a:t>
            </a:r>
          </a:p>
          <a:p>
            <a:pPr marL="0" indent="0">
              <a:buNone/>
            </a:pPr>
            <a:r>
              <a:rPr lang="it-IT" dirty="0" smtClean="0"/>
              <a:t>Es. Quali sono gli effetti della (VI= definizione d) sull’attenzione (</a:t>
            </a:r>
            <a:r>
              <a:rPr lang="it-IT" dirty="0" err="1" smtClean="0"/>
              <a:t>VD</a:t>
            </a:r>
            <a:r>
              <a:rPr lang="it-IT" dirty="0" smtClean="0"/>
              <a:t>)? </a:t>
            </a:r>
          </a:p>
        </p:txBody>
      </p:sp>
      <p:graphicFrame>
        <p:nvGraphicFramePr>
          <p:cNvPr id="6" name="Tabella 5"/>
          <p:cNvGraphicFramePr>
            <a:graphicFrameLocks noGrp="1"/>
          </p:cNvGraphicFramePr>
          <p:nvPr>
            <p:extLst>
              <p:ext uri="{D42A27DB-BD31-4B8C-83A1-F6EECF244321}">
                <p14:modId xmlns:p14="http://schemas.microsoft.com/office/powerpoint/2010/main" val="3447709578"/>
              </p:ext>
            </p:extLst>
          </p:nvPr>
        </p:nvGraphicFramePr>
        <p:xfrm>
          <a:off x="757645" y="3831771"/>
          <a:ext cx="10424160" cy="1393372"/>
        </p:xfrm>
        <a:graphic>
          <a:graphicData uri="http://schemas.openxmlformats.org/drawingml/2006/table">
            <a:tbl>
              <a:tblPr firstRow="1" bandRow="1">
                <a:tableStyleId>{5C22544A-7EE6-4342-B048-85BDC9FD1C3A}</a:tableStyleId>
              </a:tblPr>
              <a:tblGrid>
                <a:gridCol w="3474720">
                  <a:extLst>
                    <a:ext uri="{9D8B030D-6E8A-4147-A177-3AD203B41FA5}">
                      <a16:colId xmlns:a16="http://schemas.microsoft.com/office/drawing/2014/main" xmlns="" val="20000"/>
                    </a:ext>
                  </a:extLst>
                </a:gridCol>
                <a:gridCol w="3474720">
                  <a:extLst>
                    <a:ext uri="{9D8B030D-6E8A-4147-A177-3AD203B41FA5}">
                      <a16:colId xmlns:a16="http://schemas.microsoft.com/office/drawing/2014/main" xmlns="" val="20001"/>
                    </a:ext>
                  </a:extLst>
                </a:gridCol>
                <a:gridCol w="3474720">
                  <a:extLst>
                    <a:ext uri="{9D8B030D-6E8A-4147-A177-3AD203B41FA5}">
                      <a16:colId xmlns:a16="http://schemas.microsoft.com/office/drawing/2014/main" xmlns="" val="20002"/>
                    </a:ext>
                  </a:extLst>
                </a:gridCol>
              </a:tblGrid>
              <a:tr h="348343">
                <a:tc>
                  <a:txBody>
                    <a:bodyPr/>
                    <a:lstStyle/>
                    <a:p>
                      <a:endParaRPr lang="it-IT" sz="1100" dirty="0"/>
                    </a:p>
                  </a:txBody>
                  <a:tcPr/>
                </a:tc>
                <a:tc>
                  <a:txBody>
                    <a:bodyPr/>
                    <a:lstStyle/>
                    <a:p>
                      <a:r>
                        <a:rPr lang="it-IT" sz="1100" dirty="0" smtClean="0"/>
                        <a:t>Trattamento (VI)</a:t>
                      </a:r>
                      <a:endParaRPr lang="it-IT" sz="1100" dirty="0"/>
                    </a:p>
                  </a:txBody>
                  <a:tcPr/>
                </a:tc>
                <a:tc>
                  <a:txBody>
                    <a:bodyPr/>
                    <a:lstStyle/>
                    <a:p>
                      <a:r>
                        <a:rPr lang="it-IT" sz="1100" dirty="0" smtClean="0"/>
                        <a:t>Post-test (</a:t>
                      </a:r>
                      <a:r>
                        <a:rPr lang="it-IT" sz="1100" dirty="0" err="1" smtClean="0"/>
                        <a:t>VD</a:t>
                      </a:r>
                      <a:r>
                        <a:rPr lang="it-IT" sz="1100" dirty="0" smtClean="0"/>
                        <a:t>)</a:t>
                      </a:r>
                      <a:endParaRPr lang="it-IT" sz="1100" dirty="0"/>
                    </a:p>
                  </a:txBody>
                  <a:tcPr/>
                </a:tc>
                <a:extLst>
                  <a:ext uri="{0D108BD9-81ED-4DB2-BD59-A6C34878D82A}">
                    <a16:rowId xmlns:a16="http://schemas.microsoft.com/office/drawing/2014/main" xmlns="" val="10000"/>
                  </a:ext>
                </a:extLst>
              </a:tr>
              <a:tr h="348343">
                <a:tc>
                  <a:txBody>
                    <a:bodyPr/>
                    <a:lstStyle/>
                    <a:p>
                      <a:r>
                        <a:rPr lang="it-IT" sz="1100" dirty="0" smtClean="0"/>
                        <a:t>Gruppo</a:t>
                      </a:r>
                      <a:r>
                        <a:rPr lang="it-IT" sz="1100" baseline="0" dirty="0" smtClean="0"/>
                        <a:t> 1 (sperimentale) </a:t>
                      </a:r>
                      <a:endParaRPr lang="it-IT" sz="1100" dirty="0"/>
                    </a:p>
                  </a:txBody>
                  <a:tcPr/>
                </a:tc>
                <a:tc>
                  <a:txBody>
                    <a:bodyPr/>
                    <a:lstStyle/>
                    <a:p>
                      <a:r>
                        <a:rPr lang="it-IT" sz="1100" dirty="0" smtClean="0"/>
                        <a:t>Esercizio</a:t>
                      </a:r>
                      <a:r>
                        <a:rPr lang="it-IT" sz="1100" baseline="0" dirty="0" smtClean="0"/>
                        <a:t> «difficile»</a:t>
                      </a:r>
                      <a:endParaRPr lang="it-IT" sz="1100" dirty="0"/>
                    </a:p>
                  </a:txBody>
                  <a:tcPr/>
                </a:tc>
                <a:tc>
                  <a:txBody>
                    <a:bodyPr/>
                    <a:lstStyle/>
                    <a:p>
                      <a:r>
                        <a:rPr lang="it-IT" sz="1100" dirty="0" smtClean="0"/>
                        <a:t>Percezione</a:t>
                      </a:r>
                      <a:r>
                        <a:rPr lang="it-IT" sz="1100" baseline="0" dirty="0" smtClean="0"/>
                        <a:t> del livello di difficoltà </a:t>
                      </a:r>
                      <a:endParaRPr lang="it-IT" sz="1100" dirty="0"/>
                    </a:p>
                  </a:txBody>
                  <a:tcPr/>
                </a:tc>
                <a:extLst>
                  <a:ext uri="{0D108BD9-81ED-4DB2-BD59-A6C34878D82A}">
                    <a16:rowId xmlns:a16="http://schemas.microsoft.com/office/drawing/2014/main" xmlns="" val="10001"/>
                  </a:ext>
                </a:extLst>
              </a:tr>
              <a:tr h="348343">
                <a:tc>
                  <a:txBody>
                    <a:bodyPr/>
                    <a:lstStyle/>
                    <a:p>
                      <a:r>
                        <a:rPr lang="it-IT" sz="1100" dirty="0" smtClean="0"/>
                        <a:t>Gruppo 2 (sperimentale) </a:t>
                      </a:r>
                      <a:endParaRPr lang="it-IT" sz="1100" dirty="0"/>
                    </a:p>
                  </a:txBody>
                  <a:tcPr/>
                </a:tc>
                <a:tc>
                  <a:txBody>
                    <a:bodyPr/>
                    <a:lstStyle/>
                    <a:p>
                      <a:r>
                        <a:rPr lang="it-IT" sz="1100" dirty="0" smtClean="0"/>
                        <a:t>Esercizio «facile»</a:t>
                      </a:r>
                      <a:endParaRPr lang="it-IT"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100" dirty="0" smtClean="0"/>
                        <a:t>Percezione</a:t>
                      </a:r>
                      <a:r>
                        <a:rPr lang="it-IT" sz="1100" baseline="0" dirty="0" smtClean="0"/>
                        <a:t> del livello di difficoltà </a:t>
                      </a:r>
                      <a:endParaRPr lang="it-IT" sz="1100" dirty="0" smtClean="0"/>
                    </a:p>
                  </a:txBody>
                  <a:tcPr/>
                </a:tc>
                <a:extLst>
                  <a:ext uri="{0D108BD9-81ED-4DB2-BD59-A6C34878D82A}">
                    <a16:rowId xmlns:a16="http://schemas.microsoft.com/office/drawing/2014/main" xmlns="" val="10002"/>
                  </a:ext>
                </a:extLst>
              </a:tr>
              <a:tr h="348343">
                <a:tc>
                  <a:txBody>
                    <a:bodyPr/>
                    <a:lstStyle/>
                    <a:p>
                      <a:r>
                        <a:rPr lang="it-IT" sz="1100" dirty="0" smtClean="0"/>
                        <a:t>Gruppo</a:t>
                      </a:r>
                      <a:r>
                        <a:rPr lang="it-IT" sz="1100" baseline="0" dirty="0" smtClean="0"/>
                        <a:t> 3 (di controllo o di confronto) </a:t>
                      </a:r>
                      <a:endParaRPr lang="it-IT" sz="1100" dirty="0"/>
                    </a:p>
                  </a:txBody>
                  <a:tcPr/>
                </a:tc>
                <a:tc>
                  <a:txBody>
                    <a:bodyPr/>
                    <a:lstStyle/>
                    <a:p>
                      <a:r>
                        <a:rPr lang="it-IT" sz="1100" dirty="0" smtClean="0"/>
                        <a:t>Esercizio</a:t>
                      </a:r>
                      <a:r>
                        <a:rPr lang="it-IT" sz="1100" baseline="0" dirty="0" smtClean="0"/>
                        <a:t> «neutro» </a:t>
                      </a:r>
                      <a:endParaRPr lang="it-IT"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100" dirty="0" smtClean="0"/>
                        <a:t>Percezione</a:t>
                      </a:r>
                      <a:r>
                        <a:rPr lang="it-IT" sz="1100" baseline="0" dirty="0" smtClean="0"/>
                        <a:t> del livello di difficoltà </a:t>
                      </a:r>
                      <a:endParaRPr lang="it-IT" sz="1100" dirty="0" smtClean="0"/>
                    </a:p>
                  </a:txBody>
                  <a:tcPr/>
                </a:tc>
                <a:extLst>
                  <a:ext uri="{0D108BD9-81ED-4DB2-BD59-A6C34878D82A}">
                    <a16:rowId xmlns:a16="http://schemas.microsoft.com/office/drawing/2014/main" xmlns="" val="10003"/>
                  </a:ext>
                </a:extLst>
              </a:tr>
            </a:tbl>
          </a:graphicData>
        </a:graphic>
      </p:graphicFrame>
      <p:sp>
        <p:nvSpPr>
          <p:cNvPr id="7" name="Rettangolo 6"/>
          <p:cNvSpPr/>
          <p:nvPr/>
        </p:nvSpPr>
        <p:spPr>
          <a:xfrm>
            <a:off x="838200" y="5486400"/>
            <a:ext cx="10247811" cy="8186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dirty="0" err="1" smtClean="0"/>
              <a:t>Hp</a:t>
            </a:r>
            <a:r>
              <a:rPr lang="it-IT" dirty="0" smtClean="0"/>
              <a:t>: la definizione della complessità di un esercizio (VI), può incidere sulla percezione della facilità o della difficoltà dell’esecuzione di un compito, a differenza degli esercizi in cui è nulla la definizione della difficoltà </a:t>
            </a:r>
            <a:endParaRPr lang="it-IT" dirty="0"/>
          </a:p>
        </p:txBody>
      </p:sp>
    </p:spTree>
    <p:extLst>
      <p:ext uri="{BB962C8B-B14F-4D97-AF65-F5344CB8AC3E}">
        <p14:creationId xmlns:p14="http://schemas.microsoft.com/office/powerpoint/2010/main" val="3600413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buNone/>
            </a:pPr>
            <a:r>
              <a:rPr lang="it-IT" sz="4800" dirty="0" smtClean="0"/>
              <a:t>LE SLIDES SUCCESSIVE NON SONO STATE PRESENTATE A LEZIONE MA POSSONO ESSERE CONSULTATE DALLO STUDENTE INTERESSATO ALL’AMBITO METODOLOGICO. </a:t>
            </a:r>
            <a:endParaRPr lang="it-IT" sz="4800" dirty="0"/>
          </a:p>
        </p:txBody>
      </p:sp>
    </p:spTree>
    <p:extLst>
      <p:ext uri="{BB962C8B-B14F-4D97-AF65-F5344CB8AC3E}">
        <p14:creationId xmlns:p14="http://schemas.microsoft.com/office/powerpoint/2010/main" val="252519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Quasi esperimenti </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Quando non è possibile controllare tutte le variabili (per es. costruire ad </a:t>
            </a:r>
            <a:r>
              <a:rPr lang="it-IT" i="1" dirty="0" smtClean="0"/>
              <a:t>hoc un </a:t>
            </a:r>
            <a:r>
              <a:rPr lang="it-IT" dirty="0" smtClean="0"/>
              <a:t>gruppo di controllo –</a:t>
            </a:r>
            <a:r>
              <a:rPr lang="it-IT" dirty="0" err="1" smtClean="0"/>
              <a:t>causalizzando</a:t>
            </a:r>
            <a:r>
              <a:rPr lang="it-IT" dirty="0" smtClean="0"/>
              <a:t> i soggetti), è possibile svolgere dei quasi esperimenti; la differenza con gli esperimenti propriamente detti consiste nel fatto che nei quasi esperimento non è possibile assegnare casualmente i soggetti alle varie condizioni sperimentali (o ai gruppi sperimentali e di controllo) ma solo selezionarli in base a raggruppamenti già esistenti </a:t>
            </a:r>
          </a:p>
          <a:p>
            <a:r>
              <a:rPr lang="it-IT" dirty="0" smtClean="0"/>
              <a:t>Il gruppo è selezionato in base a criteri che il ricercatore non può scegliere (ma può effettuare dei raggruppamenti) </a:t>
            </a:r>
          </a:p>
          <a:p>
            <a:endParaRPr lang="it-IT" dirty="0"/>
          </a:p>
          <a:p>
            <a:r>
              <a:rPr lang="it-IT" dirty="0" smtClean="0"/>
              <a:t>Esercizio: descrivere le variabili e il comportamento che si intende analizzare (</a:t>
            </a:r>
            <a:r>
              <a:rPr lang="it-IT" dirty="0" err="1" smtClean="0">
                <a:hlinkClick r:id="rId2"/>
              </a:rPr>
              <a:t>https</a:t>
            </a:r>
            <a:r>
              <a:rPr lang="it-IT" dirty="0" smtClean="0">
                <a:hlinkClick r:id="rId2"/>
              </a:rPr>
              <a:t>://</a:t>
            </a:r>
            <a:r>
              <a:rPr lang="it-IT" dirty="0" err="1" smtClean="0">
                <a:hlinkClick r:id="rId2"/>
              </a:rPr>
              <a:t>www.youtube.com</a:t>
            </a:r>
            <a:r>
              <a:rPr lang="it-IT" dirty="0" smtClean="0">
                <a:hlinkClick r:id="rId2"/>
              </a:rPr>
              <a:t>/</a:t>
            </a:r>
            <a:r>
              <a:rPr lang="it-IT" dirty="0" err="1" smtClean="0">
                <a:hlinkClick r:id="rId2"/>
              </a:rPr>
              <a:t>watch?v</a:t>
            </a:r>
            <a:r>
              <a:rPr lang="it-IT" dirty="0" smtClean="0">
                <a:hlinkClick r:id="rId2"/>
              </a:rPr>
              <a:t>=</a:t>
            </a:r>
            <a:r>
              <a:rPr lang="it-IT" dirty="0" err="1" smtClean="0">
                <a:hlinkClick r:id="rId2"/>
              </a:rPr>
              <a:t>3uFEluMQ_jU</a:t>
            </a:r>
            <a:r>
              <a:rPr lang="it-IT" dirty="0" smtClean="0"/>
              <a:t>)</a:t>
            </a:r>
          </a:p>
        </p:txBody>
      </p:sp>
    </p:spTree>
    <p:extLst>
      <p:ext uri="{BB962C8B-B14F-4D97-AF65-F5344CB8AC3E}">
        <p14:creationId xmlns:p14="http://schemas.microsoft.com/office/powerpoint/2010/main" val="13243114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Strategie di ricerca alternative a quelle sperimentali</a:t>
            </a:r>
            <a:endParaRPr lang="it-IT" dirty="0"/>
          </a:p>
        </p:txBody>
      </p:sp>
      <p:sp>
        <p:nvSpPr>
          <p:cNvPr id="3" name="Segnaposto contenuto 2"/>
          <p:cNvSpPr>
            <a:spLocks noGrp="1"/>
          </p:cNvSpPr>
          <p:nvPr>
            <p:ph idx="1"/>
          </p:nvPr>
        </p:nvSpPr>
        <p:spPr/>
        <p:txBody>
          <a:bodyPr>
            <a:normAutofit/>
          </a:bodyPr>
          <a:lstStyle/>
          <a:p>
            <a:r>
              <a:rPr lang="it-IT" sz="4400" dirty="0" smtClean="0"/>
              <a:t>Sono tutti quegli studi in cui non è possibile applicare la ricerca sperimentale; </a:t>
            </a:r>
          </a:p>
          <a:p>
            <a:r>
              <a:rPr lang="it-IT" sz="4400" dirty="0" smtClean="0"/>
              <a:t>Scopo descrivere un comportamento o un fenomeno  e osservare la relazione tra variabili (non necessariamente correlate tra loro casualmente)</a:t>
            </a:r>
            <a:endParaRPr lang="it-IT" sz="4400" dirty="0"/>
          </a:p>
        </p:txBody>
      </p:sp>
    </p:spTree>
    <p:extLst>
      <p:ext uri="{BB962C8B-B14F-4D97-AF65-F5344CB8AC3E}">
        <p14:creationId xmlns:p14="http://schemas.microsoft.com/office/powerpoint/2010/main" val="10418781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Metodi descrittivi </a:t>
            </a:r>
            <a:endParaRPr lang="it-IT" dirty="0"/>
          </a:p>
        </p:txBody>
      </p:sp>
      <p:sp>
        <p:nvSpPr>
          <p:cNvPr id="3" name="Segnaposto contenuto 2"/>
          <p:cNvSpPr>
            <a:spLocks noGrp="1"/>
          </p:cNvSpPr>
          <p:nvPr>
            <p:ph idx="1"/>
          </p:nvPr>
        </p:nvSpPr>
        <p:spPr/>
        <p:txBody>
          <a:bodyPr>
            <a:normAutofit fontScale="55000" lnSpcReduction="20000"/>
          </a:bodyPr>
          <a:lstStyle/>
          <a:p>
            <a:r>
              <a:rPr lang="it-IT" b="1" dirty="0" smtClean="0"/>
              <a:t>METODI DESCRITTIVI</a:t>
            </a:r>
          </a:p>
          <a:p>
            <a:pPr marL="0" indent="0">
              <a:buNone/>
            </a:pPr>
            <a:r>
              <a:rPr lang="it-IT" dirty="0" smtClean="0"/>
              <a:t>Scopo: identificare e descrivere le variabili relative ad un fenomeno (</a:t>
            </a:r>
            <a:r>
              <a:rPr lang="it-IT" b="1" dirty="0" smtClean="0"/>
              <a:t>ricerche esplorative</a:t>
            </a:r>
            <a:r>
              <a:rPr lang="it-IT" dirty="0" smtClean="0"/>
              <a:t>) e possono essere utili a individuare le possibili relazioni tra le variabili (</a:t>
            </a:r>
            <a:r>
              <a:rPr lang="it-IT" b="1" dirty="0" smtClean="0"/>
              <a:t>r. correlazionali</a:t>
            </a:r>
            <a:r>
              <a:rPr lang="it-IT" dirty="0" smtClean="0"/>
              <a:t>), senza identificare necessariamente rapporti di causa effetto tra le stesse. </a:t>
            </a:r>
          </a:p>
          <a:p>
            <a:pPr marL="0" indent="0">
              <a:buNone/>
            </a:pPr>
            <a:r>
              <a:rPr lang="it-IT" dirty="0" smtClean="0"/>
              <a:t>-esempio di studio descrittivo di tipo esplorativo: </a:t>
            </a:r>
          </a:p>
          <a:p>
            <a:pPr marL="0" indent="0">
              <a:buNone/>
            </a:pPr>
            <a:r>
              <a:rPr lang="it-IT" dirty="0" smtClean="0"/>
              <a:t>Fenomeno: affluenza </a:t>
            </a:r>
            <a:r>
              <a:rPr lang="it-IT" dirty="0"/>
              <a:t>degli Studenti </a:t>
            </a:r>
            <a:r>
              <a:rPr lang="it-IT" dirty="0" smtClean="0"/>
              <a:t>in Biblioteca; </a:t>
            </a:r>
          </a:p>
          <a:p>
            <a:pPr marL="0" indent="0">
              <a:buNone/>
            </a:pPr>
            <a:r>
              <a:rPr lang="it-IT" dirty="0" smtClean="0"/>
              <a:t>Un ricercatore </a:t>
            </a:r>
            <a:r>
              <a:rPr lang="it-IT" dirty="0"/>
              <a:t>che </a:t>
            </a:r>
            <a:r>
              <a:rPr lang="it-IT" dirty="0" smtClean="0"/>
              <a:t>voglia </a:t>
            </a:r>
            <a:r>
              <a:rPr lang="it-IT" dirty="0"/>
              <a:t>effettuare una ricerca puramente descrittiva </a:t>
            </a:r>
            <a:r>
              <a:rPr lang="it-IT" dirty="0" smtClean="0"/>
              <a:t>conta </a:t>
            </a:r>
            <a:r>
              <a:rPr lang="it-IT" dirty="0"/>
              <a:t>il numero degli Studenti che fruisce </a:t>
            </a:r>
            <a:r>
              <a:rPr lang="it-IT" dirty="0" smtClean="0"/>
              <a:t>del servizio bibliotecario.  </a:t>
            </a:r>
          </a:p>
          <a:p>
            <a:pPr marL="0" indent="0">
              <a:buNone/>
            </a:pPr>
            <a:r>
              <a:rPr lang="it-IT" dirty="0" smtClean="0"/>
              <a:t>-esempio di studio descrittivo di tipo correlazionale:  </a:t>
            </a:r>
          </a:p>
          <a:p>
            <a:pPr marL="0" indent="0">
              <a:buNone/>
            </a:pPr>
            <a:r>
              <a:rPr lang="it-IT" dirty="0" smtClean="0"/>
              <a:t>Osservando un fenomeno è possibile trovare/ipotizzare e verificare delle ipotesi relative alla correlazione tra variabili, formulando inferenze e deduzioni. </a:t>
            </a:r>
          </a:p>
          <a:p>
            <a:pPr marL="0" indent="0">
              <a:buNone/>
            </a:pPr>
            <a:r>
              <a:rPr lang="it-IT" dirty="0" smtClean="0"/>
              <a:t>Affluenza alla biblioteca e orari (si nota che l’affluenza è maggiore nel </a:t>
            </a:r>
            <a:r>
              <a:rPr lang="it-IT" dirty="0" err="1" smtClean="0"/>
              <a:t>p.m</a:t>
            </a:r>
            <a:r>
              <a:rPr lang="it-IT" dirty="0" smtClean="0"/>
              <a:t>).  Il ricercatore può verificare l’ipotesi secondo cui la maggiore affluenza sia pomeridiana chiedendo una maggiore durata dell’apertura in pomeriggio al personale (verificando se il numero di studenti effettivamente aumenta). </a:t>
            </a:r>
          </a:p>
          <a:p>
            <a:pPr marL="0" indent="0">
              <a:buNone/>
            </a:pPr>
            <a:r>
              <a:rPr lang="it-IT" b="1" dirty="0" smtClean="0"/>
              <a:t>Limite</a:t>
            </a:r>
            <a:r>
              <a:rPr lang="it-IT" dirty="0" smtClean="0"/>
              <a:t>: le relazioni causa effetto possono essere solo dedotte sul piano logico, ma non possono essere dimostrate sperimentalmente; </a:t>
            </a:r>
          </a:p>
          <a:p>
            <a:pPr marL="0" indent="0">
              <a:buNone/>
            </a:pPr>
            <a:r>
              <a:rPr lang="it-IT" dirty="0" smtClean="0"/>
              <a:t>- Numero di sigarette fumate (causa) e incremento dei tumori (effetto) e non viceversa. </a:t>
            </a:r>
          </a:p>
          <a:p>
            <a:pPr marL="0" indent="0">
              <a:buNone/>
            </a:pPr>
            <a:r>
              <a:rPr lang="it-IT" b="1" dirty="0" smtClean="0"/>
              <a:t>Vantaggio</a:t>
            </a:r>
            <a:r>
              <a:rPr lang="it-IT" dirty="0" smtClean="0"/>
              <a:t>: è largamente usata in </a:t>
            </a:r>
            <a:r>
              <a:rPr lang="it-IT" dirty="0" err="1" smtClean="0"/>
              <a:t>ps</a:t>
            </a:r>
            <a:r>
              <a:rPr lang="it-IT" dirty="0" smtClean="0"/>
              <a:t>. Sociale sia nelle fasi </a:t>
            </a:r>
            <a:r>
              <a:rPr lang="it-IT" dirty="0" err="1" smtClean="0"/>
              <a:t>pre</a:t>
            </a:r>
            <a:r>
              <a:rPr lang="it-IT" dirty="0" smtClean="0"/>
              <a:t>-test, sia in quelle condizioni in cui il metodo sperimentale non è applicabile.</a:t>
            </a:r>
          </a:p>
        </p:txBody>
      </p:sp>
    </p:spTree>
    <p:extLst>
      <p:ext uri="{BB962C8B-B14F-4D97-AF65-F5344CB8AC3E}">
        <p14:creationId xmlns:p14="http://schemas.microsoft.com/office/powerpoint/2010/main" val="1631012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Ricerca d’Archivio </a:t>
            </a:r>
            <a:endParaRPr lang="it-IT" dirty="0"/>
          </a:p>
        </p:txBody>
      </p:sp>
      <p:sp>
        <p:nvSpPr>
          <p:cNvPr id="3" name="Segnaposto contenuto 2"/>
          <p:cNvSpPr>
            <a:spLocks noGrp="1"/>
          </p:cNvSpPr>
          <p:nvPr>
            <p:ph idx="1"/>
          </p:nvPr>
        </p:nvSpPr>
        <p:spPr/>
        <p:txBody>
          <a:bodyPr>
            <a:normAutofit/>
          </a:bodyPr>
          <a:lstStyle/>
          <a:p>
            <a:r>
              <a:rPr lang="it-IT" dirty="0" smtClean="0"/>
              <a:t>Si limita a scegliere ed esaminare con metodi descrittivi e correlazionali i dati di interesse. </a:t>
            </a:r>
          </a:p>
          <a:p>
            <a:r>
              <a:rPr lang="it-IT" dirty="0" smtClean="0"/>
              <a:t>Il vantaggio della ricerca d'Archivio: poter essere utilizzata quando per motivi sia pratici che etici non possibile l'utilizzo di altre metodologie.</a:t>
            </a:r>
          </a:p>
          <a:p>
            <a:r>
              <a:rPr lang="it-IT" dirty="0" smtClean="0"/>
              <a:t>Es: studio dei fenomeni accaduti nel passato (Olocausto); argomenti molto delicati come l‘aborto, la pedofilia, fenomeni, cioè in cui la procedura sperimentale non è applicabile. </a:t>
            </a:r>
          </a:p>
          <a:p>
            <a:r>
              <a:rPr lang="it-IT" dirty="0" smtClean="0"/>
              <a:t>Limiti sono dovuti appunto alla reperibilità e qualità dei dati contenuti negli archivi </a:t>
            </a:r>
          </a:p>
          <a:p>
            <a:pPr marL="0" indent="0">
              <a:buNone/>
            </a:pPr>
            <a:endParaRPr lang="it-IT" dirty="0"/>
          </a:p>
        </p:txBody>
      </p:sp>
    </p:spTree>
    <p:extLst>
      <p:ext uri="{BB962C8B-B14F-4D97-AF65-F5344CB8AC3E}">
        <p14:creationId xmlns:p14="http://schemas.microsoft.com/office/powerpoint/2010/main" val="462892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Osservazione come metodo </a:t>
            </a:r>
            <a:endParaRPr lang="it-IT" dirty="0"/>
          </a:p>
        </p:txBody>
      </p:sp>
      <p:sp>
        <p:nvSpPr>
          <p:cNvPr id="3" name="Segnaposto contenuto 2"/>
          <p:cNvSpPr>
            <a:spLocks noGrp="1"/>
          </p:cNvSpPr>
          <p:nvPr>
            <p:ph idx="1"/>
          </p:nvPr>
        </p:nvSpPr>
        <p:spPr>
          <a:xfrm>
            <a:off x="838200" y="1825624"/>
            <a:ext cx="10515600" cy="4758055"/>
          </a:xfrm>
        </p:spPr>
        <p:txBody>
          <a:bodyPr>
            <a:normAutofit fontScale="92500" lnSpcReduction="10000"/>
          </a:bodyPr>
          <a:lstStyle/>
          <a:p>
            <a:r>
              <a:rPr lang="it-IT" sz="1500" dirty="0" smtClean="0"/>
              <a:t>ES: </a:t>
            </a:r>
            <a:r>
              <a:rPr lang="it-IT" sz="1500" dirty="0" err="1" smtClean="0"/>
              <a:t>Collet</a:t>
            </a:r>
            <a:r>
              <a:rPr lang="it-IT" sz="1500" dirty="0" smtClean="0"/>
              <a:t> e </a:t>
            </a:r>
            <a:r>
              <a:rPr lang="it-IT" sz="1500" dirty="0" err="1" smtClean="0"/>
              <a:t>Marsh</a:t>
            </a:r>
            <a:r>
              <a:rPr lang="it-IT" sz="1500" dirty="0" smtClean="0"/>
              <a:t> (1974),  </a:t>
            </a:r>
            <a:r>
              <a:rPr lang="it-IT" sz="1500" dirty="0"/>
              <a:t>hanno condotto una ricerca con lo s</a:t>
            </a:r>
            <a:r>
              <a:rPr lang="it-IT" sz="1500" dirty="0" smtClean="0"/>
              <a:t>copo </a:t>
            </a:r>
            <a:r>
              <a:rPr lang="it-IT" sz="1500" dirty="0"/>
              <a:t>di osservare comportamenti delle persone quando si incrociano per la </a:t>
            </a:r>
            <a:r>
              <a:rPr lang="it-IT" sz="1500" dirty="0" smtClean="0"/>
              <a:t>strada. Per </a:t>
            </a:r>
            <a:r>
              <a:rPr lang="it-IT" sz="1500" dirty="0"/>
              <a:t>effettuare questa </a:t>
            </a:r>
            <a:r>
              <a:rPr lang="it-IT" sz="1500" dirty="0" smtClean="0"/>
              <a:t>ricerca </a:t>
            </a:r>
            <a:r>
              <a:rPr lang="it-IT" sz="1500" dirty="0"/>
              <a:t>posizionarono una videocamera </a:t>
            </a:r>
            <a:r>
              <a:rPr lang="it-IT" sz="1500" dirty="0" smtClean="0"/>
              <a:t>settimo piano </a:t>
            </a:r>
            <a:r>
              <a:rPr lang="it-IT" sz="1500" dirty="0"/>
              <a:t>un </a:t>
            </a:r>
            <a:r>
              <a:rPr lang="it-IT" sz="1500" dirty="0" smtClean="0"/>
              <a:t>edificio </a:t>
            </a:r>
            <a:r>
              <a:rPr lang="it-IT" sz="1500" dirty="0"/>
              <a:t>modo </a:t>
            </a:r>
            <a:r>
              <a:rPr lang="it-IT" sz="1500" dirty="0" smtClean="0"/>
              <a:t>da riprendere un passaggio </a:t>
            </a:r>
            <a:r>
              <a:rPr lang="it-IT" sz="1500" dirty="0"/>
              <a:t>pedonale molto affollato </a:t>
            </a:r>
            <a:r>
              <a:rPr lang="it-IT" sz="1500" dirty="0" smtClean="0"/>
              <a:t>e raccolsero </a:t>
            </a:r>
            <a:r>
              <a:rPr lang="it-IT" sz="1500" dirty="0"/>
              <a:t>una s</a:t>
            </a:r>
            <a:r>
              <a:rPr lang="it-IT" sz="1500" dirty="0" smtClean="0"/>
              <a:t>erie </a:t>
            </a:r>
            <a:r>
              <a:rPr lang="it-IT" sz="1500" dirty="0"/>
              <a:t>di </a:t>
            </a:r>
            <a:r>
              <a:rPr lang="it-IT" sz="1500" dirty="0" smtClean="0"/>
              <a:t>casi </a:t>
            </a:r>
            <a:r>
              <a:rPr lang="it-IT" sz="1500" dirty="0"/>
              <a:t>in cui le persone si incrociavano in modo da doversi spostare per </a:t>
            </a:r>
            <a:r>
              <a:rPr lang="it-IT" sz="1500" dirty="0" smtClean="0"/>
              <a:t>evitare </a:t>
            </a:r>
            <a:r>
              <a:rPr lang="it-IT" sz="1500" dirty="0"/>
              <a:t>la </a:t>
            </a:r>
            <a:r>
              <a:rPr lang="it-IT" sz="1500" dirty="0" smtClean="0"/>
              <a:t>collisione;  successivamente osservarono delle </a:t>
            </a:r>
            <a:r>
              <a:rPr lang="it-IT" sz="1500" dirty="0"/>
              <a:t>d</a:t>
            </a:r>
            <a:r>
              <a:rPr lang="it-IT" sz="1500" dirty="0" smtClean="0"/>
              <a:t>ifferenze tra </a:t>
            </a:r>
            <a:r>
              <a:rPr lang="it-IT" sz="1500" dirty="0"/>
              <a:t>il </a:t>
            </a:r>
            <a:r>
              <a:rPr lang="it-IT" sz="1500" dirty="0" smtClean="0"/>
              <a:t>comportamento </a:t>
            </a:r>
            <a:r>
              <a:rPr lang="it-IT" sz="1500" dirty="0"/>
              <a:t>adottato dagli </a:t>
            </a:r>
            <a:r>
              <a:rPr lang="it-IT" sz="1500" dirty="0" smtClean="0"/>
              <a:t>uomini (postura frontale) e quello delle donne (tendenza a voltarsi dall’altra parte).  I ricercatori effettuarono una ipotesi: che il comportamento delle donne fosse dettato dal desiderio di evitare un contatto con il seno durante la collisione. Ad osservazioni successive notarono che questa ipotesi potesse ritenersi vera perché le donne più frequentemente degli uomini tendevano a portare un braccio davanti al seno. </a:t>
            </a:r>
          </a:p>
          <a:p>
            <a:pPr marL="0" indent="0">
              <a:buNone/>
            </a:pPr>
            <a:r>
              <a:rPr lang="it-IT" dirty="0" smtClean="0"/>
              <a:t>OSSERVAZIONE: Tecnica </a:t>
            </a:r>
            <a:r>
              <a:rPr lang="it-IT" dirty="0"/>
              <a:t>di </a:t>
            </a:r>
            <a:r>
              <a:rPr lang="it-IT" dirty="0" smtClean="0"/>
              <a:t>rilevazione </a:t>
            </a:r>
            <a:r>
              <a:rPr lang="it-IT" dirty="0"/>
              <a:t>del </a:t>
            </a:r>
            <a:r>
              <a:rPr lang="it-IT" dirty="0" smtClean="0"/>
              <a:t>comportamento </a:t>
            </a:r>
            <a:r>
              <a:rPr lang="it-IT" dirty="0"/>
              <a:t>che consiste nel guardare cosa succede a particolari </a:t>
            </a:r>
            <a:r>
              <a:rPr lang="it-IT" dirty="0" smtClean="0"/>
              <a:t>soggetti, se l’osservazione è condotta su soggetti nel proprio ambiente naturale senza </a:t>
            </a:r>
            <a:r>
              <a:rPr lang="it-IT" dirty="0"/>
              <a:t>essere </a:t>
            </a:r>
            <a:r>
              <a:rPr lang="it-IT" dirty="0" smtClean="0"/>
              <a:t>disturbati dall'osservatore (esempio precedente), è definita </a:t>
            </a:r>
            <a:r>
              <a:rPr lang="it-IT" b="1" dirty="0" smtClean="0"/>
              <a:t>naturalistica</a:t>
            </a:r>
            <a:r>
              <a:rPr lang="it-IT" dirty="0" smtClean="0"/>
              <a:t>. La presenza dell’osservatore è nascosta (videocamera). </a:t>
            </a:r>
          </a:p>
          <a:p>
            <a:pPr marL="0" indent="0">
              <a:buNone/>
            </a:pPr>
            <a:r>
              <a:rPr lang="it-IT" dirty="0" smtClean="0"/>
              <a:t>Quando non si può o non si vuole effettuare questa tipologia di osservazione, si ricorre all’</a:t>
            </a:r>
            <a:r>
              <a:rPr lang="it-IT" b="1" dirty="0" smtClean="0"/>
              <a:t>osservazione partecipante</a:t>
            </a:r>
            <a:r>
              <a:rPr lang="it-IT" dirty="0" smtClean="0"/>
              <a:t>: il ricercatore entra nella scena da osservare , senza comunque interferire con essa, rendendo quanto più è possibile familiare la propria presenza ai soggetti da osservare.</a:t>
            </a:r>
            <a:endParaRPr lang="it-IT" dirty="0"/>
          </a:p>
        </p:txBody>
      </p:sp>
    </p:spTree>
    <p:extLst>
      <p:ext uri="{BB962C8B-B14F-4D97-AF65-F5344CB8AC3E}">
        <p14:creationId xmlns:p14="http://schemas.microsoft.com/office/powerpoint/2010/main" val="2213237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Osservazione come strumento di raccolta dei dati</a:t>
            </a:r>
            <a:endParaRPr lang="it-IT" dirty="0"/>
          </a:p>
        </p:txBody>
      </p:sp>
      <p:sp>
        <p:nvSpPr>
          <p:cNvPr id="3" name="Segnaposto contenuto 2"/>
          <p:cNvSpPr>
            <a:spLocks noGrp="1"/>
          </p:cNvSpPr>
          <p:nvPr>
            <p:ph idx="1"/>
          </p:nvPr>
        </p:nvSpPr>
        <p:spPr>
          <a:xfrm>
            <a:off x="838200" y="1825625"/>
            <a:ext cx="10515600" cy="4775472"/>
          </a:xfrm>
        </p:spPr>
        <p:txBody>
          <a:bodyPr>
            <a:normAutofit fontScale="70000" lnSpcReduction="20000"/>
          </a:bodyPr>
          <a:lstStyle/>
          <a:p>
            <a:pPr marL="0" indent="0">
              <a:buNone/>
            </a:pPr>
            <a:r>
              <a:rPr lang="it-IT" dirty="0" smtClean="0"/>
              <a:t>1. DURATA: quantità di tempo dedicato alla ricerca e alla </a:t>
            </a:r>
            <a:r>
              <a:rPr lang="it-IT" i="1" dirty="0" smtClean="0"/>
              <a:t>durata di ogni singola sessione </a:t>
            </a:r>
            <a:r>
              <a:rPr lang="it-IT" dirty="0" smtClean="0"/>
              <a:t>(un giorno; fasce orarie, cioè periodi di tempo appositamente selezionate). </a:t>
            </a:r>
          </a:p>
          <a:p>
            <a:pPr marL="0" indent="0">
              <a:buNone/>
            </a:pPr>
            <a:r>
              <a:rPr lang="it-IT" dirty="0" smtClean="0"/>
              <a:t>2. definizione dell’unità di tempo: suddivisione delle sessioni (sec; intera ricerca). </a:t>
            </a:r>
          </a:p>
          <a:p>
            <a:r>
              <a:rPr lang="it-IT" dirty="0" smtClean="0"/>
              <a:t>E’ importante definire l’oggetto dell’osservazione e quali aspetti sono rilevanti. Es. «comportamento pro-sociale» : si devono identificare i comportamenti che lo rappresentano, come porgere la mano ad una persona che è inciampata; osservare il numero di persone che assumo un atteggiamento di indifferenza rispetto alla necessità di un aiuto. </a:t>
            </a:r>
          </a:p>
          <a:p>
            <a:pPr marL="0" indent="0">
              <a:buNone/>
            </a:pPr>
            <a:r>
              <a:rPr lang="it-IT" dirty="0" smtClean="0"/>
              <a:t>Effetto spettatore: </a:t>
            </a:r>
            <a:r>
              <a:rPr lang="it-IT" dirty="0" err="1" smtClean="0">
                <a:hlinkClick r:id="rId2"/>
              </a:rPr>
              <a:t>https</a:t>
            </a:r>
            <a:r>
              <a:rPr lang="it-IT" dirty="0" smtClean="0">
                <a:hlinkClick r:id="rId2"/>
              </a:rPr>
              <a:t>://</a:t>
            </a:r>
            <a:r>
              <a:rPr lang="it-IT" dirty="0" err="1" smtClean="0">
                <a:hlinkClick r:id="rId2"/>
              </a:rPr>
              <a:t>www.youtube.com</a:t>
            </a:r>
            <a:r>
              <a:rPr lang="it-IT" dirty="0" smtClean="0">
                <a:hlinkClick r:id="rId2"/>
              </a:rPr>
              <a:t>/</a:t>
            </a:r>
            <a:r>
              <a:rPr lang="it-IT" dirty="0" err="1" smtClean="0">
                <a:hlinkClick r:id="rId2"/>
              </a:rPr>
              <a:t>watch?v</a:t>
            </a:r>
            <a:r>
              <a:rPr lang="it-IT" dirty="0" smtClean="0">
                <a:hlinkClick r:id="rId2"/>
              </a:rPr>
              <a:t>=</a:t>
            </a:r>
            <a:r>
              <a:rPr lang="it-IT" dirty="0" err="1" smtClean="0">
                <a:hlinkClick r:id="rId2"/>
              </a:rPr>
              <a:t>ZLFI9S5hAQU</a:t>
            </a:r>
            <a:endParaRPr lang="it-IT" dirty="0" smtClean="0"/>
          </a:p>
          <a:p>
            <a:pPr>
              <a:buFontTx/>
              <a:buChar char="-"/>
            </a:pPr>
            <a:r>
              <a:rPr lang="it-IT" dirty="0" smtClean="0"/>
              <a:t>Frequenza: quante volte il comportamento si verifica</a:t>
            </a:r>
          </a:p>
          <a:p>
            <a:pPr>
              <a:buFontTx/>
              <a:buChar char="-"/>
            </a:pPr>
            <a:r>
              <a:rPr lang="it-IT" dirty="0" smtClean="0"/>
              <a:t>latenza: quanto tempo passa tra l’inizio dell’osservazione e la comparsa del comportamento in esame </a:t>
            </a:r>
          </a:p>
          <a:p>
            <a:pPr>
              <a:buFontTx/>
              <a:buChar char="-"/>
            </a:pPr>
            <a:r>
              <a:rPr lang="it-IT" dirty="0" smtClean="0"/>
              <a:t>Intervallo: quanto tempo passa tra un comportamento e un altro. </a:t>
            </a:r>
          </a:p>
          <a:p>
            <a:pPr marL="0" indent="0">
              <a:buNone/>
            </a:pPr>
            <a:r>
              <a:rPr lang="it-IT" dirty="0" smtClean="0"/>
              <a:t>Per la raccolta dei dati il ricercatore può avvalersi di una </a:t>
            </a:r>
            <a:r>
              <a:rPr lang="it-IT" dirty="0" err="1" smtClean="0"/>
              <a:t>ceck</a:t>
            </a:r>
            <a:r>
              <a:rPr lang="it-IT" dirty="0" smtClean="0"/>
              <a:t>-list </a:t>
            </a:r>
            <a:r>
              <a:rPr lang="it-IT" dirty="0" err="1" smtClean="0"/>
              <a:t>pre</a:t>
            </a:r>
            <a:r>
              <a:rPr lang="it-IT" dirty="0" smtClean="0"/>
              <a:t>-codificata (formulari) o schede a codifica flessibile. Per un comportamento violento, l’ansia ecc. il ricercatore può anche codificare l’intensità (1=intensità lieve; 2=intensità media; 3= intensità forte). </a:t>
            </a:r>
          </a:p>
          <a:p>
            <a:pPr marL="0" indent="0">
              <a:buNone/>
            </a:pPr>
            <a:r>
              <a:rPr lang="it-IT" dirty="0" smtClean="0"/>
              <a:t>- E’ preferibile la concordanza tra più osservatori </a:t>
            </a:r>
          </a:p>
        </p:txBody>
      </p:sp>
    </p:spTree>
    <p:extLst>
      <p:ext uri="{BB962C8B-B14F-4D97-AF65-F5344CB8AC3E}">
        <p14:creationId xmlns:p14="http://schemas.microsoft.com/office/powerpoint/2010/main" val="29268959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L’inchiesta </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Si svolge attraverso la sollecitazione di domande; la raccolta dei dati </a:t>
            </a:r>
            <a:r>
              <a:rPr lang="it-IT" dirty="0"/>
              <a:t>(</a:t>
            </a:r>
            <a:r>
              <a:rPr lang="it-IT" dirty="0" smtClean="0"/>
              <a:t>opinioni, atteggiamenti, comportamenti, stili di vita) è «GUIDATA»: vengono poste domande in serie ordinata relative ad un argomento ad un campione rappresentativo della popolazione; con l’inchiesta è possibile verificare la correlazioni tra variabili. </a:t>
            </a:r>
          </a:p>
          <a:p>
            <a:r>
              <a:rPr lang="it-IT" dirty="0" smtClean="0"/>
              <a:t>La raccolta dei dati può avvenire telefonicamente o attraverso la somministrazione dei questionari </a:t>
            </a:r>
            <a:r>
              <a:rPr lang="it-IT" dirty="0"/>
              <a:t>(</a:t>
            </a:r>
            <a:r>
              <a:rPr lang="it-IT" dirty="0" smtClean="0"/>
              <a:t>on-line; postale); sono utili quando il numero dei soggetti del campione è esteso,  ma il limite consiste nella «superficialità delle risposte», che rispondono di fatto a domande </a:t>
            </a:r>
            <a:r>
              <a:rPr lang="it-IT" dirty="0" err="1" smtClean="0"/>
              <a:t>pre</a:t>
            </a:r>
            <a:r>
              <a:rPr lang="it-IT" dirty="0" smtClean="0"/>
              <a:t>-codificate. </a:t>
            </a:r>
          </a:p>
          <a:p>
            <a:r>
              <a:rPr lang="it-IT" dirty="0" smtClean="0"/>
              <a:t>La raccolta dei dati viene effettuata nel minor tempo possibile per evitare distorsioni dovuti ai cambiamenti sociali repentini,  ma possono anche essere condotte secondo un disegno longitudinale, il cui scopo è verificare se esiste un cambiamento nel campione in esame rispetto ad una variabile di interesse. </a:t>
            </a:r>
            <a:endParaRPr lang="it-IT" dirty="0"/>
          </a:p>
        </p:txBody>
      </p:sp>
    </p:spTree>
    <p:extLst>
      <p:ext uri="{BB962C8B-B14F-4D97-AF65-F5344CB8AC3E}">
        <p14:creationId xmlns:p14="http://schemas.microsoft.com/office/powerpoint/2010/main" val="752545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Proposte di esercitazione da presentare in aula. </a:t>
            </a:r>
            <a:endParaRPr lang="it-IT" dirty="0"/>
          </a:p>
        </p:txBody>
      </p:sp>
      <p:sp>
        <p:nvSpPr>
          <p:cNvPr id="3" name="Segnaposto contenuto 2"/>
          <p:cNvSpPr>
            <a:spLocks noGrp="1"/>
          </p:cNvSpPr>
          <p:nvPr>
            <p:ph idx="1"/>
          </p:nvPr>
        </p:nvSpPr>
        <p:spPr/>
        <p:txBody>
          <a:bodyPr>
            <a:normAutofit lnSpcReduction="10000"/>
          </a:bodyPr>
          <a:lstStyle/>
          <a:p>
            <a:pPr marL="0" indent="0">
              <a:buNone/>
            </a:pPr>
            <a:endParaRPr lang="it-IT" dirty="0" smtClean="0"/>
          </a:p>
          <a:p>
            <a:pPr marL="514350" indent="-514350">
              <a:buAutoNum type="arabicPeriod"/>
            </a:pPr>
            <a:r>
              <a:rPr lang="it-IT" dirty="0" smtClean="0"/>
              <a:t>Predisporre un progetto sperimentale sul tema dell’esclusione sociale e/o del pregiudizio etnico, sessuale e di genere identificando e descrivendo: la metodologia, obiettivi della ricerca, variabili dipendenti e indipendenti, </a:t>
            </a:r>
            <a:r>
              <a:rPr lang="it-IT" dirty="0" err="1" smtClean="0"/>
              <a:t>setting</a:t>
            </a:r>
            <a:r>
              <a:rPr lang="it-IT" dirty="0" smtClean="0"/>
              <a:t>, persone da coinvolgere (in qualità di soggetti sperimentali e di controllo), conduzione dell’esperimento (tempi, rilevazioni, azioni), strumenti e risultati.  </a:t>
            </a:r>
          </a:p>
          <a:p>
            <a:pPr marL="514350" indent="-514350">
              <a:buAutoNum type="arabicPeriod"/>
            </a:pPr>
            <a:r>
              <a:rPr lang="it-IT" dirty="0" smtClean="0"/>
              <a:t>Indagine con questionario strutturato sulle esperienze pregresse di bullismo, di violenza assistita o di violenza di genere. </a:t>
            </a:r>
          </a:p>
          <a:p>
            <a:pPr marL="514350" indent="-514350">
              <a:buAutoNum type="arabicPeriod"/>
            </a:pPr>
            <a:r>
              <a:rPr lang="it-IT" dirty="0" smtClean="0"/>
              <a:t>Osservazione naturalistica di tipo etnografico sui fenomeni di esclusione e descrizione del fenomeno. </a:t>
            </a:r>
          </a:p>
          <a:p>
            <a:pPr marL="0" indent="0">
              <a:buNone/>
            </a:pPr>
            <a:endParaRPr lang="it-IT" dirty="0" smtClean="0"/>
          </a:p>
        </p:txBody>
      </p:sp>
    </p:spTree>
    <p:extLst>
      <p:ext uri="{BB962C8B-B14F-4D97-AF65-F5344CB8AC3E}">
        <p14:creationId xmlns:p14="http://schemas.microsoft.com/office/powerpoint/2010/main" val="2577964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Questionario </a:t>
            </a:r>
            <a:endParaRPr lang="it-IT" dirty="0"/>
          </a:p>
        </p:txBody>
      </p:sp>
      <p:sp>
        <p:nvSpPr>
          <p:cNvPr id="3" name="Segnaposto contenuto 2"/>
          <p:cNvSpPr>
            <a:spLocks noGrp="1"/>
          </p:cNvSpPr>
          <p:nvPr>
            <p:ph idx="1"/>
          </p:nvPr>
        </p:nvSpPr>
        <p:spPr/>
        <p:txBody>
          <a:bodyPr/>
          <a:lstStyle/>
          <a:p>
            <a:r>
              <a:rPr lang="it-IT" dirty="0" smtClean="0"/>
              <a:t>È tra gli Strumenti più utilizzati in ambito psicosociale per la rilevazione di atteggiamenti, opinioni, pensieri.</a:t>
            </a:r>
          </a:p>
          <a:p>
            <a:r>
              <a:rPr lang="it-IT" dirty="0" smtClean="0"/>
              <a:t>Sono composti da domande chiuse il soggetto sceglie tra varie alternative) o aperte (esprime liberamente la propria opinione) </a:t>
            </a:r>
          </a:p>
          <a:p>
            <a:pPr marL="0" indent="0">
              <a:buNone/>
            </a:pPr>
            <a:r>
              <a:rPr lang="it-IT" dirty="0" smtClean="0"/>
              <a:t>ESEMPIO DI QUESTIONARIO: (BULLISMO) </a:t>
            </a:r>
          </a:p>
          <a:p>
            <a:pPr marL="0" indent="0">
              <a:buNone/>
            </a:pPr>
            <a:endParaRPr lang="it-IT" dirty="0"/>
          </a:p>
          <a:p>
            <a:pPr marL="0" indent="0">
              <a:buNone/>
            </a:pPr>
            <a:r>
              <a:rPr lang="it-IT" dirty="0" smtClean="0">
                <a:hlinkClick r:id="rId2"/>
              </a:rPr>
              <a:t>(</a:t>
            </a:r>
            <a:r>
              <a:rPr lang="it-IT" dirty="0" err="1" smtClean="0">
                <a:hlinkClick r:id="rId2"/>
              </a:rPr>
              <a:t>https</a:t>
            </a:r>
            <a:r>
              <a:rPr lang="it-IT" dirty="0" smtClean="0">
                <a:hlinkClick r:id="rId2"/>
              </a:rPr>
              <a:t>://</a:t>
            </a:r>
            <a:r>
              <a:rPr lang="it-IT" dirty="0" err="1" smtClean="0">
                <a:hlinkClick r:id="rId2"/>
              </a:rPr>
              <a:t>www.retepromozionesalute.it</a:t>
            </a:r>
            <a:r>
              <a:rPr lang="it-IT" dirty="0" smtClean="0">
                <a:hlinkClick r:id="rId2"/>
              </a:rPr>
              <a:t>/</a:t>
            </a:r>
            <a:r>
              <a:rPr lang="it-IT" dirty="0" err="1" smtClean="0">
                <a:hlinkClick r:id="rId2"/>
              </a:rPr>
              <a:t>restarea</a:t>
            </a:r>
            <a:r>
              <a:rPr lang="it-IT" dirty="0" smtClean="0">
                <a:hlinkClick r:id="rId2"/>
              </a:rPr>
              <a:t>/allegati/</a:t>
            </a:r>
            <a:r>
              <a:rPr lang="it-IT" dirty="0" err="1" smtClean="0">
                <a:hlinkClick r:id="rId2"/>
              </a:rPr>
              <a:t>REG19</a:t>
            </a:r>
            <a:r>
              <a:rPr lang="it-IT" dirty="0" smtClean="0">
                <a:hlinkClick r:id="rId2"/>
              </a:rPr>
              <a:t>/</a:t>
            </a:r>
            <a:r>
              <a:rPr lang="it-IT" dirty="0" err="1" smtClean="0">
                <a:hlinkClick r:id="rId2"/>
              </a:rPr>
              <a:t>aa_2376.pdf</a:t>
            </a:r>
            <a:r>
              <a:rPr lang="it-IT" dirty="0" smtClean="0"/>
              <a:t>)</a:t>
            </a:r>
          </a:p>
          <a:p>
            <a:pPr marL="0" indent="0">
              <a:buNone/>
            </a:pPr>
            <a:endParaRPr lang="it-IT" dirty="0" smtClean="0"/>
          </a:p>
          <a:p>
            <a:pPr marL="0" indent="0">
              <a:buNone/>
            </a:pPr>
            <a:endParaRPr lang="it-IT" dirty="0" smtClean="0"/>
          </a:p>
          <a:p>
            <a:pPr marL="0" indent="0">
              <a:buNone/>
            </a:pPr>
            <a:endParaRPr lang="it-IT" dirty="0"/>
          </a:p>
          <a:p>
            <a:pPr marL="0" indent="0">
              <a:buNone/>
            </a:pPr>
            <a:endParaRPr lang="it-IT" dirty="0"/>
          </a:p>
        </p:txBody>
      </p:sp>
    </p:spTree>
    <p:extLst>
      <p:ext uri="{BB962C8B-B14F-4D97-AF65-F5344CB8AC3E}">
        <p14:creationId xmlns:p14="http://schemas.microsoft.com/office/powerpoint/2010/main" val="2775295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Tecniche implicite</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Soprattutto per la rilevazione dei </a:t>
            </a:r>
            <a:r>
              <a:rPr lang="it-IT" b="1" dirty="0" smtClean="0"/>
              <a:t>pregiudizi </a:t>
            </a:r>
            <a:r>
              <a:rPr lang="it-IT" dirty="0" smtClean="0"/>
              <a:t>(</a:t>
            </a:r>
            <a:r>
              <a:rPr lang="it-IT" dirty="0" err="1" smtClean="0">
                <a:hlinkClick r:id="rId2"/>
              </a:rPr>
              <a:t>https</a:t>
            </a:r>
            <a:r>
              <a:rPr lang="it-IT" dirty="0" smtClean="0">
                <a:hlinkClick r:id="rId2"/>
              </a:rPr>
              <a:t>://</a:t>
            </a:r>
            <a:r>
              <a:rPr lang="it-IT" dirty="0" err="1" smtClean="0">
                <a:hlinkClick r:id="rId2"/>
              </a:rPr>
              <a:t>www.youtube.com</a:t>
            </a:r>
            <a:r>
              <a:rPr lang="it-IT" dirty="0" smtClean="0">
                <a:hlinkClick r:id="rId2"/>
              </a:rPr>
              <a:t>/</a:t>
            </a:r>
            <a:r>
              <a:rPr lang="it-IT" dirty="0" err="1" smtClean="0">
                <a:hlinkClick r:id="rId2"/>
              </a:rPr>
              <a:t>watch?v</a:t>
            </a:r>
            <a:r>
              <a:rPr lang="it-IT" dirty="0" smtClean="0">
                <a:hlinkClick r:id="rId2"/>
              </a:rPr>
              <a:t>=</a:t>
            </a:r>
            <a:r>
              <a:rPr lang="it-IT" dirty="0" err="1" smtClean="0">
                <a:hlinkClick r:id="rId2"/>
              </a:rPr>
              <a:t>O4IihCY1lCQ</a:t>
            </a:r>
            <a:r>
              <a:rPr lang="it-IT" dirty="0" smtClean="0"/>
              <a:t>) e degli </a:t>
            </a:r>
            <a:r>
              <a:rPr lang="it-IT" b="1" dirty="0" smtClean="0"/>
              <a:t>stereotipi </a:t>
            </a:r>
            <a:r>
              <a:rPr lang="it-IT" dirty="0" smtClean="0"/>
              <a:t>(</a:t>
            </a:r>
            <a:r>
              <a:rPr lang="it-IT" dirty="0" err="1" smtClean="0">
                <a:hlinkClick r:id="rId3"/>
              </a:rPr>
              <a:t>https</a:t>
            </a:r>
            <a:r>
              <a:rPr lang="it-IT" dirty="0" smtClean="0">
                <a:hlinkClick r:id="rId3"/>
              </a:rPr>
              <a:t>://</a:t>
            </a:r>
            <a:r>
              <a:rPr lang="it-IT" dirty="0" err="1" smtClean="0">
                <a:hlinkClick r:id="rId3"/>
              </a:rPr>
              <a:t>www.youtube.com</a:t>
            </a:r>
            <a:r>
              <a:rPr lang="it-IT" dirty="0" smtClean="0">
                <a:hlinkClick r:id="rId3"/>
              </a:rPr>
              <a:t>/</a:t>
            </a:r>
            <a:r>
              <a:rPr lang="it-IT" dirty="0" err="1" smtClean="0">
                <a:hlinkClick r:id="rId3"/>
              </a:rPr>
              <a:t>watch?v</a:t>
            </a:r>
            <a:r>
              <a:rPr lang="it-IT" dirty="0" smtClean="0">
                <a:hlinkClick r:id="rId3"/>
              </a:rPr>
              <a:t>=</a:t>
            </a:r>
            <a:r>
              <a:rPr lang="it-IT" dirty="0" err="1" smtClean="0">
                <a:hlinkClick r:id="rId3"/>
              </a:rPr>
              <a:t>k6B3VdBCm30</a:t>
            </a:r>
            <a:r>
              <a:rPr lang="it-IT" dirty="0" smtClean="0"/>
              <a:t>)  (QUANDO IL SOGGETTO è RESTIO AD ESPRIMERE LA PROPRIA OPINIONE NON SOCIALMENTE DESIDERABILI) </a:t>
            </a:r>
          </a:p>
          <a:p>
            <a:r>
              <a:rPr lang="it-IT" dirty="0" smtClean="0"/>
              <a:t>TECNICA DEL </a:t>
            </a:r>
            <a:r>
              <a:rPr lang="it-IT" dirty="0" err="1" smtClean="0"/>
              <a:t>PRIMING</a:t>
            </a:r>
            <a:r>
              <a:rPr lang="it-IT" dirty="0" smtClean="0"/>
              <a:t>: presuppone che gli stereotipi siano costituiti da ASSOCIAZIONI SEMANTICHE (ogni volta che una categoria o etichetta viene attivata –es. immigrato- si attiva anche l’associazione ad un attributo stereotipico). </a:t>
            </a:r>
          </a:p>
          <a:p>
            <a:pPr marL="514350" indent="-514350">
              <a:buAutoNum type="arabicPeriod"/>
            </a:pPr>
            <a:r>
              <a:rPr lang="it-IT" b="1" dirty="0" smtClean="0"/>
              <a:t>Stimolo Prime </a:t>
            </a:r>
            <a:r>
              <a:rPr lang="it-IT" dirty="0" smtClean="0"/>
              <a:t>(etichetta «immigrato») per pochi millisecondi (sotto la soglia della consapevolezza) </a:t>
            </a:r>
          </a:p>
          <a:p>
            <a:pPr marL="514350" indent="-514350">
              <a:buAutoNum type="arabicPeriod"/>
            </a:pPr>
            <a:r>
              <a:rPr lang="it-IT" dirty="0" smtClean="0"/>
              <a:t>Presentazione dell’</a:t>
            </a:r>
            <a:r>
              <a:rPr lang="it-IT" b="1" dirty="0" smtClean="0"/>
              <a:t>aggettivo </a:t>
            </a:r>
            <a:r>
              <a:rPr lang="it-IT" dirty="0" smtClean="0"/>
              <a:t>immediatamente dopo lo stimolo Prime </a:t>
            </a:r>
          </a:p>
          <a:p>
            <a:pPr marL="0" indent="0">
              <a:buNone/>
            </a:pPr>
            <a:r>
              <a:rPr lang="it-IT" dirty="0" smtClean="0"/>
              <a:t>Compito del soggetto è indicare </a:t>
            </a:r>
            <a:r>
              <a:rPr lang="it-IT" b="1" dirty="0" smtClean="0"/>
              <a:t>più velocemente possibile (sotto la soglia della coscienza) </a:t>
            </a:r>
            <a:r>
              <a:rPr lang="it-IT" dirty="0" smtClean="0"/>
              <a:t>se l’aggettivo ha connotazione positiva o negativa. </a:t>
            </a:r>
            <a:endParaRPr lang="it-IT" dirty="0"/>
          </a:p>
        </p:txBody>
      </p:sp>
    </p:spTree>
    <p:extLst>
      <p:ext uri="{BB962C8B-B14F-4D97-AF65-F5344CB8AC3E}">
        <p14:creationId xmlns:p14="http://schemas.microsoft.com/office/powerpoint/2010/main" val="36626710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Studi di caso singolo </a:t>
            </a:r>
            <a:endParaRPr lang="it-IT" dirty="0"/>
          </a:p>
        </p:txBody>
      </p:sp>
      <p:sp>
        <p:nvSpPr>
          <p:cNvPr id="3" name="Segnaposto contenuto 2"/>
          <p:cNvSpPr>
            <a:spLocks noGrp="1"/>
          </p:cNvSpPr>
          <p:nvPr>
            <p:ph idx="1"/>
          </p:nvPr>
        </p:nvSpPr>
        <p:spPr>
          <a:xfrm>
            <a:off x="838200" y="1825625"/>
            <a:ext cx="10515600" cy="1309461"/>
          </a:xfrm>
        </p:spPr>
        <p:txBody>
          <a:bodyPr/>
          <a:lstStyle/>
          <a:p>
            <a:r>
              <a:rPr lang="it-IT" dirty="0" smtClean="0"/>
              <a:t>Vengono utilizzati quando il caso è singolo o unico; hanno il vantaggio di fornire una descrizione profonda e accurata del caso in esame. Per questo motivo, tuttavia, i risultati sono difficilmente generalizzabili. </a:t>
            </a:r>
          </a:p>
          <a:p>
            <a:pPr marL="0" indent="0">
              <a:buNone/>
            </a:pPr>
            <a:endParaRPr lang="it-IT" dirty="0"/>
          </a:p>
        </p:txBody>
      </p:sp>
    </p:spTree>
    <p:extLst>
      <p:ext uri="{BB962C8B-B14F-4D97-AF65-F5344CB8AC3E}">
        <p14:creationId xmlns:p14="http://schemas.microsoft.com/office/powerpoint/2010/main" val="1210676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Metodo qualitativo </a:t>
            </a:r>
            <a:endParaRPr lang="it-IT" dirty="0"/>
          </a:p>
        </p:txBody>
      </p:sp>
      <p:sp>
        <p:nvSpPr>
          <p:cNvPr id="3" name="Segnaposto contenuto 2"/>
          <p:cNvSpPr>
            <a:spLocks noGrp="1"/>
          </p:cNvSpPr>
          <p:nvPr>
            <p:ph idx="1"/>
          </p:nvPr>
        </p:nvSpPr>
        <p:spPr/>
        <p:txBody>
          <a:bodyPr/>
          <a:lstStyle/>
          <a:p>
            <a:r>
              <a:rPr lang="it-IT" dirty="0" smtClean="0"/>
              <a:t>Non si «pretende la conferma o la s-conferma di un’ipotesi», ma la produzione di «senso» e significati. </a:t>
            </a:r>
          </a:p>
          <a:p>
            <a:r>
              <a:rPr lang="it-IT" dirty="0" smtClean="0"/>
              <a:t>Le tecniche di analisi dei dati non sono verifiche finali (come per la procedura sperimentale), ma si caratterizzano per un lavoro in </a:t>
            </a:r>
            <a:r>
              <a:rPr lang="it-IT" i="1" dirty="0" smtClean="0"/>
              <a:t>progress</a:t>
            </a:r>
            <a:r>
              <a:rPr lang="it-IT" dirty="0" smtClean="0"/>
              <a:t>, </a:t>
            </a:r>
            <a:r>
              <a:rPr lang="it-IT" i="1" dirty="0" smtClean="0"/>
              <a:t>in itinere </a:t>
            </a:r>
          </a:p>
          <a:p>
            <a:r>
              <a:rPr lang="it-IT" i="1" dirty="0" smtClean="0"/>
              <a:t>Il campione non è rappresentativo, ma significativo. </a:t>
            </a:r>
          </a:p>
        </p:txBody>
      </p:sp>
    </p:spTree>
    <p:extLst>
      <p:ext uri="{BB962C8B-B14F-4D97-AF65-F5344CB8AC3E}">
        <p14:creationId xmlns:p14="http://schemas.microsoft.com/office/powerpoint/2010/main" val="3410469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a:t>
            </a:r>
            <a:r>
              <a:rPr lang="it-IT" dirty="0" smtClean="0"/>
              <a:t>rocedura</a:t>
            </a:r>
            <a:endParaRPr lang="it-IT" dirty="0"/>
          </a:p>
        </p:txBody>
      </p:sp>
      <p:sp>
        <p:nvSpPr>
          <p:cNvPr id="3" name="Segnaposto contenuto 2"/>
          <p:cNvSpPr>
            <a:spLocks noGrp="1"/>
          </p:cNvSpPr>
          <p:nvPr>
            <p:ph idx="1"/>
          </p:nvPr>
        </p:nvSpPr>
        <p:spPr/>
        <p:txBody>
          <a:bodyPr>
            <a:normAutofit lnSpcReduction="10000"/>
          </a:bodyPr>
          <a:lstStyle/>
          <a:p>
            <a:r>
              <a:rPr lang="it-IT" dirty="0" smtClean="0"/>
              <a:t>Identificazione dell’oggetto di analisi </a:t>
            </a:r>
          </a:p>
          <a:p>
            <a:r>
              <a:rPr lang="it-IT" dirty="0" smtClean="0"/>
              <a:t>Analisi di dati parallela alla loro raccolta; </a:t>
            </a:r>
          </a:p>
          <a:p>
            <a:pPr marL="0" indent="0">
              <a:buNone/>
            </a:pPr>
            <a:r>
              <a:rPr lang="it-IT" dirty="0" smtClean="0"/>
              <a:t>-prevede una codifica delle categorie che emergono dall’analisi dei dati sempre più generalizzata (fino ad arrivare al </a:t>
            </a:r>
            <a:r>
              <a:rPr lang="it-IT" i="1" dirty="0" smtClean="0"/>
              <a:t>core, cioè a categorie centrali</a:t>
            </a:r>
            <a:r>
              <a:rPr lang="it-IT" dirty="0" smtClean="0"/>
              <a:t>) </a:t>
            </a:r>
          </a:p>
          <a:p>
            <a:pPr marL="0" indent="0">
              <a:buNone/>
            </a:pPr>
            <a:r>
              <a:rPr lang="it-IT" dirty="0" smtClean="0"/>
              <a:t>-Affinità o le relazioni tra le categorie; </a:t>
            </a:r>
          </a:p>
          <a:p>
            <a:pPr marL="0" indent="0">
              <a:buNone/>
            </a:pPr>
            <a:r>
              <a:rPr lang="it-IT" dirty="0" smtClean="0"/>
              <a:t>- La ricerca si arresta quando si raggiunge la validità per saturazione: la raccolta di nuovi dati è ininfluente o non dice nulla di nuovo sul modello esplicato e continua a sostenerlo. </a:t>
            </a:r>
          </a:p>
          <a:p>
            <a:pPr marL="0" indent="0">
              <a:buNone/>
            </a:pPr>
            <a:r>
              <a:rPr lang="it-IT" dirty="0" smtClean="0"/>
              <a:t>- Report finale: </a:t>
            </a:r>
            <a:endParaRPr lang="it-IT" dirty="0"/>
          </a:p>
        </p:txBody>
      </p:sp>
    </p:spTree>
    <p:extLst>
      <p:ext uri="{BB962C8B-B14F-4D97-AF65-F5344CB8AC3E}">
        <p14:creationId xmlns:p14="http://schemas.microsoft.com/office/powerpoint/2010/main" val="3000020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Una rassegna di strumenti per raccolta dati nell’ambito della ricerca qualitativa</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Osservazioni esterne mediante griglie, osservazione partecipante</a:t>
            </a:r>
          </a:p>
          <a:p>
            <a:r>
              <a:rPr lang="it-IT" dirty="0" smtClean="0"/>
              <a:t>Resoconti sul processo di ciò che accade o è accaduto ad un fenomeno;</a:t>
            </a:r>
          </a:p>
          <a:p>
            <a:r>
              <a:rPr lang="it-IT" dirty="0" smtClean="0"/>
              <a:t>Interviste aperte e non strutturate</a:t>
            </a:r>
          </a:p>
          <a:p>
            <a:r>
              <a:rPr lang="it-IT" dirty="0" smtClean="0"/>
              <a:t>Metodo narrativo del colloquio</a:t>
            </a:r>
          </a:p>
          <a:p>
            <a:r>
              <a:rPr lang="it-IT" dirty="0" smtClean="0"/>
              <a:t>Tecniche basate sull’immaginazione o sul disegno, sul gioco e il </a:t>
            </a:r>
            <a:r>
              <a:rPr lang="it-IT" dirty="0" err="1" smtClean="0"/>
              <a:t>role</a:t>
            </a:r>
            <a:r>
              <a:rPr lang="it-IT" dirty="0" smtClean="0"/>
              <a:t> </a:t>
            </a:r>
            <a:r>
              <a:rPr lang="it-IT" dirty="0" err="1" smtClean="0"/>
              <a:t>playng</a:t>
            </a:r>
            <a:r>
              <a:rPr lang="it-IT" dirty="0" smtClean="0"/>
              <a:t> per bambini e adolescenti</a:t>
            </a:r>
          </a:p>
          <a:p>
            <a:r>
              <a:rPr lang="it-IT" dirty="0" smtClean="0"/>
              <a:t>Tecniche di focus-</a:t>
            </a:r>
            <a:r>
              <a:rPr lang="it-IT" dirty="0" err="1" smtClean="0"/>
              <a:t>group</a:t>
            </a:r>
            <a:endParaRPr lang="it-IT" dirty="0" smtClean="0"/>
          </a:p>
          <a:p>
            <a:r>
              <a:rPr lang="it-IT" dirty="0" smtClean="0"/>
              <a:t>Uso di video, foto, produzioni artistiche o letterarie</a:t>
            </a:r>
          </a:p>
          <a:p>
            <a:r>
              <a:rPr lang="it-IT" dirty="0" smtClean="0"/>
              <a:t>Storie di vita, diari, narrazioni autobiografiche </a:t>
            </a:r>
          </a:p>
          <a:p>
            <a:r>
              <a:rPr lang="it-IT" dirty="0" smtClean="0"/>
              <a:t>Analisi dei testi  </a:t>
            </a:r>
            <a:r>
              <a:rPr lang="it-IT" dirty="0"/>
              <a:t>(</a:t>
            </a:r>
            <a:r>
              <a:rPr lang="it-IT" dirty="0" smtClean="0"/>
              <a:t>discorsi, leggi, ecc.) </a:t>
            </a:r>
          </a:p>
          <a:p>
            <a:endParaRPr lang="it-IT" dirty="0" smtClean="0"/>
          </a:p>
          <a:p>
            <a:endParaRPr lang="it-IT" dirty="0"/>
          </a:p>
        </p:txBody>
      </p:sp>
    </p:spTree>
    <p:extLst>
      <p:ext uri="{BB962C8B-B14F-4D97-AF65-F5344CB8AC3E}">
        <p14:creationId xmlns:p14="http://schemas.microsoft.com/office/powerpoint/2010/main" val="3902115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Bibliografia </a:t>
            </a:r>
            <a:endParaRPr lang="it-IT" dirty="0"/>
          </a:p>
        </p:txBody>
      </p:sp>
      <p:sp>
        <p:nvSpPr>
          <p:cNvPr id="3" name="Segnaposto contenuto 2"/>
          <p:cNvSpPr>
            <a:spLocks noGrp="1"/>
          </p:cNvSpPr>
          <p:nvPr>
            <p:ph idx="1"/>
          </p:nvPr>
        </p:nvSpPr>
        <p:spPr/>
        <p:txBody>
          <a:bodyPr/>
          <a:lstStyle/>
          <a:p>
            <a:r>
              <a:rPr lang="it-IT" dirty="0" smtClean="0">
                <a:hlinkClick r:id="rId2"/>
              </a:rPr>
              <a:t>Cardano</a:t>
            </a:r>
            <a:r>
              <a:rPr lang="it-IT" dirty="0" smtClean="0"/>
              <a:t> M., </a:t>
            </a:r>
            <a:r>
              <a:rPr lang="it-IT" dirty="0" err="1" smtClean="0">
                <a:hlinkClick r:id="rId3"/>
              </a:rPr>
              <a:t>Ortalda</a:t>
            </a:r>
            <a:r>
              <a:rPr lang="it-IT" dirty="0" smtClean="0"/>
              <a:t> F., (2016), </a:t>
            </a:r>
            <a:r>
              <a:rPr lang="it-IT" b="1" dirty="0" smtClean="0"/>
              <a:t>Metodologia della ricerca psicosociale, UTET Università</a:t>
            </a:r>
          </a:p>
          <a:p>
            <a:r>
              <a:rPr lang="it-IT" b="1" dirty="0" smtClean="0"/>
              <a:t>Di Nuovo S., </a:t>
            </a:r>
            <a:r>
              <a:rPr lang="it-IT" b="1" dirty="0" err="1" smtClean="0"/>
              <a:t>Hichy</a:t>
            </a:r>
            <a:r>
              <a:rPr lang="it-IT" b="1" dirty="0" smtClean="0"/>
              <a:t> Z, (2007), Metodologia della ricerca psicosociale, Il Mulino</a:t>
            </a:r>
          </a:p>
          <a:p>
            <a:pPr marL="0" indent="0">
              <a:buNone/>
            </a:pPr>
            <a:endParaRPr lang="it-IT" dirty="0"/>
          </a:p>
        </p:txBody>
      </p:sp>
    </p:spTree>
    <p:extLst>
      <p:ext uri="{BB962C8B-B14F-4D97-AF65-F5344CB8AC3E}">
        <p14:creationId xmlns:p14="http://schemas.microsoft.com/office/powerpoint/2010/main" val="2231639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smtClean="0"/>
              <a:t>Premesse indispensabili per la formulazione di un disegno di ricerca: </a:t>
            </a:r>
            <a:endParaRPr lang="it-IT" dirty="0"/>
          </a:p>
        </p:txBody>
      </p:sp>
      <p:sp>
        <p:nvSpPr>
          <p:cNvPr id="3" name="Segnaposto contenuto 2"/>
          <p:cNvSpPr>
            <a:spLocks noGrp="1"/>
          </p:cNvSpPr>
          <p:nvPr>
            <p:ph idx="1"/>
          </p:nvPr>
        </p:nvSpPr>
        <p:spPr>
          <a:xfrm>
            <a:off x="838200" y="1964962"/>
            <a:ext cx="10515600" cy="4351338"/>
          </a:xfrm>
        </p:spPr>
        <p:txBody>
          <a:bodyPr/>
          <a:lstStyle/>
          <a:p>
            <a:r>
              <a:rPr lang="it-IT" dirty="0" err="1" smtClean="0"/>
              <a:t>PERCHE</a:t>
            </a:r>
            <a:r>
              <a:rPr lang="it-IT" dirty="0" smtClean="0"/>
              <a:t>’ (</a:t>
            </a:r>
            <a:r>
              <a:rPr lang="it-IT" i="1" dirty="0" smtClean="0"/>
              <a:t>interesse</a:t>
            </a:r>
            <a:r>
              <a:rPr lang="it-IT" dirty="0" smtClean="0"/>
              <a:t>) = scelta dell’argomento</a:t>
            </a:r>
          </a:p>
          <a:p>
            <a:r>
              <a:rPr lang="it-IT" i="1" dirty="0" smtClean="0"/>
              <a:t>Creatività</a:t>
            </a:r>
            <a:r>
              <a:rPr lang="it-IT" dirty="0" smtClean="0"/>
              <a:t> condizione necessaria, ma non sufficiente (RAZIONALE scientifico e sociale) = ANALISI DELLA LETTERATURA</a:t>
            </a:r>
          </a:p>
          <a:p>
            <a:pPr>
              <a:buFontTx/>
              <a:buChar char="-"/>
            </a:pPr>
            <a:r>
              <a:rPr lang="it-IT" dirty="0" smtClean="0"/>
              <a:t>Studiare le teorie, i modelli, gli esperimenti, ipotesi CHE NE DERIVANO (CONVERGENTI O CONTRASTANTI/Concordanza discordanza) e risultati già ottenuti circa un fenomeno. </a:t>
            </a:r>
          </a:p>
          <a:p>
            <a:pPr marL="0" indent="0">
              <a:buNone/>
            </a:pPr>
            <a:endParaRPr lang="it-IT" dirty="0"/>
          </a:p>
          <a:p>
            <a:pPr marL="0" indent="0">
              <a:buNone/>
            </a:pPr>
            <a:endParaRPr lang="it-IT" dirty="0" smtClean="0"/>
          </a:p>
          <a:p>
            <a:endParaRPr lang="it-IT" dirty="0"/>
          </a:p>
        </p:txBody>
      </p:sp>
      <p:sp>
        <p:nvSpPr>
          <p:cNvPr id="4" name="Rettangolo 3"/>
          <p:cNvSpPr/>
          <p:nvPr/>
        </p:nvSpPr>
        <p:spPr>
          <a:xfrm>
            <a:off x="1114698" y="4868091"/>
            <a:ext cx="10380617" cy="133241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it-IT" dirty="0" smtClean="0"/>
              <a:t>RICERCA BIBLIOGRAFICA PER EFFETTUARE UNA RASSEGNA AGGIORNATA DELLA LETTERATURA:</a:t>
            </a:r>
          </a:p>
          <a:p>
            <a:pPr algn="ctr"/>
            <a:r>
              <a:rPr lang="it-IT" dirty="0" smtClean="0"/>
              <a:t>-Cataloghi on-line: Google; </a:t>
            </a:r>
            <a:r>
              <a:rPr lang="it-IT" dirty="0"/>
              <a:t>G</a:t>
            </a:r>
            <a:r>
              <a:rPr lang="it-IT" dirty="0" smtClean="0"/>
              <a:t>oogle </a:t>
            </a:r>
            <a:r>
              <a:rPr lang="it-IT" dirty="0" err="1" smtClean="0"/>
              <a:t>schoolar</a:t>
            </a:r>
            <a:r>
              <a:rPr lang="it-IT" dirty="0" smtClean="0"/>
              <a:t>, </a:t>
            </a:r>
            <a:r>
              <a:rPr lang="it-IT" dirty="0" err="1" smtClean="0"/>
              <a:t>OPAC</a:t>
            </a:r>
            <a:r>
              <a:rPr lang="it-IT" dirty="0" smtClean="0"/>
              <a:t> </a:t>
            </a:r>
            <a:r>
              <a:rPr lang="it-IT" dirty="0" err="1" smtClean="0"/>
              <a:t>SBN</a:t>
            </a:r>
            <a:r>
              <a:rPr lang="it-IT" dirty="0" smtClean="0"/>
              <a:t> </a:t>
            </a:r>
          </a:p>
          <a:p>
            <a:pPr algn="ctr"/>
            <a:r>
              <a:rPr lang="it-IT" dirty="0" smtClean="0"/>
              <a:t>-</a:t>
            </a:r>
            <a:r>
              <a:rPr lang="it-IT" dirty="0" err="1" smtClean="0"/>
              <a:t>PychInfo</a:t>
            </a:r>
            <a:r>
              <a:rPr lang="it-IT" dirty="0" smtClean="0"/>
              <a:t> (</a:t>
            </a:r>
            <a:r>
              <a:rPr lang="it-IT" dirty="0" err="1" smtClean="0">
                <a:hlinkClick r:id="rId2"/>
              </a:rPr>
              <a:t>https</a:t>
            </a:r>
            <a:r>
              <a:rPr lang="it-IT" dirty="0" smtClean="0">
                <a:hlinkClick r:id="rId2"/>
              </a:rPr>
              <a:t>://</a:t>
            </a:r>
            <a:r>
              <a:rPr lang="it-IT" dirty="0" err="1" smtClean="0">
                <a:hlinkClick r:id="rId2"/>
              </a:rPr>
              <a:t>www.apa.org</a:t>
            </a:r>
            <a:r>
              <a:rPr lang="it-IT" dirty="0" smtClean="0">
                <a:hlinkClick r:id="rId2"/>
              </a:rPr>
              <a:t>/</a:t>
            </a:r>
            <a:r>
              <a:rPr lang="it-IT" dirty="0" err="1" smtClean="0">
                <a:hlinkClick r:id="rId2"/>
              </a:rPr>
              <a:t>pubs</a:t>
            </a:r>
            <a:r>
              <a:rPr lang="it-IT" dirty="0" smtClean="0">
                <a:hlinkClick r:id="rId2"/>
              </a:rPr>
              <a:t>/</a:t>
            </a:r>
            <a:r>
              <a:rPr lang="it-IT" dirty="0" err="1" smtClean="0">
                <a:hlinkClick r:id="rId2"/>
              </a:rPr>
              <a:t>index.aspx</a:t>
            </a:r>
            <a:r>
              <a:rPr lang="it-IT" dirty="0" smtClean="0"/>
              <a:t>) ERIC (</a:t>
            </a:r>
            <a:r>
              <a:rPr lang="it-IT" dirty="0" err="1" smtClean="0">
                <a:hlinkClick r:id="rId3"/>
              </a:rPr>
              <a:t>https</a:t>
            </a:r>
            <a:r>
              <a:rPr lang="it-IT" dirty="0" smtClean="0">
                <a:hlinkClick r:id="rId3"/>
              </a:rPr>
              <a:t>://</a:t>
            </a:r>
            <a:r>
              <a:rPr lang="it-IT" dirty="0" err="1" smtClean="0">
                <a:hlinkClick r:id="rId3"/>
              </a:rPr>
              <a:t>eric.ed.gov</a:t>
            </a:r>
            <a:r>
              <a:rPr lang="it-IT" dirty="0"/>
              <a:t>)</a:t>
            </a:r>
            <a:r>
              <a:rPr lang="it-IT" dirty="0" smtClean="0">
                <a:hlinkClick r:id="rId3"/>
              </a:rPr>
              <a:t>;</a:t>
            </a:r>
            <a:r>
              <a:rPr lang="it-IT" dirty="0" smtClean="0"/>
              <a:t> </a:t>
            </a:r>
            <a:r>
              <a:rPr lang="it-IT" dirty="0" err="1" smtClean="0"/>
              <a:t>MedLine</a:t>
            </a:r>
            <a:r>
              <a:rPr lang="it-IT" dirty="0" smtClean="0"/>
              <a:t> (</a:t>
            </a:r>
            <a:r>
              <a:rPr lang="it-IT" dirty="0" err="1" smtClean="0">
                <a:hlinkClick r:id="rId4"/>
              </a:rPr>
              <a:t>https</a:t>
            </a:r>
            <a:r>
              <a:rPr lang="it-IT" dirty="0" smtClean="0">
                <a:hlinkClick r:id="rId4"/>
              </a:rPr>
              <a:t>://</a:t>
            </a:r>
            <a:r>
              <a:rPr lang="it-IT" dirty="0" err="1" smtClean="0">
                <a:hlinkClick r:id="rId4"/>
              </a:rPr>
              <a:t>www.nlm.nih.gov</a:t>
            </a:r>
            <a:r>
              <a:rPr lang="it-IT" dirty="0" smtClean="0">
                <a:hlinkClick r:id="rId4"/>
              </a:rPr>
              <a:t>/</a:t>
            </a:r>
            <a:r>
              <a:rPr lang="it-IT" dirty="0" err="1" smtClean="0">
                <a:hlinkClick r:id="rId4"/>
              </a:rPr>
              <a:t>bsd</a:t>
            </a:r>
            <a:r>
              <a:rPr lang="it-IT" dirty="0" smtClean="0">
                <a:hlinkClick r:id="rId4"/>
              </a:rPr>
              <a:t>/</a:t>
            </a:r>
            <a:r>
              <a:rPr lang="it-IT" dirty="0" err="1" smtClean="0">
                <a:hlinkClick r:id="rId4"/>
              </a:rPr>
              <a:t>pmresources.html</a:t>
            </a:r>
            <a:r>
              <a:rPr lang="it-IT" dirty="0" smtClean="0"/>
              <a:t>) ; </a:t>
            </a:r>
            <a:r>
              <a:rPr lang="it-IT" dirty="0" err="1" smtClean="0"/>
              <a:t>PsycArticle</a:t>
            </a:r>
            <a:r>
              <a:rPr lang="it-IT" dirty="0" smtClean="0"/>
              <a:t> (</a:t>
            </a:r>
            <a:r>
              <a:rPr lang="it-IT" dirty="0" err="1" smtClean="0">
                <a:hlinkClick r:id="rId5"/>
              </a:rPr>
              <a:t>https</a:t>
            </a:r>
            <a:r>
              <a:rPr lang="it-IT" dirty="0" smtClean="0">
                <a:hlinkClick r:id="rId5"/>
              </a:rPr>
              <a:t>://</a:t>
            </a:r>
            <a:r>
              <a:rPr lang="it-IT" dirty="0" err="1" smtClean="0">
                <a:hlinkClick r:id="rId5"/>
              </a:rPr>
              <a:t>www.apa.org</a:t>
            </a:r>
            <a:r>
              <a:rPr lang="it-IT" dirty="0" smtClean="0">
                <a:hlinkClick r:id="rId5"/>
              </a:rPr>
              <a:t>/</a:t>
            </a:r>
            <a:r>
              <a:rPr lang="it-IT" dirty="0" err="1" smtClean="0">
                <a:hlinkClick r:id="rId5"/>
              </a:rPr>
              <a:t>pubs</a:t>
            </a:r>
            <a:r>
              <a:rPr lang="it-IT" dirty="0" smtClean="0">
                <a:hlinkClick r:id="rId5"/>
              </a:rPr>
              <a:t>/</a:t>
            </a:r>
            <a:r>
              <a:rPr lang="it-IT" dirty="0" err="1" smtClean="0">
                <a:hlinkClick r:id="rId5"/>
              </a:rPr>
              <a:t>databases</a:t>
            </a:r>
            <a:r>
              <a:rPr lang="it-IT" dirty="0" smtClean="0">
                <a:hlinkClick r:id="rId5"/>
              </a:rPr>
              <a:t>/</a:t>
            </a:r>
            <a:r>
              <a:rPr lang="it-IT" dirty="0" err="1" smtClean="0">
                <a:hlinkClick r:id="rId5"/>
              </a:rPr>
              <a:t>psycarticles</a:t>
            </a:r>
            <a:r>
              <a:rPr lang="it-IT" dirty="0" smtClean="0">
                <a:hlinkClick r:id="rId5"/>
              </a:rPr>
              <a:t>/</a:t>
            </a:r>
            <a:r>
              <a:rPr lang="it-IT" dirty="0" err="1" smtClean="0">
                <a:hlinkClick r:id="rId5"/>
              </a:rPr>
              <a:t>index.aspx</a:t>
            </a:r>
            <a:r>
              <a:rPr lang="it-IT" dirty="0" smtClean="0"/>
              <a:t>)</a:t>
            </a:r>
            <a:r>
              <a:rPr lang="it-IT" dirty="0"/>
              <a:t> </a:t>
            </a:r>
            <a:r>
              <a:rPr lang="it-IT" dirty="0" smtClean="0"/>
              <a:t>(banche dati specialistiche on-line) </a:t>
            </a:r>
          </a:p>
        </p:txBody>
      </p:sp>
    </p:spTree>
    <p:extLst>
      <p:ext uri="{BB962C8B-B14F-4D97-AF65-F5344CB8AC3E}">
        <p14:creationId xmlns:p14="http://schemas.microsoft.com/office/powerpoint/2010/main" val="1362504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Dalla teoria al modello: dall’astratto al concreto</a:t>
            </a:r>
            <a:endParaRPr lang="it-IT" dirty="0"/>
          </a:p>
        </p:txBody>
      </p:sp>
      <p:sp>
        <p:nvSpPr>
          <p:cNvPr id="3" name="Segnaposto contenuto 2"/>
          <p:cNvSpPr>
            <a:spLocks noGrp="1"/>
          </p:cNvSpPr>
          <p:nvPr>
            <p:ph idx="1"/>
          </p:nvPr>
        </p:nvSpPr>
        <p:spPr/>
        <p:txBody>
          <a:bodyPr>
            <a:normAutofit/>
          </a:bodyPr>
          <a:lstStyle/>
          <a:p>
            <a:r>
              <a:rPr lang="it-IT" dirty="0" smtClean="0"/>
              <a:t>Individuazione di una teoria </a:t>
            </a:r>
          </a:p>
          <a:p>
            <a:pPr marL="0" indent="0">
              <a:buNone/>
            </a:pPr>
            <a:r>
              <a:rPr lang="it-IT" dirty="0" smtClean="0"/>
              <a:t> es: </a:t>
            </a:r>
            <a:r>
              <a:rPr lang="it-IT" i="1" dirty="0" smtClean="0"/>
              <a:t>ansia sociale </a:t>
            </a:r>
            <a:r>
              <a:rPr lang="it-IT" dirty="0" smtClean="0"/>
              <a:t>nelle interazioni (individuazione delle teorie esistenti)</a:t>
            </a:r>
          </a:p>
          <a:p>
            <a:pPr marL="0" indent="0">
              <a:buNone/>
            </a:pPr>
            <a:r>
              <a:rPr lang="it-IT" dirty="0" smtClean="0"/>
              <a:t>-come </a:t>
            </a:r>
            <a:r>
              <a:rPr lang="it-IT" dirty="0" err="1" smtClean="0"/>
              <a:t>iperattivazione</a:t>
            </a:r>
            <a:r>
              <a:rPr lang="it-IT" dirty="0" smtClean="0"/>
              <a:t> emozionale (</a:t>
            </a:r>
            <a:r>
              <a:rPr lang="it-IT" dirty="0" err="1" smtClean="0"/>
              <a:t>arousal</a:t>
            </a:r>
            <a:r>
              <a:rPr lang="it-IT" dirty="0" smtClean="0"/>
              <a:t>) che si manifesta attraverso sintomi psicofisiologici </a:t>
            </a:r>
          </a:p>
          <a:p>
            <a:pPr>
              <a:buFontTx/>
              <a:buChar char="-"/>
            </a:pPr>
            <a:r>
              <a:rPr lang="it-IT" dirty="0" smtClean="0"/>
              <a:t>Come preoccupazione, ideazioni di pensieri negativi (componente cognitiva) </a:t>
            </a:r>
          </a:p>
          <a:p>
            <a:pPr marL="0" indent="0">
              <a:buNone/>
            </a:pPr>
            <a:r>
              <a:rPr lang="it-IT" dirty="0" smtClean="0"/>
              <a:t>Teoria generale</a:t>
            </a:r>
            <a:endParaRPr lang="it-IT" dirty="0"/>
          </a:p>
          <a:p>
            <a:pPr marL="0" indent="0">
              <a:buNone/>
            </a:pPr>
            <a:r>
              <a:rPr lang="it-IT" dirty="0" smtClean="0"/>
              <a:t>2 componenti che interferiscono negativamente sulle prestazioni e sulla qualità dell’esecuzione di un compito</a:t>
            </a:r>
            <a:endParaRPr lang="it-IT" dirty="0"/>
          </a:p>
        </p:txBody>
      </p:sp>
    </p:spTree>
    <p:extLst>
      <p:ext uri="{BB962C8B-B14F-4D97-AF65-F5344CB8AC3E}">
        <p14:creationId xmlns:p14="http://schemas.microsoft.com/office/powerpoint/2010/main" val="115496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MODELLO: un «ponte» tra l’astratto (TEORIA) e il concreto (IPOTESI)</a:t>
            </a:r>
            <a:endParaRPr lang="it-IT" dirty="0"/>
          </a:p>
        </p:txBody>
      </p:sp>
      <p:sp>
        <p:nvSpPr>
          <p:cNvPr id="3" name="Segnaposto contenuto 2"/>
          <p:cNvSpPr>
            <a:spLocks noGrp="1"/>
          </p:cNvSpPr>
          <p:nvPr>
            <p:ph idx="1"/>
          </p:nvPr>
        </p:nvSpPr>
        <p:spPr>
          <a:xfrm>
            <a:off x="838200" y="1825625"/>
            <a:ext cx="7870371" cy="4351338"/>
          </a:xfrm>
        </p:spPr>
        <p:txBody>
          <a:bodyPr>
            <a:normAutofit fontScale="77500" lnSpcReduction="20000"/>
          </a:bodyPr>
          <a:lstStyle/>
          <a:p>
            <a:r>
              <a:rPr lang="it-IT" dirty="0" smtClean="0"/>
              <a:t>Il modello consente di </a:t>
            </a:r>
            <a:r>
              <a:rPr lang="it-IT" dirty="0" err="1" smtClean="0"/>
              <a:t>operazionalizzare</a:t>
            </a:r>
            <a:r>
              <a:rPr lang="it-IT" dirty="0" smtClean="0"/>
              <a:t> le ipotesi (ossia di renderle concretamente verificabili) che derivano da una teoria (astratta)</a:t>
            </a:r>
          </a:p>
          <a:p>
            <a:endParaRPr lang="it-IT" dirty="0"/>
          </a:p>
          <a:p>
            <a:r>
              <a:rPr lang="it-IT" dirty="0" smtClean="0"/>
              <a:t>Da una teoria si possono ricavare più modelli </a:t>
            </a:r>
          </a:p>
          <a:p>
            <a:pPr marL="0" indent="0">
              <a:buNone/>
            </a:pPr>
            <a:r>
              <a:rPr lang="it-IT" dirty="0" err="1" smtClean="0"/>
              <a:t>Th</a:t>
            </a:r>
            <a:r>
              <a:rPr lang="it-IT" dirty="0" smtClean="0"/>
              <a:t>.: ansia s. = attivazione della componente emotiva e cognitiva (centrata sul Sé più che sul compito) incide sulla prestazione/esecuzione di un compito (giudizio/valutazione del soggetto).</a:t>
            </a:r>
          </a:p>
          <a:p>
            <a:pPr marL="0" indent="0">
              <a:buNone/>
            </a:pPr>
            <a:endParaRPr lang="it-IT" dirty="0"/>
          </a:p>
          <a:p>
            <a:pPr marL="0" indent="0">
              <a:buNone/>
            </a:pPr>
            <a:r>
              <a:rPr lang="it-IT" dirty="0" smtClean="0"/>
              <a:t>Modello 1: In presenza di una figura autoritaria, severa ed esigente che valuta un compito si attiva soprattutto la componente cognitiva (preoccupazione) a causa della valutazione e presumibilmente un processo di autosvalutazione. </a:t>
            </a:r>
            <a:endParaRPr lang="it-IT" dirty="0"/>
          </a:p>
        </p:txBody>
      </p:sp>
      <p:sp>
        <p:nvSpPr>
          <p:cNvPr id="4" name="Rettangolo 3"/>
          <p:cNvSpPr/>
          <p:nvPr/>
        </p:nvSpPr>
        <p:spPr>
          <a:xfrm>
            <a:off x="8969829" y="1889760"/>
            <a:ext cx="2621280" cy="11234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TEORIA  </a:t>
            </a:r>
            <a:endParaRPr lang="it-IT" dirty="0"/>
          </a:p>
        </p:txBody>
      </p:sp>
      <p:sp>
        <p:nvSpPr>
          <p:cNvPr id="5" name="Rettangolo 4"/>
          <p:cNvSpPr/>
          <p:nvPr/>
        </p:nvSpPr>
        <p:spPr>
          <a:xfrm>
            <a:off x="8969829" y="3471658"/>
            <a:ext cx="2621280" cy="11234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MODELLO </a:t>
            </a:r>
            <a:endParaRPr lang="it-IT" dirty="0"/>
          </a:p>
        </p:txBody>
      </p:sp>
      <p:sp>
        <p:nvSpPr>
          <p:cNvPr id="6" name="Rettangolo 5"/>
          <p:cNvSpPr/>
          <p:nvPr/>
        </p:nvSpPr>
        <p:spPr>
          <a:xfrm>
            <a:off x="8969829" y="4949054"/>
            <a:ext cx="2621280" cy="11234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IPOTESI </a:t>
            </a:r>
            <a:endParaRPr lang="it-IT" dirty="0"/>
          </a:p>
        </p:txBody>
      </p:sp>
    </p:spTree>
    <p:extLst>
      <p:ext uri="{BB962C8B-B14F-4D97-AF65-F5344CB8AC3E}">
        <p14:creationId xmlns:p14="http://schemas.microsoft.com/office/powerpoint/2010/main" val="3246841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modello e le ipotesi </a:t>
            </a:r>
            <a:endParaRPr lang="it-IT" dirty="0"/>
          </a:p>
        </p:txBody>
      </p:sp>
      <p:sp>
        <p:nvSpPr>
          <p:cNvPr id="3" name="Segnaposto contenuto 2"/>
          <p:cNvSpPr>
            <a:spLocks noGrp="1"/>
          </p:cNvSpPr>
          <p:nvPr>
            <p:ph idx="1"/>
          </p:nvPr>
        </p:nvSpPr>
        <p:spPr/>
        <p:txBody>
          <a:bodyPr>
            <a:normAutofit fontScale="85000" lnSpcReduction="20000"/>
          </a:bodyPr>
          <a:lstStyle/>
          <a:p>
            <a:pPr marL="0" indent="0">
              <a:buNone/>
            </a:pPr>
            <a:r>
              <a:rPr lang="it-IT" dirty="0" smtClean="0"/>
              <a:t>Diverse ipotesi (derivanti dallo stesso modello) potrebbero prevedere diverse modalità di rilevazione delle variabili, articolazioni del modello stesso e in generale il disegno di ricerca in quanto spostano il focus dell’attenzione: </a:t>
            </a:r>
          </a:p>
          <a:p>
            <a:r>
              <a:rPr lang="it-IT" dirty="0" err="1" smtClean="0"/>
              <a:t>Hp</a:t>
            </a:r>
            <a:r>
              <a:rPr lang="it-IT" dirty="0" smtClean="0"/>
              <a:t>. 1: «nel corso di un esame, in presenza di un esaminatore scolastico autoritario –sulla base del confronto con l’accezione di autoritarismo che ciascun soggetto condivide- la preoccupazione </a:t>
            </a:r>
            <a:r>
              <a:rPr lang="it-IT" dirty="0" err="1" smtClean="0"/>
              <a:t>autopercepita</a:t>
            </a:r>
            <a:r>
              <a:rPr lang="it-IT" dirty="0" smtClean="0"/>
              <a:t> dal soggetto è superiore all’attivazione emozionale </a:t>
            </a:r>
            <a:r>
              <a:rPr lang="it-IT" dirty="0" err="1" smtClean="0"/>
              <a:t>autopercepita</a:t>
            </a:r>
            <a:r>
              <a:rPr lang="it-IT" dirty="0" smtClean="0"/>
              <a:t>» (teoria sottostante: componente cognitiva) </a:t>
            </a:r>
          </a:p>
          <a:p>
            <a:r>
              <a:rPr lang="it-IT" dirty="0" err="1" smtClean="0"/>
              <a:t>Hp</a:t>
            </a:r>
            <a:r>
              <a:rPr lang="it-IT" dirty="0" smtClean="0"/>
              <a:t> 2: la valutazione dell’autoritarismo non dipende dalla percezione del soggetto, ma è oggettivamente legata al comportamento dell’esaminatore</a:t>
            </a:r>
          </a:p>
          <a:p>
            <a:r>
              <a:rPr lang="it-IT" dirty="0" err="1" smtClean="0"/>
              <a:t>Hp</a:t>
            </a:r>
            <a:r>
              <a:rPr lang="it-IT" dirty="0" smtClean="0"/>
              <a:t> 3: la preoccupazione e l’</a:t>
            </a:r>
            <a:r>
              <a:rPr lang="it-IT" dirty="0" err="1" smtClean="0"/>
              <a:t>arousal</a:t>
            </a:r>
            <a:r>
              <a:rPr lang="it-IT" dirty="0" smtClean="0"/>
              <a:t> sono rilevate attraverso segni comportamentali o psicofisiologici e non mediante la percezione soggettiva</a:t>
            </a:r>
          </a:p>
          <a:p>
            <a:r>
              <a:rPr lang="it-IT" dirty="0" err="1" smtClean="0"/>
              <a:t>Hp</a:t>
            </a:r>
            <a:r>
              <a:rPr lang="it-IT" dirty="0" smtClean="0"/>
              <a:t> 4: la situazione di esame può non essere di tipo scolastico o universitario..</a:t>
            </a:r>
          </a:p>
          <a:p>
            <a:r>
              <a:rPr lang="it-IT" dirty="0" err="1" smtClean="0"/>
              <a:t>Hp</a:t>
            </a:r>
            <a:r>
              <a:rPr lang="it-IT" dirty="0" smtClean="0"/>
              <a:t> 5: preoccupazione </a:t>
            </a:r>
            <a:r>
              <a:rPr lang="it-IT" dirty="0" err="1" smtClean="0"/>
              <a:t>autopercepita</a:t>
            </a:r>
            <a:r>
              <a:rPr lang="it-IT" dirty="0" smtClean="0"/>
              <a:t> incide sul calo di autostima ecc. </a:t>
            </a:r>
            <a:endParaRPr lang="it-IT" dirty="0"/>
          </a:p>
        </p:txBody>
      </p:sp>
    </p:spTree>
    <p:extLst>
      <p:ext uri="{BB962C8B-B14F-4D97-AF65-F5344CB8AC3E}">
        <p14:creationId xmlns:p14="http://schemas.microsoft.com/office/powerpoint/2010/main" val="2527783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modello e le ipotesi </a:t>
            </a:r>
            <a:endParaRPr lang="it-IT" dirty="0"/>
          </a:p>
        </p:txBody>
      </p:sp>
      <p:sp>
        <p:nvSpPr>
          <p:cNvPr id="3" name="Segnaposto contenuto 2"/>
          <p:cNvSpPr>
            <a:spLocks noGrp="1"/>
          </p:cNvSpPr>
          <p:nvPr>
            <p:ph idx="1"/>
          </p:nvPr>
        </p:nvSpPr>
        <p:spPr/>
        <p:txBody>
          <a:bodyPr>
            <a:normAutofit fontScale="47500" lnSpcReduction="20000"/>
          </a:bodyPr>
          <a:lstStyle/>
          <a:p>
            <a:r>
              <a:rPr lang="it-IT" dirty="0" smtClean="0"/>
              <a:t>Modello 2. «l’ansia consiste nella preoccupazione di essere valutati da un esaminatore autoritario e implica una riduzione dell’efficacia nella prestazione»</a:t>
            </a:r>
          </a:p>
          <a:p>
            <a:pPr>
              <a:buFontTx/>
              <a:buChar char="-"/>
            </a:pPr>
            <a:r>
              <a:rPr lang="it-IT" dirty="0" smtClean="0"/>
              <a:t>Riduzione dell’efficacia (non è centrata sul soggetto) </a:t>
            </a:r>
          </a:p>
          <a:p>
            <a:pPr>
              <a:buFontTx/>
              <a:buChar char="-"/>
            </a:pPr>
            <a:r>
              <a:rPr lang="it-IT" dirty="0" smtClean="0"/>
              <a:t>Esaminatore autoritario </a:t>
            </a:r>
          </a:p>
          <a:p>
            <a:r>
              <a:rPr lang="it-IT" dirty="0" smtClean="0"/>
              <a:t>Modello 3: (operativo, concretizzabile mediante sperimentazioni applicative che comportano un intervento di tipo educativo, preventivo o clinico) </a:t>
            </a:r>
          </a:p>
          <a:p>
            <a:pPr marL="0" indent="0">
              <a:buNone/>
            </a:pPr>
            <a:r>
              <a:rPr lang="it-IT" dirty="0" smtClean="0"/>
              <a:t>«l’ansia di essere valutati da una persona autoritaria può essere ridotta e l’interferenza sulla prestazione può essere contenuta, se si induce nei soggetti una riflessione anticipatoria e realistica degli effetti di un eventuale insuccesso sul Sé reale e ideale»</a:t>
            </a:r>
          </a:p>
          <a:p>
            <a:pPr marL="0" indent="0">
              <a:buNone/>
            </a:pPr>
            <a:r>
              <a:rPr lang="it-IT" dirty="0" smtClean="0"/>
              <a:t>-prevedibilità </a:t>
            </a:r>
          </a:p>
          <a:p>
            <a:pPr marL="0" indent="0">
              <a:buNone/>
            </a:pPr>
            <a:r>
              <a:rPr lang="it-IT" dirty="0" smtClean="0"/>
              <a:t>Verifiche tramite sperimentazioni, tecniche cognitive su gruppi prescelti e artificiali (</a:t>
            </a:r>
            <a:r>
              <a:rPr lang="it-IT" dirty="0" err="1" smtClean="0"/>
              <a:t>sogg</a:t>
            </a:r>
            <a:r>
              <a:rPr lang="it-IT" dirty="0" smtClean="0"/>
              <a:t>. Universitari molto ansiosi) o naturali (classi scolastiche)</a:t>
            </a:r>
          </a:p>
          <a:p>
            <a:pPr marL="0" indent="0">
              <a:buNone/>
            </a:pPr>
            <a:endParaRPr lang="it-IT" dirty="0"/>
          </a:p>
          <a:p>
            <a:pPr marL="0" indent="0">
              <a:buNone/>
            </a:pPr>
            <a:r>
              <a:rPr lang="it-IT" dirty="0" smtClean="0"/>
              <a:t>Esperimento di </a:t>
            </a:r>
            <a:r>
              <a:rPr lang="it-IT" dirty="0" err="1" smtClean="0"/>
              <a:t>Milligram</a:t>
            </a:r>
            <a:r>
              <a:rPr lang="it-IT" dirty="0" smtClean="0"/>
              <a:t> (1961): COMPORTAMENTO DEI SOGGETTI NEL RAPPORTO CON UNA AUTORITA’ PER OSSERVARE I COMPORTAMENTI ESEGUITI ma agiti in contrasto ai propri valori etici </a:t>
            </a:r>
          </a:p>
          <a:p>
            <a:pPr marL="0" indent="0">
              <a:buNone/>
            </a:pPr>
            <a:r>
              <a:rPr lang="it-IT" dirty="0" err="1" smtClean="0">
                <a:hlinkClick r:id="rId2"/>
              </a:rPr>
              <a:t>https</a:t>
            </a:r>
            <a:r>
              <a:rPr lang="it-IT" dirty="0" smtClean="0">
                <a:hlinkClick r:id="rId2"/>
              </a:rPr>
              <a:t>://</a:t>
            </a:r>
            <a:r>
              <a:rPr lang="it-IT" dirty="0" err="1" smtClean="0">
                <a:hlinkClick r:id="rId2"/>
              </a:rPr>
              <a:t>www.youtube.com</a:t>
            </a:r>
            <a:r>
              <a:rPr lang="it-IT" dirty="0" smtClean="0">
                <a:hlinkClick r:id="rId2"/>
              </a:rPr>
              <a:t>/</a:t>
            </a:r>
            <a:r>
              <a:rPr lang="it-IT" dirty="0" err="1" smtClean="0">
                <a:hlinkClick r:id="rId2"/>
              </a:rPr>
              <a:t>watch?v</a:t>
            </a:r>
            <a:r>
              <a:rPr lang="it-IT" dirty="0" smtClean="0">
                <a:hlinkClick r:id="rId2"/>
              </a:rPr>
              <a:t>=</a:t>
            </a:r>
            <a:r>
              <a:rPr lang="it-IT" dirty="0" err="1" smtClean="0">
                <a:hlinkClick r:id="rId2"/>
              </a:rPr>
              <a:t>js77KL-0TaY</a:t>
            </a:r>
            <a:endParaRPr lang="it-IT" dirty="0" smtClean="0"/>
          </a:p>
          <a:p>
            <a:pPr marL="0" indent="0">
              <a:buNone/>
            </a:pPr>
            <a:r>
              <a:rPr lang="it-IT" dirty="0" err="1" smtClean="0">
                <a:hlinkClick r:id="rId3"/>
              </a:rPr>
              <a:t>https</a:t>
            </a:r>
            <a:r>
              <a:rPr lang="it-IT" dirty="0" smtClean="0">
                <a:hlinkClick r:id="rId3"/>
              </a:rPr>
              <a:t>://</a:t>
            </a:r>
            <a:r>
              <a:rPr lang="it-IT" dirty="0" err="1" smtClean="0">
                <a:hlinkClick r:id="rId3"/>
              </a:rPr>
              <a:t>upload.wikimedia.org</a:t>
            </a:r>
            <a:r>
              <a:rPr lang="it-IT" dirty="0" smtClean="0">
                <a:hlinkClick r:id="rId3"/>
              </a:rPr>
              <a:t>/</a:t>
            </a:r>
            <a:r>
              <a:rPr lang="it-IT" dirty="0" err="1" smtClean="0">
                <a:hlinkClick r:id="rId3"/>
              </a:rPr>
              <a:t>wikipedia</a:t>
            </a:r>
            <a:r>
              <a:rPr lang="it-IT" dirty="0" smtClean="0">
                <a:hlinkClick r:id="rId3"/>
              </a:rPr>
              <a:t>/</a:t>
            </a:r>
            <a:r>
              <a:rPr lang="it-IT" dirty="0" err="1" smtClean="0">
                <a:hlinkClick r:id="rId3"/>
              </a:rPr>
              <a:t>commons</a:t>
            </a:r>
            <a:r>
              <a:rPr lang="it-IT" dirty="0" smtClean="0">
                <a:hlinkClick r:id="rId3"/>
              </a:rPr>
              <a:t>/d/</a:t>
            </a:r>
            <a:r>
              <a:rPr lang="it-IT" dirty="0" err="1" smtClean="0">
                <a:hlinkClick r:id="rId3"/>
              </a:rPr>
              <a:t>dd</a:t>
            </a:r>
            <a:r>
              <a:rPr lang="it-IT" dirty="0" smtClean="0">
                <a:hlinkClick r:id="rId3"/>
              </a:rPr>
              <a:t>/</a:t>
            </a:r>
            <a:r>
              <a:rPr lang="it-IT" dirty="0" err="1" smtClean="0">
                <a:hlinkClick r:id="rId3"/>
              </a:rPr>
              <a:t>Obedience</a:t>
            </a:r>
            <a:r>
              <a:rPr lang="it-IT" dirty="0" smtClean="0">
                <a:hlinkClick r:id="rId3"/>
              </a:rPr>
              <a:t>_%</a:t>
            </a:r>
            <a:r>
              <a:rPr lang="it-IT" dirty="0" err="1" smtClean="0">
                <a:hlinkClick r:id="rId3"/>
              </a:rPr>
              <a:t>281965%29.webm</a:t>
            </a:r>
            <a:endParaRPr lang="it-IT" dirty="0" smtClean="0"/>
          </a:p>
          <a:p>
            <a:pPr marL="0" indent="0">
              <a:buNone/>
            </a:pPr>
            <a:endParaRPr lang="it-IT" dirty="0"/>
          </a:p>
          <a:p>
            <a:pPr marL="0" indent="0">
              <a:buNone/>
            </a:pPr>
            <a:r>
              <a:rPr lang="it-IT" dirty="0" smtClean="0"/>
              <a:t>Il Codice Etico per la </a:t>
            </a:r>
            <a:r>
              <a:rPr lang="it-IT" i="1" dirty="0" smtClean="0"/>
              <a:t>ricerca</a:t>
            </a:r>
            <a:r>
              <a:rPr lang="it-IT" dirty="0" smtClean="0"/>
              <a:t> in psicologia: </a:t>
            </a:r>
            <a:r>
              <a:rPr lang="it-IT" dirty="0" err="1" smtClean="0">
                <a:hlinkClick r:id="rId4"/>
              </a:rPr>
              <a:t>https</a:t>
            </a:r>
            <a:r>
              <a:rPr lang="it-IT" dirty="0" smtClean="0">
                <a:hlinkClick r:id="rId4"/>
              </a:rPr>
              <a:t>://</a:t>
            </a:r>
            <a:r>
              <a:rPr lang="it-IT" dirty="0" err="1" smtClean="0">
                <a:hlinkClick r:id="rId4"/>
              </a:rPr>
              <a:t>www.aipass.org</a:t>
            </a:r>
            <a:r>
              <a:rPr lang="it-IT" dirty="0" smtClean="0">
                <a:hlinkClick r:id="rId4"/>
              </a:rPr>
              <a:t>/</a:t>
            </a:r>
            <a:r>
              <a:rPr lang="it-IT" dirty="0" err="1" smtClean="0">
                <a:hlinkClick r:id="rId4"/>
              </a:rPr>
              <a:t>node</a:t>
            </a:r>
            <a:r>
              <a:rPr lang="it-IT" dirty="0" smtClean="0">
                <a:hlinkClick r:id="rId4"/>
              </a:rPr>
              <a:t>/11560</a:t>
            </a:r>
            <a:endParaRPr lang="it-IT" dirty="0"/>
          </a:p>
        </p:txBody>
      </p:sp>
    </p:spTree>
    <p:extLst>
      <p:ext uri="{BB962C8B-B14F-4D97-AF65-F5344CB8AC3E}">
        <p14:creationId xmlns:p14="http://schemas.microsoft.com/office/powerpoint/2010/main" val="685538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ttangolo 16"/>
          <p:cNvSpPr/>
          <p:nvPr/>
        </p:nvSpPr>
        <p:spPr>
          <a:xfrm>
            <a:off x="7350034" y="2151017"/>
            <a:ext cx="4572000" cy="32657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t-IT"/>
          </a:p>
        </p:txBody>
      </p:sp>
      <p:sp>
        <p:nvSpPr>
          <p:cNvPr id="2" name="Titolo 1"/>
          <p:cNvSpPr>
            <a:spLocks noGrp="1"/>
          </p:cNvSpPr>
          <p:nvPr>
            <p:ph type="title"/>
          </p:nvPr>
        </p:nvSpPr>
        <p:spPr/>
        <p:txBody>
          <a:bodyPr/>
          <a:lstStyle/>
          <a:p>
            <a:r>
              <a:rPr lang="it-IT" dirty="0" smtClean="0"/>
              <a:t>Definizione e rapporto delle variabili e formulazione del piano di ricerca </a:t>
            </a:r>
            <a:endParaRPr lang="it-IT" dirty="0"/>
          </a:p>
        </p:txBody>
      </p:sp>
      <p:sp>
        <p:nvSpPr>
          <p:cNvPr id="3" name="Segnaposto contenuto 2"/>
          <p:cNvSpPr>
            <a:spLocks noGrp="1"/>
          </p:cNvSpPr>
          <p:nvPr>
            <p:ph idx="1"/>
          </p:nvPr>
        </p:nvSpPr>
        <p:spPr>
          <a:xfrm>
            <a:off x="838200" y="1825625"/>
            <a:ext cx="5789023" cy="4351338"/>
          </a:xfrm>
        </p:spPr>
        <p:txBody>
          <a:bodyPr>
            <a:normAutofit fontScale="85000" lnSpcReduction="20000"/>
          </a:bodyPr>
          <a:lstStyle/>
          <a:p>
            <a:pPr algn="just"/>
            <a:r>
              <a:rPr lang="it-IT" i="1" dirty="0" smtClean="0"/>
              <a:t>Variabile</a:t>
            </a:r>
            <a:r>
              <a:rPr lang="it-IT" dirty="0" smtClean="0"/>
              <a:t>: qualsiasi </a:t>
            </a:r>
            <a:r>
              <a:rPr lang="it-IT" dirty="0"/>
              <a:t>caratteristica che </a:t>
            </a:r>
            <a:r>
              <a:rPr lang="it-IT" dirty="0" smtClean="0"/>
              <a:t>può </a:t>
            </a:r>
            <a:r>
              <a:rPr lang="it-IT" dirty="0"/>
              <a:t>assumere valori diversi, che </a:t>
            </a:r>
          </a:p>
          <a:p>
            <a:pPr marL="0" indent="0" algn="just">
              <a:buNone/>
            </a:pPr>
            <a:r>
              <a:rPr lang="it-IT" dirty="0"/>
              <a:t>possono essere misurati</a:t>
            </a:r>
          </a:p>
          <a:p>
            <a:pPr algn="just"/>
            <a:r>
              <a:rPr lang="it-IT" b="1" dirty="0"/>
              <a:t>Variabile </a:t>
            </a:r>
            <a:r>
              <a:rPr lang="it-IT" b="1" dirty="0" smtClean="0"/>
              <a:t>Indipendente </a:t>
            </a:r>
            <a:r>
              <a:rPr lang="it-IT" dirty="0" smtClean="0"/>
              <a:t>(</a:t>
            </a:r>
            <a:r>
              <a:rPr lang="it-IT" dirty="0" err="1" smtClean="0"/>
              <a:t>V.I</a:t>
            </a:r>
            <a:r>
              <a:rPr lang="it-IT" dirty="0" smtClean="0"/>
              <a:t>.) = quella </a:t>
            </a:r>
            <a:r>
              <a:rPr lang="it-IT" dirty="0"/>
              <a:t>che si </a:t>
            </a:r>
            <a:r>
              <a:rPr lang="it-IT" dirty="0" smtClean="0"/>
              <a:t> ipotizza </a:t>
            </a:r>
            <a:r>
              <a:rPr lang="it-IT" dirty="0"/>
              <a:t>produca degli effetti di </a:t>
            </a:r>
            <a:r>
              <a:rPr lang="it-IT" dirty="0" smtClean="0"/>
              <a:t> influenzamento </a:t>
            </a:r>
            <a:r>
              <a:rPr lang="it-IT" dirty="0"/>
              <a:t>su altre variabili</a:t>
            </a:r>
          </a:p>
          <a:p>
            <a:pPr algn="just"/>
            <a:r>
              <a:rPr lang="it-IT" b="1" dirty="0"/>
              <a:t>Variabile </a:t>
            </a:r>
            <a:r>
              <a:rPr lang="it-IT" b="1" dirty="0" smtClean="0"/>
              <a:t>dipendente </a:t>
            </a:r>
            <a:r>
              <a:rPr lang="it-IT" dirty="0" smtClean="0"/>
              <a:t>(</a:t>
            </a:r>
            <a:r>
              <a:rPr lang="it-IT" dirty="0" err="1" smtClean="0"/>
              <a:t>V.D</a:t>
            </a:r>
            <a:r>
              <a:rPr lang="it-IT" dirty="0" smtClean="0"/>
              <a:t>.): subisce (o si ipotizza che subisca o cambi in funzione di VI) gli </a:t>
            </a:r>
            <a:r>
              <a:rPr lang="it-IT" dirty="0"/>
              <a:t>effetti della </a:t>
            </a:r>
            <a:r>
              <a:rPr lang="it-IT" dirty="0" err="1"/>
              <a:t>V.I</a:t>
            </a:r>
            <a:r>
              <a:rPr lang="it-IT" dirty="0" smtClean="0"/>
              <a:t>. </a:t>
            </a:r>
          </a:p>
          <a:p>
            <a:pPr algn="just"/>
            <a:r>
              <a:rPr lang="it-IT" b="1" dirty="0"/>
              <a:t>Variabile </a:t>
            </a:r>
            <a:r>
              <a:rPr lang="it-IT" b="1" dirty="0" smtClean="0"/>
              <a:t>interveniente </a:t>
            </a:r>
            <a:r>
              <a:rPr lang="it-IT" b="1" dirty="0"/>
              <a:t>detta anche </a:t>
            </a:r>
            <a:r>
              <a:rPr lang="it-IT" b="1" dirty="0" smtClean="0"/>
              <a:t>Variabile </a:t>
            </a:r>
            <a:r>
              <a:rPr lang="it-IT" b="1" dirty="0"/>
              <a:t>di </a:t>
            </a:r>
            <a:r>
              <a:rPr lang="it-IT" b="1" dirty="0" smtClean="0"/>
              <a:t>disturbo</a:t>
            </a:r>
            <a:r>
              <a:rPr lang="it-IT" dirty="0" smtClean="0"/>
              <a:t>: interviene </a:t>
            </a:r>
            <a:r>
              <a:rPr lang="it-IT" dirty="0"/>
              <a:t>a </a:t>
            </a:r>
            <a:r>
              <a:rPr lang="it-IT" dirty="0" smtClean="0"/>
              <a:t>disturbare </a:t>
            </a:r>
            <a:r>
              <a:rPr lang="it-IT" dirty="0"/>
              <a:t>il rapporto tra Variabile </a:t>
            </a:r>
            <a:r>
              <a:rPr lang="it-IT" dirty="0" smtClean="0"/>
              <a:t>Indipendente </a:t>
            </a:r>
            <a:r>
              <a:rPr lang="it-IT" dirty="0"/>
              <a:t>e Variabile </a:t>
            </a:r>
            <a:r>
              <a:rPr lang="it-IT" dirty="0" smtClean="0"/>
              <a:t>Dipendente (necessità del controllo).</a:t>
            </a:r>
            <a:endParaRPr lang="it-IT" dirty="0"/>
          </a:p>
          <a:p>
            <a:endParaRPr lang="it-IT" dirty="0"/>
          </a:p>
          <a:p>
            <a:pPr marL="0" indent="0">
              <a:buNone/>
            </a:pPr>
            <a:endParaRPr lang="it-IT" dirty="0"/>
          </a:p>
        </p:txBody>
      </p:sp>
      <p:cxnSp>
        <p:nvCxnSpPr>
          <p:cNvPr id="5" name="Connettore 2 4"/>
          <p:cNvCxnSpPr/>
          <p:nvPr/>
        </p:nvCxnSpPr>
        <p:spPr>
          <a:xfrm>
            <a:off x="7950925" y="2786743"/>
            <a:ext cx="21945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ttore 2 5"/>
          <p:cNvCxnSpPr/>
          <p:nvPr/>
        </p:nvCxnSpPr>
        <p:spPr>
          <a:xfrm flipV="1">
            <a:off x="9492343" y="2886894"/>
            <a:ext cx="17418" cy="20247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ttangolo 13"/>
          <p:cNvSpPr/>
          <p:nvPr/>
        </p:nvSpPr>
        <p:spPr>
          <a:xfrm>
            <a:off x="7593874" y="2603863"/>
            <a:ext cx="1567543" cy="365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1200" dirty="0" smtClean="0"/>
              <a:t>Variabile indipendente </a:t>
            </a:r>
            <a:endParaRPr lang="it-IT" sz="1200" dirty="0"/>
          </a:p>
        </p:txBody>
      </p:sp>
      <p:sp>
        <p:nvSpPr>
          <p:cNvPr id="15" name="Rettangolo 14"/>
          <p:cNvSpPr/>
          <p:nvPr/>
        </p:nvSpPr>
        <p:spPr>
          <a:xfrm>
            <a:off x="10180320" y="2603863"/>
            <a:ext cx="1567543" cy="365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1200" dirty="0" smtClean="0"/>
              <a:t>Variabile dipendente </a:t>
            </a:r>
            <a:endParaRPr lang="it-IT" sz="1200" dirty="0"/>
          </a:p>
        </p:txBody>
      </p:sp>
      <p:sp>
        <p:nvSpPr>
          <p:cNvPr id="16" name="Rettangolo 15"/>
          <p:cNvSpPr/>
          <p:nvPr/>
        </p:nvSpPr>
        <p:spPr>
          <a:xfrm rot="5400000">
            <a:off x="9056915" y="3944983"/>
            <a:ext cx="1567543" cy="365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1200" dirty="0" smtClean="0"/>
              <a:t>Variabile interveniente</a:t>
            </a:r>
            <a:endParaRPr lang="it-IT" sz="1200" dirty="0"/>
          </a:p>
        </p:txBody>
      </p:sp>
    </p:spTree>
    <p:extLst>
      <p:ext uri="{BB962C8B-B14F-4D97-AF65-F5344CB8AC3E}">
        <p14:creationId xmlns:p14="http://schemas.microsoft.com/office/powerpoint/2010/main" val="2323724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Definizione e rapporto delle variabili e formulazione del piano di ricerca </a:t>
            </a:r>
            <a:endParaRPr lang="it-IT" dirty="0"/>
          </a:p>
        </p:txBody>
      </p:sp>
      <p:sp>
        <p:nvSpPr>
          <p:cNvPr id="3" name="Segnaposto contenuto 2"/>
          <p:cNvSpPr>
            <a:spLocks noGrp="1"/>
          </p:cNvSpPr>
          <p:nvPr>
            <p:ph idx="1"/>
          </p:nvPr>
        </p:nvSpPr>
        <p:spPr>
          <a:xfrm>
            <a:off x="374469" y="2835820"/>
            <a:ext cx="10979331" cy="3643357"/>
          </a:xfrm>
        </p:spPr>
        <p:txBody>
          <a:bodyPr numCol="4">
            <a:noAutofit/>
          </a:bodyPr>
          <a:lstStyle/>
          <a:p>
            <a:pPr marL="0" indent="0">
              <a:buNone/>
            </a:pPr>
            <a:r>
              <a:rPr lang="it-IT" sz="1400" dirty="0" smtClean="0"/>
              <a:t>Piani di ricerca in cui </a:t>
            </a:r>
            <a:r>
              <a:rPr lang="it-IT" sz="1400" u="sng" dirty="0" smtClean="0"/>
              <a:t>è possibile la manipolazione delle VI </a:t>
            </a:r>
            <a:r>
              <a:rPr lang="it-IT" sz="1400" dirty="0" smtClean="0"/>
              <a:t>e un controllo rigoroso delle variabili intervenienti: </a:t>
            </a:r>
          </a:p>
          <a:p>
            <a:pPr marL="0" indent="0">
              <a:buNone/>
            </a:pPr>
            <a:r>
              <a:rPr lang="it-IT" sz="1400" dirty="0" smtClean="0"/>
              <a:t>-studi di laboratorio; </a:t>
            </a:r>
          </a:p>
          <a:p>
            <a:pPr marL="0" indent="0">
              <a:buNone/>
            </a:pPr>
            <a:r>
              <a:rPr lang="it-IT" sz="1400" dirty="0"/>
              <a:t>-</a:t>
            </a:r>
            <a:r>
              <a:rPr lang="it-IT" sz="1400" dirty="0" smtClean="0"/>
              <a:t>st. di psicofisiologia clinica; </a:t>
            </a:r>
          </a:p>
          <a:p>
            <a:pPr marL="0" indent="0">
              <a:buNone/>
            </a:pPr>
            <a:r>
              <a:rPr lang="it-IT" sz="1400" dirty="0"/>
              <a:t>-</a:t>
            </a:r>
            <a:r>
              <a:rPr lang="it-IT" sz="1400" dirty="0" smtClean="0"/>
              <a:t>uso di test psicodiagnostici standardizzati; </a:t>
            </a:r>
          </a:p>
          <a:p>
            <a:pPr marL="0" indent="0">
              <a:buNone/>
            </a:pPr>
            <a:r>
              <a:rPr lang="it-IT" sz="1400" dirty="0"/>
              <a:t>-</a:t>
            </a:r>
            <a:r>
              <a:rPr lang="it-IT" sz="1400" dirty="0" smtClean="0"/>
              <a:t>simulazioni sul computer.</a:t>
            </a:r>
          </a:p>
          <a:p>
            <a:pPr marL="0" indent="0">
              <a:buNone/>
            </a:pPr>
            <a:endParaRPr lang="it-IT" sz="1400" dirty="0"/>
          </a:p>
          <a:p>
            <a:pPr marL="0" indent="0">
              <a:buNone/>
            </a:pPr>
            <a:endParaRPr lang="it-IT" sz="1400" dirty="0" smtClean="0"/>
          </a:p>
          <a:p>
            <a:pPr marL="0" indent="0">
              <a:buNone/>
            </a:pPr>
            <a:endParaRPr lang="it-IT" sz="1400" dirty="0"/>
          </a:p>
          <a:p>
            <a:pPr marL="0" indent="0">
              <a:buNone/>
            </a:pPr>
            <a:endParaRPr lang="it-IT" sz="1400" dirty="0" smtClean="0"/>
          </a:p>
          <a:p>
            <a:pPr marL="0" indent="0">
              <a:buNone/>
            </a:pPr>
            <a:endParaRPr lang="it-IT" sz="1400" dirty="0" smtClean="0"/>
          </a:p>
          <a:p>
            <a:pPr marL="0" indent="0">
              <a:buNone/>
            </a:pPr>
            <a:endParaRPr lang="it-IT" sz="1400" dirty="0" smtClean="0"/>
          </a:p>
          <a:p>
            <a:pPr marL="0" indent="0">
              <a:buNone/>
            </a:pPr>
            <a:r>
              <a:rPr lang="it-IT" sz="1400" dirty="0" smtClean="0"/>
              <a:t>Piani di ricerca in cui </a:t>
            </a:r>
            <a:r>
              <a:rPr lang="it-IT" sz="1400" u="sng" dirty="0" smtClean="0"/>
              <a:t>è possibile una manipolazione delle VI, ma il grado di controllo delle variabili intervenienti è limitato: </a:t>
            </a:r>
          </a:p>
          <a:p>
            <a:pPr marL="0" indent="0">
              <a:buNone/>
            </a:pPr>
            <a:r>
              <a:rPr lang="it-IT" sz="1400" dirty="0" smtClean="0"/>
              <a:t>-ricerche demoscopiche (sollecitazione delle opinioni mediante interviste o questionari); </a:t>
            </a:r>
          </a:p>
          <a:p>
            <a:pPr marL="0" indent="0">
              <a:buNone/>
            </a:pPr>
            <a:r>
              <a:rPr lang="it-IT" sz="1400" dirty="0" smtClean="0"/>
              <a:t>-metodo osservativo stimolato (osservazione delle risposte a situazioni stimolo con intervento attivo del ricercatore e interazione clinica); </a:t>
            </a:r>
          </a:p>
          <a:p>
            <a:pPr marL="0" indent="0">
              <a:buNone/>
            </a:pPr>
            <a:r>
              <a:rPr lang="it-IT" sz="1400" dirty="0" smtClean="0"/>
              <a:t>-ricerche mediante </a:t>
            </a:r>
            <a:r>
              <a:rPr lang="it-IT" sz="1400" dirty="0" err="1" smtClean="0"/>
              <a:t>role-playing</a:t>
            </a:r>
            <a:r>
              <a:rPr lang="it-IT" sz="1400" dirty="0" smtClean="0"/>
              <a:t>.</a:t>
            </a:r>
          </a:p>
          <a:p>
            <a:pPr marL="0" indent="0">
              <a:buNone/>
            </a:pPr>
            <a:endParaRPr lang="it-IT" sz="1400" dirty="0" smtClean="0"/>
          </a:p>
          <a:p>
            <a:pPr marL="0" indent="0">
              <a:buNone/>
            </a:pPr>
            <a:endParaRPr lang="it-IT" sz="1400" dirty="0"/>
          </a:p>
          <a:p>
            <a:pPr marL="0" indent="0">
              <a:buNone/>
            </a:pPr>
            <a:endParaRPr lang="it-IT" sz="1400" dirty="0" smtClean="0"/>
          </a:p>
          <a:p>
            <a:pPr marL="0" indent="0">
              <a:buNone/>
            </a:pPr>
            <a:r>
              <a:rPr lang="it-IT" sz="1400" dirty="0" smtClean="0"/>
              <a:t>Piani di ricerca in cui </a:t>
            </a:r>
            <a:r>
              <a:rPr lang="it-IT" sz="1400" u="sng" dirty="0" smtClean="0"/>
              <a:t>NON è possibile la manipolazione delle VI</a:t>
            </a:r>
            <a:r>
              <a:rPr lang="it-IT" sz="1400" dirty="0" smtClean="0"/>
              <a:t>: </a:t>
            </a:r>
          </a:p>
          <a:p>
            <a:pPr marL="0" indent="0">
              <a:buNone/>
            </a:pPr>
            <a:r>
              <a:rPr lang="it-IT" sz="1400" dirty="0" smtClean="0"/>
              <a:t>- Molte sperimentazioni applicative (in psicologia dell’educazione, sociale, del lavoro, clinica, riabilitazione) </a:t>
            </a:r>
          </a:p>
          <a:p>
            <a:pPr marL="0" indent="0">
              <a:buNone/>
            </a:pPr>
            <a:r>
              <a:rPr lang="it-IT" sz="1400" dirty="0" smtClean="0"/>
              <a:t>-ricerche in cui i gruppi sono già precostituiti (per età, genere, livello socioeconomico, ecc.) e non «costruibili» artificialmente dallo sperimentatore. </a:t>
            </a:r>
          </a:p>
          <a:p>
            <a:pPr marL="0" indent="0">
              <a:buNone/>
            </a:pPr>
            <a:endParaRPr lang="it-IT" sz="1400" dirty="0"/>
          </a:p>
          <a:p>
            <a:pPr marL="0" indent="0">
              <a:buNone/>
            </a:pPr>
            <a:endParaRPr lang="it-IT" sz="1400" dirty="0"/>
          </a:p>
          <a:p>
            <a:pPr marL="0" indent="0">
              <a:buNone/>
            </a:pPr>
            <a:endParaRPr lang="it-IT" sz="1400" dirty="0" smtClean="0"/>
          </a:p>
          <a:p>
            <a:pPr marL="0" indent="0">
              <a:buNone/>
            </a:pPr>
            <a:endParaRPr lang="it-IT" sz="1400" dirty="0"/>
          </a:p>
          <a:p>
            <a:pPr marL="0" indent="0">
              <a:buNone/>
            </a:pPr>
            <a:endParaRPr lang="it-IT" sz="1400" dirty="0" smtClean="0"/>
          </a:p>
          <a:p>
            <a:pPr marL="0" indent="0">
              <a:buNone/>
            </a:pPr>
            <a:r>
              <a:rPr lang="it-IT" sz="1400" dirty="0" smtClean="0"/>
              <a:t>Altri piani di ricerca in cui NON è prevista la </a:t>
            </a:r>
            <a:r>
              <a:rPr lang="it-IT" sz="1400" u="sng" dirty="0" smtClean="0"/>
              <a:t>manipolazione delle VI e il controllo delle variabili intervenienti:</a:t>
            </a:r>
          </a:p>
          <a:p>
            <a:pPr marL="0" indent="0">
              <a:buNone/>
            </a:pPr>
            <a:r>
              <a:rPr lang="it-IT" sz="1400" dirty="0" smtClean="0"/>
              <a:t>-ricerche di osservazione delle interazioni sociali (</a:t>
            </a:r>
            <a:r>
              <a:rPr lang="it-IT" sz="1400" dirty="0" err="1" smtClean="0"/>
              <a:t>mod</a:t>
            </a:r>
            <a:r>
              <a:rPr lang="it-IT" sz="1400" dirty="0" smtClean="0"/>
              <a:t>. di comunicazione, espressioni linguistiche spontanee e non provocate)</a:t>
            </a:r>
          </a:p>
          <a:p>
            <a:pPr marL="0" indent="0">
              <a:buNone/>
            </a:pPr>
            <a:r>
              <a:rPr lang="it-IT" sz="1400" dirty="0" smtClean="0"/>
              <a:t>-analisi di videoregistrazioni del funzionamento di famiglie o reparti lavorativi </a:t>
            </a:r>
          </a:p>
          <a:p>
            <a:pPr marL="0" indent="0">
              <a:buNone/>
            </a:pPr>
            <a:r>
              <a:rPr lang="it-IT" sz="1400" dirty="0" smtClean="0"/>
              <a:t>-ricerche etologiche condotte sulla prima infanzia o sugli animali. </a:t>
            </a:r>
          </a:p>
          <a:p>
            <a:pPr marL="0" indent="0">
              <a:buNone/>
            </a:pPr>
            <a:r>
              <a:rPr lang="it-IT" sz="1400" dirty="0" smtClean="0"/>
              <a:t>(sono condizioni di ricerca non sperimentali e definite ricerche «sul campo») </a:t>
            </a:r>
          </a:p>
        </p:txBody>
      </p:sp>
      <p:sp>
        <p:nvSpPr>
          <p:cNvPr id="5" name="Rettangolo 4"/>
          <p:cNvSpPr/>
          <p:nvPr/>
        </p:nvSpPr>
        <p:spPr>
          <a:xfrm>
            <a:off x="374469" y="1628503"/>
            <a:ext cx="11059885" cy="11234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b="1" dirty="0" smtClean="0"/>
              <a:t>INTERAZIONE</a:t>
            </a:r>
            <a:r>
              <a:rPr lang="it-IT" dirty="0" smtClean="0"/>
              <a:t> TRA VARIABILI: OGGETTO CENTRALE DELLA RICERCA </a:t>
            </a:r>
          </a:p>
          <a:p>
            <a:r>
              <a:rPr lang="it-IT" dirty="0" smtClean="0"/>
              <a:t>IN BASE ALLA POSSIBILITA’ O MENO DI </a:t>
            </a:r>
            <a:r>
              <a:rPr lang="it-IT" b="1" dirty="0" smtClean="0"/>
              <a:t>MANIPOLARE LE VARIABILI, strutturare un campione, controllare le variabili intervenienti,  </a:t>
            </a:r>
            <a:r>
              <a:rPr lang="it-IT" dirty="0" smtClean="0"/>
              <a:t>è POSSIBILE STRUTTURARE UN DISEGNO DI RICERCA (oltre agli strumenti disponibili, rilevazione e tipologia di dati e analisi degli stessi): </a:t>
            </a:r>
          </a:p>
        </p:txBody>
      </p:sp>
    </p:spTree>
    <p:extLst>
      <p:ext uri="{BB962C8B-B14F-4D97-AF65-F5344CB8AC3E}">
        <p14:creationId xmlns:p14="http://schemas.microsoft.com/office/powerpoint/2010/main" val="288176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1908</TotalTime>
  <Words>2968</Words>
  <Application>Microsoft Office PowerPoint</Application>
  <PresentationFormat>Widescreen</PresentationFormat>
  <Paragraphs>208</Paragraphs>
  <Slides>26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26</vt:i4>
      </vt:variant>
    </vt:vector>
  </HeadingPairs>
  <TitlesOfParts>
    <vt:vector size="30" baseType="lpstr">
      <vt:lpstr>Arial</vt:lpstr>
      <vt:lpstr>Calibri</vt:lpstr>
      <vt:lpstr>Calibri Light</vt:lpstr>
      <vt:lpstr>Tema di Office</vt:lpstr>
      <vt:lpstr>Metodologia della ricerca psicosociale e indicazioni per le esercitazioni </vt:lpstr>
      <vt:lpstr>Proposte di esercitazione da presentare in aula. </vt:lpstr>
      <vt:lpstr> Premesse indispensabili per la formulazione di un disegno di ricerca: </vt:lpstr>
      <vt:lpstr>Dalla teoria al modello: dall’astratto al concreto</vt:lpstr>
      <vt:lpstr>Il MODELLO: un «ponte» tra l’astratto (TEORIA) e il concreto (IPOTESI)</vt:lpstr>
      <vt:lpstr>Il modello e le ipotesi </vt:lpstr>
      <vt:lpstr>Il modello e le ipotesi </vt:lpstr>
      <vt:lpstr>Definizione e rapporto delle variabili e formulazione del piano di ricerca </vt:lpstr>
      <vt:lpstr>Definizione e rapporto delle variabili e formulazione del piano di ricerca </vt:lpstr>
      <vt:lpstr>Disegno sperimentale e il controllo:  relazione causale tra variabili </vt:lpstr>
      <vt:lpstr>Disegno sperimentale e il controllo:  relazione causale tra variabili </vt:lpstr>
      <vt:lpstr>Presentazione standard di PowerPoint</vt:lpstr>
      <vt:lpstr>Quasi esperimenti </vt:lpstr>
      <vt:lpstr>Strategie di ricerca alternative a quelle sperimentali</vt:lpstr>
      <vt:lpstr>Metodi descrittivi </vt:lpstr>
      <vt:lpstr>Ricerca d’Archivio </vt:lpstr>
      <vt:lpstr>Osservazione come metodo </vt:lpstr>
      <vt:lpstr>Osservazione come strumento di raccolta dei dati</vt:lpstr>
      <vt:lpstr>L’inchiesta </vt:lpstr>
      <vt:lpstr>Questionario </vt:lpstr>
      <vt:lpstr>Tecniche implicite</vt:lpstr>
      <vt:lpstr>Studi di caso singolo </vt:lpstr>
      <vt:lpstr>Metodo qualitativo </vt:lpstr>
      <vt:lpstr>Procedura</vt:lpstr>
      <vt:lpstr>Una rassegna di strumenti per raccolta dati nell’ambito della ricerca qualitativa</vt:lpstr>
      <vt:lpstr>Bibliografia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Metodologia della ricerca psicosociale</dc:title>
  <dc:creator>Utente</dc:creator>
  <cp:lastModifiedBy>Utente</cp:lastModifiedBy>
  <cp:revision>53</cp:revision>
  <cp:lastPrinted>2018-10-04T17:01:29Z</cp:lastPrinted>
  <dcterms:created xsi:type="dcterms:W3CDTF">2018-10-04T08:38:05Z</dcterms:created>
  <dcterms:modified xsi:type="dcterms:W3CDTF">2018-10-10T15:39:05Z</dcterms:modified>
</cp:coreProperties>
</file>