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65" r:id="rId3"/>
    <p:sldId id="257" r:id="rId4"/>
    <p:sldId id="266" r:id="rId5"/>
    <p:sldId id="270" r:id="rId6"/>
    <p:sldId id="268" r:id="rId7"/>
    <p:sldId id="258" r:id="rId8"/>
    <p:sldId id="276" r:id="rId9"/>
    <p:sldId id="259" r:id="rId10"/>
    <p:sldId id="271" r:id="rId11"/>
    <p:sldId id="272" r:id="rId12"/>
    <p:sldId id="273" r:id="rId13"/>
    <p:sldId id="260" r:id="rId14"/>
    <p:sldId id="275" r:id="rId15"/>
    <p:sldId id="274" r:id="rId16"/>
    <p:sldId id="277" r:id="rId17"/>
    <p:sldId id="278" r:id="rId18"/>
    <p:sldId id="261" r:id="rId19"/>
    <p:sldId id="281" r:id="rId20"/>
    <p:sldId id="282" r:id="rId21"/>
    <p:sldId id="283" r:id="rId22"/>
    <p:sldId id="284" r:id="rId23"/>
    <p:sldId id="262" r:id="rId24"/>
    <p:sldId id="279" r:id="rId25"/>
    <p:sldId id="280" r:id="rId26"/>
    <p:sldId id="285" r:id="rId27"/>
    <p:sldId id="263" r:id="rId28"/>
    <p:sldId id="264" r:id="rId29"/>
    <p:sldId id="286" r:id="rId3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332" autoAdjust="0"/>
  </p:normalViewPr>
  <p:slideViewPr>
    <p:cSldViewPr>
      <p:cViewPr varScale="1">
        <p:scale>
          <a:sx n="111" d="100"/>
          <a:sy n="111" d="100"/>
        </p:scale>
        <p:origin x="161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F1D9B6-76BD-44AB-91A3-6D6D880435AD}" type="doc">
      <dgm:prSet loTypeId="urn:microsoft.com/office/officeart/2005/8/layout/funnel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E2529BBB-1D49-4247-B511-DE7B8896EB44}">
      <dgm:prSet phldrT="[Testo]"/>
      <dgm:spPr>
        <a:solidFill>
          <a:schemeClr val="accent6"/>
        </a:solidFill>
      </dgm:spPr>
      <dgm:t>
        <a:bodyPr/>
        <a:lstStyle/>
        <a:p>
          <a:r>
            <a:rPr lang="it-IT"/>
            <a:t>intenzionalità</a:t>
          </a:r>
        </a:p>
      </dgm:t>
    </dgm:pt>
    <dgm:pt modelId="{FFE72048-4E1C-4177-A7CB-23FE308D9C22}" type="parTrans" cxnId="{754A8FDB-7050-4507-ACE4-003E49D0A1FC}">
      <dgm:prSet/>
      <dgm:spPr/>
      <dgm:t>
        <a:bodyPr/>
        <a:lstStyle/>
        <a:p>
          <a:endParaRPr lang="it-IT"/>
        </a:p>
      </dgm:t>
    </dgm:pt>
    <dgm:pt modelId="{395AB45E-DBF9-4D02-8308-85C933B17D46}" type="sibTrans" cxnId="{754A8FDB-7050-4507-ACE4-003E49D0A1FC}">
      <dgm:prSet/>
      <dgm:spPr/>
      <dgm:t>
        <a:bodyPr/>
        <a:lstStyle/>
        <a:p>
          <a:endParaRPr lang="it-IT"/>
        </a:p>
      </dgm:t>
    </dgm:pt>
    <dgm:pt modelId="{A6D44651-AB0C-4338-99AD-25C679F281A8}">
      <dgm:prSet phldrT="[Testo]"/>
      <dgm:spPr>
        <a:solidFill>
          <a:schemeClr val="accent3"/>
        </a:solidFill>
      </dgm:spPr>
      <dgm:t>
        <a:bodyPr/>
        <a:lstStyle/>
        <a:p>
          <a:r>
            <a:rPr lang="it-IT"/>
            <a:t>squilibrio di potere</a:t>
          </a:r>
        </a:p>
      </dgm:t>
    </dgm:pt>
    <dgm:pt modelId="{DDC74E6D-6BE2-4E74-86AB-B32176E5EF0B}" type="parTrans" cxnId="{B7263E48-32B2-4B27-B465-9896C3B9EC6D}">
      <dgm:prSet/>
      <dgm:spPr/>
      <dgm:t>
        <a:bodyPr/>
        <a:lstStyle/>
        <a:p>
          <a:endParaRPr lang="it-IT"/>
        </a:p>
      </dgm:t>
    </dgm:pt>
    <dgm:pt modelId="{589137F8-6BEB-4E9A-B4A0-FA0F50B3295F}" type="sibTrans" cxnId="{B7263E48-32B2-4B27-B465-9896C3B9EC6D}">
      <dgm:prSet/>
      <dgm:spPr/>
      <dgm:t>
        <a:bodyPr/>
        <a:lstStyle/>
        <a:p>
          <a:endParaRPr lang="it-IT"/>
        </a:p>
      </dgm:t>
    </dgm:pt>
    <dgm:pt modelId="{9AF53CB3-CAE1-4467-A785-C4653CD8A923}">
      <dgm:prSet phldrT="[Testo]"/>
      <dgm:spPr>
        <a:solidFill>
          <a:schemeClr val="accent2"/>
        </a:solidFill>
      </dgm:spPr>
      <dgm:t>
        <a:bodyPr/>
        <a:lstStyle/>
        <a:p>
          <a:r>
            <a:rPr lang="it-IT"/>
            <a:t>ripetizione</a:t>
          </a:r>
        </a:p>
      </dgm:t>
    </dgm:pt>
    <dgm:pt modelId="{2DEEEB34-B3DC-42B1-B535-02A5591535C9}" type="parTrans" cxnId="{DD141D7D-4823-4415-A514-228C096AF67F}">
      <dgm:prSet/>
      <dgm:spPr/>
      <dgm:t>
        <a:bodyPr/>
        <a:lstStyle/>
        <a:p>
          <a:endParaRPr lang="it-IT"/>
        </a:p>
      </dgm:t>
    </dgm:pt>
    <dgm:pt modelId="{080E5265-3D25-441A-AB3C-7F5D0828BD55}" type="sibTrans" cxnId="{DD141D7D-4823-4415-A514-228C096AF67F}">
      <dgm:prSet/>
      <dgm:spPr/>
      <dgm:t>
        <a:bodyPr/>
        <a:lstStyle/>
        <a:p>
          <a:endParaRPr lang="it-IT"/>
        </a:p>
      </dgm:t>
    </dgm:pt>
    <dgm:pt modelId="{D5618E2A-997F-4FB5-AE9A-313B3D4A944C}">
      <dgm:prSet phldrT="[Testo]"/>
      <dgm:spPr/>
      <dgm:t>
        <a:bodyPr/>
        <a:lstStyle/>
        <a:p>
          <a:r>
            <a:rPr lang="it-IT"/>
            <a:t>bullismo</a:t>
          </a:r>
        </a:p>
      </dgm:t>
    </dgm:pt>
    <dgm:pt modelId="{D6CD0A62-07B4-4513-BC97-B7334288052A}" type="parTrans" cxnId="{89E2E087-6F30-406D-B67A-099A03FA8343}">
      <dgm:prSet/>
      <dgm:spPr/>
      <dgm:t>
        <a:bodyPr/>
        <a:lstStyle/>
        <a:p>
          <a:endParaRPr lang="it-IT"/>
        </a:p>
      </dgm:t>
    </dgm:pt>
    <dgm:pt modelId="{01FD3650-92E7-4DB0-8BE7-14A9DFCACBD8}" type="sibTrans" cxnId="{89E2E087-6F30-406D-B67A-099A03FA8343}">
      <dgm:prSet/>
      <dgm:spPr/>
      <dgm:t>
        <a:bodyPr/>
        <a:lstStyle/>
        <a:p>
          <a:endParaRPr lang="it-IT"/>
        </a:p>
      </dgm:t>
    </dgm:pt>
    <dgm:pt modelId="{5D97E676-EA0D-47C2-AF7E-C04CF454A6C2}" type="pres">
      <dgm:prSet presAssocID="{F7F1D9B6-76BD-44AB-91A3-6D6D880435AD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215BA531-9D76-4705-8844-2D46278FBF5B}" type="pres">
      <dgm:prSet presAssocID="{F7F1D9B6-76BD-44AB-91A3-6D6D880435AD}" presName="ellipse" presStyleLbl="trBgShp" presStyleIdx="0" presStyleCnt="1" custLinFactNeighborX="18211" custLinFactNeighborY="26219"/>
      <dgm:spPr/>
    </dgm:pt>
    <dgm:pt modelId="{4D652AA9-1E30-45E2-8937-4768800AE6A8}" type="pres">
      <dgm:prSet presAssocID="{F7F1D9B6-76BD-44AB-91A3-6D6D880435AD}" presName="arrow1" presStyleLbl="fgShp" presStyleIdx="0" presStyleCnt="1" custLinFactX="2857" custLinFactNeighborX="100000" custLinFactNeighborY="65477"/>
      <dgm:spPr/>
    </dgm:pt>
    <dgm:pt modelId="{BB434CB9-6AAE-42C8-BC81-9346B30D35C3}" type="pres">
      <dgm:prSet presAssocID="{F7F1D9B6-76BD-44AB-91A3-6D6D880435AD}" presName="rectangle" presStyleLbl="revTx" presStyleIdx="0" presStyleCnt="1" custLinFactNeighborX="23810" custLinFactNeighborY="968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875C979-82A4-4C39-9AFF-43F1205B1D68}" type="pres">
      <dgm:prSet presAssocID="{A6D44651-AB0C-4338-99AD-25C679F281A8}" presName="item1" presStyleLbl="node1" presStyleIdx="0" presStyleCnt="3" custLinFactNeighborX="51499" custLinFactNeighborY="2610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CF1056A-105B-4E67-9B08-9765FF9B8600}" type="pres">
      <dgm:prSet presAssocID="{9AF53CB3-CAE1-4467-A785-C4653CD8A923}" presName="item2" presStyleLbl="node1" presStyleIdx="1" presStyleCnt="3" custLinFactNeighborX="50792" custLinFactNeighborY="4938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DDA9949-9F4C-4F7E-B0E8-057C68C9D749}" type="pres">
      <dgm:prSet presAssocID="{D5618E2A-997F-4FB5-AE9A-313B3D4A944C}" presName="item3" presStyleLbl="node1" presStyleIdx="2" presStyleCnt="3" custLinFactNeighborX="82539" custLinFactNeighborY="26807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F65B01B-0364-484C-AE92-F59143FB6839}" type="pres">
      <dgm:prSet presAssocID="{F7F1D9B6-76BD-44AB-91A3-6D6D880435AD}" presName="funnel" presStyleLbl="trAlignAcc1" presStyleIdx="0" presStyleCnt="1" custLinFactNeighborX="19162" custLinFactNeighborY="11580"/>
      <dgm:spPr/>
      <dgm:t>
        <a:bodyPr/>
        <a:lstStyle/>
        <a:p>
          <a:endParaRPr lang="it-IT"/>
        </a:p>
      </dgm:t>
    </dgm:pt>
  </dgm:ptLst>
  <dgm:cxnLst>
    <dgm:cxn modelId="{9597571F-4549-404A-8013-6A66061DFBEB}" type="presOf" srcId="{E2529BBB-1D49-4247-B511-DE7B8896EB44}" destId="{4DDA9949-9F4C-4F7E-B0E8-057C68C9D749}" srcOrd="0" destOrd="0" presId="urn:microsoft.com/office/officeart/2005/8/layout/funnel1"/>
    <dgm:cxn modelId="{635EE5C3-A9E8-4C88-970C-E4342792EA5D}" type="presOf" srcId="{F7F1D9B6-76BD-44AB-91A3-6D6D880435AD}" destId="{5D97E676-EA0D-47C2-AF7E-C04CF454A6C2}" srcOrd="0" destOrd="0" presId="urn:microsoft.com/office/officeart/2005/8/layout/funnel1"/>
    <dgm:cxn modelId="{2577924F-58D9-457C-9B8B-129A7C26D94A}" type="presOf" srcId="{9AF53CB3-CAE1-4467-A785-C4653CD8A923}" destId="{7875C979-82A4-4C39-9AFF-43F1205B1D68}" srcOrd="0" destOrd="0" presId="urn:microsoft.com/office/officeart/2005/8/layout/funnel1"/>
    <dgm:cxn modelId="{89E2E087-6F30-406D-B67A-099A03FA8343}" srcId="{F7F1D9B6-76BD-44AB-91A3-6D6D880435AD}" destId="{D5618E2A-997F-4FB5-AE9A-313B3D4A944C}" srcOrd="3" destOrd="0" parTransId="{D6CD0A62-07B4-4513-BC97-B7334288052A}" sibTransId="{01FD3650-92E7-4DB0-8BE7-14A9DFCACBD8}"/>
    <dgm:cxn modelId="{B7263E48-32B2-4B27-B465-9896C3B9EC6D}" srcId="{F7F1D9B6-76BD-44AB-91A3-6D6D880435AD}" destId="{A6D44651-AB0C-4338-99AD-25C679F281A8}" srcOrd="1" destOrd="0" parTransId="{DDC74E6D-6BE2-4E74-86AB-B32176E5EF0B}" sibTransId="{589137F8-6BEB-4E9A-B4A0-FA0F50B3295F}"/>
    <dgm:cxn modelId="{DD141D7D-4823-4415-A514-228C096AF67F}" srcId="{F7F1D9B6-76BD-44AB-91A3-6D6D880435AD}" destId="{9AF53CB3-CAE1-4467-A785-C4653CD8A923}" srcOrd="2" destOrd="0" parTransId="{2DEEEB34-B3DC-42B1-B535-02A5591535C9}" sibTransId="{080E5265-3D25-441A-AB3C-7F5D0828BD55}"/>
    <dgm:cxn modelId="{754A8FDB-7050-4507-ACE4-003E49D0A1FC}" srcId="{F7F1D9B6-76BD-44AB-91A3-6D6D880435AD}" destId="{E2529BBB-1D49-4247-B511-DE7B8896EB44}" srcOrd="0" destOrd="0" parTransId="{FFE72048-4E1C-4177-A7CB-23FE308D9C22}" sibTransId="{395AB45E-DBF9-4D02-8308-85C933B17D46}"/>
    <dgm:cxn modelId="{433F7C54-2016-43A3-AF04-B8F8E6FF7875}" type="presOf" srcId="{D5618E2A-997F-4FB5-AE9A-313B3D4A944C}" destId="{BB434CB9-6AAE-42C8-BC81-9346B30D35C3}" srcOrd="0" destOrd="0" presId="urn:microsoft.com/office/officeart/2005/8/layout/funnel1"/>
    <dgm:cxn modelId="{482B3E61-AC42-41BF-9FAC-09B9C385AB20}" type="presOf" srcId="{A6D44651-AB0C-4338-99AD-25C679F281A8}" destId="{6CF1056A-105B-4E67-9B08-9765FF9B8600}" srcOrd="0" destOrd="0" presId="urn:microsoft.com/office/officeart/2005/8/layout/funnel1"/>
    <dgm:cxn modelId="{B0E7623C-8AA4-443D-B75D-6AF50C946C87}" type="presParOf" srcId="{5D97E676-EA0D-47C2-AF7E-C04CF454A6C2}" destId="{215BA531-9D76-4705-8844-2D46278FBF5B}" srcOrd="0" destOrd="0" presId="urn:microsoft.com/office/officeart/2005/8/layout/funnel1"/>
    <dgm:cxn modelId="{92CEDD2B-8AE0-42FD-862F-C8A087C57B9C}" type="presParOf" srcId="{5D97E676-EA0D-47C2-AF7E-C04CF454A6C2}" destId="{4D652AA9-1E30-45E2-8937-4768800AE6A8}" srcOrd="1" destOrd="0" presId="urn:microsoft.com/office/officeart/2005/8/layout/funnel1"/>
    <dgm:cxn modelId="{770E1961-3959-45F5-8325-D7607E7F5625}" type="presParOf" srcId="{5D97E676-EA0D-47C2-AF7E-C04CF454A6C2}" destId="{BB434CB9-6AAE-42C8-BC81-9346B30D35C3}" srcOrd="2" destOrd="0" presId="urn:microsoft.com/office/officeart/2005/8/layout/funnel1"/>
    <dgm:cxn modelId="{20789570-09F3-4557-A244-2C1B41FF5561}" type="presParOf" srcId="{5D97E676-EA0D-47C2-AF7E-C04CF454A6C2}" destId="{7875C979-82A4-4C39-9AFF-43F1205B1D68}" srcOrd="3" destOrd="0" presId="urn:microsoft.com/office/officeart/2005/8/layout/funnel1"/>
    <dgm:cxn modelId="{8C240904-4C04-48A0-9786-FE4EC0E04720}" type="presParOf" srcId="{5D97E676-EA0D-47C2-AF7E-C04CF454A6C2}" destId="{6CF1056A-105B-4E67-9B08-9765FF9B8600}" srcOrd="4" destOrd="0" presId="urn:microsoft.com/office/officeart/2005/8/layout/funnel1"/>
    <dgm:cxn modelId="{A2A6C2CF-C49E-4CCB-BCCE-91C38164F816}" type="presParOf" srcId="{5D97E676-EA0D-47C2-AF7E-C04CF454A6C2}" destId="{4DDA9949-9F4C-4F7E-B0E8-057C68C9D749}" srcOrd="5" destOrd="0" presId="urn:microsoft.com/office/officeart/2005/8/layout/funnel1"/>
    <dgm:cxn modelId="{16558603-789E-4565-9265-BA59AA072FFB}" type="presParOf" srcId="{5D97E676-EA0D-47C2-AF7E-C04CF454A6C2}" destId="{8F65B01B-0364-484C-AE92-F59143FB6839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AFBBFA0-9066-482C-961F-EF272D671986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5B997EF5-FBBF-447F-AB52-699249DC7222}">
      <dgm:prSet phldrT="[Testo]"/>
      <dgm:spPr/>
      <dgm:t>
        <a:bodyPr/>
        <a:lstStyle/>
        <a:p>
          <a:r>
            <a:rPr lang="it-IT"/>
            <a:t>diretto</a:t>
          </a:r>
        </a:p>
      </dgm:t>
    </dgm:pt>
    <dgm:pt modelId="{1A5C9F08-685F-47E2-949E-4A28406BF6D5}" type="parTrans" cxnId="{01DDCA00-6673-42A6-A02D-14F51C58FCA5}">
      <dgm:prSet/>
      <dgm:spPr/>
      <dgm:t>
        <a:bodyPr/>
        <a:lstStyle/>
        <a:p>
          <a:endParaRPr lang="it-IT"/>
        </a:p>
      </dgm:t>
    </dgm:pt>
    <dgm:pt modelId="{1BC75D36-F4BA-436A-9A5E-373FFD349201}" type="sibTrans" cxnId="{01DDCA00-6673-42A6-A02D-14F51C58FCA5}">
      <dgm:prSet/>
      <dgm:spPr/>
      <dgm:t>
        <a:bodyPr/>
        <a:lstStyle/>
        <a:p>
          <a:endParaRPr lang="it-IT"/>
        </a:p>
      </dgm:t>
    </dgm:pt>
    <dgm:pt modelId="{7C38DBA8-A252-4DFD-87CB-031A3A563722}">
      <dgm:prSet phldrT="[Testo]"/>
      <dgm:spPr/>
      <dgm:t>
        <a:bodyPr/>
        <a:lstStyle/>
        <a:p>
          <a:r>
            <a:rPr lang="it-IT" dirty="0"/>
            <a:t>fisico: prendere a pugni o calci, prendere o maltrattare gli oggetti personali della </a:t>
          </a:r>
          <a:r>
            <a:rPr lang="it-IT" dirty="0" smtClean="0"/>
            <a:t>vittima</a:t>
          </a:r>
          <a:endParaRPr lang="it-IT" dirty="0"/>
        </a:p>
      </dgm:t>
    </dgm:pt>
    <dgm:pt modelId="{D2852A2F-7EDE-43B6-8E59-9D1534E2A977}" type="parTrans" cxnId="{318AAC5C-EB8D-473F-BDDF-F781D30EC7B7}">
      <dgm:prSet/>
      <dgm:spPr/>
      <dgm:t>
        <a:bodyPr/>
        <a:lstStyle/>
        <a:p>
          <a:endParaRPr lang="it-IT"/>
        </a:p>
      </dgm:t>
    </dgm:pt>
    <dgm:pt modelId="{F07EDE8A-6B2E-4C7D-9D1F-D50B398EA0D0}" type="sibTrans" cxnId="{318AAC5C-EB8D-473F-BDDF-F781D30EC7B7}">
      <dgm:prSet/>
      <dgm:spPr/>
      <dgm:t>
        <a:bodyPr/>
        <a:lstStyle/>
        <a:p>
          <a:endParaRPr lang="it-IT"/>
        </a:p>
      </dgm:t>
    </dgm:pt>
    <dgm:pt modelId="{A511CDED-50C7-4FB1-A102-0E6E0F0262CD}">
      <dgm:prSet phldrT="[Testo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it-IT"/>
            <a:t>indiretto</a:t>
          </a:r>
        </a:p>
      </dgm:t>
    </dgm:pt>
    <dgm:pt modelId="{F198F348-B23B-4098-926F-D2436155EB82}" type="parTrans" cxnId="{FE068D2B-041A-4736-9C9F-E3B4933AAF6B}">
      <dgm:prSet/>
      <dgm:spPr/>
      <dgm:t>
        <a:bodyPr/>
        <a:lstStyle/>
        <a:p>
          <a:endParaRPr lang="it-IT"/>
        </a:p>
      </dgm:t>
    </dgm:pt>
    <dgm:pt modelId="{E7EBF262-708A-4B82-AC1E-269495C21F75}" type="sibTrans" cxnId="{FE068D2B-041A-4736-9C9F-E3B4933AAF6B}">
      <dgm:prSet/>
      <dgm:spPr/>
      <dgm:t>
        <a:bodyPr/>
        <a:lstStyle/>
        <a:p>
          <a:endParaRPr lang="it-IT"/>
        </a:p>
      </dgm:t>
    </dgm:pt>
    <dgm:pt modelId="{50ADA915-5D7C-48DF-9037-7272E7A11C43}">
      <dgm:prSet phldrT="[Testo]"/>
      <dgm:spPr/>
      <dgm:t>
        <a:bodyPr/>
        <a:lstStyle/>
        <a:p>
          <a:r>
            <a:rPr lang="it-IT"/>
            <a:t>fare pettegolezzi, isolare, escludere dal gruppo</a:t>
          </a:r>
        </a:p>
      </dgm:t>
    </dgm:pt>
    <dgm:pt modelId="{16B329D6-805A-4D65-AD26-F9F756C94BA7}" type="parTrans" cxnId="{A535A6B0-985E-47C3-947A-EE045B1A1510}">
      <dgm:prSet/>
      <dgm:spPr/>
      <dgm:t>
        <a:bodyPr/>
        <a:lstStyle/>
        <a:p>
          <a:endParaRPr lang="it-IT"/>
        </a:p>
      </dgm:t>
    </dgm:pt>
    <dgm:pt modelId="{4D3B1BB9-0C4E-488B-BB9C-17887DFC562C}" type="sibTrans" cxnId="{A535A6B0-985E-47C3-947A-EE045B1A1510}">
      <dgm:prSet/>
      <dgm:spPr/>
      <dgm:t>
        <a:bodyPr/>
        <a:lstStyle/>
        <a:p>
          <a:endParaRPr lang="it-IT"/>
        </a:p>
      </dgm:t>
    </dgm:pt>
    <dgm:pt modelId="{645792C9-9C85-4DEF-ABC8-676D61457C25}">
      <dgm:prSet phldrT="[Testo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it-IT"/>
            <a:t>discriminatorio</a:t>
          </a:r>
        </a:p>
      </dgm:t>
    </dgm:pt>
    <dgm:pt modelId="{175920F0-0282-4D94-A9B9-FF7EA7093F28}" type="parTrans" cxnId="{4F8E8514-D68D-4CA9-823F-9B71E6CE3FBA}">
      <dgm:prSet/>
      <dgm:spPr/>
      <dgm:t>
        <a:bodyPr/>
        <a:lstStyle/>
        <a:p>
          <a:endParaRPr lang="it-IT"/>
        </a:p>
      </dgm:t>
    </dgm:pt>
    <dgm:pt modelId="{8727F2CF-C00B-424E-8AD5-E74149405DAA}" type="sibTrans" cxnId="{4F8E8514-D68D-4CA9-823F-9B71E6CE3FBA}">
      <dgm:prSet/>
      <dgm:spPr/>
      <dgm:t>
        <a:bodyPr/>
        <a:lstStyle/>
        <a:p>
          <a:endParaRPr lang="it-IT"/>
        </a:p>
      </dgm:t>
    </dgm:pt>
    <dgm:pt modelId="{BEAC2ACF-5546-416A-814D-F7E6B6283174}">
      <dgm:prSet phldrT="[Testo]"/>
      <dgm:spPr/>
      <dgm:t>
        <a:bodyPr/>
        <a:lstStyle/>
        <a:p>
          <a:r>
            <a:rPr lang="it-IT" dirty="0"/>
            <a:t>bullismo </a:t>
          </a:r>
          <a:r>
            <a:rPr lang="it-IT" dirty="0" err="1" smtClean="0"/>
            <a:t>omotransfobico</a:t>
          </a:r>
          <a:endParaRPr lang="it-IT" dirty="0"/>
        </a:p>
      </dgm:t>
    </dgm:pt>
    <dgm:pt modelId="{E03E2C03-1116-4272-A8DC-1D5F20D91077}" type="parTrans" cxnId="{645F6318-D177-48D2-9701-8B2F7B7109F1}">
      <dgm:prSet/>
      <dgm:spPr/>
      <dgm:t>
        <a:bodyPr/>
        <a:lstStyle/>
        <a:p>
          <a:endParaRPr lang="it-IT"/>
        </a:p>
      </dgm:t>
    </dgm:pt>
    <dgm:pt modelId="{D9463C6E-C5B0-45D1-A3F1-8307709F1456}" type="sibTrans" cxnId="{645F6318-D177-48D2-9701-8B2F7B7109F1}">
      <dgm:prSet/>
      <dgm:spPr/>
      <dgm:t>
        <a:bodyPr/>
        <a:lstStyle/>
        <a:p>
          <a:endParaRPr lang="it-IT"/>
        </a:p>
      </dgm:t>
    </dgm:pt>
    <dgm:pt modelId="{E385B48B-3F26-4D55-A243-C589449FEB31}">
      <dgm:prSet phldrT="[Testo]"/>
      <dgm:spPr/>
      <dgm:t>
        <a:bodyPr/>
        <a:lstStyle/>
        <a:p>
          <a:r>
            <a:rPr lang="it-IT" dirty="0"/>
            <a:t>bullismo contro </a:t>
          </a:r>
          <a:r>
            <a:rPr lang="it-IT" dirty="0" smtClean="0"/>
            <a:t>disabili</a:t>
          </a:r>
          <a:endParaRPr lang="it-IT" dirty="0"/>
        </a:p>
      </dgm:t>
    </dgm:pt>
    <dgm:pt modelId="{DE36B0CA-1A78-4006-86C4-605DD7BF3905}" type="parTrans" cxnId="{AE981923-32E5-4510-B508-07BCDA3A7492}">
      <dgm:prSet/>
      <dgm:spPr/>
      <dgm:t>
        <a:bodyPr/>
        <a:lstStyle/>
        <a:p>
          <a:endParaRPr lang="it-IT"/>
        </a:p>
      </dgm:t>
    </dgm:pt>
    <dgm:pt modelId="{8642B869-8BC3-4054-847A-21105522EE94}" type="sibTrans" cxnId="{AE981923-32E5-4510-B508-07BCDA3A7492}">
      <dgm:prSet/>
      <dgm:spPr/>
      <dgm:t>
        <a:bodyPr/>
        <a:lstStyle/>
        <a:p>
          <a:endParaRPr lang="it-IT"/>
        </a:p>
      </dgm:t>
    </dgm:pt>
    <dgm:pt modelId="{059669CF-E15D-4FE1-8317-E328223AD178}">
      <dgm:prSet/>
      <dgm:spPr/>
      <dgm:t>
        <a:bodyPr/>
        <a:lstStyle/>
        <a:p>
          <a:r>
            <a:rPr lang="it-IT" dirty="0"/>
            <a:t>verbale: insultare, deridere, offendere</a:t>
          </a:r>
        </a:p>
      </dgm:t>
    </dgm:pt>
    <dgm:pt modelId="{607726B2-52C3-4A0E-97CD-1E0FDD1B40D6}" type="parTrans" cxnId="{673A7008-45CA-40B5-BD92-21D6AB36733B}">
      <dgm:prSet/>
      <dgm:spPr/>
      <dgm:t>
        <a:bodyPr/>
        <a:lstStyle/>
        <a:p>
          <a:endParaRPr lang="it-IT"/>
        </a:p>
      </dgm:t>
    </dgm:pt>
    <dgm:pt modelId="{8A8D5B4F-22FC-4474-803D-3729E0FB00E0}" type="sibTrans" cxnId="{673A7008-45CA-40B5-BD92-21D6AB36733B}">
      <dgm:prSet/>
      <dgm:spPr/>
      <dgm:t>
        <a:bodyPr/>
        <a:lstStyle/>
        <a:p>
          <a:endParaRPr lang="it-IT"/>
        </a:p>
      </dgm:t>
    </dgm:pt>
    <dgm:pt modelId="{5F5A8DE6-206B-4292-A977-1826D3A94FA6}">
      <dgm:prSet/>
      <dgm:spPr/>
      <dgm:t>
        <a:bodyPr/>
        <a:lstStyle/>
        <a:p>
          <a:r>
            <a:rPr lang="it-IT"/>
            <a:t>cyberbullismo</a:t>
          </a:r>
        </a:p>
      </dgm:t>
    </dgm:pt>
    <dgm:pt modelId="{66E97D70-590D-439C-87FF-C697308DFC35}" type="parTrans" cxnId="{8A210DD3-9114-4BE2-AC8C-80021D9F2CAF}">
      <dgm:prSet/>
      <dgm:spPr/>
      <dgm:t>
        <a:bodyPr/>
        <a:lstStyle/>
        <a:p>
          <a:endParaRPr lang="it-IT"/>
        </a:p>
      </dgm:t>
    </dgm:pt>
    <dgm:pt modelId="{23E89484-E2CB-4BC4-8B72-4D62A03986DB}" type="sibTrans" cxnId="{8A210DD3-9114-4BE2-AC8C-80021D9F2CAF}">
      <dgm:prSet/>
      <dgm:spPr/>
      <dgm:t>
        <a:bodyPr/>
        <a:lstStyle/>
        <a:p>
          <a:endParaRPr lang="it-IT"/>
        </a:p>
      </dgm:t>
    </dgm:pt>
    <dgm:pt modelId="{EED56B67-40BA-419D-ADA9-1C9139A97A8F}">
      <dgm:prSet phldrT="[Testo]"/>
      <dgm:spPr/>
      <dgm:t>
        <a:bodyPr/>
        <a:lstStyle/>
        <a:p>
          <a:r>
            <a:rPr lang="it-IT" dirty="0"/>
            <a:t>bullismo razzista</a:t>
          </a:r>
        </a:p>
      </dgm:t>
    </dgm:pt>
    <dgm:pt modelId="{E583C81B-3570-4CCD-89AD-B6968F92B8E1}" type="parTrans" cxnId="{44D9D575-435E-4F32-B109-DEFDF34F667C}">
      <dgm:prSet/>
      <dgm:spPr/>
      <dgm:t>
        <a:bodyPr/>
        <a:lstStyle/>
        <a:p>
          <a:endParaRPr lang="it-IT"/>
        </a:p>
      </dgm:t>
    </dgm:pt>
    <dgm:pt modelId="{082EEC7C-29F0-4E4A-8E36-6336BB109E4C}" type="sibTrans" cxnId="{44D9D575-435E-4F32-B109-DEFDF34F667C}">
      <dgm:prSet/>
      <dgm:spPr/>
      <dgm:t>
        <a:bodyPr/>
        <a:lstStyle/>
        <a:p>
          <a:endParaRPr lang="it-IT"/>
        </a:p>
      </dgm:t>
    </dgm:pt>
    <dgm:pt modelId="{FDF3A85E-53D8-4BC9-A962-CB23E6D06E1E}">
      <dgm:prSet phldrT="[Testo]"/>
      <dgm:spPr/>
      <dgm:t>
        <a:bodyPr/>
        <a:lstStyle/>
        <a:p>
          <a:r>
            <a:rPr lang="it-IT" dirty="0" err="1" smtClean="0"/>
            <a:t>cyberbullismo</a:t>
          </a:r>
          <a:endParaRPr lang="it-IT" dirty="0"/>
        </a:p>
      </dgm:t>
    </dgm:pt>
    <dgm:pt modelId="{923FAB27-4788-40FC-8BE8-A0BFCCD3D012}" type="parTrans" cxnId="{EE7A4920-6A64-4392-835D-3290651D7801}">
      <dgm:prSet/>
      <dgm:spPr/>
      <dgm:t>
        <a:bodyPr/>
        <a:lstStyle/>
        <a:p>
          <a:endParaRPr lang="it-IT"/>
        </a:p>
      </dgm:t>
    </dgm:pt>
    <dgm:pt modelId="{17CD2CCB-A26C-42E0-AA15-8C3CDD5267B9}" type="sibTrans" cxnId="{EE7A4920-6A64-4392-835D-3290651D7801}">
      <dgm:prSet/>
      <dgm:spPr/>
      <dgm:t>
        <a:bodyPr/>
        <a:lstStyle/>
        <a:p>
          <a:endParaRPr lang="it-IT"/>
        </a:p>
      </dgm:t>
    </dgm:pt>
    <dgm:pt modelId="{1DFD0A76-11E7-4A4D-846C-CE51164B072E}">
      <dgm:prSet phldrT="[Testo]"/>
      <dgm:spPr/>
      <dgm:t>
        <a:bodyPr/>
        <a:lstStyle/>
        <a:p>
          <a:r>
            <a:rPr lang="it-IT" dirty="0" smtClean="0"/>
            <a:t>Bullismo sessista</a:t>
          </a:r>
          <a:endParaRPr lang="it-IT" dirty="0"/>
        </a:p>
      </dgm:t>
    </dgm:pt>
    <dgm:pt modelId="{77BB3238-25F8-4177-9315-5F855F48AB77}" type="parTrans" cxnId="{7803BBB5-BE91-4A6B-A931-00719836A608}">
      <dgm:prSet/>
      <dgm:spPr/>
    </dgm:pt>
    <dgm:pt modelId="{97230C20-5804-4592-9900-8A20D847DE85}" type="sibTrans" cxnId="{7803BBB5-BE91-4A6B-A931-00719836A608}">
      <dgm:prSet/>
      <dgm:spPr/>
    </dgm:pt>
    <dgm:pt modelId="{3E3A135F-CB34-49C8-BD68-24EF455E84A8}" type="pres">
      <dgm:prSet presAssocID="{8AFBBFA0-9066-482C-961F-EF272D671986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02523736-2237-43CC-B386-CF1FB9BBF86A}" type="pres">
      <dgm:prSet presAssocID="{8AFBBFA0-9066-482C-961F-EF272D671986}" presName="cycle" presStyleCnt="0"/>
      <dgm:spPr/>
    </dgm:pt>
    <dgm:pt modelId="{B809E9A2-CA07-445D-9C99-2CC464FEB3E4}" type="pres">
      <dgm:prSet presAssocID="{8AFBBFA0-9066-482C-961F-EF272D671986}" presName="centerShape" presStyleCnt="0"/>
      <dgm:spPr/>
    </dgm:pt>
    <dgm:pt modelId="{FE02ADC6-4A47-4151-B5F4-88C9CF53EC84}" type="pres">
      <dgm:prSet presAssocID="{8AFBBFA0-9066-482C-961F-EF272D671986}" presName="connSite" presStyleLbl="node1" presStyleIdx="0" presStyleCnt="4"/>
      <dgm:spPr/>
    </dgm:pt>
    <dgm:pt modelId="{12F0F240-84DC-41E1-8ADC-9C8DBD762251}" type="pres">
      <dgm:prSet presAssocID="{8AFBBFA0-9066-482C-961F-EF272D671986}" presName="visible" presStyleLbl="node1" presStyleIdx="0" presStyleCnt="4" custLinFactNeighborX="-316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8E8213CD-FB0E-4142-9059-FF2E9A650CBF}" type="pres">
      <dgm:prSet presAssocID="{1A5C9F08-685F-47E2-949E-4A28406BF6D5}" presName="Name25" presStyleLbl="parChTrans1D1" presStyleIdx="0" presStyleCnt="3"/>
      <dgm:spPr/>
      <dgm:t>
        <a:bodyPr/>
        <a:lstStyle/>
        <a:p>
          <a:endParaRPr lang="it-IT"/>
        </a:p>
      </dgm:t>
    </dgm:pt>
    <dgm:pt modelId="{23D80164-1752-4B56-B816-E85215E2049F}" type="pres">
      <dgm:prSet presAssocID="{5B997EF5-FBBF-447F-AB52-699249DC7222}" presName="node" presStyleCnt="0"/>
      <dgm:spPr/>
    </dgm:pt>
    <dgm:pt modelId="{8CC812B3-E165-46CD-864F-3D51E73617E9}" type="pres">
      <dgm:prSet presAssocID="{5B997EF5-FBBF-447F-AB52-699249DC7222}" presName="parentNode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4D85B84-CDED-4178-809E-829BEEC88B0C}" type="pres">
      <dgm:prSet presAssocID="{5B997EF5-FBBF-447F-AB52-699249DC7222}" presName="childNode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24F65E3-8A4B-4828-8685-956430FAE2EE}" type="pres">
      <dgm:prSet presAssocID="{F198F348-B23B-4098-926F-D2436155EB82}" presName="Name25" presStyleLbl="parChTrans1D1" presStyleIdx="1" presStyleCnt="3"/>
      <dgm:spPr/>
      <dgm:t>
        <a:bodyPr/>
        <a:lstStyle/>
        <a:p>
          <a:endParaRPr lang="it-IT"/>
        </a:p>
      </dgm:t>
    </dgm:pt>
    <dgm:pt modelId="{AC76347F-1728-447A-938F-E699C3055AF4}" type="pres">
      <dgm:prSet presAssocID="{A511CDED-50C7-4FB1-A102-0E6E0F0262CD}" presName="node" presStyleCnt="0"/>
      <dgm:spPr/>
    </dgm:pt>
    <dgm:pt modelId="{B6608D46-CBED-42B4-BC0C-AA64D5A13D08}" type="pres">
      <dgm:prSet presAssocID="{A511CDED-50C7-4FB1-A102-0E6E0F0262CD}" presName="parentNode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5844AF3-2F23-4348-9943-C54AA67580E6}" type="pres">
      <dgm:prSet presAssocID="{A511CDED-50C7-4FB1-A102-0E6E0F0262CD}" presName="childNode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80C0A94-2434-4B34-94C7-6F401E94C47E}" type="pres">
      <dgm:prSet presAssocID="{175920F0-0282-4D94-A9B9-FF7EA7093F28}" presName="Name25" presStyleLbl="parChTrans1D1" presStyleIdx="2" presStyleCnt="3"/>
      <dgm:spPr/>
      <dgm:t>
        <a:bodyPr/>
        <a:lstStyle/>
        <a:p>
          <a:endParaRPr lang="it-IT"/>
        </a:p>
      </dgm:t>
    </dgm:pt>
    <dgm:pt modelId="{FD67918D-0754-41E8-9E8E-895EE16C5CDA}" type="pres">
      <dgm:prSet presAssocID="{645792C9-9C85-4DEF-ABC8-676D61457C25}" presName="node" presStyleCnt="0"/>
      <dgm:spPr/>
    </dgm:pt>
    <dgm:pt modelId="{C43F6812-6BEC-4DB5-B985-D48AF3480A55}" type="pres">
      <dgm:prSet presAssocID="{645792C9-9C85-4DEF-ABC8-676D61457C25}" presName="parentNode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76CAE39-D1B6-48EB-9A5D-7B06E338A0CA}" type="pres">
      <dgm:prSet presAssocID="{645792C9-9C85-4DEF-ABC8-676D61457C25}" presName="childNode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645F6318-D177-48D2-9701-8B2F7B7109F1}" srcId="{645792C9-9C85-4DEF-ABC8-676D61457C25}" destId="{BEAC2ACF-5546-416A-814D-F7E6B6283174}" srcOrd="0" destOrd="0" parTransId="{E03E2C03-1116-4272-A8DC-1D5F20D91077}" sibTransId="{D9463C6E-C5B0-45D1-A3F1-8307709F1456}"/>
    <dgm:cxn modelId="{A535A6B0-985E-47C3-947A-EE045B1A1510}" srcId="{A511CDED-50C7-4FB1-A102-0E6E0F0262CD}" destId="{50ADA915-5D7C-48DF-9037-7272E7A11C43}" srcOrd="0" destOrd="0" parTransId="{16B329D6-805A-4D65-AD26-F9F756C94BA7}" sibTransId="{4D3B1BB9-0C4E-488B-BB9C-17887DFC562C}"/>
    <dgm:cxn modelId="{3B4330D4-8C11-4511-A63E-46EE33664C21}" type="presOf" srcId="{1A5C9F08-685F-47E2-949E-4A28406BF6D5}" destId="{8E8213CD-FB0E-4142-9059-FF2E9A650CBF}" srcOrd="0" destOrd="0" presId="urn:microsoft.com/office/officeart/2005/8/layout/radial2"/>
    <dgm:cxn modelId="{216DE043-6293-4B8D-B865-93898D369D65}" type="presOf" srcId="{E385B48B-3F26-4D55-A243-C589449FEB31}" destId="{276CAE39-D1B6-48EB-9A5D-7B06E338A0CA}" srcOrd="0" destOrd="2" presId="urn:microsoft.com/office/officeart/2005/8/layout/radial2"/>
    <dgm:cxn modelId="{AE981923-32E5-4510-B508-07BCDA3A7492}" srcId="{645792C9-9C85-4DEF-ABC8-676D61457C25}" destId="{E385B48B-3F26-4D55-A243-C589449FEB31}" srcOrd="2" destOrd="0" parTransId="{DE36B0CA-1A78-4006-86C4-605DD7BF3905}" sibTransId="{8642B869-8BC3-4054-847A-21105522EE94}"/>
    <dgm:cxn modelId="{85003C9F-18A3-4AB6-AC7C-710D321F55C7}" type="presOf" srcId="{A511CDED-50C7-4FB1-A102-0E6E0F0262CD}" destId="{B6608D46-CBED-42B4-BC0C-AA64D5A13D08}" srcOrd="0" destOrd="0" presId="urn:microsoft.com/office/officeart/2005/8/layout/radial2"/>
    <dgm:cxn modelId="{EE7A4920-6A64-4392-835D-3290651D7801}" srcId="{645792C9-9C85-4DEF-ABC8-676D61457C25}" destId="{FDF3A85E-53D8-4BC9-A962-CB23E6D06E1E}" srcOrd="4" destOrd="0" parTransId="{923FAB27-4788-40FC-8BE8-A0BFCCD3D012}" sibTransId="{17CD2CCB-A26C-42E0-AA15-8C3CDD5267B9}"/>
    <dgm:cxn modelId="{B53E9C5D-5CAA-4DEF-A33C-E9156A8B8EC7}" type="presOf" srcId="{059669CF-E15D-4FE1-8317-E328223AD178}" destId="{C4D85B84-CDED-4178-809E-829BEEC88B0C}" srcOrd="0" destOrd="1" presId="urn:microsoft.com/office/officeart/2005/8/layout/radial2"/>
    <dgm:cxn modelId="{59EE119E-00E5-4166-A8D0-DFC9212A46F5}" type="presOf" srcId="{1DFD0A76-11E7-4A4D-846C-CE51164B072E}" destId="{276CAE39-D1B6-48EB-9A5D-7B06E338A0CA}" srcOrd="0" destOrd="3" presId="urn:microsoft.com/office/officeart/2005/8/layout/radial2"/>
    <dgm:cxn modelId="{D0FD5555-EDBD-4B35-959E-2CCF16B97AC2}" type="presOf" srcId="{8AFBBFA0-9066-482C-961F-EF272D671986}" destId="{3E3A135F-CB34-49C8-BD68-24EF455E84A8}" srcOrd="0" destOrd="0" presId="urn:microsoft.com/office/officeart/2005/8/layout/radial2"/>
    <dgm:cxn modelId="{18551755-C4BD-4ECD-911E-8214403B74F9}" type="presOf" srcId="{5B997EF5-FBBF-447F-AB52-699249DC7222}" destId="{8CC812B3-E165-46CD-864F-3D51E73617E9}" srcOrd="0" destOrd="0" presId="urn:microsoft.com/office/officeart/2005/8/layout/radial2"/>
    <dgm:cxn modelId="{318AAC5C-EB8D-473F-BDDF-F781D30EC7B7}" srcId="{5B997EF5-FBBF-447F-AB52-699249DC7222}" destId="{7C38DBA8-A252-4DFD-87CB-031A3A563722}" srcOrd="0" destOrd="0" parTransId="{D2852A2F-7EDE-43B6-8E59-9D1534E2A977}" sibTransId="{F07EDE8A-6B2E-4C7D-9D1F-D50B398EA0D0}"/>
    <dgm:cxn modelId="{E9463B17-BE5F-4B22-BB39-BEB90685DBE0}" type="presOf" srcId="{F198F348-B23B-4098-926F-D2436155EB82}" destId="{824F65E3-8A4B-4828-8685-956430FAE2EE}" srcOrd="0" destOrd="0" presId="urn:microsoft.com/office/officeart/2005/8/layout/radial2"/>
    <dgm:cxn modelId="{44D9D575-435E-4F32-B109-DEFDF34F667C}" srcId="{645792C9-9C85-4DEF-ABC8-676D61457C25}" destId="{EED56B67-40BA-419D-ADA9-1C9139A97A8F}" srcOrd="1" destOrd="0" parTransId="{E583C81B-3570-4CCD-89AD-B6968F92B8E1}" sibTransId="{082EEC7C-29F0-4E4A-8E36-6336BB109E4C}"/>
    <dgm:cxn modelId="{6D7FA120-E7AD-4AE4-B4F6-B8B49CD08C8D}" type="presOf" srcId="{FDF3A85E-53D8-4BC9-A962-CB23E6D06E1E}" destId="{276CAE39-D1B6-48EB-9A5D-7B06E338A0CA}" srcOrd="0" destOrd="4" presId="urn:microsoft.com/office/officeart/2005/8/layout/radial2"/>
    <dgm:cxn modelId="{4F8E8514-D68D-4CA9-823F-9B71E6CE3FBA}" srcId="{8AFBBFA0-9066-482C-961F-EF272D671986}" destId="{645792C9-9C85-4DEF-ABC8-676D61457C25}" srcOrd="2" destOrd="0" parTransId="{175920F0-0282-4D94-A9B9-FF7EA7093F28}" sibTransId="{8727F2CF-C00B-424E-8AD5-E74149405DAA}"/>
    <dgm:cxn modelId="{B01900FE-947B-4189-986D-68DB899FE192}" type="presOf" srcId="{BEAC2ACF-5546-416A-814D-F7E6B6283174}" destId="{276CAE39-D1B6-48EB-9A5D-7B06E338A0CA}" srcOrd="0" destOrd="0" presId="urn:microsoft.com/office/officeart/2005/8/layout/radial2"/>
    <dgm:cxn modelId="{01DDCA00-6673-42A6-A02D-14F51C58FCA5}" srcId="{8AFBBFA0-9066-482C-961F-EF272D671986}" destId="{5B997EF5-FBBF-447F-AB52-699249DC7222}" srcOrd="0" destOrd="0" parTransId="{1A5C9F08-685F-47E2-949E-4A28406BF6D5}" sibTransId="{1BC75D36-F4BA-436A-9A5E-373FFD349201}"/>
    <dgm:cxn modelId="{673A7008-45CA-40B5-BD92-21D6AB36733B}" srcId="{5B997EF5-FBBF-447F-AB52-699249DC7222}" destId="{059669CF-E15D-4FE1-8317-E328223AD178}" srcOrd="1" destOrd="0" parTransId="{607726B2-52C3-4A0E-97CD-1E0FDD1B40D6}" sibTransId="{8A8D5B4F-22FC-4474-803D-3729E0FB00E0}"/>
    <dgm:cxn modelId="{274ABEF7-EFDF-47B5-916E-7D5F2B46B661}" type="presOf" srcId="{7C38DBA8-A252-4DFD-87CB-031A3A563722}" destId="{C4D85B84-CDED-4178-809E-829BEEC88B0C}" srcOrd="0" destOrd="0" presId="urn:microsoft.com/office/officeart/2005/8/layout/radial2"/>
    <dgm:cxn modelId="{4EAA500F-996F-4184-A899-21FDB2EA917C}" type="presOf" srcId="{645792C9-9C85-4DEF-ABC8-676D61457C25}" destId="{C43F6812-6BEC-4DB5-B985-D48AF3480A55}" srcOrd="0" destOrd="0" presId="urn:microsoft.com/office/officeart/2005/8/layout/radial2"/>
    <dgm:cxn modelId="{93508575-CC5A-477E-903A-8FBF03C46206}" type="presOf" srcId="{50ADA915-5D7C-48DF-9037-7272E7A11C43}" destId="{15844AF3-2F23-4348-9943-C54AA67580E6}" srcOrd="0" destOrd="0" presId="urn:microsoft.com/office/officeart/2005/8/layout/radial2"/>
    <dgm:cxn modelId="{A948BB5E-BE9F-466A-A2C7-8415AB94FBE8}" type="presOf" srcId="{EED56B67-40BA-419D-ADA9-1C9139A97A8F}" destId="{276CAE39-D1B6-48EB-9A5D-7B06E338A0CA}" srcOrd="0" destOrd="1" presId="urn:microsoft.com/office/officeart/2005/8/layout/radial2"/>
    <dgm:cxn modelId="{FE068D2B-041A-4736-9C9F-E3B4933AAF6B}" srcId="{8AFBBFA0-9066-482C-961F-EF272D671986}" destId="{A511CDED-50C7-4FB1-A102-0E6E0F0262CD}" srcOrd="1" destOrd="0" parTransId="{F198F348-B23B-4098-926F-D2436155EB82}" sibTransId="{E7EBF262-708A-4B82-AC1E-269495C21F75}"/>
    <dgm:cxn modelId="{C0AE9C98-C6EA-4893-A559-BF580CDF32E4}" type="presOf" srcId="{175920F0-0282-4D94-A9B9-FF7EA7093F28}" destId="{080C0A94-2434-4B34-94C7-6F401E94C47E}" srcOrd="0" destOrd="0" presId="urn:microsoft.com/office/officeart/2005/8/layout/radial2"/>
    <dgm:cxn modelId="{7803BBB5-BE91-4A6B-A931-00719836A608}" srcId="{645792C9-9C85-4DEF-ABC8-676D61457C25}" destId="{1DFD0A76-11E7-4A4D-846C-CE51164B072E}" srcOrd="3" destOrd="0" parTransId="{77BB3238-25F8-4177-9315-5F855F48AB77}" sibTransId="{97230C20-5804-4592-9900-8A20D847DE85}"/>
    <dgm:cxn modelId="{14FEF56C-D4B0-4280-B63D-25FEC930BC85}" type="presOf" srcId="{5F5A8DE6-206B-4292-A977-1826D3A94FA6}" destId="{15844AF3-2F23-4348-9943-C54AA67580E6}" srcOrd="0" destOrd="1" presId="urn:microsoft.com/office/officeart/2005/8/layout/radial2"/>
    <dgm:cxn modelId="{8A210DD3-9114-4BE2-AC8C-80021D9F2CAF}" srcId="{A511CDED-50C7-4FB1-A102-0E6E0F0262CD}" destId="{5F5A8DE6-206B-4292-A977-1826D3A94FA6}" srcOrd="1" destOrd="0" parTransId="{66E97D70-590D-439C-87FF-C697308DFC35}" sibTransId="{23E89484-E2CB-4BC4-8B72-4D62A03986DB}"/>
    <dgm:cxn modelId="{D5CE9C44-07BD-4A54-85E8-A67985FC2795}" type="presParOf" srcId="{3E3A135F-CB34-49C8-BD68-24EF455E84A8}" destId="{02523736-2237-43CC-B386-CF1FB9BBF86A}" srcOrd="0" destOrd="0" presId="urn:microsoft.com/office/officeart/2005/8/layout/radial2"/>
    <dgm:cxn modelId="{AD0DC8D0-7202-4DD9-B178-668F54F67B91}" type="presParOf" srcId="{02523736-2237-43CC-B386-CF1FB9BBF86A}" destId="{B809E9A2-CA07-445D-9C99-2CC464FEB3E4}" srcOrd="0" destOrd="0" presId="urn:microsoft.com/office/officeart/2005/8/layout/radial2"/>
    <dgm:cxn modelId="{CDA9DD40-0B9F-4E99-A7D3-D2989460ECF5}" type="presParOf" srcId="{B809E9A2-CA07-445D-9C99-2CC464FEB3E4}" destId="{FE02ADC6-4A47-4151-B5F4-88C9CF53EC84}" srcOrd="0" destOrd="0" presId="urn:microsoft.com/office/officeart/2005/8/layout/radial2"/>
    <dgm:cxn modelId="{55956001-8C40-4143-8115-9F517B86E2CE}" type="presParOf" srcId="{B809E9A2-CA07-445D-9C99-2CC464FEB3E4}" destId="{12F0F240-84DC-41E1-8ADC-9C8DBD762251}" srcOrd="1" destOrd="0" presId="urn:microsoft.com/office/officeart/2005/8/layout/radial2"/>
    <dgm:cxn modelId="{9B2194BF-A4D5-4154-9F1B-B38731C7F6A1}" type="presParOf" srcId="{02523736-2237-43CC-B386-CF1FB9BBF86A}" destId="{8E8213CD-FB0E-4142-9059-FF2E9A650CBF}" srcOrd="1" destOrd="0" presId="urn:microsoft.com/office/officeart/2005/8/layout/radial2"/>
    <dgm:cxn modelId="{C4A70B5C-D314-4B14-A8BE-9F188741125B}" type="presParOf" srcId="{02523736-2237-43CC-B386-CF1FB9BBF86A}" destId="{23D80164-1752-4B56-B816-E85215E2049F}" srcOrd="2" destOrd="0" presId="urn:microsoft.com/office/officeart/2005/8/layout/radial2"/>
    <dgm:cxn modelId="{58511383-4085-46BD-AB76-27B6EDE3E231}" type="presParOf" srcId="{23D80164-1752-4B56-B816-E85215E2049F}" destId="{8CC812B3-E165-46CD-864F-3D51E73617E9}" srcOrd="0" destOrd="0" presId="urn:microsoft.com/office/officeart/2005/8/layout/radial2"/>
    <dgm:cxn modelId="{394AE58F-A95D-4CD1-A05D-8C049CB91D7A}" type="presParOf" srcId="{23D80164-1752-4B56-B816-E85215E2049F}" destId="{C4D85B84-CDED-4178-809E-829BEEC88B0C}" srcOrd="1" destOrd="0" presId="urn:microsoft.com/office/officeart/2005/8/layout/radial2"/>
    <dgm:cxn modelId="{B34FADF1-06B6-45BF-BF0F-A64E6F8147BF}" type="presParOf" srcId="{02523736-2237-43CC-B386-CF1FB9BBF86A}" destId="{824F65E3-8A4B-4828-8685-956430FAE2EE}" srcOrd="3" destOrd="0" presId="urn:microsoft.com/office/officeart/2005/8/layout/radial2"/>
    <dgm:cxn modelId="{335C2683-56B8-4B4A-996B-5FB7D9E85009}" type="presParOf" srcId="{02523736-2237-43CC-B386-CF1FB9BBF86A}" destId="{AC76347F-1728-447A-938F-E699C3055AF4}" srcOrd="4" destOrd="0" presId="urn:microsoft.com/office/officeart/2005/8/layout/radial2"/>
    <dgm:cxn modelId="{3BA75C88-E127-4126-AC25-8A110BD57617}" type="presParOf" srcId="{AC76347F-1728-447A-938F-E699C3055AF4}" destId="{B6608D46-CBED-42B4-BC0C-AA64D5A13D08}" srcOrd="0" destOrd="0" presId="urn:microsoft.com/office/officeart/2005/8/layout/radial2"/>
    <dgm:cxn modelId="{6401046B-0C08-4502-AFCE-E33E1AD6DE8E}" type="presParOf" srcId="{AC76347F-1728-447A-938F-E699C3055AF4}" destId="{15844AF3-2F23-4348-9943-C54AA67580E6}" srcOrd="1" destOrd="0" presId="urn:microsoft.com/office/officeart/2005/8/layout/radial2"/>
    <dgm:cxn modelId="{8BE72F2D-33A5-4FB2-9E13-04296EDBF001}" type="presParOf" srcId="{02523736-2237-43CC-B386-CF1FB9BBF86A}" destId="{080C0A94-2434-4B34-94C7-6F401E94C47E}" srcOrd="5" destOrd="0" presId="urn:microsoft.com/office/officeart/2005/8/layout/radial2"/>
    <dgm:cxn modelId="{E5B18606-B9BA-4F49-8802-EDB31D009BC7}" type="presParOf" srcId="{02523736-2237-43CC-B386-CF1FB9BBF86A}" destId="{FD67918D-0754-41E8-9E8E-895EE16C5CDA}" srcOrd="6" destOrd="0" presId="urn:microsoft.com/office/officeart/2005/8/layout/radial2"/>
    <dgm:cxn modelId="{607C38CD-6B5B-48AA-848A-D801F139B3F5}" type="presParOf" srcId="{FD67918D-0754-41E8-9E8E-895EE16C5CDA}" destId="{C43F6812-6BEC-4DB5-B985-D48AF3480A55}" srcOrd="0" destOrd="0" presId="urn:microsoft.com/office/officeart/2005/8/layout/radial2"/>
    <dgm:cxn modelId="{4011ECF2-8807-4CFF-9890-2C84417500D9}" type="presParOf" srcId="{FD67918D-0754-41E8-9E8E-895EE16C5CDA}" destId="{276CAE39-D1B6-48EB-9A5D-7B06E338A0CA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D9D1081-D5BA-0343-BE78-DB876A76D435}" type="doc">
      <dgm:prSet loTypeId="urn:microsoft.com/office/officeart/2005/8/layout/lProcess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8F37257B-CA09-A34A-AC93-C1DD48FF3911}">
      <dgm:prSet/>
      <dgm:spPr/>
      <dgm:t>
        <a:bodyPr/>
        <a:lstStyle/>
        <a:p>
          <a:r>
            <a:rPr lang="it-IT" dirty="0"/>
            <a:t>Netiquette</a:t>
          </a:r>
        </a:p>
      </dgm:t>
    </dgm:pt>
    <dgm:pt modelId="{9D454C46-BA4A-BA41-AEDC-76C143736C73}" type="parTrans" cxnId="{A85DC57A-8AD3-1B45-8557-5F65B8029729}">
      <dgm:prSet/>
      <dgm:spPr/>
      <dgm:t>
        <a:bodyPr/>
        <a:lstStyle/>
        <a:p>
          <a:endParaRPr lang="it-IT"/>
        </a:p>
      </dgm:t>
    </dgm:pt>
    <dgm:pt modelId="{F278A9CC-1C91-BF42-942F-C78CD37C54F5}" type="sibTrans" cxnId="{A85DC57A-8AD3-1B45-8557-5F65B8029729}">
      <dgm:prSet/>
      <dgm:spPr/>
      <dgm:t>
        <a:bodyPr/>
        <a:lstStyle/>
        <a:p>
          <a:endParaRPr lang="it-IT"/>
        </a:p>
      </dgm:t>
    </dgm:pt>
    <dgm:pt modelId="{763F2946-7B47-0E46-9A4D-E8BEE2432DE1}">
      <dgm:prSet/>
      <dgm:spPr/>
      <dgm:t>
        <a:bodyPr/>
        <a:lstStyle/>
        <a:p>
          <a:r>
            <a:rPr lang="it-IT" dirty="0"/>
            <a:t>Accesso digitale</a:t>
          </a:r>
        </a:p>
      </dgm:t>
    </dgm:pt>
    <dgm:pt modelId="{18760BA5-74C4-2443-A119-C82BCC731BB7}" type="parTrans" cxnId="{739B1ECC-BB21-224B-8538-B2F195BFC513}">
      <dgm:prSet/>
      <dgm:spPr/>
      <dgm:t>
        <a:bodyPr/>
        <a:lstStyle/>
        <a:p>
          <a:endParaRPr lang="it-IT"/>
        </a:p>
      </dgm:t>
    </dgm:pt>
    <dgm:pt modelId="{E2F8F4C4-53D6-A342-AD52-2B23F4B55D60}" type="sibTrans" cxnId="{739B1ECC-BB21-224B-8538-B2F195BFC513}">
      <dgm:prSet/>
      <dgm:spPr/>
      <dgm:t>
        <a:bodyPr/>
        <a:lstStyle/>
        <a:p>
          <a:endParaRPr lang="it-IT"/>
        </a:p>
      </dgm:t>
    </dgm:pt>
    <dgm:pt modelId="{AD02FBAE-E1B1-D94F-9C4A-A6A328BED862}">
      <dgm:prSet/>
      <dgm:spPr/>
      <dgm:t>
        <a:bodyPr/>
        <a:lstStyle/>
        <a:p>
          <a:r>
            <a:rPr lang="it-IT" dirty="0"/>
            <a:t>Norme di diritto digitale</a:t>
          </a:r>
        </a:p>
      </dgm:t>
    </dgm:pt>
    <dgm:pt modelId="{3F53F86D-671D-1D45-BE95-F42152FCE255}" type="parTrans" cxnId="{C92759B7-5E89-6C47-89D2-57080F26115E}">
      <dgm:prSet/>
      <dgm:spPr/>
      <dgm:t>
        <a:bodyPr/>
        <a:lstStyle/>
        <a:p>
          <a:endParaRPr lang="it-IT"/>
        </a:p>
      </dgm:t>
    </dgm:pt>
    <dgm:pt modelId="{41B3DF5C-69AB-BE46-B406-C2063E3375DA}" type="sibTrans" cxnId="{C92759B7-5E89-6C47-89D2-57080F26115E}">
      <dgm:prSet/>
      <dgm:spPr/>
      <dgm:t>
        <a:bodyPr/>
        <a:lstStyle/>
        <a:p>
          <a:endParaRPr lang="it-IT"/>
        </a:p>
      </dgm:t>
    </dgm:pt>
    <dgm:pt modelId="{ED3759E3-8283-A741-9D4D-6695C61E14B5}">
      <dgm:prSet/>
      <dgm:spPr/>
      <dgm:t>
        <a:bodyPr/>
        <a:lstStyle/>
        <a:p>
          <a:r>
            <a:rPr lang="it-IT" b="1" dirty="0"/>
            <a:t>Educa te stesso, comunica con gli altri </a:t>
          </a:r>
        </a:p>
      </dgm:t>
    </dgm:pt>
    <dgm:pt modelId="{3267FBAC-A8A6-8E41-8841-1E6428C6EBE4}" type="parTrans" cxnId="{3A9BD4F4-26A9-1B42-BCBA-9F952AB307BE}">
      <dgm:prSet/>
      <dgm:spPr/>
      <dgm:t>
        <a:bodyPr/>
        <a:lstStyle/>
        <a:p>
          <a:endParaRPr lang="it-IT"/>
        </a:p>
      </dgm:t>
    </dgm:pt>
    <dgm:pt modelId="{69E3A0D9-AE98-304D-9D87-4BF40D7909A1}" type="sibTrans" cxnId="{3A9BD4F4-26A9-1B42-BCBA-9F952AB307BE}">
      <dgm:prSet/>
      <dgm:spPr/>
      <dgm:t>
        <a:bodyPr/>
        <a:lstStyle/>
        <a:p>
          <a:endParaRPr lang="it-IT"/>
        </a:p>
      </dgm:t>
    </dgm:pt>
    <dgm:pt modelId="{4BA6BB48-1693-B848-AA63-B3C4EA6511DE}">
      <dgm:prSet/>
      <dgm:spPr/>
      <dgm:t>
        <a:bodyPr/>
        <a:lstStyle/>
        <a:p>
          <a:r>
            <a:rPr lang="it-IT" dirty="0"/>
            <a:t>Comunicazione digitale</a:t>
          </a:r>
        </a:p>
      </dgm:t>
    </dgm:pt>
    <dgm:pt modelId="{AC8F5916-A4FD-724F-84E9-ECA654B6CBFA}" type="parTrans" cxnId="{77067DE1-9BA2-9D41-AD69-8D311010136D}">
      <dgm:prSet/>
      <dgm:spPr/>
      <dgm:t>
        <a:bodyPr/>
        <a:lstStyle/>
        <a:p>
          <a:endParaRPr lang="it-IT"/>
        </a:p>
      </dgm:t>
    </dgm:pt>
    <dgm:pt modelId="{E56C641F-683B-2343-8929-4A3B4F500E91}" type="sibTrans" cxnId="{77067DE1-9BA2-9D41-AD69-8D311010136D}">
      <dgm:prSet/>
      <dgm:spPr/>
      <dgm:t>
        <a:bodyPr/>
        <a:lstStyle/>
        <a:p>
          <a:endParaRPr lang="it-IT"/>
        </a:p>
      </dgm:t>
    </dgm:pt>
    <dgm:pt modelId="{1ABA58EF-64BC-024E-BAB2-31B0E948334F}">
      <dgm:prSet/>
      <dgm:spPr/>
      <dgm:t>
        <a:bodyPr/>
        <a:lstStyle/>
        <a:p>
          <a:r>
            <a:rPr lang="it-IT" dirty="0"/>
            <a:t>Competenze digitali</a:t>
          </a:r>
        </a:p>
      </dgm:t>
    </dgm:pt>
    <dgm:pt modelId="{7320DA60-3566-F647-B1DB-2109086F8989}" type="parTrans" cxnId="{410EA877-635F-C745-B795-17BC3A93EE6E}">
      <dgm:prSet/>
      <dgm:spPr/>
      <dgm:t>
        <a:bodyPr/>
        <a:lstStyle/>
        <a:p>
          <a:endParaRPr lang="it-IT"/>
        </a:p>
      </dgm:t>
    </dgm:pt>
    <dgm:pt modelId="{904847FD-479F-4E4C-AF81-314052C5B45A}" type="sibTrans" cxnId="{410EA877-635F-C745-B795-17BC3A93EE6E}">
      <dgm:prSet/>
      <dgm:spPr/>
      <dgm:t>
        <a:bodyPr/>
        <a:lstStyle/>
        <a:p>
          <a:endParaRPr lang="it-IT"/>
        </a:p>
      </dgm:t>
    </dgm:pt>
    <dgm:pt modelId="{94A9034F-8FED-2C4F-9D24-3C8CCE77EA0B}">
      <dgm:prSet/>
      <dgm:spPr/>
      <dgm:t>
        <a:bodyPr/>
        <a:lstStyle/>
        <a:p>
          <a:r>
            <a:rPr lang="it-IT" dirty="0"/>
            <a:t>Commercio digitale</a:t>
          </a:r>
        </a:p>
      </dgm:t>
    </dgm:pt>
    <dgm:pt modelId="{2E92A01A-0018-CC4D-9468-13858FEAFB49}" type="parTrans" cxnId="{5CD778A8-5C38-0143-B57A-F0EE056FB874}">
      <dgm:prSet/>
      <dgm:spPr/>
      <dgm:t>
        <a:bodyPr/>
        <a:lstStyle/>
        <a:p>
          <a:endParaRPr lang="it-IT"/>
        </a:p>
      </dgm:t>
    </dgm:pt>
    <dgm:pt modelId="{CDD0D2FE-9641-D94A-9CD8-535534BA8986}" type="sibTrans" cxnId="{5CD778A8-5C38-0143-B57A-F0EE056FB874}">
      <dgm:prSet/>
      <dgm:spPr/>
      <dgm:t>
        <a:bodyPr/>
        <a:lstStyle/>
        <a:p>
          <a:endParaRPr lang="it-IT"/>
        </a:p>
      </dgm:t>
    </dgm:pt>
    <dgm:pt modelId="{96DD2FC0-E800-9946-82FD-71CC1DB64D0C}">
      <dgm:prSet/>
      <dgm:spPr/>
      <dgm:t>
        <a:bodyPr/>
        <a:lstStyle/>
        <a:p>
          <a:r>
            <a:rPr lang="it-IT" b="1"/>
            <a:t>Proteggi te stesso, proteggi gli altri </a:t>
          </a:r>
          <a:endParaRPr lang="it-IT" b="1" dirty="0"/>
        </a:p>
      </dgm:t>
    </dgm:pt>
    <dgm:pt modelId="{31FA2385-C770-8843-8C3F-B1CD8B029A6C}" type="parTrans" cxnId="{AE145342-668E-334C-ABB3-1A4E1633D914}">
      <dgm:prSet/>
      <dgm:spPr/>
      <dgm:t>
        <a:bodyPr/>
        <a:lstStyle/>
        <a:p>
          <a:endParaRPr lang="it-IT"/>
        </a:p>
      </dgm:t>
    </dgm:pt>
    <dgm:pt modelId="{9E7AA54A-8986-1344-8C51-429712AE41A9}" type="sibTrans" cxnId="{AE145342-668E-334C-ABB3-1A4E1633D914}">
      <dgm:prSet/>
      <dgm:spPr/>
      <dgm:t>
        <a:bodyPr/>
        <a:lstStyle/>
        <a:p>
          <a:endParaRPr lang="it-IT"/>
        </a:p>
      </dgm:t>
    </dgm:pt>
    <dgm:pt modelId="{2418B8F4-895A-4C45-9643-5F5F984E5F40}">
      <dgm:prSet/>
      <dgm:spPr/>
      <dgm:t>
        <a:bodyPr/>
        <a:lstStyle/>
        <a:p>
          <a:r>
            <a:rPr lang="it-IT" dirty="0"/>
            <a:t>Diritti e doveri digitali</a:t>
          </a:r>
        </a:p>
      </dgm:t>
    </dgm:pt>
    <dgm:pt modelId="{2B72532A-1F59-8C4E-96FB-3EAC5BB695AD}" type="parTrans" cxnId="{7A964CE6-86AB-8849-AE65-944D7351D5D5}">
      <dgm:prSet/>
      <dgm:spPr/>
      <dgm:t>
        <a:bodyPr/>
        <a:lstStyle/>
        <a:p>
          <a:endParaRPr lang="it-IT"/>
        </a:p>
      </dgm:t>
    </dgm:pt>
    <dgm:pt modelId="{EBDE5C5B-63AD-734E-9BAB-26547D3FE2D4}" type="sibTrans" cxnId="{7A964CE6-86AB-8849-AE65-944D7351D5D5}">
      <dgm:prSet/>
      <dgm:spPr/>
      <dgm:t>
        <a:bodyPr/>
        <a:lstStyle/>
        <a:p>
          <a:endParaRPr lang="it-IT"/>
        </a:p>
      </dgm:t>
    </dgm:pt>
    <dgm:pt modelId="{DC88EDBC-0E0D-4E4D-94F9-B48D3AB0C9E6}">
      <dgm:prSet/>
      <dgm:spPr/>
      <dgm:t>
        <a:bodyPr/>
        <a:lstStyle/>
        <a:p>
          <a:r>
            <a:rPr lang="it-IT" dirty="0"/>
            <a:t>Sicurezza digitale</a:t>
          </a:r>
        </a:p>
      </dgm:t>
    </dgm:pt>
    <dgm:pt modelId="{9F13A7EB-14F0-9B45-B767-DE94261591DA}" type="parTrans" cxnId="{825B91E0-4A22-A149-9FDA-12659E931B46}">
      <dgm:prSet/>
      <dgm:spPr/>
      <dgm:t>
        <a:bodyPr/>
        <a:lstStyle/>
        <a:p>
          <a:endParaRPr lang="it-IT"/>
        </a:p>
      </dgm:t>
    </dgm:pt>
    <dgm:pt modelId="{068A5B87-6185-444A-8693-6D97D6E9362F}" type="sibTrans" cxnId="{825B91E0-4A22-A149-9FDA-12659E931B46}">
      <dgm:prSet/>
      <dgm:spPr/>
      <dgm:t>
        <a:bodyPr/>
        <a:lstStyle/>
        <a:p>
          <a:endParaRPr lang="it-IT"/>
        </a:p>
      </dgm:t>
    </dgm:pt>
    <dgm:pt modelId="{AFAD498C-8F6B-1740-AF19-A8F45D487874}">
      <dgm:prSet/>
      <dgm:spPr/>
      <dgm:t>
        <a:bodyPr/>
        <a:lstStyle/>
        <a:p>
          <a:r>
            <a:rPr lang="it-IT" dirty="0"/>
            <a:t>Salute e benessere digitali</a:t>
          </a:r>
        </a:p>
      </dgm:t>
    </dgm:pt>
    <dgm:pt modelId="{32A4BC32-C7B9-6749-830C-8B0B24AC75CB}" type="parTrans" cxnId="{7E094540-8C34-484A-8247-32EF55F7B1D0}">
      <dgm:prSet/>
      <dgm:spPr/>
      <dgm:t>
        <a:bodyPr/>
        <a:lstStyle/>
        <a:p>
          <a:endParaRPr lang="it-IT"/>
        </a:p>
      </dgm:t>
    </dgm:pt>
    <dgm:pt modelId="{FA31CF02-A950-FA4C-BD0F-D529CE215B38}" type="sibTrans" cxnId="{7E094540-8C34-484A-8247-32EF55F7B1D0}">
      <dgm:prSet/>
      <dgm:spPr/>
      <dgm:t>
        <a:bodyPr/>
        <a:lstStyle/>
        <a:p>
          <a:endParaRPr lang="it-IT"/>
        </a:p>
      </dgm:t>
    </dgm:pt>
    <dgm:pt modelId="{1415E33D-5054-1548-8508-23713FD540D8}">
      <dgm:prSet phldrT="[Testo]"/>
      <dgm:spPr/>
      <dgm:t>
        <a:bodyPr/>
        <a:lstStyle/>
        <a:p>
          <a:r>
            <a:rPr lang="it-IT" b="1" dirty="0"/>
            <a:t>Rispetta te stesso, rispetta gli altri </a:t>
          </a:r>
          <a:endParaRPr lang="it-IT" dirty="0"/>
        </a:p>
      </dgm:t>
    </dgm:pt>
    <dgm:pt modelId="{8B4E4CD4-7B57-5E46-9EEA-44E92A66E475}" type="sibTrans" cxnId="{86117DCB-E81B-6E4C-920F-53C150168570}">
      <dgm:prSet/>
      <dgm:spPr/>
      <dgm:t>
        <a:bodyPr/>
        <a:lstStyle/>
        <a:p>
          <a:endParaRPr lang="it-IT"/>
        </a:p>
      </dgm:t>
    </dgm:pt>
    <dgm:pt modelId="{6F0E9136-8A55-E243-B8A3-51D49C135D42}" type="parTrans" cxnId="{86117DCB-E81B-6E4C-920F-53C150168570}">
      <dgm:prSet/>
      <dgm:spPr/>
      <dgm:t>
        <a:bodyPr/>
        <a:lstStyle/>
        <a:p>
          <a:endParaRPr lang="it-IT"/>
        </a:p>
      </dgm:t>
    </dgm:pt>
    <dgm:pt modelId="{F11346FF-35DD-204B-86D3-D99B80E29C56}" type="pres">
      <dgm:prSet presAssocID="{4D9D1081-D5BA-0343-BE78-DB876A76D435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6E468D88-5D09-204F-BA52-5216CB20E68F}" type="pres">
      <dgm:prSet presAssocID="{1415E33D-5054-1548-8508-23713FD540D8}" presName="compNode" presStyleCnt="0"/>
      <dgm:spPr/>
    </dgm:pt>
    <dgm:pt modelId="{28F3D629-5F53-4C45-81BA-1EDD62BCB6F7}" type="pres">
      <dgm:prSet presAssocID="{1415E33D-5054-1548-8508-23713FD540D8}" presName="aNode" presStyleLbl="bgShp" presStyleIdx="0" presStyleCnt="3"/>
      <dgm:spPr/>
      <dgm:t>
        <a:bodyPr/>
        <a:lstStyle/>
        <a:p>
          <a:endParaRPr lang="it-IT"/>
        </a:p>
      </dgm:t>
    </dgm:pt>
    <dgm:pt modelId="{356EECF0-B462-B644-BF98-8BD69463C72A}" type="pres">
      <dgm:prSet presAssocID="{1415E33D-5054-1548-8508-23713FD540D8}" presName="textNode" presStyleLbl="bgShp" presStyleIdx="0" presStyleCnt="3"/>
      <dgm:spPr/>
      <dgm:t>
        <a:bodyPr/>
        <a:lstStyle/>
        <a:p>
          <a:endParaRPr lang="it-IT"/>
        </a:p>
      </dgm:t>
    </dgm:pt>
    <dgm:pt modelId="{66F88026-808C-B949-8E98-7AE797DE0350}" type="pres">
      <dgm:prSet presAssocID="{1415E33D-5054-1548-8508-23713FD540D8}" presName="compChildNode" presStyleCnt="0"/>
      <dgm:spPr/>
    </dgm:pt>
    <dgm:pt modelId="{825B47CC-EB5A-0747-A312-E7C93A66DBFE}" type="pres">
      <dgm:prSet presAssocID="{1415E33D-5054-1548-8508-23713FD540D8}" presName="theInnerList" presStyleCnt="0"/>
      <dgm:spPr/>
    </dgm:pt>
    <dgm:pt modelId="{EAE3F628-99C6-D64E-A59F-5FE34B653874}" type="pres">
      <dgm:prSet presAssocID="{AD02FBAE-E1B1-D94F-9C4A-A6A328BED862}" presName="child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1C8EA6E-2457-554A-B9D0-5D4E004BDAD3}" type="pres">
      <dgm:prSet presAssocID="{AD02FBAE-E1B1-D94F-9C4A-A6A328BED862}" presName="aSpace2" presStyleCnt="0"/>
      <dgm:spPr/>
    </dgm:pt>
    <dgm:pt modelId="{5820B3A6-9E07-2E4E-9709-7CCDDAAF5506}" type="pres">
      <dgm:prSet presAssocID="{8F37257B-CA09-A34A-AC93-C1DD48FF3911}" presName="child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9EE1696-FFA2-8D42-A839-6B789E11E612}" type="pres">
      <dgm:prSet presAssocID="{8F37257B-CA09-A34A-AC93-C1DD48FF3911}" presName="aSpace2" presStyleCnt="0"/>
      <dgm:spPr/>
    </dgm:pt>
    <dgm:pt modelId="{EE486D98-82E4-AC4C-853C-2E5846940988}" type="pres">
      <dgm:prSet presAssocID="{763F2946-7B47-0E46-9A4D-E8BEE2432DE1}" presName="child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6D4135E-6800-7E4E-A3E0-984BCC7B3976}" type="pres">
      <dgm:prSet presAssocID="{1415E33D-5054-1548-8508-23713FD540D8}" presName="aSpace" presStyleCnt="0"/>
      <dgm:spPr/>
    </dgm:pt>
    <dgm:pt modelId="{E6CFD358-A591-8341-A45E-B1D6E17F718E}" type="pres">
      <dgm:prSet presAssocID="{ED3759E3-8283-A741-9D4D-6695C61E14B5}" presName="compNode" presStyleCnt="0"/>
      <dgm:spPr/>
    </dgm:pt>
    <dgm:pt modelId="{B4419D8B-C2FB-3E42-A80A-9CD9273B4027}" type="pres">
      <dgm:prSet presAssocID="{ED3759E3-8283-A741-9D4D-6695C61E14B5}" presName="aNode" presStyleLbl="bgShp" presStyleIdx="1" presStyleCnt="3"/>
      <dgm:spPr/>
      <dgm:t>
        <a:bodyPr/>
        <a:lstStyle/>
        <a:p>
          <a:endParaRPr lang="it-IT"/>
        </a:p>
      </dgm:t>
    </dgm:pt>
    <dgm:pt modelId="{AE947737-EADA-A340-8BBF-9DF24D71928E}" type="pres">
      <dgm:prSet presAssocID="{ED3759E3-8283-A741-9D4D-6695C61E14B5}" presName="textNode" presStyleLbl="bgShp" presStyleIdx="1" presStyleCnt="3"/>
      <dgm:spPr/>
      <dgm:t>
        <a:bodyPr/>
        <a:lstStyle/>
        <a:p>
          <a:endParaRPr lang="it-IT"/>
        </a:p>
      </dgm:t>
    </dgm:pt>
    <dgm:pt modelId="{A2ADC491-1B9A-F140-8E75-03F54855317F}" type="pres">
      <dgm:prSet presAssocID="{ED3759E3-8283-A741-9D4D-6695C61E14B5}" presName="compChildNode" presStyleCnt="0"/>
      <dgm:spPr/>
    </dgm:pt>
    <dgm:pt modelId="{188F301A-7A27-2545-8CF3-0B0625F78166}" type="pres">
      <dgm:prSet presAssocID="{ED3759E3-8283-A741-9D4D-6695C61E14B5}" presName="theInnerList" presStyleCnt="0"/>
      <dgm:spPr/>
    </dgm:pt>
    <dgm:pt modelId="{3C7A05C0-11F3-944A-9208-47E09C7CA08B}" type="pres">
      <dgm:prSet presAssocID="{4BA6BB48-1693-B848-AA63-B3C4EA6511DE}" presName="child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9877E6A-BDFF-4B43-9EE1-C843D6518653}" type="pres">
      <dgm:prSet presAssocID="{4BA6BB48-1693-B848-AA63-B3C4EA6511DE}" presName="aSpace2" presStyleCnt="0"/>
      <dgm:spPr/>
    </dgm:pt>
    <dgm:pt modelId="{9EA20B6F-ADF5-CF45-8F8B-3E1606CBAD54}" type="pres">
      <dgm:prSet presAssocID="{1ABA58EF-64BC-024E-BAB2-31B0E948334F}" presName="child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7601B8E-565E-A342-8D70-01045C8B7D4C}" type="pres">
      <dgm:prSet presAssocID="{1ABA58EF-64BC-024E-BAB2-31B0E948334F}" presName="aSpace2" presStyleCnt="0"/>
      <dgm:spPr/>
    </dgm:pt>
    <dgm:pt modelId="{0078AF85-9230-F146-9495-28C32E672935}" type="pres">
      <dgm:prSet presAssocID="{94A9034F-8FED-2C4F-9D24-3C8CCE77EA0B}" presName="child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FDC3000-C40B-6446-AA57-ED6AE5DCB962}" type="pres">
      <dgm:prSet presAssocID="{ED3759E3-8283-A741-9D4D-6695C61E14B5}" presName="aSpace" presStyleCnt="0"/>
      <dgm:spPr/>
    </dgm:pt>
    <dgm:pt modelId="{890DFE27-3C25-CC47-8993-ED379E3A426C}" type="pres">
      <dgm:prSet presAssocID="{96DD2FC0-E800-9946-82FD-71CC1DB64D0C}" presName="compNode" presStyleCnt="0"/>
      <dgm:spPr/>
    </dgm:pt>
    <dgm:pt modelId="{7E8563E4-9F9F-394D-B330-309451FD188B}" type="pres">
      <dgm:prSet presAssocID="{96DD2FC0-E800-9946-82FD-71CC1DB64D0C}" presName="aNode" presStyleLbl="bgShp" presStyleIdx="2" presStyleCnt="3"/>
      <dgm:spPr/>
      <dgm:t>
        <a:bodyPr/>
        <a:lstStyle/>
        <a:p>
          <a:endParaRPr lang="it-IT"/>
        </a:p>
      </dgm:t>
    </dgm:pt>
    <dgm:pt modelId="{5A0E5691-27C5-424C-A9CD-F1E821DB46CD}" type="pres">
      <dgm:prSet presAssocID="{96DD2FC0-E800-9946-82FD-71CC1DB64D0C}" presName="textNode" presStyleLbl="bgShp" presStyleIdx="2" presStyleCnt="3"/>
      <dgm:spPr/>
      <dgm:t>
        <a:bodyPr/>
        <a:lstStyle/>
        <a:p>
          <a:endParaRPr lang="it-IT"/>
        </a:p>
      </dgm:t>
    </dgm:pt>
    <dgm:pt modelId="{1A9EFCA4-36EB-824E-BF81-AB91187DFA41}" type="pres">
      <dgm:prSet presAssocID="{96DD2FC0-E800-9946-82FD-71CC1DB64D0C}" presName="compChildNode" presStyleCnt="0"/>
      <dgm:spPr/>
    </dgm:pt>
    <dgm:pt modelId="{0B7DAB71-F2C6-D844-9664-4A1B047FDBB9}" type="pres">
      <dgm:prSet presAssocID="{96DD2FC0-E800-9946-82FD-71CC1DB64D0C}" presName="theInnerList" presStyleCnt="0"/>
      <dgm:spPr/>
    </dgm:pt>
    <dgm:pt modelId="{21696F95-84C2-0847-97AB-FC48B25E8497}" type="pres">
      <dgm:prSet presAssocID="{2418B8F4-895A-4C45-9643-5F5F984E5F40}" presName="child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DCA91DD-C498-AE46-AE56-EF15D0374EA3}" type="pres">
      <dgm:prSet presAssocID="{2418B8F4-895A-4C45-9643-5F5F984E5F40}" presName="aSpace2" presStyleCnt="0"/>
      <dgm:spPr/>
    </dgm:pt>
    <dgm:pt modelId="{A110158A-4FA6-1748-A771-AFBB169871DD}" type="pres">
      <dgm:prSet presAssocID="{DC88EDBC-0E0D-4E4D-94F9-B48D3AB0C9E6}" presName="child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55A3758-CE74-9D42-A747-9793944ACD1E}" type="pres">
      <dgm:prSet presAssocID="{DC88EDBC-0E0D-4E4D-94F9-B48D3AB0C9E6}" presName="aSpace2" presStyleCnt="0"/>
      <dgm:spPr/>
    </dgm:pt>
    <dgm:pt modelId="{BE243AD6-C503-7D4A-87F2-AF3F2F39AA94}" type="pres">
      <dgm:prSet presAssocID="{AFAD498C-8F6B-1740-AF19-A8F45D487874}" presName="child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7E094540-8C34-484A-8247-32EF55F7B1D0}" srcId="{96DD2FC0-E800-9946-82FD-71CC1DB64D0C}" destId="{AFAD498C-8F6B-1740-AF19-A8F45D487874}" srcOrd="2" destOrd="0" parTransId="{32A4BC32-C7B9-6749-830C-8B0B24AC75CB}" sibTransId="{FA31CF02-A950-FA4C-BD0F-D529CE215B38}"/>
    <dgm:cxn modelId="{825B91E0-4A22-A149-9FDA-12659E931B46}" srcId="{96DD2FC0-E800-9946-82FD-71CC1DB64D0C}" destId="{DC88EDBC-0E0D-4E4D-94F9-B48D3AB0C9E6}" srcOrd="1" destOrd="0" parTransId="{9F13A7EB-14F0-9B45-B767-DE94261591DA}" sibTransId="{068A5B87-6185-444A-8693-6D97D6E9362F}"/>
    <dgm:cxn modelId="{AA6C892C-EE41-41F1-87F8-4505E8E0F6DB}" type="presOf" srcId="{96DD2FC0-E800-9946-82FD-71CC1DB64D0C}" destId="{5A0E5691-27C5-424C-A9CD-F1E821DB46CD}" srcOrd="1" destOrd="0" presId="urn:microsoft.com/office/officeart/2005/8/layout/lProcess2"/>
    <dgm:cxn modelId="{93D87C7B-7AFB-4AF5-878C-94ED0E2AF2E6}" type="presOf" srcId="{ED3759E3-8283-A741-9D4D-6695C61E14B5}" destId="{AE947737-EADA-A340-8BBF-9DF24D71928E}" srcOrd="1" destOrd="0" presId="urn:microsoft.com/office/officeart/2005/8/layout/lProcess2"/>
    <dgm:cxn modelId="{95D19F9F-67C0-4C0C-B84B-A58C0D87CA7C}" type="presOf" srcId="{1ABA58EF-64BC-024E-BAB2-31B0E948334F}" destId="{9EA20B6F-ADF5-CF45-8F8B-3E1606CBAD54}" srcOrd="0" destOrd="0" presId="urn:microsoft.com/office/officeart/2005/8/layout/lProcess2"/>
    <dgm:cxn modelId="{FCDC5990-3182-4954-B565-FB4739F92CC3}" type="presOf" srcId="{763F2946-7B47-0E46-9A4D-E8BEE2432DE1}" destId="{EE486D98-82E4-AC4C-853C-2E5846940988}" srcOrd="0" destOrd="0" presId="urn:microsoft.com/office/officeart/2005/8/layout/lProcess2"/>
    <dgm:cxn modelId="{410EA877-635F-C745-B795-17BC3A93EE6E}" srcId="{ED3759E3-8283-A741-9D4D-6695C61E14B5}" destId="{1ABA58EF-64BC-024E-BAB2-31B0E948334F}" srcOrd="1" destOrd="0" parTransId="{7320DA60-3566-F647-B1DB-2109086F8989}" sibTransId="{904847FD-479F-4E4C-AF81-314052C5B45A}"/>
    <dgm:cxn modelId="{AE145342-668E-334C-ABB3-1A4E1633D914}" srcId="{4D9D1081-D5BA-0343-BE78-DB876A76D435}" destId="{96DD2FC0-E800-9946-82FD-71CC1DB64D0C}" srcOrd="2" destOrd="0" parTransId="{31FA2385-C770-8843-8C3F-B1CD8B029A6C}" sibTransId="{9E7AA54A-8986-1344-8C51-429712AE41A9}"/>
    <dgm:cxn modelId="{1520944A-B841-4BF3-98F9-80DD754D8E1B}" type="presOf" srcId="{94A9034F-8FED-2C4F-9D24-3C8CCE77EA0B}" destId="{0078AF85-9230-F146-9495-28C32E672935}" srcOrd="0" destOrd="0" presId="urn:microsoft.com/office/officeart/2005/8/layout/lProcess2"/>
    <dgm:cxn modelId="{A85DC57A-8AD3-1B45-8557-5F65B8029729}" srcId="{1415E33D-5054-1548-8508-23713FD540D8}" destId="{8F37257B-CA09-A34A-AC93-C1DD48FF3911}" srcOrd="1" destOrd="0" parTransId="{9D454C46-BA4A-BA41-AEDC-76C143736C73}" sibTransId="{F278A9CC-1C91-BF42-942F-C78CD37C54F5}"/>
    <dgm:cxn modelId="{7A964CE6-86AB-8849-AE65-944D7351D5D5}" srcId="{96DD2FC0-E800-9946-82FD-71CC1DB64D0C}" destId="{2418B8F4-895A-4C45-9643-5F5F984E5F40}" srcOrd="0" destOrd="0" parTransId="{2B72532A-1F59-8C4E-96FB-3EAC5BB695AD}" sibTransId="{EBDE5C5B-63AD-734E-9BAB-26547D3FE2D4}"/>
    <dgm:cxn modelId="{5CD778A8-5C38-0143-B57A-F0EE056FB874}" srcId="{ED3759E3-8283-A741-9D4D-6695C61E14B5}" destId="{94A9034F-8FED-2C4F-9D24-3C8CCE77EA0B}" srcOrd="2" destOrd="0" parTransId="{2E92A01A-0018-CC4D-9468-13858FEAFB49}" sibTransId="{CDD0D2FE-9641-D94A-9CD8-535534BA8986}"/>
    <dgm:cxn modelId="{DA68100A-0B43-4351-AD79-8E04338E9100}" type="presOf" srcId="{2418B8F4-895A-4C45-9643-5F5F984E5F40}" destId="{21696F95-84C2-0847-97AB-FC48B25E8497}" srcOrd="0" destOrd="0" presId="urn:microsoft.com/office/officeart/2005/8/layout/lProcess2"/>
    <dgm:cxn modelId="{1A69D603-16BB-4721-A9CF-59FC1FD1A4F8}" type="presOf" srcId="{4D9D1081-D5BA-0343-BE78-DB876A76D435}" destId="{F11346FF-35DD-204B-86D3-D99B80E29C56}" srcOrd="0" destOrd="0" presId="urn:microsoft.com/office/officeart/2005/8/layout/lProcess2"/>
    <dgm:cxn modelId="{C92759B7-5E89-6C47-89D2-57080F26115E}" srcId="{1415E33D-5054-1548-8508-23713FD540D8}" destId="{AD02FBAE-E1B1-D94F-9C4A-A6A328BED862}" srcOrd="0" destOrd="0" parTransId="{3F53F86D-671D-1D45-BE95-F42152FCE255}" sibTransId="{41B3DF5C-69AB-BE46-B406-C2063E3375DA}"/>
    <dgm:cxn modelId="{77067DE1-9BA2-9D41-AD69-8D311010136D}" srcId="{ED3759E3-8283-A741-9D4D-6695C61E14B5}" destId="{4BA6BB48-1693-B848-AA63-B3C4EA6511DE}" srcOrd="0" destOrd="0" parTransId="{AC8F5916-A4FD-724F-84E9-ECA654B6CBFA}" sibTransId="{E56C641F-683B-2343-8929-4A3B4F500E91}"/>
    <dgm:cxn modelId="{8F49E611-5CEA-42C2-B95D-7E933E199A78}" type="presOf" srcId="{DC88EDBC-0E0D-4E4D-94F9-B48D3AB0C9E6}" destId="{A110158A-4FA6-1748-A771-AFBB169871DD}" srcOrd="0" destOrd="0" presId="urn:microsoft.com/office/officeart/2005/8/layout/lProcess2"/>
    <dgm:cxn modelId="{B26E1FBE-4AAF-4E6A-BEDC-BF07384AA433}" type="presOf" srcId="{8F37257B-CA09-A34A-AC93-C1DD48FF3911}" destId="{5820B3A6-9E07-2E4E-9709-7CCDDAAF5506}" srcOrd="0" destOrd="0" presId="urn:microsoft.com/office/officeart/2005/8/layout/lProcess2"/>
    <dgm:cxn modelId="{DCF6624A-F3C0-431F-A974-60D7D67CFE49}" type="presOf" srcId="{1415E33D-5054-1548-8508-23713FD540D8}" destId="{356EECF0-B462-B644-BF98-8BD69463C72A}" srcOrd="1" destOrd="0" presId="urn:microsoft.com/office/officeart/2005/8/layout/lProcess2"/>
    <dgm:cxn modelId="{739B1ECC-BB21-224B-8538-B2F195BFC513}" srcId="{1415E33D-5054-1548-8508-23713FD540D8}" destId="{763F2946-7B47-0E46-9A4D-E8BEE2432DE1}" srcOrd="2" destOrd="0" parTransId="{18760BA5-74C4-2443-A119-C82BCC731BB7}" sibTransId="{E2F8F4C4-53D6-A342-AD52-2B23F4B55D60}"/>
    <dgm:cxn modelId="{FA47F9B2-764A-42E2-B437-3D87A0F241CC}" type="presOf" srcId="{96DD2FC0-E800-9946-82FD-71CC1DB64D0C}" destId="{7E8563E4-9F9F-394D-B330-309451FD188B}" srcOrd="0" destOrd="0" presId="urn:microsoft.com/office/officeart/2005/8/layout/lProcess2"/>
    <dgm:cxn modelId="{4C1D1E4E-0567-4CA1-AAE7-56095D899C5E}" type="presOf" srcId="{AD02FBAE-E1B1-D94F-9C4A-A6A328BED862}" destId="{EAE3F628-99C6-D64E-A59F-5FE34B653874}" srcOrd="0" destOrd="0" presId="urn:microsoft.com/office/officeart/2005/8/layout/lProcess2"/>
    <dgm:cxn modelId="{86117DCB-E81B-6E4C-920F-53C150168570}" srcId="{4D9D1081-D5BA-0343-BE78-DB876A76D435}" destId="{1415E33D-5054-1548-8508-23713FD540D8}" srcOrd="0" destOrd="0" parTransId="{6F0E9136-8A55-E243-B8A3-51D49C135D42}" sibTransId="{8B4E4CD4-7B57-5E46-9EEA-44E92A66E475}"/>
    <dgm:cxn modelId="{3A9BD4F4-26A9-1B42-BCBA-9F952AB307BE}" srcId="{4D9D1081-D5BA-0343-BE78-DB876A76D435}" destId="{ED3759E3-8283-A741-9D4D-6695C61E14B5}" srcOrd="1" destOrd="0" parTransId="{3267FBAC-A8A6-8E41-8841-1E6428C6EBE4}" sibTransId="{69E3A0D9-AE98-304D-9D87-4BF40D7909A1}"/>
    <dgm:cxn modelId="{9F8AB992-2B9B-4C44-B7E8-88307DB2BBB2}" type="presOf" srcId="{ED3759E3-8283-A741-9D4D-6695C61E14B5}" destId="{B4419D8B-C2FB-3E42-A80A-9CD9273B4027}" srcOrd="0" destOrd="0" presId="urn:microsoft.com/office/officeart/2005/8/layout/lProcess2"/>
    <dgm:cxn modelId="{11401A24-8A49-43B1-BBAF-E52A0EAB60CC}" type="presOf" srcId="{4BA6BB48-1693-B848-AA63-B3C4EA6511DE}" destId="{3C7A05C0-11F3-944A-9208-47E09C7CA08B}" srcOrd="0" destOrd="0" presId="urn:microsoft.com/office/officeart/2005/8/layout/lProcess2"/>
    <dgm:cxn modelId="{85147454-6DE0-4863-B538-F984369A2011}" type="presOf" srcId="{1415E33D-5054-1548-8508-23713FD540D8}" destId="{28F3D629-5F53-4C45-81BA-1EDD62BCB6F7}" srcOrd="0" destOrd="0" presId="urn:microsoft.com/office/officeart/2005/8/layout/lProcess2"/>
    <dgm:cxn modelId="{27E777A0-DE09-46C6-ABA7-BF8415C7F289}" type="presOf" srcId="{AFAD498C-8F6B-1740-AF19-A8F45D487874}" destId="{BE243AD6-C503-7D4A-87F2-AF3F2F39AA94}" srcOrd="0" destOrd="0" presId="urn:microsoft.com/office/officeart/2005/8/layout/lProcess2"/>
    <dgm:cxn modelId="{A385FC12-0CE3-4AFB-95CE-4629EE8BA80A}" type="presParOf" srcId="{F11346FF-35DD-204B-86D3-D99B80E29C56}" destId="{6E468D88-5D09-204F-BA52-5216CB20E68F}" srcOrd="0" destOrd="0" presId="urn:microsoft.com/office/officeart/2005/8/layout/lProcess2"/>
    <dgm:cxn modelId="{FD8FFB30-1FBC-42DB-9E32-D3D0EB9D1477}" type="presParOf" srcId="{6E468D88-5D09-204F-BA52-5216CB20E68F}" destId="{28F3D629-5F53-4C45-81BA-1EDD62BCB6F7}" srcOrd="0" destOrd="0" presId="urn:microsoft.com/office/officeart/2005/8/layout/lProcess2"/>
    <dgm:cxn modelId="{854C2E27-07E8-4FB7-A66B-77941ABDD948}" type="presParOf" srcId="{6E468D88-5D09-204F-BA52-5216CB20E68F}" destId="{356EECF0-B462-B644-BF98-8BD69463C72A}" srcOrd="1" destOrd="0" presId="urn:microsoft.com/office/officeart/2005/8/layout/lProcess2"/>
    <dgm:cxn modelId="{F61709A3-2A9B-4A78-B561-CFF184484328}" type="presParOf" srcId="{6E468D88-5D09-204F-BA52-5216CB20E68F}" destId="{66F88026-808C-B949-8E98-7AE797DE0350}" srcOrd="2" destOrd="0" presId="urn:microsoft.com/office/officeart/2005/8/layout/lProcess2"/>
    <dgm:cxn modelId="{8B576535-9A02-438F-90F7-855EE20A34BB}" type="presParOf" srcId="{66F88026-808C-B949-8E98-7AE797DE0350}" destId="{825B47CC-EB5A-0747-A312-E7C93A66DBFE}" srcOrd="0" destOrd="0" presId="urn:microsoft.com/office/officeart/2005/8/layout/lProcess2"/>
    <dgm:cxn modelId="{B0DC9FE8-EC9D-4FCC-A509-BBC6C3E91B14}" type="presParOf" srcId="{825B47CC-EB5A-0747-A312-E7C93A66DBFE}" destId="{EAE3F628-99C6-D64E-A59F-5FE34B653874}" srcOrd="0" destOrd="0" presId="urn:microsoft.com/office/officeart/2005/8/layout/lProcess2"/>
    <dgm:cxn modelId="{3457AD65-6819-44D4-9544-547A12EA5769}" type="presParOf" srcId="{825B47CC-EB5A-0747-A312-E7C93A66DBFE}" destId="{E1C8EA6E-2457-554A-B9D0-5D4E004BDAD3}" srcOrd="1" destOrd="0" presId="urn:microsoft.com/office/officeart/2005/8/layout/lProcess2"/>
    <dgm:cxn modelId="{F99CBC7C-8966-4F34-8335-B2C91D6A7627}" type="presParOf" srcId="{825B47CC-EB5A-0747-A312-E7C93A66DBFE}" destId="{5820B3A6-9E07-2E4E-9709-7CCDDAAF5506}" srcOrd="2" destOrd="0" presId="urn:microsoft.com/office/officeart/2005/8/layout/lProcess2"/>
    <dgm:cxn modelId="{096F63BF-E434-4BE8-B4E5-4089C5E7FE94}" type="presParOf" srcId="{825B47CC-EB5A-0747-A312-E7C93A66DBFE}" destId="{99EE1696-FFA2-8D42-A839-6B789E11E612}" srcOrd="3" destOrd="0" presId="urn:microsoft.com/office/officeart/2005/8/layout/lProcess2"/>
    <dgm:cxn modelId="{6626EC70-96F5-426C-B7DF-38D10BAB109F}" type="presParOf" srcId="{825B47CC-EB5A-0747-A312-E7C93A66DBFE}" destId="{EE486D98-82E4-AC4C-853C-2E5846940988}" srcOrd="4" destOrd="0" presId="urn:microsoft.com/office/officeart/2005/8/layout/lProcess2"/>
    <dgm:cxn modelId="{EE8331FB-C98A-4A7C-807D-437EF8913559}" type="presParOf" srcId="{F11346FF-35DD-204B-86D3-D99B80E29C56}" destId="{D6D4135E-6800-7E4E-A3E0-984BCC7B3976}" srcOrd="1" destOrd="0" presId="urn:microsoft.com/office/officeart/2005/8/layout/lProcess2"/>
    <dgm:cxn modelId="{C1082ECC-51C3-4230-BA06-4ED02DA90EFF}" type="presParOf" srcId="{F11346FF-35DD-204B-86D3-D99B80E29C56}" destId="{E6CFD358-A591-8341-A45E-B1D6E17F718E}" srcOrd="2" destOrd="0" presId="urn:microsoft.com/office/officeart/2005/8/layout/lProcess2"/>
    <dgm:cxn modelId="{AE85EE85-9550-4B5C-9500-92F0249BD3DF}" type="presParOf" srcId="{E6CFD358-A591-8341-A45E-B1D6E17F718E}" destId="{B4419D8B-C2FB-3E42-A80A-9CD9273B4027}" srcOrd="0" destOrd="0" presId="urn:microsoft.com/office/officeart/2005/8/layout/lProcess2"/>
    <dgm:cxn modelId="{97F868BC-7F32-49BB-8443-5F57B51F769D}" type="presParOf" srcId="{E6CFD358-A591-8341-A45E-B1D6E17F718E}" destId="{AE947737-EADA-A340-8BBF-9DF24D71928E}" srcOrd="1" destOrd="0" presId="urn:microsoft.com/office/officeart/2005/8/layout/lProcess2"/>
    <dgm:cxn modelId="{4F5CD57E-F047-4680-A979-84F06D70042E}" type="presParOf" srcId="{E6CFD358-A591-8341-A45E-B1D6E17F718E}" destId="{A2ADC491-1B9A-F140-8E75-03F54855317F}" srcOrd="2" destOrd="0" presId="urn:microsoft.com/office/officeart/2005/8/layout/lProcess2"/>
    <dgm:cxn modelId="{87C9C73B-20F3-4B41-8465-A82FC01AEAF0}" type="presParOf" srcId="{A2ADC491-1B9A-F140-8E75-03F54855317F}" destId="{188F301A-7A27-2545-8CF3-0B0625F78166}" srcOrd="0" destOrd="0" presId="urn:microsoft.com/office/officeart/2005/8/layout/lProcess2"/>
    <dgm:cxn modelId="{485CB1CE-BC11-4493-86F4-8A5E9B48B869}" type="presParOf" srcId="{188F301A-7A27-2545-8CF3-0B0625F78166}" destId="{3C7A05C0-11F3-944A-9208-47E09C7CA08B}" srcOrd="0" destOrd="0" presId="urn:microsoft.com/office/officeart/2005/8/layout/lProcess2"/>
    <dgm:cxn modelId="{DDAAF4B2-FB82-4239-9BD7-71AE901FA872}" type="presParOf" srcId="{188F301A-7A27-2545-8CF3-0B0625F78166}" destId="{89877E6A-BDFF-4B43-9EE1-C843D6518653}" srcOrd="1" destOrd="0" presId="urn:microsoft.com/office/officeart/2005/8/layout/lProcess2"/>
    <dgm:cxn modelId="{B782FEB8-0AFB-4B99-A2AF-AE02252D0629}" type="presParOf" srcId="{188F301A-7A27-2545-8CF3-0B0625F78166}" destId="{9EA20B6F-ADF5-CF45-8F8B-3E1606CBAD54}" srcOrd="2" destOrd="0" presId="urn:microsoft.com/office/officeart/2005/8/layout/lProcess2"/>
    <dgm:cxn modelId="{5597DB7C-8002-47D9-A4C5-0ECD281152E3}" type="presParOf" srcId="{188F301A-7A27-2545-8CF3-0B0625F78166}" destId="{97601B8E-565E-A342-8D70-01045C8B7D4C}" srcOrd="3" destOrd="0" presId="urn:microsoft.com/office/officeart/2005/8/layout/lProcess2"/>
    <dgm:cxn modelId="{2EB85E17-BB2D-4CB5-91FA-880DE6E3E1AB}" type="presParOf" srcId="{188F301A-7A27-2545-8CF3-0B0625F78166}" destId="{0078AF85-9230-F146-9495-28C32E672935}" srcOrd="4" destOrd="0" presId="urn:microsoft.com/office/officeart/2005/8/layout/lProcess2"/>
    <dgm:cxn modelId="{991BCAB4-07C8-4606-B124-E2E88BB08394}" type="presParOf" srcId="{F11346FF-35DD-204B-86D3-D99B80E29C56}" destId="{1FDC3000-C40B-6446-AA57-ED6AE5DCB962}" srcOrd="3" destOrd="0" presId="urn:microsoft.com/office/officeart/2005/8/layout/lProcess2"/>
    <dgm:cxn modelId="{73C0A78C-7C3D-4697-AF16-A43A3A569DBF}" type="presParOf" srcId="{F11346FF-35DD-204B-86D3-D99B80E29C56}" destId="{890DFE27-3C25-CC47-8993-ED379E3A426C}" srcOrd="4" destOrd="0" presId="urn:microsoft.com/office/officeart/2005/8/layout/lProcess2"/>
    <dgm:cxn modelId="{727A72AD-D255-4853-BD55-2633AE732CE8}" type="presParOf" srcId="{890DFE27-3C25-CC47-8993-ED379E3A426C}" destId="{7E8563E4-9F9F-394D-B330-309451FD188B}" srcOrd="0" destOrd="0" presId="urn:microsoft.com/office/officeart/2005/8/layout/lProcess2"/>
    <dgm:cxn modelId="{66424CA8-8016-477C-9C11-255CB565A774}" type="presParOf" srcId="{890DFE27-3C25-CC47-8993-ED379E3A426C}" destId="{5A0E5691-27C5-424C-A9CD-F1E821DB46CD}" srcOrd="1" destOrd="0" presId="urn:microsoft.com/office/officeart/2005/8/layout/lProcess2"/>
    <dgm:cxn modelId="{CDC38F78-3E31-4539-9818-95DAAE5EEBB8}" type="presParOf" srcId="{890DFE27-3C25-CC47-8993-ED379E3A426C}" destId="{1A9EFCA4-36EB-824E-BF81-AB91187DFA41}" srcOrd="2" destOrd="0" presId="urn:microsoft.com/office/officeart/2005/8/layout/lProcess2"/>
    <dgm:cxn modelId="{6A6E65F9-4117-4624-A379-B5486561509F}" type="presParOf" srcId="{1A9EFCA4-36EB-824E-BF81-AB91187DFA41}" destId="{0B7DAB71-F2C6-D844-9664-4A1B047FDBB9}" srcOrd="0" destOrd="0" presId="urn:microsoft.com/office/officeart/2005/8/layout/lProcess2"/>
    <dgm:cxn modelId="{EC195624-1F24-4AF0-933B-2D6B8BB52ED5}" type="presParOf" srcId="{0B7DAB71-F2C6-D844-9664-4A1B047FDBB9}" destId="{21696F95-84C2-0847-97AB-FC48B25E8497}" srcOrd="0" destOrd="0" presId="urn:microsoft.com/office/officeart/2005/8/layout/lProcess2"/>
    <dgm:cxn modelId="{FDCEAC63-FA01-4714-8E30-95F7FFC7D97A}" type="presParOf" srcId="{0B7DAB71-F2C6-D844-9664-4A1B047FDBB9}" destId="{9DCA91DD-C498-AE46-AE56-EF15D0374EA3}" srcOrd="1" destOrd="0" presId="urn:microsoft.com/office/officeart/2005/8/layout/lProcess2"/>
    <dgm:cxn modelId="{7E351FB6-B2CF-4782-A042-2FD383B3B252}" type="presParOf" srcId="{0B7DAB71-F2C6-D844-9664-4A1B047FDBB9}" destId="{A110158A-4FA6-1748-A771-AFBB169871DD}" srcOrd="2" destOrd="0" presId="urn:microsoft.com/office/officeart/2005/8/layout/lProcess2"/>
    <dgm:cxn modelId="{1F538BF5-1DE9-4190-9580-7341C1C294F6}" type="presParOf" srcId="{0B7DAB71-F2C6-D844-9664-4A1B047FDBB9}" destId="{155A3758-CE74-9D42-A747-9793944ACD1E}" srcOrd="3" destOrd="0" presId="urn:microsoft.com/office/officeart/2005/8/layout/lProcess2"/>
    <dgm:cxn modelId="{A5A5F8CF-0A44-4627-B9E5-BD5AB7EE07C7}" type="presParOf" srcId="{0B7DAB71-F2C6-D844-9664-4A1B047FDBB9}" destId="{BE243AD6-C503-7D4A-87F2-AF3F2F39AA94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3492E5-785D-4E5A-9E0F-B473DE59FBDE}" type="datetimeFigureOut">
              <a:rPr lang="it-IT" smtClean="0"/>
              <a:t>16/11/2017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07C8CD-D021-4469-A3FE-804EFBEECE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6400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07C8CD-D021-4469-A3FE-804EFBEECE5F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0746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DA68C-46C2-4726-8B70-9247DFB4CC8A}" type="datetimeFigureOut">
              <a:rPr lang="it-IT" smtClean="0"/>
              <a:t>16/11/2017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7C577-AE44-40A1-9369-320E6295B2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0349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DA68C-46C2-4726-8B70-9247DFB4CC8A}" type="datetimeFigureOut">
              <a:rPr lang="it-IT" smtClean="0"/>
              <a:t>16/11/2017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7C577-AE44-40A1-9369-320E6295B2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3642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DA68C-46C2-4726-8B70-9247DFB4CC8A}" type="datetimeFigureOut">
              <a:rPr lang="it-IT" smtClean="0"/>
              <a:t>16/11/2017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7C577-AE44-40A1-9369-320E6295B2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9742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DA68C-46C2-4726-8B70-9247DFB4CC8A}" type="datetimeFigureOut">
              <a:rPr lang="it-IT" smtClean="0"/>
              <a:t>16/11/2017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7C577-AE44-40A1-9369-320E6295B2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85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DA68C-46C2-4726-8B70-9247DFB4CC8A}" type="datetimeFigureOut">
              <a:rPr lang="it-IT" smtClean="0"/>
              <a:t>16/11/2017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7C577-AE44-40A1-9369-320E6295B2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4922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DA68C-46C2-4726-8B70-9247DFB4CC8A}" type="datetimeFigureOut">
              <a:rPr lang="it-IT" smtClean="0"/>
              <a:t>16/11/2017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7C577-AE44-40A1-9369-320E6295B2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6611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DA68C-46C2-4726-8B70-9247DFB4CC8A}" type="datetimeFigureOut">
              <a:rPr lang="it-IT" smtClean="0"/>
              <a:t>16/11/2017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7C577-AE44-40A1-9369-320E6295B2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4001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DA68C-46C2-4726-8B70-9247DFB4CC8A}" type="datetimeFigureOut">
              <a:rPr lang="it-IT" smtClean="0"/>
              <a:t>16/11/2017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7C577-AE44-40A1-9369-320E6295B2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095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DA68C-46C2-4726-8B70-9247DFB4CC8A}" type="datetimeFigureOut">
              <a:rPr lang="it-IT" smtClean="0"/>
              <a:t>16/11/2017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7C577-AE44-40A1-9369-320E6295B2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6504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DA68C-46C2-4726-8B70-9247DFB4CC8A}" type="datetimeFigureOut">
              <a:rPr lang="it-IT" smtClean="0"/>
              <a:t>16/11/2017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7C577-AE44-40A1-9369-320E6295B2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3505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DA68C-46C2-4726-8B70-9247DFB4CC8A}" type="datetimeFigureOut">
              <a:rPr lang="it-IT" smtClean="0"/>
              <a:t>16/11/2017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7C577-AE44-40A1-9369-320E6295B2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9478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8DA68C-46C2-4726-8B70-9247DFB4CC8A}" type="datetimeFigureOut">
              <a:rPr lang="it-IT" smtClean="0"/>
              <a:t>16/11/2017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7C577-AE44-40A1-9369-320E6295B2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0073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2.MOV"/><Relationship Id="rId7" Type="http://schemas.openxmlformats.org/officeDocument/2006/relationships/image" Target="../media/image3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7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OV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95536" y="332657"/>
            <a:ext cx="8496944" cy="93610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Il fenomeno del </a:t>
            </a:r>
            <a:r>
              <a:rPr lang="it-IT" sz="2000" dirty="0" err="1" smtClean="0"/>
              <a:t>cyberbullismo</a:t>
            </a:r>
            <a:r>
              <a:rPr lang="it-IT" sz="2000" dirty="0" smtClean="0"/>
              <a:t> e delle parole d’odio nei social: la violenza in rete come opportunità per promuovere ed educare a nuove forme di dialogo</a:t>
            </a:r>
            <a:endParaRPr lang="it-IT" sz="2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323528" y="5229200"/>
            <a:ext cx="8712968" cy="1628800"/>
          </a:xfrm>
        </p:spPr>
        <p:txBody>
          <a:bodyPr>
            <a:noAutofit/>
          </a:bodyPr>
          <a:lstStyle/>
          <a:p>
            <a:r>
              <a:rPr lang="it-IT" sz="2400" dirty="0" smtClean="0"/>
              <a:t>Seminario: Strategie di contrasto al bullismo.</a:t>
            </a:r>
            <a:br>
              <a:rPr lang="it-IT" sz="2400" dirty="0" smtClean="0"/>
            </a:br>
            <a:r>
              <a:rPr lang="it-IT" sz="2400" dirty="0" smtClean="0"/>
              <a:t>Attività sezione Scienze Umane - Ferrara 10/11/2017</a:t>
            </a:r>
          </a:p>
          <a:p>
            <a:pPr algn="r"/>
            <a:r>
              <a:rPr lang="it-IT" sz="2400" dirty="0" smtClean="0"/>
              <a:t>Relazione di Nicola Iannaccone</a:t>
            </a:r>
            <a:endParaRPr lang="it-IT" sz="2400" dirty="0"/>
          </a:p>
        </p:txBody>
      </p:sp>
      <p:pic>
        <p:nvPicPr>
          <p:cNvPr id="1026" name="Picture 2" descr="C:\Users\niannaccone\Desktop\1505136547_cover_cosim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12776"/>
            <a:ext cx="6480720" cy="364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52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12970"/>
            <a:ext cx="7992888" cy="5368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683568" y="6228020"/>
            <a:ext cx="45505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/>
              <a:t>Tratto da: http</a:t>
            </a:r>
            <a:r>
              <a:rPr lang="it-IT" dirty="0"/>
              <a:t>://slideplayer.it/slide/10518917/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251520" y="188640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smtClean="0"/>
              <a:t>Educazione alla Cittadinanza Digitale </a:t>
            </a:r>
            <a:r>
              <a:rPr lang="it-IT" sz="2000" b="1" dirty="0" smtClean="0"/>
              <a:t>1/2</a:t>
            </a:r>
            <a:endParaRPr lang="it-IT" sz="2000" b="1" dirty="0"/>
          </a:p>
        </p:txBody>
      </p:sp>
    </p:spTree>
    <p:extLst>
      <p:ext uri="{BB962C8B-B14F-4D97-AF65-F5344CB8AC3E}">
        <p14:creationId xmlns:p14="http://schemas.microsoft.com/office/powerpoint/2010/main" val="331126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Segnaposto contenut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5847921"/>
              </p:ext>
            </p:extLst>
          </p:nvPr>
        </p:nvGraphicFramePr>
        <p:xfrm>
          <a:off x="628535" y="980728"/>
          <a:ext cx="7471857" cy="46085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92080" y="188640"/>
            <a:ext cx="3240361" cy="847893"/>
          </a:xfrm>
        </p:spPr>
        <p:txBody>
          <a:bodyPr>
            <a:normAutofit/>
          </a:bodyPr>
          <a:lstStyle/>
          <a:p>
            <a:r>
              <a:rPr lang="it-IT" sz="3200" b="1" dirty="0" smtClean="0">
                <a:solidFill>
                  <a:srgbClr val="00B0F0"/>
                </a:solidFill>
              </a:rPr>
              <a:t>PROTEZIONE</a:t>
            </a:r>
            <a:endParaRPr lang="it-IT" sz="3200" b="1" dirty="0">
              <a:solidFill>
                <a:srgbClr val="00B0F0"/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755576" y="332656"/>
            <a:ext cx="228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3200" b="1" dirty="0">
                <a:solidFill>
                  <a:srgbClr val="00B0F0"/>
                </a:solidFill>
                <a:ea typeface="+mj-ea"/>
                <a:cs typeface="+mj-cs"/>
              </a:rPr>
              <a:t>RISPETTO</a:t>
            </a:r>
            <a:endParaRPr lang="it-IT" sz="3200" dirty="0"/>
          </a:p>
        </p:txBody>
      </p:sp>
      <p:sp>
        <p:nvSpPr>
          <p:cNvPr id="9" name="Rettangolo 8"/>
          <p:cNvSpPr/>
          <p:nvPr/>
        </p:nvSpPr>
        <p:spPr>
          <a:xfrm>
            <a:off x="3131840" y="332656"/>
            <a:ext cx="24496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b="1" dirty="0">
                <a:solidFill>
                  <a:srgbClr val="00B0F0"/>
                </a:solidFill>
                <a:ea typeface="+mj-ea"/>
                <a:cs typeface="+mj-cs"/>
              </a:rPr>
              <a:t>EDUCAZIONE</a:t>
            </a:r>
            <a:endParaRPr lang="it-IT" sz="3200" dirty="0"/>
          </a:p>
        </p:txBody>
      </p:sp>
      <p:sp>
        <p:nvSpPr>
          <p:cNvPr id="6" name="Rettangolo 5"/>
          <p:cNvSpPr/>
          <p:nvPr/>
        </p:nvSpPr>
        <p:spPr>
          <a:xfrm>
            <a:off x="726848" y="6156012"/>
            <a:ext cx="45505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/>
              <a:t>Tratto da: http</a:t>
            </a:r>
            <a:r>
              <a:rPr lang="it-IT" dirty="0"/>
              <a:t>://slideplayer.it/slide/10518917/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8460432" y="476672"/>
            <a:ext cx="683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2/2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52197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31906" y="332656"/>
            <a:ext cx="9175905" cy="1143000"/>
          </a:xfrm>
        </p:spPr>
        <p:txBody>
          <a:bodyPr>
            <a:normAutofit/>
          </a:bodyPr>
          <a:lstStyle/>
          <a:p>
            <a:r>
              <a:rPr lang="it-IT" sz="3100" b="1" dirty="0"/>
              <a:t>Salute e benessere </a:t>
            </a:r>
            <a:r>
              <a:rPr lang="it-IT" sz="3100" b="1" dirty="0" smtClean="0"/>
              <a:t>digitali per un loro uso corretto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97425" y="1340768"/>
            <a:ext cx="7474975" cy="4336504"/>
          </a:xfrm>
        </p:spPr>
        <p:txBody>
          <a:bodyPr>
            <a:normAutofit fontScale="70000" lnSpcReduction="20000"/>
          </a:bodyPr>
          <a:lstStyle/>
          <a:p>
            <a:pPr marL="45720" indent="0" fontAlgn="base">
              <a:lnSpc>
                <a:spcPct val="110000"/>
              </a:lnSpc>
              <a:spcBef>
                <a:spcPts val="600"/>
              </a:spcBef>
              <a:buNone/>
            </a:pPr>
            <a:r>
              <a:rPr lang="it-IT" i="1" dirty="0"/>
              <a:t>Benessere </a:t>
            </a:r>
            <a:r>
              <a:rPr lang="it-IT" i="1" dirty="0" smtClean="0"/>
              <a:t>fisico,  psicologico </a:t>
            </a:r>
            <a:r>
              <a:rPr lang="it-IT" i="1" dirty="0" smtClean="0">
                <a:solidFill>
                  <a:srgbClr val="FF0000"/>
                </a:solidFill>
              </a:rPr>
              <a:t>e relazionale</a:t>
            </a:r>
            <a:r>
              <a:rPr lang="it-IT" i="1" dirty="0" smtClean="0"/>
              <a:t> </a:t>
            </a:r>
            <a:r>
              <a:rPr lang="it-IT" i="1" dirty="0"/>
              <a:t>in un mondo di tecnologia digitale</a:t>
            </a:r>
            <a:endParaRPr lang="it-IT" dirty="0"/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it-IT" dirty="0"/>
              <a:t>S</a:t>
            </a:r>
            <a:r>
              <a:rPr lang="it-IT" dirty="0" smtClean="0"/>
              <a:t>alute </a:t>
            </a:r>
            <a:r>
              <a:rPr lang="it-IT" dirty="0"/>
              <a:t>degli </a:t>
            </a:r>
            <a:r>
              <a:rPr lang="it-IT" b="1" dirty="0"/>
              <a:t>occhi</a:t>
            </a:r>
            <a:r>
              <a:rPr lang="it-IT" dirty="0"/>
              <a:t>, sindrome da </a:t>
            </a:r>
            <a:r>
              <a:rPr lang="it-IT" b="1" dirty="0"/>
              <a:t>stress</a:t>
            </a:r>
            <a:r>
              <a:rPr lang="it-IT" dirty="0"/>
              <a:t> </a:t>
            </a:r>
            <a:r>
              <a:rPr lang="it-IT" dirty="0" smtClean="0"/>
              <a:t>ripetitivo, buone </a:t>
            </a:r>
            <a:r>
              <a:rPr lang="it-IT" b="1" dirty="0"/>
              <a:t>pratiche</a:t>
            </a:r>
            <a:r>
              <a:rPr lang="it-IT" dirty="0"/>
              <a:t> </a:t>
            </a:r>
            <a:r>
              <a:rPr lang="it-IT" b="1" dirty="0" smtClean="0"/>
              <a:t>ergonomiche,</a:t>
            </a:r>
            <a:r>
              <a:rPr lang="it-IT" b="1" dirty="0" smtClean="0">
                <a:solidFill>
                  <a:srgbClr val="FF0000"/>
                </a:solidFill>
              </a:rPr>
              <a:t> comportamenti di cautela per ridurre l’esposizione alle </a:t>
            </a:r>
            <a:r>
              <a:rPr lang="it-IT" b="1" dirty="0">
                <a:solidFill>
                  <a:srgbClr val="FF0000"/>
                </a:solidFill>
              </a:rPr>
              <a:t>r</a:t>
            </a:r>
            <a:r>
              <a:rPr lang="it-IT" b="1" dirty="0" smtClean="0">
                <a:solidFill>
                  <a:srgbClr val="FF0000"/>
                </a:solidFill>
              </a:rPr>
              <a:t>adio </a:t>
            </a:r>
            <a:r>
              <a:rPr lang="it-IT" b="1" dirty="0">
                <a:solidFill>
                  <a:srgbClr val="FF0000"/>
                </a:solidFill>
              </a:rPr>
              <a:t>f</a:t>
            </a:r>
            <a:r>
              <a:rPr lang="it-IT" b="1" dirty="0" smtClean="0">
                <a:solidFill>
                  <a:srgbClr val="FF0000"/>
                </a:solidFill>
              </a:rPr>
              <a:t>requenze</a:t>
            </a:r>
            <a:r>
              <a:rPr lang="it-IT" b="1" dirty="0" smtClean="0"/>
              <a:t>,</a:t>
            </a:r>
            <a:r>
              <a:rPr lang="it-IT" dirty="0" smtClean="0"/>
              <a:t> </a:t>
            </a:r>
            <a:r>
              <a:rPr lang="it-IT" dirty="0"/>
              <a:t>sono questioni che devono essere affrontate in un nuovo mondo tecnologico. 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it-IT" dirty="0"/>
              <a:t>A</a:t>
            </a:r>
            <a:r>
              <a:rPr lang="it-IT" dirty="0" smtClean="0"/>
              <a:t>lle </a:t>
            </a:r>
            <a:r>
              <a:rPr lang="it-IT" dirty="0"/>
              <a:t>problematiche prettamente fisiche,</a:t>
            </a:r>
            <a:r>
              <a:rPr lang="it-IT" b="1" dirty="0"/>
              <a:t> </a:t>
            </a:r>
            <a:r>
              <a:rPr lang="it-IT" dirty="0" smtClean="0"/>
              <a:t>si aggiungono con crescente frequenza</a:t>
            </a:r>
            <a:r>
              <a:rPr lang="it-IT" b="1" dirty="0" smtClean="0"/>
              <a:t> </a:t>
            </a:r>
            <a:r>
              <a:rPr lang="it-IT" b="1" dirty="0"/>
              <a:t>quelle di origine psicologica, come la dipendenza da </a:t>
            </a:r>
            <a:r>
              <a:rPr lang="it-IT" b="1" dirty="0" smtClean="0"/>
              <a:t>Internet</a:t>
            </a:r>
            <a:r>
              <a:rPr lang="it-IT" dirty="0"/>
              <a:t> </a:t>
            </a:r>
            <a:r>
              <a:rPr lang="it-IT" b="1" dirty="0" smtClean="0">
                <a:solidFill>
                  <a:srgbClr val="FF0000"/>
                </a:solidFill>
              </a:rPr>
              <a:t>o relazionali come il </a:t>
            </a:r>
            <a:r>
              <a:rPr lang="it-IT" b="1" dirty="0" err="1" smtClean="0">
                <a:solidFill>
                  <a:srgbClr val="FF0000"/>
                </a:solidFill>
              </a:rPr>
              <a:t>cyberbullismo</a:t>
            </a:r>
            <a:r>
              <a:rPr lang="it-IT" b="1" dirty="0" smtClean="0">
                <a:solidFill>
                  <a:srgbClr val="FF0000"/>
                </a:solidFill>
              </a:rPr>
              <a:t> 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it-IT" dirty="0" smtClean="0"/>
              <a:t>Ci sono dei pericoli </a:t>
            </a:r>
            <a:r>
              <a:rPr lang="it-IT" dirty="0"/>
              <a:t>intrinseci nell’uso delle </a:t>
            </a:r>
            <a:r>
              <a:rPr lang="it-IT" dirty="0" smtClean="0"/>
              <a:t>tecnologie digitali. </a:t>
            </a:r>
            <a:r>
              <a:rPr lang="it-IT" dirty="0"/>
              <a:t>La Cittadinanza Digitale </a:t>
            </a:r>
            <a:r>
              <a:rPr lang="it-IT" dirty="0" smtClean="0"/>
              <a:t>comporta istruzione e formazione per una </a:t>
            </a:r>
            <a:r>
              <a:rPr lang="it-IT" b="1" dirty="0"/>
              <a:t>cultura </a:t>
            </a:r>
            <a:r>
              <a:rPr lang="it-IT" dirty="0" smtClean="0"/>
              <a:t>di protezione di se stessi e degli altri.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4368" y="1412776"/>
            <a:ext cx="971349" cy="1294794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726848" y="5877272"/>
            <a:ext cx="45505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/>
              <a:t>Tratto da: http</a:t>
            </a:r>
            <a:r>
              <a:rPr lang="it-IT" dirty="0"/>
              <a:t>://slideplayer.it/slide/10518917/</a:t>
            </a:r>
          </a:p>
        </p:txBody>
      </p:sp>
    </p:spTree>
    <p:extLst>
      <p:ext uri="{BB962C8B-B14F-4D97-AF65-F5344CB8AC3E}">
        <p14:creationId xmlns:p14="http://schemas.microsoft.com/office/powerpoint/2010/main" val="60228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r>
              <a:rPr lang="it-IT" b="1" dirty="0" smtClean="0"/>
              <a:t>utilizzo </a:t>
            </a:r>
            <a:r>
              <a:rPr lang="it-IT" b="1" dirty="0"/>
              <a:t>corretto dei social</a:t>
            </a:r>
          </a:p>
        </p:txBody>
      </p:sp>
      <p:pic>
        <p:nvPicPr>
          <p:cNvPr id="5" name="Picture 4" descr="C:\Users\niannaccone\Desktop\facebook-violazion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77482"/>
            <a:ext cx="2520280" cy="238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6800" y="3429000"/>
            <a:ext cx="4320479" cy="3240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3" t="23945" r="33052" b="38027"/>
          <a:stretch/>
        </p:blipFill>
        <p:spPr bwMode="auto">
          <a:xfrm>
            <a:off x="4951310" y="3504355"/>
            <a:ext cx="3798585" cy="3089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niannaccone\Desktop\cyber-w-300x2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124744"/>
            <a:ext cx="3141534" cy="2094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36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87523" y="1702746"/>
            <a:ext cx="5940661" cy="2014286"/>
          </a:xfrm>
        </p:spPr>
        <p:txBody>
          <a:bodyPr>
            <a:normAutofit/>
          </a:bodyPr>
          <a:lstStyle/>
          <a:p>
            <a:pPr algn="just"/>
            <a:r>
              <a:rPr lang="it-IT" sz="2400" b="1" dirty="0" err="1" smtClean="0"/>
              <a:t>cyberbullismo</a:t>
            </a:r>
            <a:r>
              <a:rPr lang="it-IT" sz="2400" b="1" dirty="0" smtClean="0"/>
              <a:t> e parole d’odio in rete </a:t>
            </a:r>
            <a:r>
              <a:rPr lang="it-IT" sz="2400" dirty="0" smtClean="0"/>
              <a:t>sono parte di uno stesso fenomeno che, </a:t>
            </a:r>
            <a:r>
              <a:rPr lang="it-IT" sz="2400" b="1" dirty="0" smtClean="0"/>
              <a:t>come il bullismo</a:t>
            </a:r>
            <a:r>
              <a:rPr lang="it-IT" sz="2400" dirty="0" smtClean="0"/>
              <a:t>, è una problematica di tipo sociale che coinvolge il gruppo e tutti i suoi partecipanti.</a:t>
            </a:r>
            <a:endParaRPr lang="it-IT" sz="1800" dirty="0"/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3419873" y="3573016"/>
            <a:ext cx="5688631" cy="2880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it-IT" sz="5100" b="1" dirty="0" smtClean="0"/>
              <a:t>Vanno quindi sensibilizzati tutti gli attori</a:t>
            </a:r>
            <a:r>
              <a:rPr lang="it-IT" sz="5100" dirty="0" smtClean="0"/>
              <a:t> a partire da chi si percepisce più distante in un ruolo di spettatore affinché sviluppi e affini abilità personali e sociali quali:</a:t>
            </a:r>
          </a:p>
          <a:p>
            <a:pPr algn="just">
              <a:lnSpc>
                <a:spcPct val="170000"/>
              </a:lnSpc>
            </a:pPr>
            <a:r>
              <a:rPr lang="it-IT" sz="4200" dirty="0" smtClean="0"/>
              <a:t>la </a:t>
            </a:r>
            <a:r>
              <a:rPr lang="it-IT" sz="4200" dirty="0" smtClean="0">
                <a:solidFill>
                  <a:srgbClr val="FF0000"/>
                </a:solidFill>
              </a:rPr>
              <a:t>CONSAPEVOLEZZA</a:t>
            </a:r>
            <a:r>
              <a:rPr lang="it-IT" sz="4200" dirty="0" smtClean="0"/>
              <a:t>, </a:t>
            </a:r>
          </a:p>
          <a:p>
            <a:pPr algn="just">
              <a:lnSpc>
                <a:spcPct val="170000"/>
              </a:lnSpc>
            </a:pPr>
            <a:r>
              <a:rPr lang="it-IT" sz="4200" dirty="0" smtClean="0"/>
              <a:t>la </a:t>
            </a:r>
            <a:r>
              <a:rPr lang="it-IT" sz="4200" dirty="0" smtClean="0">
                <a:solidFill>
                  <a:srgbClr val="FF0000"/>
                </a:solidFill>
              </a:rPr>
              <a:t>RESPONSABILIZZAZIONE PERSONALE</a:t>
            </a:r>
            <a:r>
              <a:rPr lang="it-IT" sz="4200" dirty="0" smtClean="0"/>
              <a:t>, </a:t>
            </a:r>
          </a:p>
          <a:p>
            <a:pPr algn="l">
              <a:lnSpc>
                <a:spcPct val="170000"/>
              </a:lnSpc>
            </a:pPr>
            <a:r>
              <a:rPr lang="it-IT" sz="4200" dirty="0" smtClean="0"/>
              <a:t>l’</a:t>
            </a:r>
            <a:r>
              <a:rPr lang="it-IT" sz="4200" dirty="0" smtClean="0">
                <a:solidFill>
                  <a:srgbClr val="FF0000"/>
                </a:solidFill>
              </a:rPr>
              <a:t>ATTITUDINE A NON TOLLERARE LE PREVARICAZIONI</a:t>
            </a:r>
          </a:p>
        </p:txBody>
      </p:sp>
      <p:pic>
        <p:nvPicPr>
          <p:cNvPr id="2050" name="Picture 2" descr="C:\Users\niannaccone\Desktop\convegno sirts novembre\cyber-w-300x2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987" y="1772816"/>
            <a:ext cx="2592288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niannaccone\Desktop\convegno sirts novembre\CITTADINANZA-DIGITALE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87062"/>
            <a:ext cx="3096344" cy="232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07504" y="332656"/>
            <a:ext cx="88569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dirty="0" err="1"/>
              <a:t>cyberbullismo</a:t>
            </a:r>
            <a:r>
              <a:rPr lang="it-IT" sz="3200" b="1" dirty="0"/>
              <a:t> e parole d’odio in rete </a:t>
            </a:r>
            <a:endParaRPr lang="it-IT" sz="3200" b="1" dirty="0" smtClean="0"/>
          </a:p>
          <a:p>
            <a:pPr algn="ctr"/>
            <a:r>
              <a:rPr lang="it-IT" sz="3200" b="1" dirty="0" smtClean="0"/>
              <a:t>sono </a:t>
            </a:r>
            <a:r>
              <a:rPr lang="it-IT" sz="3200" b="1" dirty="0"/>
              <a:t>parte di uno stesso fenomeno</a:t>
            </a:r>
          </a:p>
        </p:txBody>
      </p:sp>
    </p:spTree>
    <p:extLst>
      <p:ext uri="{BB962C8B-B14F-4D97-AF65-F5344CB8AC3E}">
        <p14:creationId xmlns:p14="http://schemas.microsoft.com/office/powerpoint/2010/main" val="16015000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8712968" cy="936104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 </a:t>
            </a:r>
            <a:r>
              <a:rPr lang="it-IT" sz="3900" dirty="0"/>
              <a:t>promuovere comportamenti </a:t>
            </a:r>
            <a:r>
              <a:rPr lang="it-IT" sz="3900" dirty="0" err="1"/>
              <a:t>prosociali</a:t>
            </a:r>
            <a:r>
              <a:rPr lang="it-IT" sz="3900" dirty="0"/>
              <a:t> </a:t>
            </a:r>
            <a:r>
              <a:rPr lang="it-IT" sz="3900" dirty="0" smtClean="0"/>
              <a:t>in rete</a:t>
            </a:r>
            <a:br>
              <a:rPr lang="it-IT" sz="3900" dirty="0" smtClean="0"/>
            </a:br>
            <a:endParaRPr lang="it-IT" dirty="0"/>
          </a:p>
        </p:txBody>
      </p:sp>
      <p:pic>
        <p:nvPicPr>
          <p:cNvPr id="2050" name="Picture 2" descr="C:\Users\niannaccone\Desktop\crozza-nel-paese-delle-meraviglie-25-11-16-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9033"/>
            <a:ext cx="8640960" cy="482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niannaccone\Desktop\logo-in-bianco-426x26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202" y="3715352"/>
            <a:ext cx="4995404" cy="314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niannaccone\Desktop\C44cfXRWYAAHzO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323" y="3140968"/>
            <a:ext cx="4574157" cy="362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 rot="19336701">
            <a:off x="423859" y="1575457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smtClean="0">
                <a:solidFill>
                  <a:schemeClr val="bg1"/>
                </a:solidFill>
              </a:rPr>
              <a:t>consapevolezza</a:t>
            </a:r>
            <a:endParaRPr lang="it-IT" sz="3600" dirty="0">
              <a:solidFill>
                <a:schemeClr val="bg1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 rot="829003">
            <a:off x="-96799" y="4452325"/>
            <a:ext cx="47290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 smtClean="0">
                <a:solidFill>
                  <a:srgbClr val="FF0000"/>
                </a:solidFill>
              </a:rPr>
              <a:t>Responsabilizzazione personale</a:t>
            </a:r>
            <a:endParaRPr lang="it-IT" sz="4000" b="1" dirty="0">
              <a:solidFill>
                <a:srgbClr val="FF0000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 rot="21242302">
            <a:off x="4728251" y="4044405"/>
            <a:ext cx="45366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dirty="0" smtClean="0">
                <a:solidFill>
                  <a:srgbClr val="FF0000"/>
                </a:solidFill>
              </a:rPr>
              <a:t>ATTITUDINE </a:t>
            </a:r>
            <a:r>
              <a:rPr lang="it-IT" sz="2800" b="1" dirty="0">
                <a:solidFill>
                  <a:srgbClr val="FF0000"/>
                </a:solidFill>
              </a:rPr>
              <a:t>A NON TOLLERARE LE PREVARICAZIONI</a:t>
            </a:r>
          </a:p>
        </p:txBody>
      </p:sp>
    </p:spTree>
    <p:extLst>
      <p:ext uri="{BB962C8B-B14F-4D97-AF65-F5344CB8AC3E}">
        <p14:creationId xmlns:p14="http://schemas.microsoft.com/office/powerpoint/2010/main" val="23014556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10" b="8026"/>
          <a:stretch/>
        </p:blipFill>
        <p:spPr bwMode="auto">
          <a:xfrm>
            <a:off x="4572000" y="260648"/>
            <a:ext cx="4428320" cy="2732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5" r="521" b="8296"/>
          <a:stretch/>
        </p:blipFill>
        <p:spPr bwMode="auto">
          <a:xfrm>
            <a:off x="179512" y="345786"/>
            <a:ext cx="4682341" cy="290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21445910"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RESPONSABILIZZAZIONE PERSONALE</a:t>
            </a:r>
            <a:r>
              <a:rPr lang="it-IT" dirty="0"/>
              <a:t>,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36912"/>
            <a:ext cx="3775968" cy="283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43" b="9525"/>
          <a:stretch/>
        </p:blipFill>
        <p:spPr bwMode="auto">
          <a:xfrm>
            <a:off x="4458691" y="2348880"/>
            <a:ext cx="4541629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3" b="8344"/>
          <a:stretch/>
        </p:blipFill>
        <p:spPr bwMode="auto">
          <a:xfrm>
            <a:off x="2327693" y="4092359"/>
            <a:ext cx="4401812" cy="2728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33227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niannaccone\Desktop\C44cfXRWYAAHzO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35"/>
            <a:ext cx="9143999" cy="723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tangolo 5"/>
          <p:cNvSpPr/>
          <p:nvPr/>
        </p:nvSpPr>
        <p:spPr>
          <a:xfrm rot="5400000">
            <a:off x="5104700" y="2818704"/>
            <a:ext cx="6858001" cy="1220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600" dirty="0" smtClean="0">
                <a:solidFill>
                  <a:srgbClr val="FF0000"/>
                </a:solidFill>
              </a:rPr>
              <a:t>ATTITUDINE </a:t>
            </a:r>
            <a:r>
              <a:rPr lang="it-IT" sz="3600" dirty="0">
                <a:solidFill>
                  <a:srgbClr val="FF0000"/>
                </a:solidFill>
              </a:rPr>
              <a:t>A NON TOLLERARE LE PREVARICAZIONI</a:t>
            </a:r>
          </a:p>
        </p:txBody>
      </p:sp>
    </p:spTree>
    <p:extLst>
      <p:ext uri="{BB962C8B-B14F-4D97-AF65-F5344CB8AC3E}">
        <p14:creationId xmlns:p14="http://schemas.microsoft.com/office/powerpoint/2010/main" val="386803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323528" y="3284984"/>
            <a:ext cx="8280920" cy="2592288"/>
          </a:xfrm>
          <a:prstGeom prst="rect">
            <a:avLst/>
          </a:prstGeom>
          <a:solidFill>
            <a:schemeClr val="accent1">
              <a:alpha val="1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4016" y="836712"/>
            <a:ext cx="8892480" cy="2448272"/>
          </a:xfrm>
        </p:spPr>
        <p:txBody>
          <a:bodyPr>
            <a:noAutofit/>
          </a:bodyPr>
          <a:lstStyle/>
          <a:p>
            <a:pPr algn="l"/>
            <a:r>
              <a:rPr lang="it-IT" sz="2000" dirty="0" smtClean="0"/>
              <a:t>pongono </a:t>
            </a:r>
            <a:r>
              <a:rPr lang="it-IT" sz="2000" dirty="0"/>
              <a:t>al centro il tema del linguaggio e del posizionamento di ognuno di noi rispetto a questo:</a:t>
            </a:r>
            <a:br>
              <a:rPr lang="it-IT" sz="2000" dirty="0"/>
            </a:br>
            <a:r>
              <a:rPr lang="it-IT" sz="2000" dirty="0" smtClean="0"/>
              <a:t>1. con </a:t>
            </a:r>
            <a:r>
              <a:rPr lang="it-IT" sz="2000" dirty="0"/>
              <a:t>il web 2.0 non possiamo più affermare di non esserci accorti  e di non sapere cosa fare. </a:t>
            </a:r>
            <a:br>
              <a:rPr lang="it-IT" sz="2000" dirty="0"/>
            </a:br>
            <a:r>
              <a:rPr lang="it-IT" sz="2000" dirty="0" smtClean="0"/>
              <a:t>2. con </a:t>
            </a:r>
            <a:r>
              <a:rPr lang="it-IT" sz="2000" dirty="0"/>
              <a:t>l’educazione alla </a:t>
            </a:r>
            <a:r>
              <a:rPr lang="it-IT" sz="2000" dirty="0" smtClean="0"/>
              <a:t>cittadinanza, anche quella digitale, </a:t>
            </a:r>
            <a:r>
              <a:rPr lang="it-IT" sz="2000" dirty="0"/>
              <a:t>come pratica di assunzione di </a:t>
            </a:r>
            <a:r>
              <a:rPr lang="it-IT" sz="2000" dirty="0" smtClean="0"/>
              <a:t>responsabilità, non possiamo </a:t>
            </a:r>
            <a:r>
              <a:rPr lang="it-IT" sz="2000" dirty="0"/>
              <a:t>rimanere </a:t>
            </a:r>
            <a:r>
              <a:rPr lang="it-IT" sz="2000" dirty="0" smtClean="0"/>
              <a:t>indifferenti, estranei  </a:t>
            </a:r>
            <a:r>
              <a:rPr lang="it-IT" sz="2000" dirty="0"/>
              <a:t>davanti a degli avvenimenti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08867" y="3356992"/>
            <a:ext cx="8223573" cy="2520280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it-IT" sz="2600" dirty="0" smtClean="0"/>
              <a:t>RUOLO DEGLI SPETTATORI</a:t>
            </a:r>
          </a:p>
          <a:p>
            <a:r>
              <a:rPr lang="it-IT" sz="2600" dirty="0" smtClean="0"/>
              <a:t>Accorgersi della situazione </a:t>
            </a:r>
          </a:p>
          <a:p>
            <a:r>
              <a:rPr lang="it-IT" sz="2600" dirty="0" smtClean="0"/>
              <a:t>Interpretarla come una emergenza</a:t>
            </a:r>
          </a:p>
          <a:p>
            <a:r>
              <a:rPr lang="it-IT" sz="2600" dirty="0" smtClean="0"/>
              <a:t>Assumersi la responsabilità dell’intervento</a:t>
            </a:r>
          </a:p>
          <a:p>
            <a:r>
              <a:rPr lang="it-IT" sz="2600" dirty="0" smtClean="0"/>
              <a:t>Conoscere le strategie per intervenire</a:t>
            </a:r>
          </a:p>
          <a:p>
            <a:r>
              <a:rPr lang="it-IT" sz="2600" dirty="0" smtClean="0"/>
              <a:t>Implementare </a:t>
            </a:r>
            <a:r>
              <a:rPr lang="it-IT" sz="2600" dirty="0"/>
              <a:t>la </a:t>
            </a:r>
            <a:r>
              <a:rPr lang="it-IT" sz="2600" dirty="0" smtClean="0"/>
              <a:t>decisione</a:t>
            </a:r>
          </a:p>
          <a:p>
            <a:pPr marL="0" indent="0">
              <a:buNone/>
            </a:pPr>
            <a:endParaRPr lang="it-IT" sz="1100" dirty="0" smtClean="0"/>
          </a:p>
          <a:p>
            <a:pPr marL="0" indent="0">
              <a:buNone/>
            </a:pPr>
            <a:r>
              <a:rPr lang="it-IT" sz="2300" dirty="0" smtClean="0"/>
              <a:t>Tratto </a:t>
            </a:r>
            <a:r>
              <a:rPr lang="it-IT" sz="2300" dirty="0"/>
              <a:t>da http://</a:t>
            </a:r>
            <a:r>
              <a:rPr lang="it-IT" sz="2300" dirty="0" smtClean="0"/>
              <a:t>www.istruzioneveneto.it/wpusr/wp-content/uploads/2016/12/Bullismo-Cyberbullismo_scuola_Ersilia-Menesini_15-11-2016.pdf</a:t>
            </a:r>
          </a:p>
        </p:txBody>
      </p:sp>
      <p:sp>
        <p:nvSpPr>
          <p:cNvPr id="4" name="Rettangolo 3"/>
          <p:cNvSpPr/>
          <p:nvPr/>
        </p:nvSpPr>
        <p:spPr>
          <a:xfrm>
            <a:off x="395536" y="5858688"/>
            <a:ext cx="82809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i="1" dirty="0" smtClean="0"/>
              <a:t>Nel dare un costrutto teorico a tale affermazione ci richiamiamo sia agli studi di </a:t>
            </a:r>
            <a:r>
              <a:rPr lang="it-IT" sz="1400" i="1" dirty="0"/>
              <a:t>John </a:t>
            </a:r>
            <a:r>
              <a:rPr lang="it-IT" sz="1400" i="1" dirty="0" err="1"/>
              <a:t>Darley</a:t>
            </a:r>
            <a:r>
              <a:rPr lang="it-IT" sz="1400" i="1" dirty="0"/>
              <a:t> e </a:t>
            </a:r>
            <a:r>
              <a:rPr lang="it-IT" sz="1400" i="1" dirty="0" err="1"/>
              <a:t>Bibb</a:t>
            </a:r>
            <a:r>
              <a:rPr lang="it-IT" sz="1400" i="1" dirty="0"/>
              <a:t> </a:t>
            </a:r>
            <a:r>
              <a:rPr lang="it-IT" sz="1400" i="1" dirty="0" err="1"/>
              <a:t>Latané</a:t>
            </a:r>
            <a:r>
              <a:rPr lang="it-IT" sz="1400" i="1" dirty="0"/>
              <a:t> </a:t>
            </a:r>
            <a:r>
              <a:rPr lang="it-IT" sz="1400" i="1" dirty="0" smtClean="0"/>
              <a:t> sull’</a:t>
            </a:r>
            <a:r>
              <a:rPr lang="it-IT" sz="1400" b="1" i="1" dirty="0" smtClean="0"/>
              <a:t>effetto spettatore</a:t>
            </a:r>
            <a:r>
              <a:rPr lang="it-IT" sz="1400" i="1" dirty="0" smtClean="0"/>
              <a:t>, sia alla </a:t>
            </a:r>
            <a:r>
              <a:rPr lang="it-IT" sz="1400" i="1" dirty="0"/>
              <a:t> </a:t>
            </a:r>
            <a:r>
              <a:rPr lang="it-IT" sz="1400" b="1" i="1" dirty="0" smtClean="0"/>
              <a:t>valutazione </a:t>
            </a:r>
            <a:r>
              <a:rPr lang="it-IT" sz="1400" b="1" i="1" dirty="0"/>
              <a:t>guidata dalla teoria</a:t>
            </a:r>
            <a:r>
              <a:rPr lang="it-IT" sz="1400" i="1" dirty="0"/>
              <a:t> – (</a:t>
            </a:r>
            <a:r>
              <a:rPr lang="it-IT" sz="1400" i="1" dirty="0" err="1"/>
              <a:t>theory-driven</a:t>
            </a:r>
            <a:r>
              <a:rPr lang="it-IT" sz="1400" i="1" dirty="0"/>
              <a:t> </a:t>
            </a:r>
            <a:r>
              <a:rPr lang="it-IT" sz="1400" i="1" dirty="0" err="1" smtClean="0"/>
              <a:t>perspective</a:t>
            </a:r>
            <a:r>
              <a:rPr lang="it-IT" sz="1400" i="1" dirty="0" smtClean="0">
                <a:sym typeface="Wingdings" panose="05000000000000000000" pitchFamily="2" charset="2"/>
              </a:rPr>
              <a:t>) di </a:t>
            </a:r>
            <a:r>
              <a:rPr lang="it-IT" sz="1400" i="1" dirty="0" err="1" smtClean="0"/>
              <a:t>Huey</a:t>
            </a:r>
            <a:r>
              <a:rPr lang="it-IT" sz="1400" i="1" dirty="0" smtClean="0"/>
              <a:t> </a:t>
            </a:r>
            <a:r>
              <a:rPr lang="it-IT" sz="1400" i="1" dirty="0"/>
              <a:t>Chen e Peter </a:t>
            </a:r>
            <a:r>
              <a:rPr lang="it-IT" sz="1400" i="1" dirty="0" smtClean="0"/>
              <a:t>Rossi</a:t>
            </a:r>
            <a:endParaRPr lang="it-IT" sz="1400" i="1" dirty="0"/>
          </a:p>
        </p:txBody>
      </p:sp>
      <p:sp>
        <p:nvSpPr>
          <p:cNvPr id="5" name="Rettangolo 4"/>
          <p:cNvSpPr/>
          <p:nvPr/>
        </p:nvSpPr>
        <p:spPr>
          <a:xfrm>
            <a:off x="179512" y="116632"/>
            <a:ext cx="864096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500" b="1" dirty="0"/>
              <a:t>educazione alla cittadinanza digitale </a:t>
            </a:r>
            <a:r>
              <a:rPr lang="it-IT" sz="2500" dirty="0" smtClean="0"/>
              <a:t>e</a:t>
            </a:r>
          </a:p>
          <a:p>
            <a:r>
              <a:rPr lang="it-IT" sz="2500" b="1" dirty="0" smtClean="0"/>
              <a:t> </a:t>
            </a:r>
            <a:r>
              <a:rPr lang="it-IT" sz="2500" b="1" dirty="0"/>
              <a:t>utilizzo </a:t>
            </a:r>
            <a:r>
              <a:rPr lang="it-IT" sz="2500" b="1" dirty="0" smtClean="0"/>
              <a:t>corretto dei media digitali </a:t>
            </a:r>
            <a:r>
              <a:rPr lang="it-IT" sz="2500" dirty="0" smtClean="0"/>
              <a:t>e</a:t>
            </a:r>
            <a:r>
              <a:rPr lang="it-IT" sz="2500" b="1" dirty="0" smtClean="0"/>
              <a:t>  </a:t>
            </a:r>
            <a:r>
              <a:rPr lang="it-IT" sz="2500" b="1" dirty="0"/>
              <a:t>dei social</a:t>
            </a:r>
          </a:p>
        </p:txBody>
      </p:sp>
    </p:spTree>
    <p:extLst>
      <p:ext uri="{BB962C8B-B14F-4D97-AF65-F5344CB8AC3E}">
        <p14:creationId xmlns:p14="http://schemas.microsoft.com/office/powerpoint/2010/main" val="396847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Importanza di promuovere programmi di Educazione tra Pari</a:t>
            </a:r>
            <a:endParaRPr lang="it-IT" dirty="0"/>
          </a:p>
        </p:txBody>
      </p:sp>
      <p:sp>
        <p:nvSpPr>
          <p:cNvPr id="4" name="Titolo 1"/>
          <p:cNvSpPr txBox="1">
            <a:spLocks noGrp="1"/>
          </p:cNvSpPr>
          <p:nvPr>
            <p:ph idx="1"/>
          </p:nvPr>
        </p:nvSpPr>
        <p:spPr>
          <a:xfrm>
            <a:off x="179512" y="1124744"/>
            <a:ext cx="3960440" cy="50405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 algn="just"/>
            <a:r>
              <a:rPr lang="it-IT" sz="2600" dirty="0"/>
              <a:t>G</a:t>
            </a:r>
            <a:r>
              <a:rPr lang="it-IT" sz="2600" dirty="0" smtClean="0"/>
              <a:t>li interventi che si possono attivare, per promuovere abilità e competenze sin qui illustrate, sono molte. L’attenzione però dovrebbe spostarsi, oltre che su </a:t>
            </a:r>
            <a:r>
              <a:rPr lang="it-IT" sz="2600" b="1" dirty="0" smtClean="0"/>
              <a:t>cosa</a:t>
            </a:r>
            <a:r>
              <a:rPr lang="it-IT" sz="2600" dirty="0" smtClean="0"/>
              <a:t> fare, su </a:t>
            </a:r>
            <a:r>
              <a:rPr lang="it-IT" sz="2600" b="1" dirty="0" smtClean="0"/>
              <a:t>come</a:t>
            </a:r>
            <a:r>
              <a:rPr lang="it-IT" sz="2600" dirty="0" smtClean="0"/>
              <a:t> essere presenti là dove si manifestano i fenomeni dei quali ci stiamo occupando. Per avere delle comunità virtuali capaci di attivarsi responsabilmente Risulta strategico attivare percorsi  formativi di </a:t>
            </a:r>
            <a:r>
              <a:rPr lang="it-IT" sz="2600" dirty="0" smtClean="0">
                <a:solidFill>
                  <a:srgbClr val="FF0000"/>
                </a:solidFill>
              </a:rPr>
              <a:t>Educazione tra Pari, </a:t>
            </a:r>
            <a:r>
              <a:rPr lang="it-IT" sz="2600" dirty="0" smtClean="0"/>
              <a:t>per una nuova cittadinanza 3.0 capace di guardare il </a:t>
            </a:r>
            <a:r>
              <a:rPr lang="it-IT" sz="2600" dirty="0" err="1" smtClean="0"/>
              <a:t>fututo</a:t>
            </a:r>
            <a:endParaRPr lang="it-IT" sz="2600" dirty="0" smtClean="0"/>
          </a:p>
        </p:txBody>
      </p:sp>
      <p:pic>
        <p:nvPicPr>
          <p:cNvPr id="6" name="Picture 4" descr="C:\Users\niannaccone\Desktop\web3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182" y="3290169"/>
            <a:ext cx="4380290" cy="3206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 descr="Schermata 2017-11-01 alle 13.32.5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6" t="24845" r="42358" b="40502"/>
          <a:stretch/>
        </p:blipFill>
        <p:spPr>
          <a:xfrm>
            <a:off x="4572000" y="1270421"/>
            <a:ext cx="4149148" cy="201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9501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niannaccone\Desktop\CyberBulling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965747"/>
            <a:ext cx="6768754" cy="3835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niannaccone\Desktop\Nuvola-bullismo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43" y="116632"/>
            <a:ext cx="7603979" cy="3009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32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C:\Users\niannaccone\Desktop\13177604_800103603422891_7375734956565656086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812443"/>
            <a:ext cx="4427984" cy="29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C:\Users\niannaccone\Desktop\19059476_1116252405141341_1185620055692968637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620688"/>
            <a:ext cx="5380554" cy="3587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niannaccone\Desktop\1797409_661745037258749_8428125775471656580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84681"/>
            <a:ext cx="4104456" cy="615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Eventi conclusivi del Programma di educazione tra pari dell’ATS Città Metropolitana di Milano </a:t>
            </a:r>
            <a:r>
              <a:rPr lang="it-IT" dirty="0" err="1" smtClean="0"/>
              <a:t>as</a:t>
            </a:r>
            <a:r>
              <a:rPr lang="it-IT" dirty="0" smtClean="0"/>
              <a:t>. 2014/15-2015/16-2016/17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161676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er un ditino nel telefono - 9º Zecchino D`Oro - 1967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7544" y="1196752"/>
            <a:ext cx="4530944" cy="2548880"/>
          </a:xfrm>
        </p:spPr>
      </p:pic>
      <p:sp>
        <p:nvSpPr>
          <p:cNvPr id="5" name="Rettangolo 4"/>
          <p:cNvSpPr/>
          <p:nvPr/>
        </p:nvSpPr>
        <p:spPr>
          <a:xfrm rot="614766">
            <a:off x="666879" y="831008"/>
            <a:ext cx="7942504" cy="280832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it-IT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Per un ditino nel telefono</a:t>
            </a:r>
            <a:endParaRPr lang="it-IT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" name="IMG_4670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24128" y="3068960"/>
            <a:ext cx="1906530" cy="3389387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395536" y="3933056"/>
            <a:ext cx="50405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E</a:t>
            </a:r>
            <a:r>
              <a:rPr lang="it-IT" sz="2400" b="1" dirty="0" smtClean="0"/>
              <a:t>ducazione </a:t>
            </a:r>
            <a:r>
              <a:rPr lang="it-IT" sz="2400" b="1" dirty="0"/>
              <a:t>socio affettiva per contrastare gli stereotipi e  ridurre i </a:t>
            </a:r>
            <a:r>
              <a:rPr lang="it-IT" sz="2400" b="1" dirty="0" smtClean="0"/>
              <a:t>pregiudizi: </a:t>
            </a:r>
          </a:p>
          <a:p>
            <a:r>
              <a:rPr lang="it-IT" sz="2400" b="1" dirty="0" smtClean="0"/>
              <a:t>sviluppo </a:t>
            </a:r>
            <a:r>
              <a:rPr lang="it-IT" sz="2400" b="1" dirty="0"/>
              <a:t>precoce del bambino-</a:t>
            </a:r>
          </a:p>
          <a:p>
            <a:r>
              <a:rPr lang="it-IT" sz="2400" b="1" dirty="0" err="1"/>
              <a:t>Early</a:t>
            </a:r>
            <a:r>
              <a:rPr lang="it-IT" sz="2400" b="1" dirty="0"/>
              <a:t> </a:t>
            </a:r>
            <a:r>
              <a:rPr lang="it-IT" sz="2400" b="1" dirty="0" err="1"/>
              <a:t>Childhood</a:t>
            </a:r>
            <a:r>
              <a:rPr lang="it-IT" sz="2400" b="1" dirty="0"/>
              <a:t> Development (ECD</a:t>
            </a:r>
            <a:r>
              <a:rPr lang="it-IT" sz="2400" b="1" dirty="0" smtClean="0"/>
              <a:t>)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666401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/>
          <p:cNvSpPr>
            <a:spLocks noGrp="1"/>
          </p:cNvSpPr>
          <p:nvPr>
            <p:ph type="title"/>
          </p:nvPr>
        </p:nvSpPr>
        <p:spPr>
          <a:xfrm>
            <a:off x="251520" y="0"/>
            <a:ext cx="8435280" cy="1772816"/>
          </a:xfrm>
        </p:spPr>
        <p:txBody>
          <a:bodyPr>
            <a:noAutofit/>
          </a:bodyPr>
          <a:lstStyle/>
          <a:p>
            <a:pPr algn="just"/>
            <a:r>
              <a:rPr lang="it-IT" sz="1800" dirty="0" smtClean="0"/>
              <a:t>Lo sviluppo precoce del bambino (</a:t>
            </a:r>
            <a:r>
              <a:rPr lang="it-IT" sz="1800" dirty="0" err="1" smtClean="0"/>
              <a:t>Early</a:t>
            </a:r>
            <a:r>
              <a:rPr lang="it-IT" sz="1800" dirty="0" smtClean="0"/>
              <a:t> </a:t>
            </a:r>
            <a:r>
              <a:rPr lang="it-IT" sz="1800" dirty="0" err="1" smtClean="0"/>
              <a:t>Childood</a:t>
            </a:r>
            <a:r>
              <a:rPr lang="it-IT" sz="1800" dirty="0" smtClean="0"/>
              <a:t> Development-ECD) </a:t>
            </a:r>
            <a:r>
              <a:rPr lang="it-IT" sz="1800" dirty="0"/>
              <a:t>è un importante, se non il più importante, determinante </a:t>
            </a:r>
            <a:r>
              <a:rPr lang="it-IT" sz="1800" dirty="0" smtClean="0"/>
              <a:t>sociale di salute. Questo periodo va dallo sviluppo prenatale agli 8 anni di vita.</a:t>
            </a:r>
            <a:br>
              <a:rPr lang="it-IT" sz="1800" dirty="0" smtClean="0"/>
            </a:br>
            <a:r>
              <a:rPr lang="it-IT" sz="1800" dirty="0" smtClean="0"/>
              <a:t>Lo sviluppo globale del bambino, per l’ECD, è un processo integrato e influenzato da un’ampia varietà di determinanti (individuali, ambientali e relazionali) che intervengono in tempi e contesti diversi </a:t>
            </a:r>
            <a:endParaRPr lang="it-IT" sz="1800" dirty="0"/>
          </a:p>
        </p:txBody>
      </p:sp>
      <p:pic>
        <p:nvPicPr>
          <p:cNvPr id="6" name="Immagine 5" descr="Schermata 2017-11-01 alle 15.53.3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8" t="19025" r="12732" b="5558"/>
          <a:stretch/>
        </p:blipFill>
        <p:spPr>
          <a:xfrm>
            <a:off x="1475656" y="1668942"/>
            <a:ext cx="6768752" cy="5288450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 rot="5400000">
            <a:off x="4382615" y="5255839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 smtClean="0"/>
              <a:t>Tratto da http</a:t>
            </a:r>
            <a:r>
              <a:rPr lang="it-IT" sz="1400" dirty="0"/>
              <a:t>://</a:t>
            </a:r>
            <a:r>
              <a:rPr lang="it-IT" sz="1400" dirty="0" err="1"/>
              <a:t>www.dors.it</a:t>
            </a:r>
            <a:r>
              <a:rPr lang="it-IT" sz="1400" dirty="0"/>
              <a:t>/documentazione/testo/201603/Istantanea05.pdf</a:t>
            </a:r>
          </a:p>
        </p:txBody>
      </p:sp>
    </p:spTree>
    <p:extLst>
      <p:ext uri="{BB962C8B-B14F-4D97-AF65-F5344CB8AC3E}">
        <p14:creationId xmlns:p14="http://schemas.microsoft.com/office/powerpoint/2010/main" val="23277143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904" y="-27384"/>
            <a:ext cx="4064528" cy="304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68" y="3429000"/>
            <a:ext cx="3723860" cy="2789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70" y="44624"/>
            <a:ext cx="4039282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ttangolo 6"/>
          <p:cNvSpPr/>
          <p:nvPr/>
        </p:nvSpPr>
        <p:spPr>
          <a:xfrm>
            <a:off x="3923928" y="3068960"/>
            <a:ext cx="504056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 smtClean="0"/>
              <a:t>• </a:t>
            </a:r>
            <a:r>
              <a:rPr lang="it-IT" sz="2000" dirty="0"/>
              <a:t>I concetti di sviluppo precoce e di interventi precoci </a:t>
            </a:r>
            <a:r>
              <a:rPr lang="it-IT" sz="2000" dirty="0" smtClean="0"/>
              <a:t>hanno la </a:t>
            </a:r>
            <a:r>
              <a:rPr lang="it-IT" sz="2000" dirty="0"/>
              <a:t>loro base negli studi </a:t>
            </a:r>
            <a:r>
              <a:rPr lang="it-IT" sz="2000" dirty="0" smtClean="0"/>
              <a:t>di neuroscienze</a:t>
            </a:r>
            <a:r>
              <a:rPr lang="it-IT" sz="2000" dirty="0"/>
              <a:t>, psicologia </a:t>
            </a:r>
            <a:r>
              <a:rPr lang="it-IT" sz="2000" dirty="0" smtClean="0"/>
              <a:t>dello sviluppo </a:t>
            </a:r>
            <a:r>
              <a:rPr lang="it-IT" sz="2000" dirty="0"/>
              <a:t>ed economia dello </a:t>
            </a:r>
            <a:r>
              <a:rPr lang="it-IT" sz="2000" dirty="0" smtClean="0"/>
              <a:t>sviluppo. Su </a:t>
            </a:r>
            <a:r>
              <a:rPr lang="it-IT" sz="2000" dirty="0"/>
              <a:t>queste basi sono nati e sono stati valutati interventi </a:t>
            </a:r>
            <a:r>
              <a:rPr lang="it-IT" sz="2000" dirty="0" smtClean="0"/>
              <a:t>di popolazione </a:t>
            </a:r>
            <a:r>
              <a:rPr lang="it-IT" sz="2000" dirty="0"/>
              <a:t>in diversi paesi, che hanno portato a:</a:t>
            </a:r>
          </a:p>
          <a:p>
            <a:r>
              <a:rPr lang="it-IT" sz="2000" dirty="0"/>
              <a:t>• Migliori competenze cognitive e socio-relazionali, che </a:t>
            </a:r>
            <a:r>
              <a:rPr lang="it-IT" sz="2000" dirty="0" smtClean="0"/>
              <a:t>si mantengono </a:t>
            </a:r>
            <a:r>
              <a:rPr lang="it-IT" sz="2000" dirty="0"/>
              <a:t>fino all’adolescenza e all’età adulta</a:t>
            </a:r>
          </a:p>
          <a:p>
            <a:r>
              <a:rPr lang="it-IT" sz="2000" dirty="0"/>
              <a:t>• Minori problemi di comportamento e sociali, anche </a:t>
            </a:r>
            <a:r>
              <a:rPr lang="it-IT" sz="2000" dirty="0" smtClean="0"/>
              <a:t>a distanza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325784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3" t="13750" r="3125" b="15113"/>
          <a:stretch/>
        </p:blipFill>
        <p:spPr bwMode="auto">
          <a:xfrm>
            <a:off x="107504" y="116632"/>
            <a:ext cx="7675418" cy="4336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" t="11724" r="2911" b="50000"/>
          <a:stretch/>
        </p:blipFill>
        <p:spPr bwMode="auto">
          <a:xfrm>
            <a:off x="0" y="4437112"/>
            <a:ext cx="7782922" cy="2333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1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8" t="25866" r="10742" b="34032"/>
          <a:stretch/>
        </p:blipFill>
        <p:spPr bwMode="auto">
          <a:xfrm>
            <a:off x="467544" y="332656"/>
            <a:ext cx="8264978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9" t="27387" r="9091" b="33068"/>
          <a:stretch/>
        </p:blipFill>
        <p:spPr bwMode="auto">
          <a:xfrm>
            <a:off x="683568" y="3340433"/>
            <a:ext cx="7992888" cy="2873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>
          <a:xfrm>
            <a:off x="3347864" y="2924944"/>
            <a:ext cx="2664296" cy="504056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3347864" y="5733256"/>
            <a:ext cx="2664296" cy="504056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318852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chermata 2017-11-01 alle 16.15.0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4" t="15352" r="15398" b="16466"/>
          <a:stretch/>
        </p:blipFill>
        <p:spPr>
          <a:xfrm>
            <a:off x="2750197" y="2849622"/>
            <a:ext cx="6286299" cy="3963754"/>
          </a:xfrm>
          <a:prstGeom prst="rect">
            <a:avLst/>
          </a:prstGeom>
        </p:spPr>
      </p:pic>
      <p:pic>
        <p:nvPicPr>
          <p:cNvPr id="3" name="Immagine 2" descr="Schermata 2017-11-01 alle 16.14.4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6" t="14475" r="15258" b="16681"/>
          <a:stretch/>
        </p:blipFill>
        <p:spPr>
          <a:xfrm>
            <a:off x="23401" y="-27384"/>
            <a:ext cx="7068879" cy="400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9836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Schermata 2017-11-01 alle 16.16.5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5" t="14563" r="21431" b="13724"/>
          <a:stretch/>
        </p:blipFill>
        <p:spPr>
          <a:xfrm>
            <a:off x="32115" y="-27384"/>
            <a:ext cx="5259965" cy="4168996"/>
          </a:xfrm>
          <a:prstGeom prst="rect">
            <a:avLst/>
          </a:prstGeom>
        </p:spPr>
      </p:pic>
      <p:pic>
        <p:nvPicPr>
          <p:cNvPr id="4" name="Segnaposto contenuto 3" descr="Schermata 2017-11-01 alle 16.16.20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4" t="15960" r="19725" b="12941"/>
          <a:stretch/>
        </p:blipFill>
        <p:spPr>
          <a:xfrm>
            <a:off x="3635896" y="2713925"/>
            <a:ext cx="5400600" cy="4099452"/>
          </a:xfrm>
        </p:spPr>
      </p:pic>
    </p:spTree>
    <p:extLst>
      <p:ext uri="{BB962C8B-B14F-4D97-AF65-F5344CB8AC3E}">
        <p14:creationId xmlns:p14="http://schemas.microsoft.com/office/powerpoint/2010/main" val="154714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251520" y="260648"/>
            <a:ext cx="8424936" cy="5328592"/>
          </a:xfrm>
        </p:spPr>
        <p:txBody>
          <a:bodyPr>
            <a:noAutofit/>
          </a:bodyPr>
          <a:lstStyle/>
          <a:p>
            <a:pPr marL="0" lvl="0" indent="0" algn="ctr">
              <a:buNone/>
            </a:pPr>
            <a:r>
              <a:rPr lang="it-IT" sz="1600" b="1" dirty="0" smtClean="0">
                <a:solidFill>
                  <a:srgbClr val="000000"/>
                </a:solidFill>
              </a:rPr>
              <a:t>Legge nazionale 71/2017</a:t>
            </a:r>
          </a:p>
          <a:p>
            <a:pPr marL="154800" indent="0">
              <a:buFont typeface="+mj-lt"/>
              <a:buAutoNum type="arabicPeriod"/>
            </a:pPr>
            <a:r>
              <a:rPr lang="it-IT" sz="1600" b="1" dirty="0" smtClean="0"/>
              <a:t>si </a:t>
            </a:r>
            <a:r>
              <a:rPr lang="it-IT" sz="1600" b="1" dirty="0"/>
              <a:t>riconosce al ragazzo ultraquattordicenne</a:t>
            </a:r>
            <a:r>
              <a:rPr lang="it-IT" sz="1600" dirty="0"/>
              <a:t> che sia stato vittima di </a:t>
            </a:r>
            <a:r>
              <a:rPr lang="it-IT" sz="1600" dirty="0" err="1"/>
              <a:t>cyberbullismo</a:t>
            </a:r>
            <a:r>
              <a:rPr lang="it-IT" sz="1600" dirty="0"/>
              <a:t> di richiedere l'oscuramento, la rimozione o il blocco dei contenuti diffusi nella rete. </a:t>
            </a:r>
          </a:p>
          <a:p>
            <a:pPr marL="154800" lvl="0" indent="0">
              <a:buFont typeface="+mj-lt"/>
              <a:buAutoNum type="arabicPeriod"/>
            </a:pPr>
            <a:r>
              <a:rPr lang="it-IT" sz="1600" dirty="0"/>
              <a:t>Costituzione di un </a:t>
            </a:r>
            <a:r>
              <a:rPr lang="it-IT" sz="1600" b="1" dirty="0"/>
              <a:t>tavolo tecnico</a:t>
            </a:r>
            <a:r>
              <a:rPr lang="it-IT" sz="1600" dirty="0"/>
              <a:t> per prevenzione e contrasto del </a:t>
            </a:r>
            <a:r>
              <a:rPr lang="it-IT" sz="1600" dirty="0" err="1"/>
              <a:t>cyberbullismo</a:t>
            </a:r>
            <a:r>
              <a:rPr lang="it-IT" sz="1600" dirty="0"/>
              <a:t> </a:t>
            </a:r>
            <a:r>
              <a:rPr lang="it-IT" sz="1600" b="1" dirty="0"/>
              <a:t>presso la Presidenza del Consiglio dei Ministri</a:t>
            </a:r>
            <a:r>
              <a:rPr lang="it-IT" sz="1600" dirty="0"/>
              <a:t> che predispone un piano di azione integrato</a:t>
            </a:r>
          </a:p>
          <a:p>
            <a:pPr marL="154800" lvl="0" indent="0">
              <a:buFont typeface="+mj-lt"/>
              <a:buAutoNum type="arabicPeriod"/>
            </a:pPr>
            <a:r>
              <a:rPr lang="it-IT" sz="1600" dirty="0"/>
              <a:t> </a:t>
            </a:r>
            <a:r>
              <a:rPr lang="it-IT" sz="1600" b="1" dirty="0"/>
              <a:t>il MIUR adotta delle linee</a:t>
            </a:r>
            <a:r>
              <a:rPr lang="it-IT" sz="1600" dirty="0"/>
              <a:t> di orientamento per la prevenzione e il contrasto del </a:t>
            </a:r>
            <a:r>
              <a:rPr lang="it-IT" sz="1600" dirty="0" err="1"/>
              <a:t>cyberbullismo</a:t>
            </a:r>
            <a:r>
              <a:rPr lang="it-IT" sz="1600" dirty="0"/>
              <a:t> nelle scuole. Tale Piano varrà </a:t>
            </a:r>
            <a:r>
              <a:rPr lang="it-IT" sz="1600" b="1" dirty="0"/>
              <a:t>aggiornate ogni due anni</a:t>
            </a:r>
            <a:r>
              <a:rPr lang="it-IT" sz="1600" dirty="0"/>
              <a:t>.</a:t>
            </a:r>
          </a:p>
          <a:p>
            <a:pPr marL="154800" lvl="0" indent="0">
              <a:buFont typeface="+mj-lt"/>
              <a:buAutoNum type="arabicPeriod"/>
            </a:pPr>
            <a:r>
              <a:rPr lang="it-IT" sz="1600" dirty="0"/>
              <a:t>ogni scuola nomina un </a:t>
            </a:r>
            <a:r>
              <a:rPr lang="it-IT" sz="1600" b="1" dirty="0"/>
              <a:t>docente referente</a:t>
            </a:r>
            <a:r>
              <a:rPr lang="it-IT" sz="1600" dirty="0"/>
              <a:t> con il compito di coordinare le iniziative di prevenzione e di contrasto del </a:t>
            </a:r>
            <a:r>
              <a:rPr lang="it-IT" sz="1600" dirty="0" err="1"/>
              <a:t>cyberbullismo</a:t>
            </a:r>
            <a:r>
              <a:rPr lang="it-IT" sz="1600" dirty="0"/>
              <a:t>, </a:t>
            </a:r>
          </a:p>
          <a:p>
            <a:pPr marL="154800" lvl="0" indent="0">
              <a:buFont typeface="+mj-lt"/>
              <a:buAutoNum type="arabicPeriod"/>
            </a:pPr>
            <a:r>
              <a:rPr lang="it-IT" sz="1600" b="1" dirty="0"/>
              <a:t>per il triennio 2017-2019 ci sarà una formazione del personale scolastico</a:t>
            </a:r>
            <a:r>
              <a:rPr lang="it-IT" sz="1600" dirty="0"/>
              <a:t> sul tema. Verrà promosso un </a:t>
            </a:r>
            <a:r>
              <a:rPr lang="it-IT" sz="1600" b="1" dirty="0"/>
              <a:t>ruolo attivo degli studenti e di ex studenti</a:t>
            </a:r>
            <a:r>
              <a:rPr lang="it-IT" sz="1600" dirty="0"/>
              <a:t> in attività di </a:t>
            </a:r>
            <a:r>
              <a:rPr lang="it-IT" sz="1600" b="1" dirty="0" err="1"/>
              <a:t>peer</a:t>
            </a:r>
            <a:r>
              <a:rPr lang="it-IT" sz="1600" b="1" dirty="0"/>
              <a:t> </a:t>
            </a:r>
            <a:r>
              <a:rPr lang="it-IT" sz="1600" b="1" dirty="0" err="1"/>
              <a:t>education</a:t>
            </a:r>
            <a:r>
              <a:rPr lang="it-IT" sz="1600" dirty="0"/>
              <a:t>.</a:t>
            </a:r>
          </a:p>
          <a:p>
            <a:pPr marL="154800" lvl="0" indent="0">
              <a:buFont typeface="+mj-lt"/>
              <a:buAutoNum type="arabicPeriod"/>
            </a:pPr>
            <a:r>
              <a:rPr lang="it-IT" sz="1600" b="1" dirty="0"/>
              <a:t>I servizi territoriali,</a:t>
            </a:r>
            <a:r>
              <a:rPr lang="it-IT" sz="1600" dirty="0"/>
              <a:t> con l'ausilio delle associazioni e degli altri enti che perseguono le finalità della legge, </a:t>
            </a:r>
            <a:r>
              <a:rPr lang="it-IT" sz="1600" b="1" dirty="0"/>
              <a:t>promuovono progetti personalizzati per</a:t>
            </a:r>
            <a:r>
              <a:rPr lang="it-IT" sz="1600" dirty="0"/>
              <a:t> </a:t>
            </a:r>
            <a:r>
              <a:rPr lang="it-IT" sz="1600" b="1" dirty="0"/>
              <a:t>sostenere le vittime</a:t>
            </a:r>
            <a:r>
              <a:rPr lang="it-IT" sz="1600" dirty="0"/>
              <a:t> di </a:t>
            </a:r>
            <a:r>
              <a:rPr lang="it-IT" sz="1600" dirty="0" err="1"/>
              <a:t>cyberbullismo</a:t>
            </a:r>
            <a:r>
              <a:rPr lang="it-IT" sz="1600" dirty="0"/>
              <a:t> e a </a:t>
            </a:r>
            <a:r>
              <a:rPr lang="it-IT" sz="1600" b="1" dirty="0"/>
              <a:t>rieducare, gli autori di </a:t>
            </a:r>
            <a:r>
              <a:rPr lang="it-IT" sz="1600" b="1" dirty="0" err="1"/>
              <a:t>cyberbullismo</a:t>
            </a:r>
            <a:r>
              <a:rPr lang="it-IT" sz="1600" dirty="0"/>
              <a:t>.</a:t>
            </a:r>
          </a:p>
          <a:p>
            <a:pPr marL="154800" lvl="0" indent="0">
              <a:buFont typeface="+mj-lt"/>
              <a:buAutoNum type="arabicPeriod"/>
            </a:pPr>
            <a:r>
              <a:rPr lang="it-IT" sz="1600" b="1" dirty="0"/>
              <a:t>Il dirigente scolastico</a:t>
            </a:r>
            <a:r>
              <a:rPr lang="it-IT" sz="1600" dirty="0"/>
              <a:t> che venga a conoscenza di atti di </a:t>
            </a:r>
            <a:r>
              <a:rPr lang="it-IT" sz="1600" dirty="0" err="1"/>
              <a:t>cyberbullismo</a:t>
            </a:r>
            <a:r>
              <a:rPr lang="it-IT" sz="1600" dirty="0"/>
              <a:t> </a:t>
            </a:r>
            <a:r>
              <a:rPr lang="it-IT" sz="1600" b="1" dirty="0"/>
              <a:t>informa tempestivamente i genitori</a:t>
            </a:r>
            <a:r>
              <a:rPr lang="it-IT" sz="1600" dirty="0"/>
              <a:t> dei ragazzi coinvolti. Adeguamento dei regolamenti scolastici con  sanzioni disciplinari, commisurate alla gravità degli atti compiuti.</a:t>
            </a:r>
          </a:p>
          <a:p>
            <a:pPr marL="154800" indent="0">
              <a:buFont typeface="+mj-lt"/>
              <a:buAutoNum type="arabicPeriod"/>
            </a:pPr>
            <a:r>
              <a:rPr lang="it-IT" sz="1600" b="1" dirty="0"/>
              <a:t>ammonimento con convocazione da parte del questore, per gli autori di atti di </a:t>
            </a:r>
            <a:r>
              <a:rPr lang="it-IT" sz="1600" b="1" dirty="0" err="1"/>
              <a:t>cyberbullismo</a:t>
            </a:r>
            <a:r>
              <a:rPr lang="it-IT" sz="1600" b="1" dirty="0"/>
              <a:t>,</a:t>
            </a:r>
            <a:r>
              <a:rPr lang="it-IT" sz="1600" dirty="0"/>
              <a:t> di età compresa fra i 14 e i 18 anni e i loro genitori, se non c’è querela o denuncia per i reati di cui agli articoli 594, 595 e 612 del codice penale 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half" idx="2"/>
          </p:nvPr>
        </p:nvSpPr>
        <p:spPr>
          <a:xfrm>
            <a:off x="395536" y="5805264"/>
            <a:ext cx="8291264" cy="7920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1600" dirty="0" smtClean="0"/>
              <a:t>Leggi Regionali: Lombardia, Puglia, Lazio, </a:t>
            </a:r>
            <a:r>
              <a:rPr lang="it-IT" sz="1600" dirty="0" err="1" smtClean="0"/>
              <a:t>FriuliVG</a:t>
            </a:r>
            <a:r>
              <a:rPr lang="it-IT" sz="1600" dirty="0" smtClean="0"/>
              <a:t>, Campania, Piemonte</a:t>
            </a:r>
            <a:br>
              <a:rPr lang="it-IT" sz="1600" dirty="0" smtClean="0"/>
            </a:b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317025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898" y="764705"/>
            <a:ext cx="5040560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6477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 </a:t>
            </a:r>
            <a:r>
              <a:rPr lang="it-IT" dirty="0" smtClean="0"/>
              <a:t>bullismo: </a:t>
            </a:r>
            <a:br>
              <a:rPr lang="it-IT" dirty="0" smtClean="0"/>
            </a:br>
            <a:r>
              <a:rPr lang="it-IT" dirty="0" smtClean="0"/>
              <a:t>caratteristiche del fenomeno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it-IT" dirty="0" smtClean="0"/>
          </a:p>
          <a:p>
            <a:pPr marL="0" indent="0">
              <a:buNone/>
            </a:pPr>
            <a:endParaRPr lang="it-IT" dirty="0"/>
          </a:p>
        </p:txBody>
      </p:sp>
      <p:graphicFrame>
        <p:nvGraphicFramePr>
          <p:cNvPr id="20" name="Diagramma 19"/>
          <p:cNvGraphicFramePr/>
          <p:nvPr>
            <p:extLst>
              <p:ext uri="{D42A27DB-BD31-4B8C-83A1-F6EECF244321}">
                <p14:modId xmlns:p14="http://schemas.microsoft.com/office/powerpoint/2010/main" val="2786152261"/>
              </p:ext>
            </p:extLst>
          </p:nvPr>
        </p:nvGraphicFramePr>
        <p:xfrm>
          <a:off x="-828600" y="1412776"/>
          <a:ext cx="8712968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4858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/>
          <a:lstStyle/>
          <a:p>
            <a:r>
              <a:rPr lang="it-IT" dirty="0" smtClean="0"/>
              <a:t>Tipi di bullismo</a:t>
            </a:r>
            <a:endParaRPr lang="it-IT" dirty="0"/>
          </a:p>
        </p:txBody>
      </p:sp>
      <p:graphicFrame>
        <p:nvGraphicFramePr>
          <p:cNvPr id="5" name="Diagramma 4"/>
          <p:cNvGraphicFramePr/>
          <p:nvPr>
            <p:extLst>
              <p:ext uri="{D42A27DB-BD31-4B8C-83A1-F6EECF244321}">
                <p14:modId xmlns:p14="http://schemas.microsoft.com/office/powerpoint/2010/main" val="3672599933"/>
              </p:ext>
            </p:extLst>
          </p:nvPr>
        </p:nvGraphicFramePr>
        <p:xfrm>
          <a:off x="467544" y="692696"/>
          <a:ext cx="8280920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698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niannaccone\Desktop\bullismo-ebicooperativ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132856"/>
            <a:ext cx="5780001" cy="434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1520" y="227924"/>
            <a:ext cx="8496944" cy="1008112"/>
          </a:xfrm>
        </p:spPr>
        <p:txBody>
          <a:bodyPr>
            <a:noAutofit/>
          </a:bodyPr>
          <a:lstStyle/>
          <a:p>
            <a:pPr lvl="0" algn="l">
              <a:spcBef>
                <a:spcPts val="0"/>
              </a:spcBef>
            </a:pPr>
            <a:r>
              <a:rPr lang="it-IT" sz="1800" i="1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+mn-cs"/>
              </a:rPr>
              <a:t>«Il bullismo si sviluppa in un gruppo di </a:t>
            </a:r>
            <a:r>
              <a:rPr lang="it-IT" sz="1800" i="1" dirty="0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+mn-cs"/>
              </a:rPr>
              <a:t>pari in </a:t>
            </a:r>
            <a:r>
              <a:rPr lang="it-IT" sz="1800" i="1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+mn-cs"/>
              </a:rPr>
              <a:t>cui ogni membro gioca uno specifico ruolo»</a:t>
            </a:r>
            <a:r>
              <a:rPr lang="it-IT" sz="2800" i="1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+mn-cs"/>
              </a:rPr>
              <a:t/>
            </a:r>
            <a:br>
              <a:rPr lang="it-IT" sz="2800" i="1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fi-FI" sz="1600" i="1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+mn-cs"/>
              </a:rPr>
              <a:t>(Salmivalli, Voeten, &amp; Poskiparta 2011; Kärnä, Salmivalli, Poskiparta, &amp; Voeten, 2008</a:t>
            </a:r>
            <a:r>
              <a:rPr lang="fi-FI" sz="1600" i="1" dirty="0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+mn-cs"/>
              </a:rPr>
              <a:t>)</a:t>
            </a:r>
            <a:r>
              <a:rPr lang="fi-FI" sz="1800" i="1" dirty="0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+mn-cs"/>
              </a:rPr>
              <a:t/>
            </a:r>
            <a:br>
              <a:rPr lang="fi-FI" sz="1800" i="1" dirty="0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it-IT" sz="1050" dirty="0" smtClean="0">
                <a:latin typeface="Calibri" panose="020F0502020204030204" pitchFamily="34" charset="0"/>
              </a:rPr>
              <a:t>Tratto da: https://bice.cnr.it/images/pdf/menesini.p</a:t>
            </a:r>
            <a:endParaRPr lang="it-IT" sz="1050" dirty="0"/>
          </a:p>
        </p:txBody>
      </p:sp>
      <p:sp>
        <p:nvSpPr>
          <p:cNvPr id="7" name="Rettangolo 6"/>
          <p:cNvSpPr/>
          <p:nvPr/>
        </p:nvSpPr>
        <p:spPr>
          <a:xfrm>
            <a:off x="107504" y="1124744"/>
            <a:ext cx="87129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effectLst/>
              </a:rPr>
              <a:t> il bullismo è un </a:t>
            </a:r>
            <a:r>
              <a:rPr lang="it-IT" b="1" dirty="0" smtClean="0">
                <a:effectLst/>
              </a:rPr>
              <a:t>fenomeno di natura sociale</a:t>
            </a:r>
            <a:endParaRPr lang="it-IT" dirty="0"/>
          </a:p>
          <a:p>
            <a:r>
              <a:rPr lang="it-IT" dirty="0" smtClean="0">
                <a:effectLst/>
              </a:rPr>
              <a:t> non riguarda solo  il </a:t>
            </a:r>
            <a:r>
              <a:rPr lang="it-IT" b="1" dirty="0" smtClean="0">
                <a:effectLst/>
              </a:rPr>
              <a:t>bullo</a:t>
            </a:r>
            <a:r>
              <a:rPr lang="it-IT" dirty="0" smtClean="0">
                <a:effectLst/>
              </a:rPr>
              <a:t> e la </a:t>
            </a:r>
            <a:r>
              <a:rPr lang="it-IT" b="1" dirty="0" smtClean="0">
                <a:effectLst/>
              </a:rPr>
              <a:t>vittima</a:t>
            </a:r>
            <a:r>
              <a:rPr lang="it-IT" dirty="0" smtClean="0">
                <a:effectLst/>
              </a:rPr>
              <a:t>: avviene quasi sempre alla presenza di compagni. </a:t>
            </a:r>
          </a:p>
          <a:p>
            <a:r>
              <a:rPr lang="it-IT" dirty="0" smtClean="0">
                <a:effectLst/>
              </a:rPr>
              <a:t>Chi assiste,  può assumere diversi ruoli che influenzano, nel bene e nel male, la situazione stessa:</a:t>
            </a:r>
          </a:p>
          <a:p>
            <a:r>
              <a:rPr lang="it-IT" dirty="0" smtClean="0">
                <a:effectLst/>
              </a:rPr>
              <a:t>– </a:t>
            </a:r>
            <a:r>
              <a:rPr lang="it-IT" b="1" dirty="0" smtClean="0">
                <a:effectLst/>
              </a:rPr>
              <a:t>Difensore</a:t>
            </a:r>
            <a:endParaRPr lang="it-IT" dirty="0" smtClean="0">
              <a:effectLst/>
            </a:endParaRPr>
          </a:p>
          <a:p>
            <a:r>
              <a:rPr lang="it-IT" dirty="0" smtClean="0">
                <a:effectLst/>
              </a:rPr>
              <a:t>– </a:t>
            </a:r>
            <a:r>
              <a:rPr lang="it-IT" b="1" dirty="0" smtClean="0">
                <a:effectLst/>
              </a:rPr>
              <a:t>Aiutante del bullo</a:t>
            </a:r>
            <a:endParaRPr lang="it-IT" dirty="0" smtClean="0">
              <a:effectLst/>
            </a:endParaRPr>
          </a:p>
          <a:p>
            <a:r>
              <a:rPr lang="it-IT" dirty="0" smtClean="0">
                <a:effectLst/>
              </a:rPr>
              <a:t>– </a:t>
            </a:r>
            <a:r>
              <a:rPr lang="it-IT" b="1" dirty="0" smtClean="0">
                <a:effectLst/>
              </a:rPr>
              <a:t>Sostenitore del bullo</a:t>
            </a:r>
            <a:endParaRPr lang="it-IT" dirty="0" smtClean="0">
              <a:effectLst/>
            </a:endParaRPr>
          </a:p>
          <a:p>
            <a:r>
              <a:rPr lang="it-IT" dirty="0" smtClean="0">
                <a:effectLst/>
              </a:rPr>
              <a:t>– </a:t>
            </a:r>
            <a:r>
              <a:rPr lang="it-IT" b="1" dirty="0" smtClean="0">
                <a:effectLst/>
              </a:rPr>
              <a:t>Spettatore passivo</a:t>
            </a:r>
            <a:r>
              <a:rPr lang="it-IT" dirty="0" smtClean="0">
                <a:effectLst/>
              </a:rPr>
              <a:t>.</a:t>
            </a:r>
            <a:endParaRPr lang="it-IT" dirty="0">
              <a:effectLst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07504" y="6505599"/>
            <a:ext cx="80648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 smtClean="0"/>
              <a:t>Tratto da : http://www.ebicooperativa.it/bullismo-e-cyberbullismo//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278957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niannaccone\Desktop\Social-Media-Marketing-380x38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-591739"/>
            <a:ext cx="3816424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/>
          <p:cNvSpPr/>
          <p:nvPr/>
        </p:nvSpPr>
        <p:spPr>
          <a:xfrm>
            <a:off x="3419872" y="227547"/>
            <a:ext cx="520023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it-IT" sz="2000" dirty="0">
                <a:solidFill>
                  <a:srgbClr val="000000"/>
                </a:solidFill>
                <a:latin typeface="Calibri" pitchFamily="34" charset="0"/>
              </a:rPr>
              <a:t>Nel </a:t>
            </a:r>
            <a:r>
              <a:rPr lang="it-IT" sz="2000" dirty="0" smtClean="0">
                <a:solidFill>
                  <a:srgbClr val="000000"/>
                </a:solidFill>
                <a:latin typeface="Calibri" pitchFamily="34" charset="0"/>
              </a:rPr>
              <a:t>web la </a:t>
            </a:r>
            <a:r>
              <a:rPr lang="it-IT" sz="2000" dirty="0">
                <a:solidFill>
                  <a:srgbClr val="FF0000"/>
                </a:solidFill>
                <a:latin typeface="Calibri" pitchFamily="34" charset="0"/>
              </a:rPr>
              <a:t>natura sociale e il ruolo di ogni  membro del gruppo, nel determinare il fenomeno</a:t>
            </a:r>
            <a:r>
              <a:rPr lang="it-IT" sz="2000" dirty="0">
                <a:solidFill>
                  <a:srgbClr val="000000"/>
                </a:solidFill>
                <a:latin typeface="Calibri" pitchFamily="34" charset="0"/>
              </a:rPr>
              <a:t>, è esplicitato e fissato nel funzionamento stesso dei social </a:t>
            </a:r>
            <a:r>
              <a:rPr lang="it-IT" sz="2000" dirty="0" smtClean="0">
                <a:solidFill>
                  <a:srgbClr val="000000"/>
                </a:solidFill>
                <a:latin typeface="Calibri" pitchFamily="34" charset="0"/>
              </a:rPr>
              <a:t>network:: </a:t>
            </a:r>
            <a:r>
              <a:rPr lang="it-IT" sz="2000" b="1" dirty="0" smtClean="0">
                <a:solidFill>
                  <a:srgbClr val="000000"/>
                </a:solidFill>
                <a:latin typeface="Calibri" pitchFamily="34" charset="0"/>
              </a:rPr>
              <a:t>visualizzazioni, anteprime, «mi Piace», copertura, Interazioni (mi piace, commenti, condivisioni) video, persone che ti seguono…</a:t>
            </a:r>
            <a:endParaRPr lang="it-IT" sz="2000" b="1" kern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B72EE-3CDD-46FC-8080-8795A1B7FC8A}" type="slidenum">
              <a:rPr lang="it-IT" altLang="it-IT" smtClean="0"/>
              <a:pPr/>
              <a:t>6</a:t>
            </a:fld>
            <a:endParaRPr lang="it-IT" altLang="it-IT" dirty="0"/>
          </a:p>
        </p:txBody>
      </p:sp>
      <p:pic>
        <p:nvPicPr>
          <p:cNvPr id="3077" name="Picture 5" descr="C:\Users\niannaccone\Desktop\emoji-67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6" t="20058" b="13297"/>
          <a:stretch/>
        </p:blipFill>
        <p:spPr bwMode="auto">
          <a:xfrm>
            <a:off x="5117010" y="2420888"/>
            <a:ext cx="3775470" cy="115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niannaccone\Desktop\58c8107e241206be2888fca997bce7e6_X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604" y="3573016"/>
            <a:ext cx="334685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74640"/>
            <a:ext cx="4573497" cy="3430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3296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71600" y="116632"/>
            <a:ext cx="7344816" cy="624592"/>
          </a:xfrm>
        </p:spPr>
        <p:txBody>
          <a:bodyPr>
            <a:normAutofit/>
          </a:bodyPr>
          <a:lstStyle/>
          <a:p>
            <a:r>
              <a:rPr lang="it-IT" sz="2000" b="1" dirty="0"/>
              <a:t>correlazione tra </a:t>
            </a:r>
            <a:r>
              <a:rPr lang="it-IT" sz="2000" b="1" dirty="0" err="1"/>
              <a:t>cyberbullismo</a:t>
            </a:r>
            <a:r>
              <a:rPr lang="it-IT" sz="2000" b="1" dirty="0"/>
              <a:t> e parole d’odio in rete e nei social</a:t>
            </a:r>
          </a:p>
        </p:txBody>
      </p:sp>
      <p:pic>
        <p:nvPicPr>
          <p:cNvPr id="3076" name="Picture 4" descr="C:\Users\niannaccone\Desktop\bullismo-a-scuol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08" y="980728"/>
            <a:ext cx="3294044" cy="207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niannaccone\Desktop\bullismo-al-femmini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826" y="908328"/>
            <a:ext cx="3884836" cy="2218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niannaccone\Desktop\cyberbullismo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561" y="3113953"/>
            <a:ext cx="2796817" cy="1985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niannaccone\Desktop\1463393249_odio1-1280x62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256805"/>
            <a:ext cx="3655558" cy="1793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olo 1"/>
          <p:cNvSpPr txBox="1">
            <a:spLocks/>
          </p:cNvSpPr>
          <p:nvPr/>
        </p:nvSpPr>
        <p:spPr>
          <a:xfrm>
            <a:off x="304876" y="5229200"/>
            <a:ext cx="8637364" cy="13407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b="1" dirty="0" smtClean="0">
                <a:solidFill>
                  <a:srgbClr val="FF0000"/>
                </a:solidFill>
              </a:rPr>
              <a:t>Bullismo discriminatorio, </a:t>
            </a:r>
            <a:r>
              <a:rPr lang="it-IT" sz="3200" b="1" dirty="0" err="1" smtClean="0">
                <a:solidFill>
                  <a:srgbClr val="FF0000"/>
                </a:solidFill>
              </a:rPr>
              <a:t>cyberbullismo</a:t>
            </a:r>
            <a:r>
              <a:rPr lang="it-IT" sz="3200" b="1" dirty="0" smtClean="0">
                <a:solidFill>
                  <a:srgbClr val="FF0000"/>
                </a:solidFill>
              </a:rPr>
              <a:t> e parole d’odio nei social si basano sul </a:t>
            </a:r>
            <a:r>
              <a:rPr lang="it-IT" sz="3200" b="1" dirty="0" smtClean="0">
                <a:solidFill>
                  <a:srgbClr val="C00000"/>
                </a:solidFill>
              </a:rPr>
              <a:t>pregiudizio</a:t>
            </a:r>
            <a:r>
              <a:rPr lang="it-IT" sz="3200" b="1" dirty="0" smtClean="0">
                <a:solidFill>
                  <a:srgbClr val="FF0000"/>
                </a:solidFill>
              </a:rPr>
              <a:t> e </a:t>
            </a:r>
          </a:p>
          <a:p>
            <a:r>
              <a:rPr lang="it-IT" sz="3200" b="1" dirty="0" smtClean="0">
                <a:solidFill>
                  <a:srgbClr val="FF0000"/>
                </a:solidFill>
              </a:rPr>
              <a:t>sugli </a:t>
            </a:r>
            <a:r>
              <a:rPr lang="it-IT" sz="3200" b="1" dirty="0" smtClean="0">
                <a:solidFill>
                  <a:srgbClr val="C00000"/>
                </a:solidFill>
              </a:rPr>
              <a:t>stereotipi</a:t>
            </a:r>
            <a:r>
              <a:rPr lang="it-IT" sz="3200" b="1" dirty="0" smtClean="0">
                <a:solidFill>
                  <a:srgbClr val="FF0000"/>
                </a:solidFill>
              </a:rPr>
              <a:t> a </a:t>
            </a:r>
            <a:r>
              <a:rPr lang="it-IT" sz="3200" b="1" dirty="0" smtClean="0">
                <a:solidFill>
                  <a:srgbClr val="C00000"/>
                </a:solidFill>
              </a:rPr>
              <a:t>partire da quelli di genere </a:t>
            </a:r>
            <a:endParaRPr lang="it-IT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98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69" t="11642" r="29533" b="5226"/>
          <a:stretch/>
        </p:blipFill>
        <p:spPr bwMode="auto">
          <a:xfrm>
            <a:off x="0" y="26573"/>
            <a:ext cx="1658038" cy="2533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C:\Users\niannaccone\Desktop\convegno sirts novembre\1_eIWv0YsIt3eCiTco9l5F8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378" y="-27384"/>
            <a:ext cx="6987504" cy="6083559"/>
          </a:xfrm>
          <a:prstGeom prst="rect">
            <a:avLst/>
          </a:prstGeom>
          <a:solidFill>
            <a:schemeClr val="accent6"/>
          </a:solidFill>
        </p:spPr>
      </p:pic>
      <p:sp>
        <p:nvSpPr>
          <p:cNvPr id="5" name="CasellaDiTesto 4"/>
          <p:cNvSpPr txBox="1"/>
          <p:nvPr/>
        </p:nvSpPr>
        <p:spPr>
          <a:xfrm>
            <a:off x="4499992" y="3429000"/>
            <a:ext cx="4644007" cy="89255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sz="1600" b="1" dirty="0" smtClean="0"/>
              <a:t>Stereotipi, false rappresentazioni</a:t>
            </a:r>
          </a:p>
          <a:p>
            <a:r>
              <a:rPr lang="it-IT" sz="1400" dirty="0" smtClean="0"/>
              <a:t>Stereotipi negativi, rappresentazioni false o fuorvianti, insulti, linguaggio ostile normalizzato o banalizzato.</a:t>
            </a:r>
            <a:endParaRPr lang="it-IT" dirty="0" smtClean="0"/>
          </a:p>
          <a:p>
            <a:endParaRPr lang="it-IT" sz="800" dirty="0" smtClean="0"/>
          </a:p>
        </p:txBody>
      </p:sp>
      <p:sp>
        <p:nvSpPr>
          <p:cNvPr id="6" name="CasellaDiTesto 5"/>
          <p:cNvSpPr txBox="1"/>
          <p:nvPr/>
        </p:nvSpPr>
        <p:spPr>
          <a:xfrm>
            <a:off x="4067944" y="2492896"/>
            <a:ext cx="5076056" cy="769441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it-IT" sz="1600" b="1" dirty="0" smtClean="0"/>
              <a:t>Discriminazioni</a:t>
            </a:r>
          </a:p>
          <a:p>
            <a:r>
              <a:rPr lang="it-IT" sz="1400" dirty="0" smtClean="0"/>
              <a:t>Lavoro, alloggio, scuola, relazioni sociali</a:t>
            </a:r>
          </a:p>
          <a:p>
            <a:endParaRPr lang="it-IT" sz="14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3203848" y="1412776"/>
            <a:ext cx="5940152" cy="98488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it-IT" sz="1600" b="1" dirty="0" smtClean="0"/>
              <a:t>Linguaggio di odio</a:t>
            </a:r>
          </a:p>
          <a:p>
            <a:r>
              <a:rPr lang="it-IT" sz="1400" dirty="0" smtClean="0">
                <a:solidFill>
                  <a:schemeClr val="bg1"/>
                </a:solidFill>
              </a:rPr>
              <a:t>Minacce e/o incitamento alla denigrazione e alla violenza contro una persona o gruppi di persone identificate in base ad una qualche caratteristica come il sesso, l’orientamento sessuale, l’etnia, il colore della pelle, la religione o altro</a:t>
            </a:r>
            <a:endParaRPr lang="it-IT" sz="1400" dirty="0">
              <a:solidFill>
                <a:schemeClr val="bg1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699792" y="332656"/>
            <a:ext cx="6444208" cy="98488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it-IT" sz="1600" b="1" dirty="0" smtClean="0">
                <a:solidFill>
                  <a:schemeClr val="bg1"/>
                </a:solidFill>
              </a:rPr>
              <a:t>Crimini di odio</a:t>
            </a:r>
          </a:p>
          <a:p>
            <a:r>
              <a:rPr lang="it-IT" sz="1400" dirty="0" smtClean="0">
                <a:solidFill>
                  <a:schemeClr val="bg1"/>
                </a:solidFill>
              </a:rPr>
              <a:t>Atti di violenza fisica, fino all’omicidio, </a:t>
            </a:r>
            <a:r>
              <a:rPr lang="it-IT" sz="1400" dirty="0" err="1" smtClean="0">
                <a:solidFill>
                  <a:schemeClr val="bg1"/>
                </a:solidFill>
              </a:rPr>
              <a:t>perpretati</a:t>
            </a:r>
            <a:r>
              <a:rPr lang="it-IT" sz="1400" dirty="0" smtClean="0">
                <a:solidFill>
                  <a:schemeClr val="bg1"/>
                </a:solidFill>
              </a:rPr>
              <a:t> </a:t>
            </a:r>
            <a:r>
              <a:rPr lang="it-IT" sz="1400" dirty="0" err="1" smtClean="0">
                <a:solidFill>
                  <a:schemeClr val="bg1"/>
                </a:solidFill>
              </a:rPr>
              <a:t>conreo</a:t>
            </a:r>
            <a:r>
              <a:rPr lang="it-IT" sz="1400" dirty="0" smtClean="0">
                <a:solidFill>
                  <a:schemeClr val="bg1"/>
                </a:solidFill>
              </a:rPr>
              <a:t> persone in base a qualche caratteristica come il sesso, l’orientamento </a:t>
            </a:r>
            <a:r>
              <a:rPr lang="it-IT" sz="1400" dirty="0">
                <a:solidFill>
                  <a:schemeClr val="bg1"/>
                </a:solidFill>
              </a:rPr>
              <a:t>sessuale, l’etnia, il colore della pelle, la religione o altro</a:t>
            </a:r>
          </a:p>
        </p:txBody>
      </p:sp>
      <p:sp>
        <p:nvSpPr>
          <p:cNvPr id="4" name="Rettangolo 3"/>
          <p:cNvSpPr/>
          <p:nvPr/>
        </p:nvSpPr>
        <p:spPr>
          <a:xfrm>
            <a:off x="251520" y="6279703"/>
            <a:ext cx="8712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/>
              <a:t>la figura originale della piramide risale al 2003 </a:t>
            </a:r>
            <a:r>
              <a:rPr lang="it-IT" sz="1200" dirty="0" smtClean="0"/>
              <a:t>e fa parte di uno strumento educativo curricolare sviluppato dall’Anti-</a:t>
            </a:r>
            <a:r>
              <a:rPr lang="it-IT" sz="1200" dirty="0" err="1" smtClean="0"/>
              <a:t>Defamation</a:t>
            </a:r>
            <a:r>
              <a:rPr lang="it-IT" sz="1200" dirty="0" smtClean="0"/>
              <a:t> League e pubblicato anche della</a:t>
            </a:r>
            <a:r>
              <a:rPr lang="it-IT" sz="1200" dirty="0"/>
              <a:t> </a:t>
            </a:r>
            <a:r>
              <a:rPr lang="it-IT" sz="1200" dirty="0" err="1"/>
              <a:t>University</a:t>
            </a:r>
            <a:r>
              <a:rPr lang="it-IT" sz="1200" dirty="0"/>
              <a:t> of South Carolina  promosso dalla Shoah Foundation e intitolato </a:t>
            </a:r>
            <a:r>
              <a:rPr lang="it-IT" sz="1200" dirty="0" smtClean="0"/>
              <a:t>appunto </a:t>
            </a:r>
            <a:r>
              <a:rPr lang="it-IT" sz="1200" dirty="0"/>
              <a:t>“The </a:t>
            </a:r>
            <a:r>
              <a:rPr lang="it-IT" sz="1200" u="sng" dirty="0" err="1"/>
              <a:t>Pyramid</a:t>
            </a:r>
            <a:r>
              <a:rPr lang="it-IT" sz="1200" u="sng" dirty="0"/>
              <a:t> of </a:t>
            </a:r>
            <a:r>
              <a:rPr lang="it-IT" sz="1200" u="sng" dirty="0" err="1"/>
              <a:t>Hate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278458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712968" cy="1512168"/>
          </a:xfrm>
        </p:spPr>
        <p:txBody>
          <a:bodyPr>
            <a:noAutofit/>
          </a:bodyPr>
          <a:lstStyle/>
          <a:p>
            <a:r>
              <a:rPr lang="it-IT" sz="3200" dirty="0"/>
              <a:t>perché </a:t>
            </a:r>
            <a:r>
              <a:rPr lang="it-IT" sz="3200" dirty="0" smtClean="0"/>
              <a:t>l’</a:t>
            </a:r>
            <a:r>
              <a:rPr lang="it-IT" sz="3200" dirty="0" smtClean="0">
                <a:solidFill>
                  <a:srgbClr val="FF0000"/>
                </a:solidFill>
              </a:rPr>
              <a:t>educazione alla cittadinanza digitale</a:t>
            </a:r>
            <a:r>
              <a:rPr lang="it-IT" sz="3200" dirty="0" smtClean="0"/>
              <a:t> </a:t>
            </a:r>
            <a:r>
              <a:rPr lang="it-IT" sz="3200" dirty="0"/>
              <a:t>e </a:t>
            </a:r>
            <a:r>
              <a:rPr lang="it-IT" sz="3200" dirty="0" smtClean="0"/>
              <a:t> quella all’</a:t>
            </a:r>
            <a:r>
              <a:rPr lang="it-IT" sz="3200" dirty="0" smtClean="0">
                <a:solidFill>
                  <a:srgbClr val="FF0000"/>
                </a:solidFill>
              </a:rPr>
              <a:t>uso corretto dei </a:t>
            </a:r>
            <a:r>
              <a:rPr lang="it-IT" sz="3200" dirty="0">
                <a:solidFill>
                  <a:srgbClr val="FF0000"/>
                </a:solidFill>
              </a:rPr>
              <a:t>media </a:t>
            </a:r>
            <a:r>
              <a:rPr lang="it-IT" sz="3200" dirty="0" smtClean="0">
                <a:solidFill>
                  <a:srgbClr val="FF0000"/>
                </a:solidFill>
              </a:rPr>
              <a:t>digitali e dei social</a:t>
            </a:r>
            <a:r>
              <a:rPr lang="it-IT" sz="3200" dirty="0" smtClean="0"/>
              <a:t> </a:t>
            </a:r>
            <a:br>
              <a:rPr lang="it-IT" sz="3200" dirty="0" smtClean="0"/>
            </a:br>
            <a:r>
              <a:rPr lang="it-IT" sz="3200" dirty="0" smtClean="0"/>
              <a:t>possono essere una strategia vincente?</a:t>
            </a:r>
            <a:endParaRPr lang="it-IT" sz="3200" dirty="0"/>
          </a:p>
        </p:txBody>
      </p:sp>
      <p:pic>
        <p:nvPicPr>
          <p:cNvPr id="4098" name="Picture 2" descr="C:\Users\niannaccone\Desktop\CyberBullism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67458"/>
            <a:ext cx="7229276" cy="3693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271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1246</TotalTime>
  <Words>1032</Words>
  <Application>Microsoft Office PowerPoint</Application>
  <PresentationFormat>Presentazione su schermo (4:3)</PresentationFormat>
  <Paragraphs>119</Paragraphs>
  <Slides>29</Slides>
  <Notes>1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29</vt:i4>
      </vt:variant>
    </vt:vector>
  </HeadingPairs>
  <TitlesOfParts>
    <vt:vector size="33" baseType="lpstr">
      <vt:lpstr>Arial</vt:lpstr>
      <vt:lpstr>Calibri</vt:lpstr>
      <vt:lpstr>Wingdings</vt:lpstr>
      <vt:lpstr>Tema di Office</vt:lpstr>
      <vt:lpstr>Il fenomeno del cyberbullismo e delle parole d’odio nei social: la violenza in rete come opportunità per promuovere ed educare a nuove forme di dialogo</vt:lpstr>
      <vt:lpstr>Presentazione standard di PowerPoint</vt:lpstr>
      <vt:lpstr> bullismo:  caratteristiche del fenomeno</vt:lpstr>
      <vt:lpstr>Tipi di bullismo</vt:lpstr>
      <vt:lpstr>«Il bullismo si sviluppa in un gruppo di pari in cui ogni membro gioca uno specifico ruolo» (Salmivalli, Voeten, &amp; Poskiparta 2011; Kärnä, Salmivalli, Poskiparta, &amp; Voeten, 2008) Tratto da: https://bice.cnr.it/images/pdf/menesini.p</vt:lpstr>
      <vt:lpstr>Presentazione standard di PowerPoint</vt:lpstr>
      <vt:lpstr>correlazione tra cyberbullismo e parole d’odio in rete e nei social</vt:lpstr>
      <vt:lpstr>Presentazione standard di PowerPoint</vt:lpstr>
      <vt:lpstr>perché l’educazione alla cittadinanza digitale e  quella all’uso corretto dei media digitali e dei social  possono essere una strategia vincente?</vt:lpstr>
      <vt:lpstr>Presentazione standard di PowerPoint</vt:lpstr>
      <vt:lpstr>PROTEZIONE</vt:lpstr>
      <vt:lpstr>Salute e benessere digitali per un loro uso corretto</vt:lpstr>
      <vt:lpstr>utilizzo corretto dei social</vt:lpstr>
      <vt:lpstr>cyberbullismo e parole d’odio in rete sono parte di uno stesso fenomeno che, come il bullismo, è una problematica di tipo sociale che coinvolge il gruppo e tutti i suoi partecipanti.</vt:lpstr>
      <vt:lpstr> promuovere comportamenti prosociali in rete </vt:lpstr>
      <vt:lpstr>RESPONSABILIZZAZIONE PERSONALE, </vt:lpstr>
      <vt:lpstr>Presentazione standard di PowerPoint</vt:lpstr>
      <vt:lpstr>pongono al centro il tema del linguaggio e del posizionamento di ognuno di noi rispetto a questo: 1. con il web 2.0 non possiamo più affermare di non esserci accorti  e di non sapere cosa fare.  2. con l’educazione alla cittadinanza, anche quella digitale, come pratica di assunzione di responsabilità, non possiamo rimanere indifferenti, estranei  davanti a degli avvenimenti</vt:lpstr>
      <vt:lpstr>Importanza di promuovere programmi di Educazione tra Pari</vt:lpstr>
      <vt:lpstr>Presentazione standard di PowerPoint</vt:lpstr>
      <vt:lpstr>Presentazione standard di PowerPoint</vt:lpstr>
      <vt:lpstr>Lo sviluppo precoce del bambino (Early Childood Development-ECD) è un importante, se non il più importante, determinante sociale di salute. Questo periodo va dallo sviluppo prenatale agli 8 anni di vita. Lo sviluppo globale del bambino, per l’ECD, è un processo integrato e influenzato da un’ampia varietà di determinanti (individuali, ambientali e relazionali) che intervengono in tempi e contesti diversi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ASL Milano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Iannaccone Nicola</dc:creator>
  <cp:lastModifiedBy>Utente</cp:lastModifiedBy>
  <cp:revision>78</cp:revision>
  <dcterms:created xsi:type="dcterms:W3CDTF">2017-10-30T08:33:25Z</dcterms:created>
  <dcterms:modified xsi:type="dcterms:W3CDTF">2017-11-16T08:33:17Z</dcterms:modified>
</cp:coreProperties>
</file>