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56" r:id="rId2"/>
    <p:sldId id="257" r:id="rId3"/>
    <p:sldId id="258" r:id="rId4"/>
    <p:sldId id="259" r:id="rId5"/>
    <p:sldId id="260" r:id="rId6"/>
    <p:sldId id="261" r:id="rId7"/>
    <p:sldId id="272" r:id="rId8"/>
    <p:sldId id="265" r:id="rId9"/>
    <p:sldId id="266" r:id="rId10"/>
    <p:sldId id="273" r:id="rId11"/>
    <p:sldId id="274" r:id="rId12"/>
    <p:sldId id="263" r:id="rId13"/>
    <p:sldId id="275" r:id="rId14"/>
    <p:sldId id="276" r:id="rId15"/>
    <p:sldId id="277" r:id="rId16"/>
    <p:sldId id="278" r:id="rId17"/>
    <p:sldId id="281" r:id="rId18"/>
    <p:sldId id="280" r:id="rId19"/>
  </p:sldIdLst>
  <p:sldSz cx="9144000" cy="6858000" type="screen4x3"/>
  <p:notesSz cx="6858000" cy="9144000"/>
  <p:defaultTextStyle>
    <a:defPPr>
      <a:defRPr lang="it-IT"/>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CC0000"/>
  </p:clrMru>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Stile chiaro 3 - Colore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84E427A-3D55-4303-BF80-6455036E1DE7}" styleName="Stile con tema 1 - Colore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8" autoAdjust="0"/>
  </p:normalViewPr>
  <p:slideViewPr>
    <p:cSldViewPr>
      <p:cViewPr varScale="1">
        <p:scale>
          <a:sx n="107" d="100"/>
          <a:sy n="107" d="100"/>
        </p:scale>
        <p:origin x="-7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B7FD372-AEA8-445D-AB20-2B889318A37F}" type="doc">
      <dgm:prSet loTypeId="urn:microsoft.com/office/officeart/2005/8/layout/process1" loCatId="process" qsTypeId="urn:microsoft.com/office/officeart/2005/8/quickstyle/simple3" qsCatId="simple" csTypeId="urn:microsoft.com/office/officeart/2005/8/colors/accent2_3" csCatId="accent2" phldr="1"/>
      <dgm:spPr/>
    </dgm:pt>
    <dgm:pt modelId="{C275F852-F5D7-413C-9F89-9EA372D17DE7}">
      <dgm:prSet phldrT="[Testo]">
        <dgm:style>
          <a:lnRef idx="1">
            <a:schemeClr val="accent2"/>
          </a:lnRef>
          <a:fillRef idx="2">
            <a:schemeClr val="accent2"/>
          </a:fillRef>
          <a:effectRef idx="1">
            <a:schemeClr val="accent2"/>
          </a:effectRef>
          <a:fontRef idx="minor">
            <a:schemeClr val="dk1"/>
          </a:fontRef>
        </dgm:style>
      </dgm:prSet>
      <dgm:spPr/>
      <dgm:t>
        <a:bodyPr/>
        <a:lstStyle/>
        <a:p>
          <a:r>
            <a:rPr lang="it-IT" dirty="0" smtClean="0"/>
            <a:t>Attraverso l’istituzione scolastica si costruiscono le linee portanti della </a:t>
          </a:r>
          <a:r>
            <a:rPr lang="it-IT" b="1" dirty="0" smtClean="0"/>
            <a:t>SOCIALIZAZIONE E STRATIFICAZIONE SOCIALE</a:t>
          </a:r>
          <a:endParaRPr lang="it-IT" b="1" dirty="0"/>
        </a:p>
      </dgm:t>
    </dgm:pt>
    <dgm:pt modelId="{3231A359-0537-44AA-9827-1359400A73BB}" type="parTrans" cxnId="{980C0988-AB6E-4BE6-B12D-483A0E0C3ED1}">
      <dgm:prSet/>
      <dgm:spPr/>
      <dgm:t>
        <a:bodyPr/>
        <a:lstStyle/>
        <a:p>
          <a:endParaRPr lang="it-IT"/>
        </a:p>
      </dgm:t>
    </dgm:pt>
    <dgm:pt modelId="{A2B1CCDB-EBE6-4C5A-875C-F8C8C9B0053A}" type="sibTrans" cxnId="{980C0988-AB6E-4BE6-B12D-483A0E0C3ED1}">
      <dgm:prSet>
        <dgm:style>
          <a:lnRef idx="1">
            <a:schemeClr val="accent2"/>
          </a:lnRef>
          <a:fillRef idx="2">
            <a:schemeClr val="accent2"/>
          </a:fillRef>
          <a:effectRef idx="1">
            <a:schemeClr val="accent2"/>
          </a:effectRef>
          <a:fontRef idx="minor">
            <a:schemeClr val="dk1"/>
          </a:fontRef>
        </dgm:style>
      </dgm:prSet>
      <dgm:spPr/>
      <dgm:t>
        <a:bodyPr/>
        <a:lstStyle/>
        <a:p>
          <a:endParaRPr lang="it-IT"/>
        </a:p>
      </dgm:t>
    </dgm:pt>
    <dgm:pt modelId="{5492C886-27CF-4425-A893-28DB7098E94C}">
      <dgm:prSet phldrT="[Testo]">
        <dgm:style>
          <a:lnRef idx="1">
            <a:schemeClr val="accent2"/>
          </a:lnRef>
          <a:fillRef idx="2">
            <a:schemeClr val="accent2"/>
          </a:fillRef>
          <a:effectRef idx="1">
            <a:schemeClr val="accent2"/>
          </a:effectRef>
          <a:fontRef idx="minor">
            <a:schemeClr val="dk1"/>
          </a:fontRef>
        </dgm:style>
      </dgm:prSet>
      <dgm:spPr/>
      <dgm:t>
        <a:bodyPr/>
        <a:lstStyle/>
        <a:p>
          <a:r>
            <a:rPr lang="it-IT" b="1" dirty="0" smtClean="0"/>
            <a:t>RUOLO DI CONNOTAZIONE IDEOLOGICA</a:t>
          </a:r>
          <a:r>
            <a:rPr lang="it-IT" dirty="0" smtClean="0"/>
            <a:t>: agenzia di riproduzione sociale, prevalentemente di quella dominate</a:t>
          </a:r>
          <a:endParaRPr lang="it-IT" dirty="0"/>
        </a:p>
      </dgm:t>
    </dgm:pt>
    <dgm:pt modelId="{F6383DB5-6257-4AEC-A1ED-67A47AE6A5D2}" type="parTrans" cxnId="{33058F62-43CF-4CB5-8DE8-FAEF9D1030DC}">
      <dgm:prSet/>
      <dgm:spPr/>
      <dgm:t>
        <a:bodyPr/>
        <a:lstStyle/>
        <a:p>
          <a:endParaRPr lang="it-IT"/>
        </a:p>
      </dgm:t>
    </dgm:pt>
    <dgm:pt modelId="{9B28AE8F-206C-483D-8DFE-F8FF065C5417}" type="sibTrans" cxnId="{33058F62-43CF-4CB5-8DE8-FAEF9D1030DC}">
      <dgm:prSet>
        <dgm:style>
          <a:lnRef idx="1">
            <a:schemeClr val="accent2"/>
          </a:lnRef>
          <a:fillRef idx="2">
            <a:schemeClr val="accent2"/>
          </a:fillRef>
          <a:effectRef idx="1">
            <a:schemeClr val="accent2"/>
          </a:effectRef>
          <a:fontRef idx="minor">
            <a:schemeClr val="dk1"/>
          </a:fontRef>
        </dgm:style>
      </dgm:prSet>
      <dgm:spPr/>
      <dgm:t>
        <a:bodyPr/>
        <a:lstStyle/>
        <a:p>
          <a:endParaRPr lang="it-IT"/>
        </a:p>
      </dgm:t>
    </dgm:pt>
    <dgm:pt modelId="{96C6A5D1-05DD-4111-9EFF-23C8574FCCC5}">
      <dgm:prSet phldrT="[Testo]">
        <dgm:style>
          <a:lnRef idx="1">
            <a:schemeClr val="accent2"/>
          </a:lnRef>
          <a:fillRef idx="2">
            <a:schemeClr val="accent2"/>
          </a:fillRef>
          <a:effectRef idx="1">
            <a:schemeClr val="accent2"/>
          </a:effectRef>
          <a:fontRef idx="minor">
            <a:schemeClr val="dk1"/>
          </a:fontRef>
        </dgm:style>
      </dgm:prSet>
      <dgm:spPr/>
      <dgm:t>
        <a:bodyPr/>
        <a:lstStyle/>
        <a:p>
          <a:r>
            <a:rPr lang="it-IT" dirty="0" smtClean="0"/>
            <a:t>Nonostante tale carattere, non è mai una istituzione statica e monolitica, bensì è </a:t>
          </a:r>
          <a:r>
            <a:rPr lang="it-IT" b="1" dirty="0" smtClean="0"/>
            <a:t>TAPPA DI EMANCIPAZIONE E RISCATTO DEI CETI POPOLARI</a:t>
          </a:r>
          <a:endParaRPr lang="it-IT" b="1" dirty="0"/>
        </a:p>
      </dgm:t>
    </dgm:pt>
    <dgm:pt modelId="{1863B5F3-9C3F-461F-ACA6-F811D1839FAD}" type="parTrans" cxnId="{750E0591-68E1-457C-B4BF-05551D413A22}">
      <dgm:prSet/>
      <dgm:spPr/>
      <dgm:t>
        <a:bodyPr/>
        <a:lstStyle/>
        <a:p>
          <a:endParaRPr lang="it-IT"/>
        </a:p>
      </dgm:t>
    </dgm:pt>
    <dgm:pt modelId="{5E38CEEB-CB93-4F36-8B45-FE55CBAF3861}" type="sibTrans" cxnId="{750E0591-68E1-457C-B4BF-05551D413A22}">
      <dgm:prSet/>
      <dgm:spPr/>
      <dgm:t>
        <a:bodyPr/>
        <a:lstStyle/>
        <a:p>
          <a:endParaRPr lang="it-IT"/>
        </a:p>
      </dgm:t>
    </dgm:pt>
    <dgm:pt modelId="{CB61B14D-F586-4A04-A10E-ECEB437B0CEC}" type="pres">
      <dgm:prSet presAssocID="{7B7FD372-AEA8-445D-AB20-2B889318A37F}" presName="Name0" presStyleCnt="0">
        <dgm:presLayoutVars>
          <dgm:dir/>
          <dgm:resizeHandles val="exact"/>
        </dgm:presLayoutVars>
      </dgm:prSet>
      <dgm:spPr/>
    </dgm:pt>
    <dgm:pt modelId="{8FD42F8B-764B-49CE-AA25-72EFB7A923B4}" type="pres">
      <dgm:prSet presAssocID="{C275F852-F5D7-413C-9F89-9EA372D17DE7}" presName="node" presStyleLbl="node1" presStyleIdx="0" presStyleCnt="3" custScaleY="102089">
        <dgm:presLayoutVars>
          <dgm:bulletEnabled val="1"/>
        </dgm:presLayoutVars>
      </dgm:prSet>
      <dgm:spPr/>
      <dgm:t>
        <a:bodyPr/>
        <a:lstStyle/>
        <a:p>
          <a:endParaRPr lang="it-IT"/>
        </a:p>
      </dgm:t>
    </dgm:pt>
    <dgm:pt modelId="{16EDA893-B303-4046-8513-F3C595AC6DC3}" type="pres">
      <dgm:prSet presAssocID="{A2B1CCDB-EBE6-4C5A-875C-F8C8C9B0053A}" presName="sibTrans" presStyleLbl="sibTrans2D1" presStyleIdx="0" presStyleCnt="2"/>
      <dgm:spPr/>
      <dgm:t>
        <a:bodyPr/>
        <a:lstStyle/>
        <a:p>
          <a:endParaRPr lang="it-IT"/>
        </a:p>
      </dgm:t>
    </dgm:pt>
    <dgm:pt modelId="{15D1CD75-1C24-45B9-AB39-5AADD93896F2}" type="pres">
      <dgm:prSet presAssocID="{A2B1CCDB-EBE6-4C5A-875C-F8C8C9B0053A}" presName="connectorText" presStyleLbl="sibTrans2D1" presStyleIdx="0" presStyleCnt="2"/>
      <dgm:spPr/>
      <dgm:t>
        <a:bodyPr/>
        <a:lstStyle/>
        <a:p>
          <a:endParaRPr lang="it-IT"/>
        </a:p>
      </dgm:t>
    </dgm:pt>
    <dgm:pt modelId="{674347BB-176E-4BBB-BF38-7AB2E2182224}" type="pres">
      <dgm:prSet presAssocID="{5492C886-27CF-4425-A893-28DB7098E94C}" presName="node" presStyleLbl="node1" presStyleIdx="1" presStyleCnt="3">
        <dgm:presLayoutVars>
          <dgm:bulletEnabled val="1"/>
        </dgm:presLayoutVars>
      </dgm:prSet>
      <dgm:spPr/>
      <dgm:t>
        <a:bodyPr/>
        <a:lstStyle/>
        <a:p>
          <a:endParaRPr lang="it-IT"/>
        </a:p>
      </dgm:t>
    </dgm:pt>
    <dgm:pt modelId="{256E97FB-5C1B-4ACC-A338-B366752136D0}" type="pres">
      <dgm:prSet presAssocID="{9B28AE8F-206C-483D-8DFE-F8FF065C5417}" presName="sibTrans" presStyleLbl="sibTrans2D1" presStyleIdx="1" presStyleCnt="2"/>
      <dgm:spPr/>
      <dgm:t>
        <a:bodyPr/>
        <a:lstStyle/>
        <a:p>
          <a:endParaRPr lang="it-IT"/>
        </a:p>
      </dgm:t>
    </dgm:pt>
    <dgm:pt modelId="{6CDBC1E3-2231-49D0-8E5B-F4E27295B952}" type="pres">
      <dgm:prSet presAssocID="{9B28AE8F-206C-483D-8DFE-F8FF065C5417}" presName="connectorText" presStyleLbl="sibTrans2D1" presStyleIdx="1" presStyleCnt="2"/>
      <dgm:spPr/>
      <dgm:t>
        <a:bodyPr/>
        <a:lstStyle/>
        <a:p>
          <a:endParaRPr lang="it-IT"/>
        </a:p>
      </dgm:t>
    </dgm:pt>
    <dgm:pt modelId="{209A6B00-EB26-46E8-BA51-F8CBAA9EAA05}" type="pres">
      <dgm:prSet presAssocID="{96C6A5D1-05DD-4111-9EFF-23C8574FCCC5}" presName="node" presStyleLbl="node1" presStyleIdx="2" presStyleCnt="3">
        <dgm:presLayoutVars>
          <dgm:bulletEnabled val="1"/>
        </dgm:presLayoutVars>
      </dgm:prSet>
      <dgm:spPr/>
      <dgm:t>
        <a:bodyPr/>
        <a:lstStyle/>
        <a:p>
          <a:endParaRPr lang="it-IT"/>
        </a:p>
      </dgm:t>
    </dgm:pt>
  </dgm:ptLst>
  <dgm:cxnLst>
    <dgm:cxn modelId="{622FED83-B182-454A-816C-F8F737346FAD}" type="presOf" srcId="{9B28AE8F-206C-483D-8DFE-F8FF065C5417}" destId="{256E97FB-5C1B-4ACC-A338-B366752136D0}" srcOrd="0" destOrd="0" presId="urn:microsoft.com/office/officeart/2005/8/layout/process1"/>
    <dgm:cxn modelId="{00E4756A-801A-4600-9D4F-93F040453838}" type="presOf" srcId="{5492C886-27CF-4425-A893-28DB7098E94C}" destId="{674347BB-176E-4BBB-BF38-7AB2E2182224}" srcOrd="0" destOrd="0" presId="urn:microsoft.com/office/officeart/2005/8/layout/process1"/>
    <dgm:cxn modelId="{9214051E-14E9-4AF5-A7F2-A467A3BE58C8}" type="presOf" srcId="{96C6A5D1-05DD-4111-9EFF-23C8574FCCC5}" destId="{209A6B00-EB26-46E8-BA51-F8CBAA9EAA05}" srcOrd="0" destOrd="0" presId="urn:microsoft.com/office/officeart/2005/8/layout/process1"/>
    <dgm:cxn modelId="{980C0988-AB6E-4BE6-B12D-483A0E0C3ED1}" srcId="{7B7FD372-AEA8-445D-AB20-2B889318A37F}" destId="{C275F852-F5D7-413C-9F89-9EA372D17DE7}" srcOrd="0" destOrd="0" parTransId="{3231A359-0537-44AA-9827-1359400A73BB}" sibTransId="{A2B1CCDB-EBE6-4C5A-875C-F8C8C9B0053A}"/>
    <dgm:cxn modelId="{C317E7A6-70AF-4556-B9AD-8BA1937D073C}" type="presOf" srcId="{7B7FD372-AEA8-445D-AB20-2B889318A37F}" destId="{CB61B14D-F586-4A04-A10E-ECEB437B0CEC}" srcOrd="0" destOrd="0" presId="urn:microsoft.com/office/officeart/2005/8/layout/process1"/>
    <dgm:cxn modelId="{9AD13D56-DD6E-457E-8651-21078464F443}" type="presOf" srcId="{A2B1CCDB-EBE6-4C5A-875C-F8C8C9B0053A}" destId="{15D1CD75-1C24-45B9-AB39-5AADD93896F2}" srcOrd="1" destOrd="0" presId="urn:microsoft.com/office/officeart/2005/8/layout/process1"/>
    <dgm:cxn modelId="{598AFD19-7301-4A04-A53F-43CCFE9BDFFE}" type="presOf" srcId="{A2B1CCDB-EBE6-4C5A-875C-F8C8C9B0053A}" destId="{16EDA893-B303-4046-8513-F3C595AC6DC3}" srcOrd="0" destOrd="0" presId="urn:microsoft.com/office/officeart/2005/8/layout/process1"/>
    <dgm:cxn modelId="{D54D30D2-D470-41E2-86BE-E677D08A5B46}" type="presOf" srcId="{9B28AE8F-206C-483D-8DFE-F8FF065C5417}" destId="{6CDBC1E3-2231-49D0-8E5B-F4E27295B952}" srcOrd="1" destOrd="0" presId="urn:microsoft.com/office/officeart/2005/8/layout/process1"/>
    <dgm:cxn modelId="{55F784D0-F3C7-4E8F-8B99-67DB7B8DB9F3}" type="presOf" srcId="{C275F852-F5D7-413C-9F89-9EA372D17DE7}" destId="{8FD42F8B-764B-49CE-AA25-72EFB7A923B4}" srcOrd="0" destOrd="0" presId="urn:microsoft.com/office/officeart/2005/8/layout/process1"/>
    <dgm:cxn modelId="{33058F62-43CF-4CB5-8DE8-FAEF9D1030DC}" srcId="{7B7FD372-AEA8-445D-AB20-2B889318A37F}" destId="{5492C886-27CF-4425-A893-28DB7098E94C}" srcOrd="1" destOrd="0" parTransId="{F6383DB5-6257-4AEC-A1ED-67A47AE6A5D2}" sibTransId="{9B28AE8F-206C-483D-8DFE-F8FF065C5417}"/>
    <dgm:cxn modelId="{750E0591-68E1-457C-B4BF-05551D413A22}" srcId="{7B7FD372-AEA8-445D-AB20-2B889318A37F}" destId="{96C6A5D1-05DD-4111-9EFF-23C8574FCCC5}" srcOrd="2" destOrd="0" parTransId="{1863B5F3-9C3F-461F-ACA6-F811D1839FAD}" sibTransId="{5E38CEEB-CB93-4F36-8B45-FE55CBAF3861}"/>
    <dgm:cxn modelId="{C78992C9-86F5-44BC-9FA0-93180523DE97}" type="presParOf" srcId="{CB61B14D-F586-4A04-A10E-ECEB437B0CEC}" destId="{8FD42F8B-764B-49CE-AA25-72EFB7A923B4}" srcOrd="0" destOrd="0" presId="urn:microsoft.com/office/officeart/2005/8/layout/process1"/>
    <dgm:cxn modelId="{66425B5A-C203-4777-927F-EAA13AE76D8F}" type="presParOf" srcId="{CB61B14D-F586-4A04-A10E-ECEB437B0CEC}" destId="{16EDA893-B303-4046-8513-F3C595AC6DC3}" srcOrd="1" destOrd="0" presId="urn:microsoft.com/office/officeart/2005/8/layout/process1"/>
    <dgm:cxn modelId="{D8C5D973-010F-45AA-B136-A354DC54ACDF}" type="presParOf" srcId="{16EDA893-B303-4046-8513-F3C595AC6DC3}" destId="{15D1CD75-1C24-45B9-AB39-5AADD93896F2}" srcOrd="0" destOrd="0" presId="urn:microsoft.com/office/officeart/2005/8/layout/process1"/>
    <dgm:cxn modelId="{CF95B756-9008-4637-9883-758D72A247E0}" type="presParOf" srcId="{CB61B14D-F586-4A04-A10E-ECEB437B0CEC}" destId="{674347BB-176E-4BBB-BF38-7AB2E2182224}" srcOrd="2" destOrd="0" presId="urn:microsoft.com/office/officeart/2005/8/layout/process1"/>
    <dgm:cxn modelId="{EBA9DC6C-EAA4-4209-A4AC-647CC1B1DF0E}" type="presParOf" srcId="{CB61B14D-F586-4A04-A10E-ECEB437B0CEC}" destId="{256E97FB-5C1B-4ACC-A338-B366752136D0}" srcOrd="3" destOrd="0" presId="urn:microsoft.com/office/officeart/2005/8/layout/process1"/>
    <dgm:cxn modelId="{8779DDBA-0BA6-4BE3-9DBF-BAF5A131D0C7}" type="presParOf" srcId="{256E97FB-5C1B-4ACC-A338-B366752136D0}" destId="{6CDBC1E3-2231-49D0-8E5B-F4E27295B952}" srcOrd="0" destOrd="0" presId="urn:microsoft.com/office/officeart/2005/8/layout/process1"/>
    <dgm:cxn modelId="{61386383-7792-439C-8087-7EFFC73A0F0E}" type="presParOf" srcId="{CB61B14D-F586-4A04-A10E-ECEB437B0CEC}" destId="{209A6B00-EB26-46E8-BA51-F8CBAA9EAA05}" srcOrd="4" destOrd="0" presId="urn:microsoft.com/office/officeart/2005/8/layout/process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6EE6145-9E0A-47F7-83B1-5F75E7CE6B9E}" type="doc">
      <dgm:prSet loTypeId="urn:microsoft.com/office/officeart/2005/8/layout/process1" loCatId="process" qsTypeId="urn:microsoft.com/office/officeart/2005/8/quickstyle/simple1#1" qsCatId="simple" csTypeId="urn:microsoft.com/office/officeart/2005/8/colors/accent1_2#1" csCatId="accent1" phldr="1"/>
      <dgm:spPr/>
    </dgm:pt>
    <dgm:pt modelId="{25A1252C-933D-42FF-9F0A-4E5198E8A7E1}">
      <dgm:prSet phldrT="[Testo]" custT="1">
        <dgm:style>
          <a:lnRef idx="1">
            <a:schemeClr val="accent2"/>
          </a:lnRef>
          <a:fillRef idx="2">
            <a:schemeClr val="accent2"/>
          </a:fillRef>
          <a:effectRef idx="1">
            <a:schemeClr val="accent2"/>
          </a:effectRef>
          <a:fontRef idx="minor">
            <a:schemeClr val="dk1"/>
          </a:fontRef>
        </dgm:style>
      </dgm:prSet>
      <dgm:spPr/>
      <dgm:t>
        <a:bodyPr/>
        <a:lstStyle/>
        <a:p>
          <a:r>
            <a:rPr lang="it-IT" sz="1800" dirty="0" smtClean="0">
              <a:solidFill>
                <a:schemeClr val="tx1"/>
              </a:solidFill>
            </a:rPr>
            <a:t>La professionalità degli insegnanti ha quindi </a:t>
          </a:r>
          <a:r>
            <a:rPr lang="it-IT" sz="1800" b="1" dirty="0" smtClean="0">
              <a:solidFill>
                <a:schemeClr val="tx1"/>
              </a:solidFill>
            </a:rPr>
            <a:t>carattere riflessivo</a:t>
          </a:r>
          <a:endParaRPr lang="it-IT" sz="1800" dirty="0">
            <a:solidFill>
              <a:schemeClr val="tx1"/>
            </a:solidFill>
          </a:endParaRPr>
        </a:p>
      </dgm:t>
    </dgm:pt>
    <dgm:pt modelId="{6671F447-7716-4470-9BB6-CB5404905922}" type="parTrans" cxnId="{166F3C90-8C12-458E-B71B-7A30746C63BD}">
      <dgm:prSet/>
      <dgm:spPr/>
      <dgm:t>
        <a:bodyPr/>
        <a:lstStyle/>
        <a:p>
          <a:endParaRPr lang="it-IT"/>
        </a:p>
      </dgm:t>
    </dgm:pt>
    <dgm:pt modelId="{6729A1FA-144A-46C8-854C-0D6A9780743F}" type="sibTrans" cxnId="{166F3C90-8C12-458E-B71B-7A30746C63BD}">
      <dgm:prSet>
        <dgm:style>
          <a:lnRef idx="1">
            <a:schemeClr val="accent2"/>
          </a:lnRef>
          <a:fillRef idx="2">
            <a:schemeClr val="accent2"/>
          </a:fillRef>
          <a:effectRef idx="1">
            <a:schemeClr val="accent2"/>
          </a:effectRef>
          <a:fontRef idx="minor">
            <a:schemeClr val="dk1"/>
          </a:fontRef>
        </dgm:style>
      </dgm:prSet>
      <dgm:spPr/>
      <dgm:t>
        <a:bodyPr/>
        <a:lstStyle/>
        <a:p>
          <a:endParaRPr lang="it-IT"/>
        </a:p>
      </dgm:t>
    </dgm:pt>
    <dgm:pt modelId="{C60D18C2-F97E-472D-AC71-18CD98F491B7}">
      <dgm:prSet phldrT="[Testo]" custT="1">
        <dgm:style>
          <a:lnRef idx="1">
            <a:schemeClr val="accent2"/>
          </a:lnRef>
          <a:fillRef idx="2">
            <a:schemeClr val="accent2"/>
          </a:fillRef>
          <a:effectRef idx="1">
            <a:schemeClr val="accent2"/>
          </a:effectRef>
          <a:fontRef idx="minor">
            <a:schemeClr val="dk1"/>
          </a:fontRef>
        </dgm:style>
      </dgm:prSet>
      <dgm:spPr/>
      <dgm:t>
        <a:bodyPr/>
        <a:lstStyle/>
        <a:p>
          <a:r>
            <a:rPr lang="it-IT" sz="1800" dirty="0" smtClean="0">
              <a:solidFill>
                <a:schemeClr val="tx1"/>
              </a:solidFill>
            </a:rPr>
            <a:t>Assume </a:t>
          </a:r>
          <a:r>
            <a:rPr lang="it-IT" sz="1800" b="1" dirty="0" smtClean="0">
              <a:solidFill>
                <a:schemeClr val="tx1"/>
              </a:solidFill>
            </a:rPr>
            <a:t>CONNOTAZIONE SOCIALE </a:t>
          </a:r>
          <a:endParaRPr lang="it-IT" sz="1800" dirty="0">
            <a:solidFill>
              <a:schemeClr val="tx1"/>
            </a:solidFill>
          </a:endParaRPr>
        </a:p>
      </dgm:t>
    </dgm:pt>
    <dgm:pt modelId="{0C837D5D-074F-46C1-AEE5-023FD4CAC268}" type="parTrans" cxnId="{D1926C7F-2B7D-45C7-A9EF-CD4946F928BB}">
      <dgm:prSet/>
      <dgm:spPr/>
      <dgm:t>
        <a:bodyPr/>
        <a:lstStyle/>
        <a:p>
          <a:endParaRPr lang="it-IT"/>
        </a:p>
      </dgm:t>
    </dgm:pt>
    <dgm:pt modelId="{ACC0DD5F-C4A3-4C40-A4D4-2FBCB659CE24}" type="sibTrans" cxnId="{D1926C7F-2B7D-45C7-A9EF-CD4946F928BB}">
      <dgm:prSet>
        <dgm:style>
          <a:lnRef idx="1">
            <a:schemeClr val="accent2"/>
          </a:lnRef>
          <a:fillRef idx="2">
            <a:schemeClr val="accent2"/>
          </a:fillRef>
          <a:effectRef idx="1">
            <a:schemeClr val="accent2"/>
          </a:effectRef>
          <a:fontRef idx="minor">
            <a:schemeClr val="dk1"/>
          </a:fontRef>
        </dgm:style>
      </dgm:prSet>
      <dgm:spPr/>
      <dgm:t>
        <a:bodyPr/>
        <a:lstStyle/>
        <a:p>
          <a:endParaRPr lang="it-IT"/>
        </a:p>
      </dgm:t>
    </dgm:pt>
    <dgm:pt modelId="{D67C1680-824C-4B31-97D5-DD30F69EF081}">
      <dgm:prSet phldrT="[Testo]" custT="1">
        <dgm:style>
          <a:lnRef idx="1">
            <a:schemeClr val="accent2"/>
          </a:lnRef>
          <a:fillRef idx="2">
            <a:schemeClr val="accent2"/>
          </a:fillRef>
          <a:effectRef idx="1">
            <a:schemeClr val="accent2"/>
          </a:effectRef>
          <a:fontRef idx="minor">
            <a:schemeClr val="dk1"/>
          </a:fontRef>
        </dgm:style>
      </dgm:prSet>
      <dgm:spPr/>
      <dgm:t>
        <a:bodyPr/>
        <a:lstStyle/>
        <a:p>
          <a:r>
            <a:rPr lang="it-IT" sz="1800" b="0" dirty="0" smtClean="0">
              <a:solidFill>
                <a:schemeClr val="tx1"/>
              </a:solidFill>
            </a:rPr>
            <a:t>Diventa importante parlare di </a:t>
          </a:r>
          <a:r>
            <a:rPr lang="it-IT" sz="1800" b="1" dirty="0" smtClean="0">
              <a:solidFill>
                <a:schemeClr val="tx1"/>
              </a:solidFill>
            </a:rPr>
            <a:t>collettività e rappresentazione sociale che si ha del docente</a:t>
          </a:r>
          <a:endParaRPr lang="it-IT" sz="1800" b="1" dirty="0">
            <a:solidFill>
              <a:schemeClr val="tx1"/>
            </a:solidFill>
          </a:endParaRPr>
        </a:p>
      </dgm:t>
    </dgm:pt>
    <dgm:pt modelId="{A8E0B4B0-C1B3-480B-BBCA-91A58E8BD676}" type="parTrans" cxnId="{E3036B6D-ED35-4C78-BF9D-521AF6A892A7}">
      <dgm:prSet/>
      <dgm:spPr/>
      <dgm:t>
        <a:bodyPr/>
        <a:lstStyle/>
        <a:p>
          <a:endParaRPr lang="it-IT"/>
        </a:p>
      </dgm:t>
    </dgm:pt>
    <dgm:pt modelId="{F87DFCB2-693D-4F3F-9245-0F9400E37D0D}" type="sibTrans" cxnId="{E3036B6D-ED35-4C78-BF9D-521AF6A892A7}">
      <dgm:prSet/>
      <dgm:spPr/>
      <dgm:t>
        <a:bodyPr/>
        <a:lstStyle/>
        <a:p>
          <a:endParaRPr lang="it-IT"/>
        </a:p>
      </dgm:t>
    </dgm:pt>
    <dgm:pt modelId="{EB13DF2E-C32B-46EA-85F5-0AEDC1B9046C}" type="pres">
      <dgm:prSet presAssocID="{A6EE6145-9E0A-47F7-83B1-5F75E7CE6B9E}" presName="Name0" presStyleCnt="0">
        <dgm:presLayoutVars>
          <dgm:dir/>
          <dgm:resizeHandles val="exact"/>
        </dgm:presLayoutVars>
      </dgm:prSet>
      <dgm:spPr/>
    </dgm:pt>
    <dgm:pt modelId="{9B3CF0A2-5D4D-4915-9593-00BABCE55522}" type="pres">
      <dgm:prSet presAssocID="{25A1252C-933D-42FF-9F0A-4E5198E8A7E1}" presName="node" presStyleLbl="node1" presStyleIdx="0" presStyleCnt="3" custScaleX="111293" custScaleY="99697">
        <dgm:presLayoutVars>
          <dgm:bulletEnabled val="1"/>
        </dgm:presLayoutVars>
      </dgm:prSet>
      <dgm:spPr/>
      <dgm:t>
        <a:bodyPr/>
        <a:lstStyle/>
        <a:p>
          <a:endParaRPr lang="it-IT"/>
        </a:p>
      </dgm:t>
    </dgm:pt>
    <dgm:pt modelId="{5E0B58BA-3137-4515-96FD-56E83CAE13DC}" type="pres">
      <dgm:prSet presAssocID="{6729A1FA-144A-46C8-854C-0D6A9780743F}" presName="sibTrans" presStyleLbl="sibTrans2D1" presStyleIdx="0" presStyleCnt="2"/>
      <dgm:spPr/>
      <dgm:t>
        <a:bodyPr/>
        <a:lstStyle/>
        <a:p>
          <a:endParaRPr lang="it-IT"/>
        </a:p>
      </dgm:t>
    </dgm:pt>
    <dgm:pt modelId="{43254E7A-4A6D-431D-85FC-01B756D24A64}" type="pres">
      <dgm:prSet presAssocID="{6729A1FA-144A-46C8-854C-0D6A9780743F}" presName="connectorText" presStyleLbl="sibTrans2D1" presStyleIdx="0" presStyleCnt="2"/>
      <dgm:spPr/>
      <dgm:t>
        <a:bodyPr/>
        <a:lstStyle/>
        <a:p>
          <a:endParaRPr lang="it-IT"/>
        </a:p>
      </dgm:t>
    </dgm:pt>
    <dgm:pt modelId="{BC6C7335-6564-4777-8881-A6FFDB843F3B}" type="pres">
      <dgm:prSet presAssocID="{C60D18C2-F97E-472D-AC71-18CD98F491B7}" presName="node" presStyleLbl="node1" presStyleIdx="1" presStyleCnt="3" custScaleX="130200" custScaleY="62379">
        <dgm:presLayoutVars>
          <dgm:bulletEnabled val="1"/>
        </dgm:presLayoutVars>
      </dgm:prSet>
      <dgm:spPr/>
      <dgm:t>
        <a:bodyPr/>
        <a:lstStyle/>
        <a:p>
          <a:endParaRPr lang="it-IT"/>
        </a:p>
      </dgm:t>
    </dgm:pt>
    <dgm:pt modelId="{7DAB93F5-8F51-4209-8A84-98ED1D138711}" type="pres">
      <dgm:prSet presAssocID="{ACC0DD5F-C4A3-4C40-A4D4-2FBCB659CE24}" presName="sibTrans" presStyleLbl="sibTrans2D1" presStyleIdx="1" presStyleCnt="2"/>
      <dgm:spPr/>
      <dgm:t>
        <a:bodyPr/>
        <a:lstStyle/>
        <a:p>
          <a:endParaRPr lang="it-IT"/>
        </a:p>
      </dgm:t>
    </dgm:pt>
    <dgm:pt modelId="{4CF1BB6C-1BA0-42D4-8DB3-53A5E1ACB39C}" type="pres">
      <dgm:prSet presAssocID="{ACC0DD5F-C4A3-4C40-A4D4-2FBCB659CE24}" presName="connectorText" presStyleLbl="sibTrans2D1" presStyleIdx="1" presStyleCnt="2"/>
      <dgm:spPr/>
      <dgm:t>
        <a:bodyPr/>
        <a:lstStyle/>
        <a:p>
          <a:endParaRPr lang="it-IT"/>
        </a:p>
      </dgm:t>
    </dgm:pt>
    <dgm:pt modelId="{2777FEF3-113B-4D4F-8869-465163ED68AE}" type="pres">
      <dgm:prSet presAssocID="{D67C1680-824C-4B31-97D5-DD30F69EF081}" presName="node" presStyleLbl="node1" presStyleIdx="2" presStyleCnt="3" custScaleX="115150">
        <dgm:presLayoutVars>
          <dgm:bulletEnabled val="1"/>
        </dgm:presLayoutVars>
      </dgm:prSet>
      <dgm:spPr/>
      <dgm:t>
        <a:bodyPr/>
        <a:lstStyle/>
        <a:p>
          <a:endParaRPr lang="it-IT"/>
        </a:p>
      </dgm:t>
    </dgm:pt>
  </dgm:ptLst>
  <dgm:cxnLst>
    <dgm:cxn modelId="{D1556F43-2C01-4833-9382-1CEDCBAE25EF}" type="presOf" srcId="{D67C1680-824C-4B31-97D5-DD30F69EF081}" destId="{2777FEF3-113B-4D4F-8869-465163ED68AE}" srcOrd="0" destOrd="0" presId="urn:microsoft.com/office/officeart/2005/8/layout/process1"/>
    <dgm:cxn modelId="{D1926C7F-2B7D-45C7-A9EF-CD4946F928BB}" srcId="{A6EE6145-9E0A-47F7-83B1-5F75E7CE6B9E}" destId="{C60D18C2-F97E-472D-AC71-18CD98F491B7}" srcOrd="1" destOrd="0" parTransId="{0C837D5D-074F-46C1-AEE5-023FD4CAC268}" sibTransId="{ACC0DD5F-C4A3-4C40-A4D4-2FBCB659CE24}"/>
    <dgm:cxn modelId="{0132B3E6-662B-4ED2-A416-B02D0DDE67E2}" type="presOf" srcId="{6729A1FA-144A-46C8-854C-0D6A9780743F}" destId="{5E0B58BA-3137-4515-96FD-56E83CAE13DC}" srcOrd="0" destOrd="0" presId="urn:microsoft.com/office/officeart/2005/8/layout/process1"/>
    <dgm:cxn modelId="{7CE315FF-9C7C-4C6A-BBEC-6D33B6AC493A}" type="presOf" srcId="{ACC0DD5F-C4A3-4C40-A4D4-2FBCB659CE24}" destId="{4CF1BB6C-1BA0-42D4-8DB3-53A5E1ACB39C}" srcOrd="1" destOrd="0" presId="urn:microsoft.com/office/officeart/2005/8/layout/process1"/>
    <dgm:cxn modelId="{E3036B6D-ED35-4C78-BF9D-521AF6A892A7}" srcId="{A6EE6145-9E0A-47F7-83B1-5F75E7CE6B9E}" destId="{D67C1680-824C-4B31-97D5-DD30F69EF081}" srcOrd="2" destOrd="0" parTransId="{A8E0B4B0-C1B3-480B-BBCA-91A58E8BD676}" sibTransId="{F87DFCB2-693D-4F3F-9245-0F9400E37D0D}"/>
    <dgm:cxn modelId="{166F3C90-8C12-458E-B71B-7A30746C63BD}" srcId="{A6EE6145-9E0A-47F7-83B1-5F75E7CE6B9E}" destId="{25A1252C-933D-42FF-9F0A-4E5198E8A7E1}" srcOrd="0" destOrd="0" parTransId="{6671F447-7716-4470-9BB6-CB5404905922}" sibTransId="{6729A1FA-144A-46C8-854C-0D6A9780743F}"/>
    <dgm:cxn modelId="{A1C452A3-F809-42FA-AD29-6502AE7D04AD}" type="presOf" srcId="{25A1252C-933D-42FF-9F0A-4E5198E8A7E1}" destId="{9B3CF0A2-5D4D-4915-9593-00BABCE55522}" srcOrd="0" destOrd="0" presId="urn:microsoft.com/office/officeart/2005/8/layout/process1"/>
    <dgm:cxn modelId="{B77984EC-7D9D-4CA8-B32F-53C08A3D7159}" type="presOf" srcId="{ACC0DD5F-C4A3-4C40-A4D4-2FBCB659CE24}" destId="{7DAB93F5-8F51-4209-8A84-98ED1D138711}" srcOrd="0" destOrd="0" presId="urn:microsoft.com/office/officeart/2005/8/layout/process1"/>
    <dgm:cxn modelId="{C9316D4E-1517-47F5-8BE2-492CF214EB88}" type="presOf" srcId="{6729A1FA-144A-46C8-854C-0D6A9780743F}" destId="{43254E7A-4A6D-431D-85FC-01B756D24A64}" srcOrd="1" destOrd="0" presId="urn:microsoft.com/office/officeart/2005/8/layout/process1"/>
    <dgm:cxn modelId="{FD5097CA-24D8-40AB-A74B-F1FD062B3335}" type="presOf" srcId="{C60D18C2-F97E-472D-AC71-18CD98F491B7}" destId="{BC6C7335-6564-4777-8881-A6FFDB843F3B}" srcOrd="0" destOrd="0" presId="urn:microsoft.com/office/officeart/2005/8/layout/process1"/>
    <dgm:cxn modelId="{E8AA7978-3762-4CF7-8F99-2EA9E02BB970}" type="presOf" srcId="{A6EE6145-9E0A-47F7-83B1-5F75E7CE6B9E}" destId="{EB13DF2E-C32B-46EA-85F5-0AEDC1B9046C}" srcOrd="0" destOrd="0" presId="urn:microsoft.com/office/officeart/2005/8/layout/process1"/>
    <dgm:cxn modelId="{1F6A39E3-D09E-4D63-802C-2223406F3C3E}" type="presParOf" srcId="{EB13DF2E-C32B-46EA-85F5-0AEDC1B9046C}" destId="{9B3CF0A2-5D4D-4915-9593-00BABCE55522}" srcOrd="0" destOrd="0" presId="urn:microsoft.com/office/officeart/2005/8/layout/process1"/>
    <dgm:cxn modelId="{5A898BC9-CEEC-4238-B759-0FB5F52B0CB7}" type="presParOf" srcId="{EB13DF2E-C32B-46EA-85F5-0AEDC1B9046C}" destId="{5E0B58BA-3137-4515-96FD-56E83CAE13DC}" srcOrd="1" destOrd="0" presId="urn:microsoft.com/office/officeart/2005/8/layout/process1"/>
    <dgm:cxn modelId="{E9E90EFC-4B44-409B-9536-8C0A281B1F98}" type="presParOf" srcId="{5E0B58BA-3137-4515-96FD-56E83CAE13DC}" destId="{43254E7A-4A6D-431D-85FC-01B756D24A64}" srcOrd="0" destOrd="0" presId="urn:microsoft.com/office/officeart/2005/8/layout/process1"/>
    <dgm:cxn modelId="{A4DDF89F-D851-4820-B542-4B821E636862}" type="presParOf" srcId="{EB13DF2E-C32B-46EA-85F5-0AEDC1B9046C}" destId="{BC6C7335-6564-4777-8881-A6FFDB843F3B}" srcOrd="2" destOrd="0" presId="urn:microsoft.com/office/officeart/2005/8/layout/process1"/>
    <dgm:cxn modelId="{52820B8C-747D-4E01-BEE1-E3060E80F97A}" type="presParOf" srcId="{EB13DF2E-C32B-46EA-85F5-0AEDC1B9046C}" destId="{7DAB93F5-8F51-4209-8A84-98ED1D138711}" srcOrd="3" destOrd="0" presId="urn:microsoft.com/office/officeart/2005/8/layout/process1"/>
    <dgm:cxn modelId="{102655FD-CD31-443D-B5F1-03B4CADA5C13}" type="presParOf" srcId="{7DAB93F5-8F51-4209-8A84-98ED1D138711}" destId="{4CF1BB6C-1BA0-42D4-8DB3-53A5E1ACB39C}" srcOrd="0" destOrd="0" presId="urn:microsoft.com/office/officeart/2005/8/layout/process1"/>
    <dgm:cxn modelId="{51E56776-08E3-4350-A727-8090843C7D7E}" type="presParOf" srcId="{EB13DF2E-C32B-46EA-85F5-0AEDC1B9046C}" destId="{2777FEF3-113B-4D4F-8869-465163ED68AE}" srcOrd="4" destOrd="0" presId="urn:microsoft.com/office/officeart/2005/8/layout/process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it-IT"/>
          </a:p>
        </p:txBody>
      </p:sp>
      <p:sp>
        <p:nvSpPr>
          <p:cNvPr id="3" name="Segnaposto dat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40ED9A68-EF6B-4DF6-952B-BB1CA796DD59}" type="datetimeFigureOut">
              <a:rPr lang="it-IT"/>
              <a:pPr>
                <a:defRPr/>
              </a:pPr>
              <a:t>20/09/2016</a:t>
            </a:fld>
            <a:endParaRPr lang="it-IT"/>
          </a:p>
        </p:txBody>
      </p:sp>
      <p:sp>
        <p:nvSpPr>
          <p:cNvPr id="4" name="Segnaposto piè di pa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it-IT"/>
          </a:p>
        </p:txBody>
      </p:sp>
      <p:sp>
        <p:nvSpPr>
          <p:cNvPr id="5" name="Segnaposto numero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92491086-190F-4D74-A616-4DB726F1314B}" type="slidenum">
              <a:rPr lang="it-IT"/>
              <a:pPr>
                <a:defRPr/>
              </a:pPr>
              <a:t>‹N›</a:t>
            </a:fld>
            <a:endParaRPr lang="it-IT"/>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8D970819-95BA-4893-803A-24D52C81A35E}" type="datetimeFigureOut">
              <a:rPr lang="it-IT"/>
              <a:pPr>
                <a:defRPr/>
              </a:pPr>
              <a:t>20/09/2016</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it-IT" noProof="0"/>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noProof="0" smtClean="0"/>
              <a:t>Fare clic per modificare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endParaRPr lang="it-IT" noProof="0"/>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4AE78F83-4971-41E1-A073-B2B3ABE822CB}" type="slidenum">
              <a:rPr lang="it-IT"/>
              <a:pPr>
                <a:defRPr/>
              </a:pPr>
              <a:t>‹N›</a:t>
            </a:fld>
            <a:endParaRPr lang="it-IT"/>
          </a:p>
        </p:txBody>
      </p:sp>
    </p:spTree>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a:prstGeom prst="rect">
            <a:avLst/>
          </a:prstGeom>
        </p:spPr>
        <p:txBody>
          <a:bodyPr/>
          <a:lstStyle/>
          <a:p>
            <a:r>
              <a:rPr lang="it-IT" dirty="0" smtClean="0"/>
              <a:t>Fare clic per modificare lo stile del titolo</a:t>
            </a:r>
            <a:endParaRPr lang="it-IT" dirty="0"/>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dirty="0" smtClean="0"/>
              <a:t>Fare clic per modificare lo stile del sottotitolo dello schema</a:t>
            </a:r>
            <a:endParaRPr lang="it-IT" dirty="0"/>
          </a:p>
        </p:txBody>
      </p:sp>
      <p:sp>
        <p:nvSpPr>
          <p:cNvPr id="4" name="Segnaposto data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endParaRPr lang="it-IT"/>
          </a:p>
        </p:txBody>
      </p:sp>
      <p:sp>
        <p:nvSpPr>
          <p:cNvPr id="5" name="Segnaposto piè di pagina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F399D2BF-2BB8-49A5-A1B6-F7B1940AEC96}" type="slidenum">
              <a:rPr lang="it-IT"/>
              <a:pPr>
                <a:defRPr/>
              </a:pPr>
              <a:t>‹N›</a:t>
            </a:fld>
            <a:endParaRPr lang="it-IT"/>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endParaRPr lang="it-IT"/>
          </a:p>
        </p:txBody>
      </p:sp>
      <p:sp>
        <p:nvSpPr>
          <p:cNvPr id="5" name="Segnaposto piè di pagina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BC162E3B-F8BE-437F-9628-04AC6753DCC7}"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a:prstGeom prst="rect">
            <a:avLst/>
          </a:prstGeo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endParaRPr lang="it-IT"/>
          </a:p>
        </p:txBody>
      </p:sp>
      <p:sp>
        <p:nvSpPr>
          <p:cNvPr id="5" name="Segnaposto piè di pagina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B44049A7-4ED6-44C9-9FC6-68AF9D620DA6}"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endParaRPr lang="it-IT"/>
          </a:p>
        </p:txBody>
      </p:sp>
      <p:sp>
        <p:nvSpPr>
          <p:cNvPr id="5" name="Segnaposto piè di pagina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2460524C-311D-44B1-8900-EC8CA66837E3}" type="slidenum">
              <a:rPr lang="it-IT"/>
              <a:pPr>
                <a:defRPr/>
              </a:pPr>
              <a:t>‹N›</a:t>
            </a:fld>
            <a:endParaRPr lang="it-IT"/>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endParaRPr lang="it-IT"/>
          </a:p>
        </p:txBody>
      </p:sp>
      <p:sp>
        <p:nvSpPr>
          <p:cNvPr id="5" name="Segnaposto piè di pagina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C88FC7B2-2765-4303-AC64-BA088DC638A9}"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endParaRPr lang="it-IT"/>
          </a:p>
        </p:txBody>
      </p:sp>
      <p:sp>
        <p:nvSpPr>
          <p:cNvPr id="6" name="Segnaposto piè di pagina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it-IT"/>
          </a:p>
        </p:txBody>
      </p:sp>
      <p:sp>
        <p:nvSpPr>
          <p:cNvPr id="7" name="Segnaposto numero diapositiva 6"/>
          <p:cNvSpPr>
            <a:spLocks noGrp="1"/>
          </p:cNvSpPr>
          <p:nvPr>
            <p:ph type="sldNum" sz="quarter" idx="12"/>
          </p:nvPr>
        </p:nvSpPr>
        <p:spPr/>
        <p:txBody>
          <a:bodyPr/>
          <a:lstStyle>
            <a:lvl1pPr>
              <a:defRPr/>
            </a:lvl1pPr>
          </a:lstStyle>
          <a:p>
            <a:pPr>
              <a:defRPr/>
            </a:pPr>
            <a:fld id="{51A7DC9C-E98D-440A-8951-7AF341C850A8}"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endParaRPr lang="it-IT"/>
          </a:p>
        </p:txBody>
      </p:sp>
      <p:sp>
        <p:nvSpPr>
          <p:cNvPr id="8" name="Segnaposto piè di pagina 7"/>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it-IT"/>
          </a:p>
        </p:txBody>
      </p:sp>
      <p:sp>
        <p:nvSpPr>
          <p:cNvPr id="9" name="Segnaposto numero diapositiva 8"/>
          <p:cNvSpPr>
            <a:spLocks noGrp="1"/>
          </p:cNvSpPr>
          <p:nvPr>
            <p:ph type="sldNum" sz="quarter" idx="12"/>
          </p:nvPr>
        </p:nvSpPr>
        <p:spPr/>
        <p:txBody>
          <a:bodyPr/>
          <a:lstStyle>
            <a:lvl1pPr>
              <a:defRPr/>
            </a:lvl1pPr>
          </a:lstStyle>
          <a:p>
            <a:pPr>
              <a:defRPr/>
            </a:pPr>
            <a:fld id="{84E411AE-92CC-4CF1-8844-575A5FDC796E}"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endParaRPr lang="it-IT"/>
          </a:p>
        </p:txBody>
      </p:sp>
      <p:sp>
        <p:nvSpPr>
          <p:cNvPr id="4" name="Segnaposto piè di pagina 3"/>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it-IT"/>
          </a:p>
        </p:txBody>
      </p:sp>
      <p:sp>
        <p:nvSpPr>
          <p:cNvPr id="5" name="Segnaposto numero diapositiva 4"/>
          <p:cNvSpPr>
            <a:spLocks noGrp="1"/>
          </p:cNvSpPr>
          <p:nvPr>
            <p:ph type="sldNum" sz="quarter" idx="12"/>
          </p:nvPr>
        </p:nvSpPr>
        <p:spPr/>
        <p:txBody>
          <a:bodyPr/>
          <a:lstStyle>
            <a:lvl1pPr>
              <a:defRPr/>
            </a:lvl1pPr>
          </a:lstStyle>
          <a:p>
            <a:pPr>
              <a:defRPr/>
            </a:pPr>
            <a:fld id="{BB13C8C6-4267-407C-89FC-4BD3EBEF0C9B}"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endParaRPr lang="it-IT"/>
          </a:p>
        </p:txBody>
      </p:sp>
      <p:sp>
        <p:nvSpPr>
          <p:cNvPr id="3" name="Segnaposto piè di pagina 2"/>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it-IT"/>
          </a:p>
        </p:txBody>
      </p:sp>
      <p:sp>
        <p:nvSpPr>
          <p:cNvPr id="4" name="Segnaposto numero diapositiva 3"/>
          <p:cNvSpPr>
            <a:spLocks noGrp="1"/>
          </p:cNvSpPr>
          <p:nvPr>
            <p:ph type="sldNum" sz="quarter" idx="12"/>
          </p:nvPr>
        </p:nvSpPr>
        <p:spPr/>
        <p:txBody>
          <a:bodyPr/>
          <a:lstStyle>
            <a:lvl1pPr>
              <a:defRPr/>
            </a:lvl1pPr>
          </a:lstStyle>
          <a:p>
            <a:pPr>
              <a:defRPr/>
            </a:pPr>
            <a:fld id="{ECD5D8A0-2E93-4FBA-8412-9A2EBA41DE68}" type="slidenum">
              <a:rPr lang="it-IT"/>
              <a:pPr>
                <a:defRPr/>
              </a:pPr>
              <a:t>‹N›</a:t>
            </a:fld>
            <a:endParaRPr lang="it-IT"/>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a:prstGeom prst="rect">
            <a:avLst/>
          </a:prstGeo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endParaRPr lang="it-IT"/>
          </a:p>
        </p:txBody>
      </p:sp>
      <p:sp>
        <p:nvSpPr>
          <p:cNvPr id="6" name="Segnaposto piè di pagina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it-IT"/>
          </a:p>
        </p:txBody>
      </p:sp>
      <p:sp>
        <p:nvSpPr>
          <p:cNvPr id="7" name="Segnaposto numero diapositiva 6"/>
          <p:cNvSpPr>
            <a:spLocks noGrp="1"/>
          </p:cNvSpPr>
          <p:nvPr>
            <p:ph type="sldNum" sz="quarter" idx="12"/>
          </p:nvPr>
        </p:nvSpPr>
        <p:spPr/>
        <p:txBody>
          <a:bodyPr/>
          <a:lstStyle>
            <a:lvl1pPr>
              <a:defRPr/>
            </a:lvl1pPr>
          </a:lstStyle>
          <a:p>
            <a:pPr>
              <a:defRPr/>
            </a:pPr>
            <a:fld id="{DFC38332-2233-43C4-A7FE-486A385FFED2}"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a:prstGeom prst="rect">
            <a:avLst/>
          </a:prstGeo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endParaRPr lang="it-IT"/>
          </a:p>
        </p:txBody>
      </p:sp>
      <p:sp>
        <p:nvSpPr>
          <p:cNvPr id="6" name="Segnaposto piè di pagina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it-IT"/>
          </a:p>
        </p:txBody>
      </p:sp>
      <p:sp>
        <p:nvSpPr>
          <p:cNvPr id="7" name="Segnaposto numero diapositiva 6"/>
          <p:cNvSpPr>
            <a:spLocks noGrp="1"/>
          </p:cNvSpPr>
          <p:nvPr>
            <p:ph type="sldNum" sz="quarter" idx="12"/>
          </p:nvPr>
        </p:nvSpPr>
        <p:spPr/>
        <p:txBody>
          <a:bodyPr/>
          <a:lstStyle>
            <a:lvl1pPr>
              <a:defRPr/>
            </a:lvl1pPr>
          </a:lstStyle>
          <a:p>
            <a:pPr>
              <a:defRPr/>
            </a:pPr>
            <a:fld id="{929F66C9-DD03-45A2-9CE1-51F7AEC2978F}"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Segnaposto testo 2"/>
          <p:cNvSpPr>
            <a:spLocks noGrp="1"/>
          </p:cNvSpPr>
          <p:nvPr>
            <p:ph type="body" idx="1"/>
          </p:nvPr>
        </p:nvSpPr>
        <p:spPr bwMode="auto">
          <a:xfrm>
            <a:off x="457200" y="981075"/>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1D46A7A7-79CD-43C1-A981-9081CE6F01F6}" type="slidenum">
              <a:rPr lang="it-IT"/>
              <a:pPr>
                <a:defRPr/>
              </a:pPr>
              <a:t>‹N›</a:t>
            </a:fld>
            <a:endParaRPr lang="it-IT"/>
          </a:p>
        </p:txBody>
      </p:sp>
      <p:sp>
        <p:nvSpPr>
          <p:cNvPr id="8" name="Rectangle 8"/>
          <p:cNvSpPr>
            <a:spLocks noChangeArrowheads="1"/>
          </p:cNvSpPr>
          <p:nvPr userDrawn="1"/>
        </p:nvSpPr>
        <p:spPr bwMode="auto">
          <a:xfrm>
            <a:off x="0" y="-100013"/>
            <a:ext cx="9144000" cy="792163"/>
          </a:xfrm>
          <a:prstGeom prst="rect">
            <a:avLst/>
          </a:prstGeom>
          <a:noFill/>
          <a:ln w="9525">
            <a:noFill/>
            <a:miter lim="800000"/>
            <a:headEnd/>
            <a:tailEnd/>
          </a:ln>
          <a:effectLst/>
        </p:spPr>
        <p:txBody>
          <a:bodyPr anchor="ctr"/>
          <a:lstStyle/>
          <a:p>
            <a:pPr algn="ctr" fontAlgn="auto">
              <a:spcBef>
                <a:spcPts val="0"/>
              </a:spcBef>
              <a:spcAft>
                <a:spcPts val="0"/>
              </a:spcAft>
              <a:defRPr/>
            </a:pPr>
            <a:r>
              <a:rPr lang="it-IT" sz="1200" kern="0" dirty="0">
                <a:solidFill>
                  <a:sysClr val="windowText" lastClr="000000"/>
                </a:solidFill>
                <a:latin typeface="+mn-lt"/>
                <a:cs typeface="+mn-cs"/>
              </a:rPr>
              <a:t>VILLANO, «</a:t>
            </a:r>
            <a:r>
              <a:rPr lang="it-IT" sz="1200" dirty="0">
                <a:latin typeface="+mn-lt"/>
                <a:cs typeface="+mn-cs"/>
              </a:rPr>
              <a:t>Psicologia sociale, dalla teoria alla pratica</a:t>
            </a:r>
            <a:r>
              <a:rPr lang="it-IT" sz="1200" kern="0" dirty="0">
                <a:solidFill>
                  <a:sysClr val="windowText" lastClr="000000"/>
                </a:solidFill>
                <a:latin typeface="+mn-lt"/>
                <a:cs typeface="+mn-cs"/>
              </a:rPr>
              <a:t>» Il Mulino, 2016</a:t>
            </a:r>
            <a:br>
              <a:rPr lang="it-IT" sz="1200" kern="0" dirty="0">
                <a:solidFill>
                  <a:sysClr val="windowText" lastClr="000000"/>
                </a:solidFill>
                <a:latin typeface="+mn-lt"/>
                <a:cs typeface="+mn-cs"/>
              </a:rPr>
            </a:br>
            <a:r>
              <a:rPr lang="it-IT" sz="1200" kern="0" dirty="0">
                <a:solidFill>
                  <a:sysClr val="windowText" lastClr="000000"/>
                </a:solidFill>
                <a:latin typeface="+mn-lt"/>
                <a:cs typeface="+mn-cs"/>
              </a:rPr>
              <a:t>Capitolo VIII. SULLA PROFESSIONALIT</a:t>
            </a:r>
            <a:r>
              <a:rPr lang="it-IT" sz="1200" kern="0" dirty="0">
                <a:solidFill>
                  <a:sysClr val="windowText" lastClr="000000"/>
                </a:solidFill>
                <a:latin typeface="Calibri" panose="020F0502020204030204" pitchFamily="34" charset="0"/>
                <a:cs typeface="+mn-cs"/>
              </a:rPr>
              <a:t>Á</a:t>
            </a:r>
            <a:r>
              <a:rPr lang="it-IT" sz="1200" kern="0" dirty="0">
                <a:solidFill>
                  <a:sysClr val="windowText" lastClr="000000"/>
                </a:solidFill>
                <a:latin typeface="+mn-lt"/>
                <a:cs typeface="+mn-cs"/>
              </a:rPr>
              <a:t> DEGLI INSEGNANTI. </a:t>
            </a:r>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iming>
    <p:tnLst>
      <p:par>
        <p:cTn id="1" dur="indefinite" restart="never" nodeType="tmRoot"/>
      </p:par>
    </p:tnLst>
  </p:timing>
  <p:hf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pPr>
              <a:defRPr/>
            </a:pPr>
            <a:fld id="{E2289A72-F561-4E1F-9A69-BDA1DA58E865}" type="slidenum">
              <a:rPr lang="it-IT"/>
              <a:pPr>
                <a:defRPr/>
              </a:pPr>
              <a:t>1</a:t>
            </a:fld>
            <a:endParaRPr lang="it-IT"/>
          </a:p>
        </p:txBody>
      </p:sp>
      <p:sp>
        <p:nvSpPr>
          <p:cNvPr id="15362" name="Rettangolo 4"/>
          <p:cNvSpPr>
            <a:spLocks noChangeArrowheads="1"/>
          </p:cNvSpPr>
          <p:nvPr/>
        </p:nvSpPr>
        <p:spPr bwMode="auto">
          <a:xfrm>
            <a:off x="684213" y="1035050"/>
            <a:ext cx="7632700" cy="954088"/>
          </a:xfrm>
          <a:prstGeom prst="rect">
            <a:avLst/>
          </a:prstGeom>
          <a:noFill/>
          <a:ln w="9525">
            <a:noFill/>
            <a:miter lim="800000"/>
            <a:headEnd/>
            <a:tailEnd/>
          </a:ln>
        </p:spPr>
        <p:txBody>
          <a:bodyPr>
            <a:spAutoFit/>
          </a:bodyPr>
          <a:lstStyle/>
          <a:p>
            <a:pPr algn="ctr"/>
            <a:r>
              <a:rPr lang="it-IT" sz="2800" b="1" noProof="1">
                <a:solidFill>
                  <a:srgbClr val="000000"/>
                </a:solidFill>
                <a:latin typeface="Aharoni" pitchFamily="2" charset="-79"/>
                <a:cs typeface="Aharoni" pitchFamily="2" charset="-79"/>
              </a:rPr>
              <a:t> SULLA PROFESSIONALIT</a:t>
            </a:r>
            <a:r>
              <a:rPr lang="it-IT" sz="2400" b="1" noProof="1">
                <a:solidFill>
                  <a:srgbClr val="000000"/>
                </a:solidFill>
                <a:latin typeface="Arial Black" pitchFamily="34" charset="0"/>
                <a:cs typeface="Aharoni" pitchFamily="2" charset="-79"/>
              </a:rPr>
              <a:t>Á</a:t>
            </a:r>
            <a:r>
              <a:rPr lang="it-IT" sz="2800" b="1" noProof="1">
                <a:solidFill>
                  <a:srgbClr val="000000"/>
                </a:solidFill>
                <a:latin typeface="Aharoni" pitchFamily="2" charset="-79"/>
                <a:cs typeface="Aharoni" pitchFamily="2" charset="-79"/>
              </a:rPr>
              <a:t> </a:t>
            </a:r>
          </a:p>
          <a:p>
            <a:pPr algn="ctr"/>
            <a:r>
              <a:rPr lang="it-IT" sz="2800" b="1" noProof="1">
                <a:solidFill>
                  <a:srgbClr val="000000"/>
                </a:solidFill>
                <a:latin typeface="Aharoni" pitchFamily="2" charset="-79"/>
                <a:cs typeface="Aharoni" pitchFamily="2" charset="-79"/>
              </a:rPr>
              <a:t>DEGLI INSEGNANTI</a:t>
            </a:r>
            <a:endParaRPr lang="it-IT" sz="2800">
              <a:latin typeface="Calibri" pitchFamily="34" charset="0"/>
            </a:endParaRPr>
          </a:p>
        </p:txBody>
      </p:sp>
      <p:sp>
        <p:nvSpPr>
          <p:cNvPr id="6" name="CasellaDiTesto 5"/>
          <p:cNvSpPr txBox="1"/>
          <p:nvPr/>
        </p:nvSpPr>
        <p:spPr>
          <a:xfrm>
            <a:off x="684213" y="2397125"/>
            <a:ext cx="7488237" cy="2832100"/>
          </a:xfrm>
          <a:prstGeom prst="rect">
            <a:avLst/>
          </a:prstGeom>
          <a:noFill/>
        </p:spPr>
        <p:txBody>
          <a:bodyPr>
            <a:spAutoFit/>
          </a:bodyPr>
          <a:lstStyle/>
          <a:p>
            <a:pPr marL="285750" indent="-285750" fontAlgn="auto">
              <a:lnSpc>
                <a:spcPct val="200000"/>
              </a:lnSpc>
              <a:spcBef>
                <a:spcPts val="0"/>
              </a:spcBef>
              <a:spcAft>
                <a:spcPts val="0"/>
              </a:spcAft>
              <a:buFont typeface="Wingdings" panose="05000000000000000000" pitchFamily="2" charset="2"/>
              <a:buChar char="Ø"/>
              <a:defRPr/>
            </a:pPr>
            <a:r>
              <a:rPr lang="it-IT" sz="2000" i="1" dirty="0">
                <a:latin typeface="+mn-lt"/>
                <a:cs typeface="+mn-cs"/>
              </a:rPr>
              <a:t>1. La scuola e gli insegnanti: contesti sociali e modelli culturali</a:t>
            </a:r>
          </a:p>
          <a:p>
            <a:pPr marL="285750" indent="-285750" fontAlgn="auto">
              <a:lnSpc>
                <a:spcPct val="200000"/>
              </a:lnSpc>
              <a:spcBef>
                <a:spcPts val="0"/>
              </a:spcBef>
              <a:spcAft>
                <a:spcPts val="0"/>
              </a:spcAft>
              <a:buFont typeface="Wingdings" panose="05000000000000000000" pitchFamily="2" charset="2"/>
              <a:buChar char="Ø"/>
              <a:defRPr/>
            </a:pPr>
            <a:r>
              <a:rPr lang="it-IT" sz="2000" i="1" dirty="0">
                <a:latin typeface="+mn-lt"/>
                <a:cs typeface="+mn-cs"/>
              </a:rPr>
              <a:t>2. Il sistema formativo e scolastico</a:t>
            </a:r>
          </a:p>
          <a:p>
            <a:pPr marL="285750" indent="-285750" fontAlgn="auto">
              <a:lnSpc>
                <a:spcPct val="200000"/>
              </a:lnSpc>
              <a:spcBef>
                <a:spcPts val="0"/>
              </a:spcBef>
              <a:spcAft>
                <a:spcPts val="0"/>
              </a:spcAft>
              <a:buFont typeface="Wingdings" panose="05000000000000000000" pitchFamily="2" charset="2"/>
              <a:buChar char="Ø"/>
              <a:defRPr/>
            </a:pPr>
            <a:r>
              <a:rPr lang="it-IT" sz="2000" i="1" dirty="0">
                <a:latin typeface="+mn-lt"/>
                <a:cs typeface="+mn-cs"/>
              </a:rPr>
              <a:t>3. Quali competenze per quale scuole</a:t>
            </a:r>
          </a:p>
          <a:p>
            <a:pPr fontAlgn="auto">
              <a:spcBef>
                <a:spcPts val="0"/>
              </a:spcBef>
              <a:spcAft>
                <a:spcPts val="0"/>
              </a:spcAft>
              <a:defRPr/>
            </a:pPr>
            <a:endParaRPr lang="it-IT" sz="2000" i="1" dirty="0">
              <a:latin typeface="+mn-lt"/>
              <a:cs typeface="+mn-cs"/>
            </a:endParaRPr>
          </a:p>
          <a:p>
            <a:pPr marL="285750" indent="-285750" fontAlgn="auto">
              <a:spcBef>
                <a:spcPts val="0"/>
              </a:spcBef>
              <a:spcAft>
                <a:spcPts val="0"/>
              </a:spcAft>
              <a:buFont typeface="Wingdings" panose="05000000000000000000" pitchFamily="2" charset="2"/>
              <a:buChar char="Ø"/>
              <a:defRPr/>
            </a:pPr>
            <a:endParaRPr lang="it-IT" sz="2000" i="1" dirty="0">
              <a:latin typeface="+mn-lt"/>
              <a:cs typeface="+mn-cs"/>
            </a:endParaRPr>
          </a:p>
          <a:p>
            <a:pPr marL="285750" indent="-285750" fontAlgn="auto">
              <a:spcBef>
                <a:spcPts val="0"/>
              </a:spcBef>
              <a:spcAft>
                <a:spcPts val="0"/>
              </a:spcAft>
              <a:buFont typeface="Wingdings" panose="05000000000000000000" pitchFamily="2" charset="2"/>
              <a:buChar char="Ø"/>
              <a:defRPr/>
            </a:pPr>
            <a:endParaRPr lang="it-IT" dirty="0">
              <a:latin typeface="+mn-lt"/>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pPr>
              <a:defRPr/>
            </a:pPr>
            <a:fld id="{656DF28B-8741-49A9-92E6-0B024C68071A}" type="slidenum">
              <a:rPr lang="it-IT"/>
              <a:pPr>
                <a:defRPr/>
              </a:pPr>
              <a:t>10</a:t>
            </a:fld>
            <a:endParaRPr lang="it-IT"/>
          </a:p>
        </p:txBody>
      </p:sp>
      <p:sp>
        <p:nvSpPr>
          <p:cNvPr id="24578" name="CasellaDiTesto 4"/>
          <p:cNvSpPr txBox="1">
            <a:spLocks noChangeArrowheads="1"/>
          </p:cNvSpPr>
          <p:nvPr/>
        </p:nvSpPr>
        <p:spPr bwMode="auto">
          <a:xfrm>
            <a:off x="1547813" y="849313"/>
            <a:ext cx="5976937" cy="400050"/>
          </a:xfrm>
          <a:prstGeom prst="rect">
            <a:avLst/>
          </a:prstGeom>
          <a:noFill/>
          <a:ln w="9525">
            <a:noFill/>
            <a:miter lim="800000"/>
            <a:headEnd/>
            <a:tailEnd/>
          </a:ln>
        </p:spPr>
        <p:txBody>
          <a:bodyPr>
            <a:spAutoFit/>
          </a:bodyPr>
          <a:lstStyle/>
          <a:p>
            <a:pPr algn="ctr"/>
            <a:r>
              <a:rPr lang="it-IT" sz="2000" b="1">
                <a:latin typeface="Calibri" pitchFamily="34" charset="0"/>
              </a:rPr>
              <a:t>QUALI COMPETENZE PER QUALE SCUOLA</a:t>
            </a:r>
          </a:p>
        </p:txBody>
      </p:sp>
      <p:sp>
        <p:nvSpPr>
          <p:cNvPr id="2" name="CasellaDiTesto 1"/>
          <p:cNvSpPr txBox="1"/>
          <p:nvPr/>
        </p:nvSpPr>
        <p:spPr>
          <a:xfrm>
            <a:off x="2484438" y="1412875"/>
            <a:ext cx="4608512" cy="369888"/>
          </a:xfrm>
          <a:prstGeom prst="rect">
            <a:avLst/>
          </a:prstGeom>
          <a:noFill/>
        </p:spPr>
        <p:txBody>
          <a:bodyPr>
            <a:spAutoFit/>
          </a:bodyPr>
          <a:lstStyle/>
          <a:p>
            <a:pPr fontAlgn="auto">
              <a:spcBef>
                <a:spcPts val="0"/>
              </a:spcBef>
              <a:spcAft>
                <a:spcPts val="0"/>
              </a:spcAft>
              <a:defRPr/>
            </a:pPr>
            <a:r>
              <a:rPr lang="it-IT" b="1" cap="small" dirty="0">
                <a:latin typeface="+mn-lt"/>
                <a:cs typeface="+mn-cs"/>
              </a:rPr>
              <a:t>I «</a:t>
            </a:r>
            <a:r>
              <a:rPr lang="it-IT" b="1" cap="small" dirty="0" err="1">
                <a:latin typeface="+mn-lt"/>
                <a:cs typeface="+mn-cs"/>
              </a:rPr>
              <a:t>Saperi</a:t>
            </a:r>
            <a:r>
              <a:rPr lang="it-IT" b="1" cap="small" dirty="0">
                <a:latin typeface="+mn-lt"/>
                <a:cs typeface="+mn-cs"/>
              </a:rPr>
              <a:t>» dell’insegnante </a:t>
            </a:r>
            <a:r>
              <a:rPr lang="it-IT" dirty="0">
                <a:latin typeface="+mn-lt"/>
                <a:cs typeface="+mn-cs"/>
              </a:rPr>
              <a:t>(Damiano, 2007)</a:t>
            </a:r>
            <a:endParaRPr lang="it-IT" dirty="0">
              <a:latin typeface="+mn-lt"/>
              <a:cs typeface="+mn-cs"/>
            </a:endParaRPr>
          </a:p>
        </p:txBody>
      </p:sp>
      <p:sp>
        <p:nvSpPr>
          <p:cNvPr id="6" name="Pentagono 5"/>
          <p:cNvSpPr/>
          <p:nvPr/>
        </p:nvSpPr>
        <p:spPr>
          <a:xfrm>
            <a:off x="179388" y="3429000"/>
            <a:ext cx="1584325" cy="431800"/>
          </a:xfrm>
          <a:prstGeom prst="homePlate">
            <a:avLst>
              <a:gd name="adj" fmla="val 62554"/>
            </a:avLst>
          </a:prstGeom>
          <a:noFill/>
          <a:ln w="28575">
            <a:solidFill>
              <a:srgbClr val="C00000"/>
            </a:solidFill>
          </a:ln>
        </p:spPr>
        <p:style>
          <a:lnRef idx="2">
            <a:schemeClr val="accent6"/>
          </a:lnRef>
          <a:fillRef idx="1">
            <a:schemeClr val="lt1"/>
          </a:fillRef>
          <a:effectRef idx="0">
            <a:schemeClr val="accent6"/>
          </a:effectRef>
          <a:fontRef idx="minor">
            <a:schemeClr val="dk1"/>
          </a:fontRef>
        </p:style>
        <p:txBody>
          <a:bodyPr anchor="ctr"/>
          <a:lstStyle/>
          <a:p>
            <a:pPr fontAlgn="auto">
              <a:spcBef>
                <a:spcPts val="0"/>
              </a:spcBef>
              <a:spcAft>
                <a:spcPts val="0"/>
              </a:spcAft>
              <a:defRPr/>
            </a:pPr>
            <a:r>
              <a:rPr lang="it-IT" b="1" dirty="0"/>
              <a:t>Curricolare</a:t>
            </a:r>
            <a:endParaRPr lang="it-IT" b="1" dirty="0"/>
          </a:p>
        </p:txBody>
      </p:sp>
      <p:sp>
        <p:nvSpPr>
          <p:cNvPr id="3" name="CasellaDiTesto 2"/>
          <p:cNvSpPr txBox="1">
            <a:spLocks noChangeArrowheads="1"/>
          </p:cNvSpPr>
          <p:nvPr/>
        </p:nvSpPr>
        <p:spPr bwMode="auto">
          <a:xfrm>
            <a:off x="1979613" y="2073275"/>
            <a:ext cx="6840537" cy="923925"/>
          </a:xfrm>
          <a:prstGeom prst="rect">
            <a:avLst/>
          </a:prstGeom>
          <a:noFill/>
          <a:ln w="9525">
            <a:noFill/>
            <a:miter lim="800000"/>
            <a:headEnd/>
            <a:tailEnd/>
          </a:ln>
        </p:spPr>
        <p:txBody>
          <a:bodyPr>
            <a:spAutoFit/>
          </a:bodyPr>
          <a:lstStyle/>
          <a:p>
            <a:r>
              <a:rPr lang="it-IT">
                <a:latin typeface="Calibri" pitchFamily="34" charset="0"/>
              </a:rPr>
              <a:t>Le conoscenze in merito alle diverse discipline insegnate dal docente.</a:t>
            </a:r>
          </a:p>
          <a:p>
            <a:r>
              <a:rPr lang="it-IT">
                <a:latin typeface="Calibri" pitchFamily="34" charset="0"/>
              </a:rPr>
              <a:t>Non è un sapere prodotto direttamente dall’insegnante, egli deve invece saperlo padroneggiare nei suoi contenuti e in come esprimerli.</a:t>
            </a:r>
          </a:p>
        </p:txBody>
      </p:sp>
      <p:sp>
        <p:nvSpPr>
          <p:cNvPr id="7" name="Pentagono 6"/>
          <p:cNvSpPr/>
          <p:nvPr/>
        </p:nvSpPr>
        <p:spPr>
          <a:xfrm>
            <a:off x="179388" y="2286000"/>
            <a:ext cx="1584325" cy="431800"/>
          </a:xfrm>
          <a:prstGeom prst="homePlate">
            <a:avLst>
              <a:gd name="adj" fmla="val 62554"/>
            </a:avLst>
          </a:prstGeom>
          <a:noFill/>
          <a:ln w="28575">
            <a:solidFill>
              <a:srgbClr val="C00000"/>
            </a:solidFill>
          </a:ln>
        </p:spPr>
        <p:style>
          <a:lnRef idx="2">
            <a:schemeClr val="accent6"/>
          </a:lnRef>
          <a:fillRef idx="1">
            <a:schemeClr val="lt1"/>
          </a:fillRef>
          <a:effectRef idx="0">
            <a:schemeClr val="accent6"/>
          </a:effectRef>
          <a:fontRef idx="minor">
            <a:schemeClr val="dk1"/>
          </a:fontRef>
        </p:style>
        <p:txBody>
          <a:bodyPr anchor="ctr"/>
          <a:lstStyle/>
          <a:p>
            <a:pPr fontAlgn="auto">
              <a:spcBef>
                <a:spcPts val="0"/>
              </a:spcBef>
              <a:spcAft>
                <a:spcPts val="0"/>
              </a:spcAft>
              <a:defRPr/>
            </a:pPr>
            <a:r>
              <a:rPr lang="it-IT" b="1" dirty="0"/>
              <a:t>Disciplinare </a:t>
            </a:r>
            <a:endParaRPr lang="it-IT" b="1" dirty="0"/>
          </a:p>
        </p:txBody>
      </p:sp>
      <p:sp>
        <p:nvSpPr>
          <p:cNvPr id="8" name="CasellaDiTesto 7"/>
          <p:cNvSpPr txBox="1">
            <a:spLocks noChangeArrowheads="1"/>
          </p:cNvSpPr>
          <p:nvPr/>
        </p:nvSpPr>
        <p:spPr bwMode="auto">
          <a:xfrm>
            <a:off x="1908175" y="3284538"/>
            <a:ext cx="6562725" cy="923925"/>
          </a:xfrm>
          <a:prstGeom prst="rect">
            <a:avLst/>
          </a:prstGeom>
          <a:noFill/>
          <a:ln w="9525">
            <a:noFill/>
            <a:miter lim="800000"/>
            <a:headEnd/>
            <a:tailEnd/>
          </a:ln>
        </p:spPr>
        <p:txBody>
          <a:bodyPr>
            <a:spAutoFit/>
          </a:bodyPr>
          <a:lstStyle/>
          <a:p>
            <a:r>
              <a:rPr lang="it-IT">
                <a:latin typeface="Calibri" pitchFamily="34" charset="0"/>
              </a:rPr>
              <a:t>Trasformare in contenuti in programmi disciplinari. In Italia viene concordato a livello nazionale e dopo i singoli docenti la adattano alla classe.</a:t>
            </a:r>
          </a:p>
        </p:txBody>
      </p:sp>
      <p:sp>
        <p:nvSpPr>
          <p:cNvPr id="9" name="Pentagono 8"/>
          <p:cNvSpPr/>
          <p:nvPr/>
        </p:nvSpPr>
        <p:spPr>
          <a:xfrm>
            <a:off x="179388" y="4640263"/>
            <a:ext cx="1944687" cy="581025"/>
          </a:xfrm>
          <a:prstGeom prst="homePlate">
            <a:avLst>
              <a:gd name="adj" fmla="val 62554"/>
            </a:avLst>
          </a:prstGeom>
          <a:noFill/>
          <a:ln w="28575">
            <a:solidFill>
              <a:srgbClr val="C00000"/>
            </a:solidFill>
          </a:ln>
        </p:spPr>
        <p:style>
          <a:lnRef idx="2">
            <a:schemeClr val="accent6"/>
          </a:lnRef>
          <a:fillRef idx="1">
            <a:schemeClr val="lt1"/>
          </a:fillRef>
          <a:effectRef idx="0">
            <a:schemeClr val="accent6"/>
          </a:effectRef>
          <a:fontRef idx="minor">
            <a:schemeClr val="dk1"/>
          </a:fontRef>
        </p:style>
        <p:txBody>
          <a:bodyPr anchor="ctr"/>
          <a:lstStyle/>
          <a:p>
            <a:pPr fontAlgn="auto">
              <a:spcBef>
                <a:spcPts val="0"/>
              </a:spcBef>
              <a:spcAft>
                <a:spcPts val="0"/>
              </a:spcAft>
              <a:defRPr/>
            </a:pPr>
            <a:r>
              <a:rPr lang="it-IT" b="1" dirty="0"/>
              <a:t>Scienze della educazione</a:t>
            </a:r>
            <a:endParaRPr lang="it-IT" b="1" dirty="0"/>
          </a:p>
        </p:txBody>
      </p:sp>
      <p:sp>
        <p:nvSpPr>
          <p:cNvPr id="10" name="CasellaDiTesto 9"/>
          <p:cNvSpPr txBox="1">
            <a:spLocks noChangeArrowheads="1"/>
          </p:cNvSpPr>
          <p:nvPr/>
        </p:nvSpPr>
        <p:spPr bwMode="auto">
          <a:xfrm>
            <a:off x="2206625" y="4532313"/>
            <a:ext cx="6480175" cy="1200150"/>
          </a:xfrm>
          <a:prstGeom prst="rect">
            <a:avLst/>
          </a:prstGeom>
          <a:noFill/>
          <a:ln w="9525">
            <a:noFill/>
            <a:miter lim="800000"/>
            <a:headEnd/>
            <a:tailEnd/>
          </a:ln>
        </p:spPr>
        <p:txBody>
          <a:bodyPr>
            <a:spAutoFit/>
          </a:bodyPr>
          <a:lstStyle/>
          <a:p>
            <a:r>
              <a:rPr lang="it-IT">
                <a:latin typeface="Calibri" pitchFamily="34" charset="0"/>
              </a:rPr>
              <a:t>Ha diversa natura e include gli alunni, la società in cui si vive e la scuola intesa come organizzazione. È un sapere che distingue l’insegnante da altri professionisti, poiché ha un suo modo di fare scuola.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fade">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fade">
                                      <p:cBhvr>
                                        <p:cTn id="23" dur="500"/>
                                        <p:tgtEl>
                                          <p:spTgt spid="9"/>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fade">
                                      <p:cBhvr>
                                        <p:cTn id="2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3" grpId="0"/>
      <p:bldP spid="7" grpId="0" animBg="1"/>
      <p:bldP spid="8" grpId="0"/>
      <p:bldP spid="9" grpId="0" animBg="1"/>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pPr>
              <a:defRPr/>
            </a:pPr>
            <a:fld id="{B2BDE2F8-0872-44F1-A3D1-BDDBBD04C95B}" type="slidenum">
              <a:rPr lang="it-IT"/>
              <a:pPr>
                <a:defRPr/>
              </a:pPr>
              <a:t>11</a:t>
            </a:fld>
            <a:endParaRPr lang="it-IT"/>
          </a:p>
        </p:txBody>
      </p:sp>
      <p:sp>
        <p:nvSpPr>
          <p:cNvPr id="25602" name="CasellaDiTesto 4"/>
          <p:cNvSpPr txBox="1">
            <a:spLocks noChangeArrowheads="1"/>
          </p:cNvSpPr>
          <p:nvPr/>
        </p:nvSpPr>
        <p:spPr bwMode="auto">
          <a:xfrm>
            <a:off x="1547813" y="849313"/>
            <a:ext cx="5976937" cy="400050"/>
          </a:xfrm>
          <a:prstGeom prst="rect">
            <a:avLst/>
          </a:prstGeom>
          <a:noFill/>
          <a:ln w="9525">
            <a:noFill/>
            <a:miter lim="800000"/>
            <a:headEnd/>
            <a:tailEnd/>
          </a:ln>
        </p:spPr>
        <p:txBody>
          <a:bodyPr>
            <a:spAutoFit/>
          </a:bodyPr>
          <a:lstStyle/>
          <a:p>
            <a:pPr algn="ctr"/>
            <a:r>
              <a:rPr lang="it-IT" sz="2000" b="1">
                <a:latin typeface="Calibri" pitchFamily="34" charset="0"/>
              </a:rPr>
              <a:t>QUALI COMPETENZE PER QUALE SCUOLA</a:t>
            </a:r>
          </a:p>
        </p:txBody>
      </p:sp>
      <p:sp>
        <p:nvSpPr>
          <p:cNvPr id="2" name="CasellaDiTesto 1"/>
          <p:cNvSpPr txBox="1"/>
          <p:nvPr/>
        </p:nvSpPr>
        <p:spPr>
          <a:xfrm>
            <a:off x="2411413" y="1412875"/>
            <a:ext cx="4608512" cy="369888"/>
          </a:xfrm>
          <a:prstGeom prst="rect">
            <a:avLst/>
          </a:prstGeom>
          <a:noFill/>
        </p:spPr>
        <p:txBody>
          <a:bodyPr>
            <a:spAutoFit/>
          </a:bodyPr>
          <a:lstStyle/>
          <a:p>
            <a:pPr fontAlgn="auto">
              <a:spcBef>
                <a:spcPts val="0"/>
              </a:spcBef>
              <a:spcAft>
                <a:spcPts val="0"/>
              </a:spcAft>
              <a:defRPr/>
            </a:pPr>
            <a:r>
              <a:rPr lang="it-IT" b="1" cap="small" dirty="0">
                <a:latin typeface="+mn-lt"/>
                <a:cs typeface="+mn-cs"/>
              </a:rPr>
              <a:t>I «</a:t>
            </a:r>
            <a:r>
              <a:rPr lang="it-IT" b="1" cap="small" dirty="0" err="1">
                <a:latin typeface="+mn-lt"/>
                <a:cs typeface="+mn-cs"/>
              </a:rPr>
              <a:t>Saperi</a:t>
            </a:r>
            <a:r>
              <a:rPr lang="it-IT" b="1" cap="small" dirty="0">
                <a:latin typeface="+mn-lt"/>
                <a:cs typeface="+mn-cs"/>
              </a:rPr>
              <a:t>» dell’insegnante </a:t>
            </a:r>
            <a:r>
              <a:rPr lang="it-IT" dirty="0">
                <a:latin typeface="+mn-lt"/>
                <a:cs typeface="+mn-cs"/>
              </a:rPr>
              <a:t>(Damiano, 2007)</a:t>
            </a:r>
            <a:endParaRPr lang="it-IT" dirty="0">
              <a:latin typeface="+mn-lt"/>
              <a:cs typeface="+mn-cs"/>
            </a:endParaRPr>
          </a:p>
        </p:txBody>
      </p:sp>
      <p:sp>
        <p:nvSpPr>
          <p:cNvPr id="6" name="Pentagono 5"/>
          <p:cNvSpPr/>
          <p:nvPr/>
        </p:nvSpPr>
        <p:spPr>
          <a:xfrm>
            <a:off x="179388" y="2133600"/>
            <a:ext cx="1728787" cy="647700"/>
          </a:xfrm>
          <a:prstGeom prst="homePlate">
            <a:avLst>
              <a:gd name="adj" fmla="val 62554"/>
            </a:avLst>
          </a:prstGeom>
          <a:noFill/>
          <a:ln w="28575">
            <a:solidFill>
              <a:srgbClr val="C00000"/>
            </a:solidFill>
          </a:ln>
        </p:spPr>
        <p:style>
          <a:lnRef idx="2">
            <a:schemeClr val="accent6"/>
          </a:lnRef>
          <a:fillRef idx="1">
            <a:schemeClr val="lt1"/>
          </a:fillRef>
          <a:effectRef idx="0">
            <a:schemeClr val="accent6"/>
          </a:effectRef>
          <a:fontRef idx="minor">
            <a:schemeClr val="dk1"/>
          </a:fontRef>
        </p:style>
        <p:txBody>
          <a:bodyPr anchor="ctr"/>
          <a:lstStyle/>
          <a:p>
            <a:pPr fontAlgn="auto">
              <a:spcBef>
                <a:spcPts val="0"/>
              </a:spcBef>
              <a:spcAft>
                <a:spcPts val="0"/>
              </a:spcAft>
              <a:defRPr/>
            </a:pPr>
            <a:r>
              <a:rPr lang="it-IT" b="1" dirty="0"/>
              <a:t>Tradizione pedagogica</a:t>
            </a:r>
            <a:endParaRPr lang="it-IT" b="1" dirty="0"/>
          </a:p>
        </p:txBody>
      </p:sp>
      <p:sp>
        <p:nvSpPr>
          <p:cNvPr id="3" name="CasellaDiTesto 2"/>
          <p:cNvSpPr txBox="1">
            <a:spLocks noChangeArrowheads="1"/>
          </p:cNvSpPr>
          <p:nvPr/>
        </p:nvSpPr>
        <p:spPr bwMode="auto">
          <a:xfrm>
            <a:off x="2051050" y="2133600"/>
            <a:ext cx="6769100" cy="646113"/>
          </a:xfrm>
          <a:prstGeom prst="rect">
            <a:avLst/>
          </a:prstGeom>
          <a:noFill/>
          <a:ln w="9525">
            <a:noFill/>
            <a:miter lim="800000"/>
            <a:headEnd/>
            <a:tailEnd/>
          </a:ln>
        </p:spPr>
        <p:txBody>
          <a:bodyPr>
            <a:spAutoFit/>
          </a:bodyPr>
          <a:lstStyle/>
          <a:p>
            <a:r>
              <a:rPr lang="it-IT">
                <a:latin typeface="Calibri" pitchFamily="34" charset="0"/>
              </a:rPr>
              <a:t>Tradizione storica espressa da normative e da materiali del far scuola. Possono essere molto influenti soprattutto dinanzi alle innovazioni.</a:t>
            </a:r>
          </a:p>
        </p:txBody>
      </p:sp>
      <p:sp>
        <p:nvSpPr>
          <p:cNvPr id="7" name="Pentagono 6"/>
          <p:cNvSpPr/>
          <p:nvPr/>
        </p:nvSpPr>
        <p:spPr>
          <a:xfrm>
            <a:off x="179388" y="3357563"/>
            <a:ext cx="1584325" cy="431800"/>
          </a:xfrm>
          <a:prstGeom prst="homePlate">
            <a:avLst>
              <a:gd name="adj" fmla="val 62554"/>
            </a:avLst>
          </a:prstGeom>
          <a:noFill/>
          <a:ln w="28575">
            <a:solidFill>
              <a:srgbClr val="C00000"/>
            </a:solidFill>
          </a:ln>
        </p:spPr>
        <p:style>
          <a:lnRef idx="2">
            <a:schemeClr val="accent6"/>
          </a:lnRef>
          <a:fillRef idx="1">
            <a:schemeClr val="lt1"/>
          </a:fillRef>
          <a:effectRef idx="0">
            <a:schemeClr val="accent6"/>
          </a:effectRef>
          <a:fontRef idx="minor">
            <a:schemeClr val="dk1"/>
          </a:fontRef>
        </p:style>
        <p:txBody>
          <a:bodyPr anchor="ctr"/>
          <a:lstStyle/>
          <a:p>
            <a:pPr fontAlgn="auto">
              <a:spcBef>
                <a:spcPts val="0"/>
              </a:spcBef>
              <a:spcAft>
                <a:spcPts val="0"/>
              </a:spcAft>
              <a:defRPr/>
            </a:pPr>
            <a:r>
              <a:rPr lang="it-IT" b="1" dirty="0"/>
              <a:t>Esperienza</a:t>
            </a:r>
            <a:endParaRPr lang="it-IT" b="1" dirty="0"/>
          </a:p>
        </p:txBody>
      </p:sp>
      <p:sp>
        <p:nvSpPr>
          <p:cNvPr id="8" name="Pentagono 7"/>
          <p:cNvSpPr/>
          <p:nvPr/>
        </p:nvSpPr>
        <p:spPr>
          <a:xfrm>
            <a:off x="179388" y="4724400"/>
            <a:ext cx="1728787" cy="649288"/>
          </a:xfrm>
          <a:prstGeom prst="homePlate">
            <a:avLst>
              <a:gd name="adj" fmla="val 62554"/>
            </a:avLst>
          </a:prstGeom>
          <a:noFill/>
          <a:ln w="28575">
            <a:solidFill>
              <a:srgbClr val="C00000"/>
            </a:solidFill>
          </a:ln>
        </p:spPr>
        <p:style>
          <a:lnRef idx="2">
            <a:schemeClr val="accent6"/>
          </a:lnRef>
          <a:fillRef idx="1">
            <a:schemeClr val="lt1"/>
          </a:fillRef>
          <a:effectRef idx="0">
            <a:schemeClr val="accent6"/>
          </a:effectRef>
          <a:fontRef idx="minor">
            <a:schemeClr val="dk1"/>
          </a:fontRef>
        </p:style>
        <p:txBody>
          <a:bodyPr anchor="ctr"/>
          <a:lstStyle/>
          <a:p>
            <a:pPr fontAlgn="auto">
              <a:spcBef>
                <a:spcPts val="0"/>
              </a:spcBef>
              <a:spcAft>
                <a:spcPts val="0"/>
              </a:spcAft>
              <a:defRPr/>
            </a:pPr>
            <a:r>
              <a:rPr lang="it-IT" b="1" dirty="0"/>
              <a:t>Azione pedagogica</a:t>
            </a:r>
            <a:endParaRPr lang="it-IT" b="1" dirty="0"/>
          </a:p>
        </p:txBody>
      </p:sp>
      <p:sp>
        <p:nvSpPr>
          <p:cNvPr id="9" name="CasellaDiTesto 8"/>
          <p:cNvSpPr txBox="1">
            <a:spLocks noChangeArrowheads="1"/>
          </p:cNvSpPr>
          <p:nvPr/>
        </p:nvSpPr>
        <p:spPr bwMode="auto">
          <a:xfrm>
            <a:off x="1908175" y="3130550"/>
            <a:ext cx="6778625" cy="1200150"/>
          </a:xfrm>
          <a:prstGeom prst="rect">
            <a:avLst/>
          </a:prstGeom>
          <a:noFill/>
          <a:ln w="9525">
            <a:noFill/>
            <a:miter lim="800000"/>
            <a:headEnd/>
            <a:tailEnd/>
          </a:ln>
        </p:spPr>
        <p:txBody>
          <a:bodyPr>
            <a:spAutoFit/>
          </a:bodyPr>
          <a:lstStyle/>
          <a:p>
            <a:r>
              <a:rPr lang="it-IT">
                <a:latin typeface="Calibri" pitchFamily="34" charset="0"/>
              </a:rPr>
              <a:t>Si riferisce a tutto ciò che si fa nella scuola e che funziona. È un sapere che si cristallizza per creare routine.</a:t>
            </a:r>
          </a:p>
          <a:p>
            <a:r>
              <a:rPr lang="it-IT">
                <a:latin typeface="Calibri" pitchFamily="34" charset="0"/>
              </a:rPr>
              <a:t>È fondamentale ma rischia di esistere solo nelle classi senza mai andare verso il resto del mondo.</a:t>
            </a:r>
          </a:p>
        </p:txBody>
      </p:sp>
      <p:sp>
        <p:nvSpPr>
          <p:cNvPr id="10" name="CasellaDiTesto 9"/>
          <p:cNvSpPr txBox="1">
            <a:spLocks noChangeArrowheads="1"/>
          </p:cNvSpPr>
          <p:nvPr/>
        </p:nvSpPr>
        <p:spPr bwMode="auto">
          <a:xfrm>
            <a:off x="2051050" y="4546600"/>
            <a:ext cx="6913563" cy="1200150"/>
          </a:xfrm>
          <a:prstGeom prst="rect">
            <a:avLst/>
          </a:prstGeom>
          <a:noFill/>
          <a:ln w="9525">
            <a:noFill/>
            <a:miter lim="800000"/>
            <a:headEnd/>
            <a:tailEnd/>
          </a:ln>
        </p:spPr>
        <p:txBody>
          <a:bodyPr>
            <a:spAutoFit/>
          </a:bodyPr>
          <a:lstStyle/>
          <a:p>
            <a:r>
              <a:rPr lang="it-IT">
                <a:latin typeface="Calibri" pitchFamily="34" charset="0"/>
              </a:rPr>
              <a:t>Si evidenzia una specifica riflessività del docente il quale, assieme a ricercatori o colleghi, riflette, valida e sistematizza il proprio sapere in modo da renderlo verificabile ma soprattutto trasferibile in contesti altri, in primis la classe, in modo da rendere il </a:t>
            </a:r>
            <a:r>
              <a:rPr lang="it-IT">
                <a:latin typeface="Times New Roman" pitchFamily="18" charset="0"/>
                <a:cs typeface="Times New Roman" pitchFamily="18" charset="0"/>
              </a:rPr>
              <a:t>"</a:t>
            </a:r>
            <a:r>
              <a:rPr lang="it-IT">
                <a:latin typeface="Calibri" pitchFamily="34" charset="0"/>
              </a:rPr>
              <a:t>privato</a:t>
            </a:r>
            <a:r>
              <a:rPr lang="it-IT">
                <a:latin typeface="Times New Roman" pitchFamily="18" charset="0"/>
                <a:cs typeface="Times New Roman" pitchFamily="18" charset="0"/>
              </a:rPr>
              <a:t>"</a:t>
            </a:r>
            <a:r>
              <a:rPr lang="it-IT">
                <a:latin typeface="Calibri" pitchFamily="34" charset="0"/>
              </a:rPr>
              <a:t> fruibile.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5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fade">
                                      <p:cBhvr>
                                        <p:cTn id="23" dur="500"/>
                                        <p:tgtEl>
                                          <p:spTgt spid="8"/>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fade">
                                      <p:cBhvr>
                                        <p:cTn id="2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3" grpId="0"/>
      <p:bldP spid="7" grpId="0" animBg="1"/>
      <p:bldP spid="8" grpId="0" animBg="1"/>
      <p:bldP spid="9" grpId="0"/>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pPr>
              <a:defRPr/>
            </a:pPr>
            <a:fld id="{12967DFD-75BA-406B-BCF1-1E6903175A89}" type="slidenum">
              <a:rPr lang="it-IT"/>
              <a:pPr>
                <a:defRPr/>
              </a:pPr>
              <a:t>12</a:t>
            </a:fld>
            <a:endParaRPr lang="it-IT"/>
          </a:p>
        </p:txBody>
      </p:sp>
      <p:sp>
        <p:nvSpPr>
          <p:cNvPr id="26626" name="CasellaDiTesto 2"/>
          <p:cNvSpPr txBox="1">
            <a:spLocks noChangeArrowheads="1"/>
          </p:cNvSpPr>
          <p:nvPr/>
        </p:nvSpPr>
        <p:spPr bwMode="auto">
          <a:xfrm>
            <a:off x="1547813" y="849313"/>
            <a:ext cx="5976937" cy="400050"/>
          </a:xfrm>
          <a:prstGeom prst="rect">
            <a:avLst/>
          </a:prstGeom>
          <a:noFill/>
          <a:ln w="9525">
            <a:noFill/>
            <a:miter lim="800000"/>
            <a:headEnd/>
            <a:tailEnd/>
          </a:ln>
        </p:spPr>
        <p:txBody>
          <a:bodyPr>
            <a:spAutoFit/>
          </a:bodyPr>
          <a:lstStyle/>
          <a:p>
            <a:pPr algn="ctr"/>
            <a:r>
              <a:rPr lang="it-IT" sz="2000" b="1">
                <a:latin typeface="Calibri" pitchFamily="34" charset="0"/>
              </a:rPr>
              <a:t>QUALI COMPETENZE PER QUALE SCUOLA</a:t>
            </a:r>
          </a:p>
        </p:txBody>
      </p:sp>
      <p:sp>
        <p:nvSpPr>
          <p:cNvPr id="9" name="Rettangolo arrotondato 8"/>
          <p:cNvSpPr/>
          <p:nvPr/>
        </p:nvSpPr>
        <p:spPr>
          <a:xfrm>
            <a:off x="827088" y="1628775"/>
            <a:ext cx="7345362" cy="863600"/>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r>
              <a:rPr lang="it-IT" dirty="0"/>
              <a:t>Da quanto visto sinora, emerge che l’</a:t>
            </a:r>
            <a:r>
              <a:rPr lang="it-IT" b="1" dirty="0"/>
              <a:t>INSEGNAMENTO</a:t>
            </a:r>
            <a:r>
              <a:rPr lang="it-IT" dirty="0"/>
              <a:t> è un’attività plurima e complessa: chiedere una </a:t>
            </a:r>
            <a:r>
              <a:rPr lang="it-IT" b="1" dirty="0"/>
              <a:t>competenza riflessiva </a:t>
            </a:r>
            <a:r>
              <a:rPr lang="it-IT" dirty="0"/>
              <a:t>molto sviluppata.</a:t>
            </a:r>
            <a:endParaRPr lang="it-IT" dirty="0"/>
          </a:p>
        </p:txBody>
      </p:sp>
      <p:cxnSp>
        <p:nvCxnSpPr>
          <p:cNvPr id="13" name="Connettore 2 12"/>
          <p:cNvCxnSpPr/>
          <p:nvPr/>
        </p:nvCxnSpPr>
        <p:spPr>
          <a:xfrm>
            <a:off x="4500563" y="2492375"/>
            <a:ext cx="0" cy="431800"/>
          </a:xfrm>
          <a:prstGeom prst="straightConnector1">
            <a:avLst/>
          </a:prstGeom>
          <a:ln w="38100">
            <a:solidFill>
              <a:srgbClr val="CC0000"/>
            </a:solidFill>
            <a:tailEnd type="triangle"/>
          </a:ln>
        </p:spPr>
        <p:style>
          <a:lnRef idx="1">
            <a:schemeClr val="accent1"/>
          </a:lnRef>
          <a:fillRef idx="0">
            <a:schemeClr val="accent1"/>
          </a:fillRef>
          <a:effectRef idx="0">
            <a:schemeClr val="accent1"/>
          </a:effectRef>
          <a:fontRef idx="minor">
            <a:schemeClr val="tx1"/>
          </a:fontRef>
        </p:style>
      </p:cxnSp>
      <p:sp>
        <p:nvSpPr>
          <p:cNvPr id="14" name="CasellaDiTesto 13"/>
          <p:cNvSpPr txBox="1">
            <a:spLocks noChangeArrowheads="1"/>
          </p:cNvSpPr>
          <p:nvPr/>
        </p:nvSpPr>
        <p:spPr bwMode="auto">
          <a:xfrm>
            <a:off x="1331913" y="2938463"/>
            <a:ext cx="6553200" cy="922337"/>
          </a:xfrm>
          <a:prstGeom prst="rect">
            <a:avLst/>
          </a:prstGeom>
          <a:noFill/>
          <a:ln w="9525">
            <a:noFill/>
            <a:miter lim="800000"/>
            <a:headEnd/>
            <a:tailEnd/>
          </a:ln>
        </p:spPr>
        <p:txBody>
          <a:bodyPr>
            <a:spAutoFit/>
          </a:bodyPr>
          <a:lstStyle/>
          <a:p>
            <a:pPr algn="ctr"/>
            <a:r>
              <a:rPr lang="it-IT">
                <a:latin typeface="Calibri" pitchFamily="34" charset="0"/>
              </a:rPr>
              <a:t>Molto spesso l’insegnante si trova ad affrontare, nella gestione quotidiana della classe, situazioni anche problematiche senza aver potuto ricavare del tempo per pensare ad adeguate risposte.</a:t>
            </a:r>
          </a:p>
        </p:txBody>
      </p:sp>
      <p:sp>
        <p:nvSpPr>
          <p:cNvPr id="15" name="Rettangolo 14"/>
          <p:cNvSpPr>
            <a:spLocks noChangeArrowheads="1"/>
          </p:cNvSpPr>
          <p:nvPr/>
        </p:nvSpPr>
        <p:spPr bwMode="auto">
          <a:xfrm>
            <a:off x="1633538" y="4378325"/>
            <a:ext cx="5805487" cy="922338"/>
          </a:xfrm>
          <a:prstGeom prst="rect">
            <a:avLst/>
          </a:prstGeom>
          <a:noFill/>
          <a:ln w="9525">
            <a:noFill/>
            <a:miter lim="800000"/>
            <a:headEnd/>
            <a:tailEnd/>
          </a:ln>
        </p:spPr>
        <p:txBody>
          <a:bodyPr>
            <a:spAutoFit/>
          </a:bodyPr>
          <a:lstStyle/>
          <a:p>
            <a:pPr algn="ctr"/>
            <a:r>
              <a:rPr lang="it-IT">
                <a:latin typeface="Calibri" pitchFamily="34" charset="0"/>
              </a:rPr>
              <a:t>Quello che viene richiesto all’insegnante, piuttosto, è la capacità di </a:t>
            </a:r>
            <a:r>
              <a:rPr lang="it-IT" b="1">
                <a:latin typeface="Calibri" pitchFamily="34" charset="0"/>
              </a:rPr>
              <a:t>sapere pensare e riflettere non prima dell’azione, ma nel corso di questa.</a:t>
            </a:r>
          </a:p>
        </p:txBody>
      </p:sp>
      <p:cxnSp>
        <p:nvCxnSpPr>
          <p:cNvPr id="16" name="Connettore 2 15"/>
          <p:cNvCxnSpPr/>
          <p:nvPr/>
        </p:nvCxnSpPr>
        <p:spPr>
          <a:xfrm>
            <a:off x="4500563" y="3933825"/>
            <a:ext cx="0" cy="431800"/>
          </a:xfrm>
          <a:prstGeom prst="straightConnector1">
            <a:avLst/>
          </a:prstGeom>
          <a:ln w="38100">
            <a:solidFill>
              <a:srgbClr val="CC000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fade">
                                      <p:cBhvr>
                                        <p:cTn id="14" dur="500"/>
                                        <p:tgtEl>
                                          <p:spTgt spid="13"/>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fade">
                                      <p:cBhvr>
                                        <p:cTn id="22" dur="500"/>
                                        <p:tgtEl>
                                          <p:spTgt spid="16"/>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fade">
                                      <p:cBhvr>
                                        <p:cTn id="25"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4" grpId="0"/>
      <p:bldP spid="1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pPr>
              <a:defRPr/>
            </a:pPr>
            <a:fld id="{DF8D7B29-2F5E-41B5-9BD6-8EBB4F2E003A}" type="slidenum">
              <a:rPr lang="it-IT"/>
              <a:pPr>
                <a:defRPr/>
              </a:pPr>
              <a:t>13</a:t>
            </a:fld>
            <a:endParaRPr lang="it-IT"/>
          </a:p>
        </p:txBody>
      </p:sp>
      <p:sp>
        <p:nvSpPr>
          <p:cNvPr id="27650" name="CasellaDiTesto 4"/>
          <p:cNvSpPr txBox="1">
            <a:spLocks noChangeArrowheads="1"/>
          </p:cNvSpPr>
          <p:nvPr/>
        </p:nvSpPr>
        <p:spPr bwMode="auto">
          <a:xfrm>
            <a:off x="1547813" y="849313"/>
            <a:ext cx="5976937" cy="400050"/>
          </a:xfrm>
          <a:prstGeom prst="rect">
            <a:avLst/>
          </a:prstGeom>
          <a:noFill/>
          <a:ln w="9525">
            <a:noFill/>
            <a:miter lim="800000"/>
            <a:headEnd/>
            <a:tailEnd/>
          </a:ln>
        </p:spPr>
        <p:txBody>
          <a:bodyPr>
            <a:spAutoFit/>
          </a:bodyPr>
          <a:lstStyle/>
          <a:p>
            <a:pPr algn="ctr"/>
            <a:r>
              <a:rPr lang="it-IT" sz="2000" b="1">
                <a:latin typeface="Calibri" pitchFamily="34" charset="0"/>
              </a:rPr>
              <a:t>QUALI COMPETENZE PER QUALE SCUOLA</a:t>
            </a:r>
          </a:p>
        </p:txBody>
      </p:sp>
      <p:sp>
        <p:nvSpPr>
          <p:cNvPr id="8" name="Rettangolo arrotondato 7"/>
          <p:cNvSpPr/>
          <p:nvPr/>
        </p:nvSpPr>
        <p:spPr>
          <a:xfrm>
            <a:off x="935038" y="1484313"/>
            <a:ext cx="7200900" cy="1236662"/>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r>
              <a:rPr lang="it-IT" dirty="0"/>
              <a:t>L’insegnante </a:t>
            </a:r>
            <a:r>
              <a:rPr lang="it-IT" dirty="0"/>
              <a:t>deve imparare </a:t>
            </a:r>
            <a:r>
              <a:rPr lang="it-IT" dirty="0"/>
              <a:t>a coniugare i </a:t>
            </a:r>
            <a:r>
              <a:rPr lang="it-IT" dirty="0"/>
              <a:t>suoi </a:t>
            </a:r>
            <a:r>
              <a:rPr lang="it-IT" b="1" dirty="0" err="1"/>
              <a:t>saperi</a:t>
            </a:r>
            <a:r>
              <a:rPr lang="it-IT" b="1" dirty="0"/>
              <a:t> dell’esperienza </a:t>
            </a:r>
            <a:r>
              <a:rPr lang="it-IT" dirty="0"/>
              <a:t>attraverso </a:t>
            </a:r>
            <a:r>
              <a:rPr lang="it-IT" b="1" dirty="0"/>
              <a:t>capacità riflessive e </a:t>
            </a:r>
            <a:r>
              <a:rPr lang="it-IT" b="1" dirty="0" err="1"/>
              <a:t>metariflessive</a:t>
            </a:r>
            <a:r>
              <a:rPr lang="it-IT" b="1" dirty="0"/>
              <a:t> </a:t>
            </a:r>
            <a:r>
              <a:rPr lang="it-IT" dirty="0"/>
              <a:t>in modo da trasformare </a:t>
            </a:r>
            <a:r>
              <a:rPr lang="it-IT" dirty="0"/>
              <a:t>costantemente le </a:t>
            </a:r>
            <a:r>
              <a:rPr lang="it-IT" b="1" dirty="0"/>
              <a:t>proprie competenze in </a:t>
            </a:r>
            <a:r>
              <a:rPr lang="it-IT" b="1" dirty="0"/>
              <a:t>relazione ai </a:t>
            </a:r>
            <a:r>
              <a:rPr lang="it-IT" b="1" dirty="0"/>
              <a:t>contesti </a:t>
            </a:r>
            <a:r>
              <a:rPr lang="it-IT" dirty="0"/>
              <a:t>e alle </a:t>
            </a:r>
            <a:r>
              <a:rPr lang="it-IT" dirty="0"/>
              <a:t>situazioni in cui si trova a </a:t>
            </a:r>
            <a:r>
              <a:rPr lang="it-IT" dirty="0"/>
              <a:t>operare.</a:t>
            </a:r>
            <a:endParaRPr lang="it-IT" dirty="0"/>
          </a:p>
        </p:txBody>
      </p:sp>
      <p:cxnSp>
        <p:nvCxnSpPr>
          <p:cNvPr id="9" name="Connettore 2 8"/>
          <p:cNvCxnSpPr/>
          <p:nvPr/>
        </p:nvCxnSpPr>
        <p:spPr>
          <a:xfrm>
            <a:off x="4500563" y="2852738"/>
            <a:ext cx="0" cy="431800"/>
          </a:xfrm>
          <a:prstGeom prst="straightConnector1">
            <a:avLst/>
          </a:prstGeom>
          <a:ln w="38100">
            <a:solidFill>
              <a:srgbClr val="CC0000"/>
            </a:solidFill>
            <a:tailEnd type="triangle"/>
          </a:ln>
        </p:spPr>
        <p:style>
          <a:lnRef idx="1">
            <a:schemeClr val="accent1"/>
          </a:lnRef>
          <a:fillRef idx="0">
            <a:schemeClr val="accent1"/>
          </a:fillRef>
          <a:effectRef idx="0">
            <a:schemeClr val="accent1"/>
          </a:effectRef>
          <a:fontRef idx="minor">
            <a:schemeClr val="tx1"/>
          </a:fontRef>
        </p:style>
      </p:cxnSp>
      <p:sp>
        <p:nvSpPr>
          <p:cNvPr id="10" name="CasellaDiTesto 9"/>
          <p:cNvSpPr txBox="1">
            <a:spLocks noChangeArrowheads="1"/>
          </p:cNvSpPr>
          <p:nvPr/>
        </p:nvSpPr>
        <p:spPr bwMode="auto">
          <a:xfrm>
            <a:off x="2195513" y="3409950"/>
            <a:ext cx="4679950" cy="1476375"/>
          </a:xfrm>
          <a:prstGeom prst="rect">
            <a:avLst/>
          </a:prstGeom>
          <a:noFill/>
          <a:ln w="9525">
            <a:noFill/>
            <a:miter lim="800000"/>
            <a:headEnd/>
            <a:tailEnd/>
          </a:ln>
        </p:spPr>
        <p:txBody>
          <a:bodyPr>
            <a:spAutoFit/>
          </a:bodyPr>
          <a:lstStyle/>
          <a:p>
            <a:pPr algn="ctr"/>
            <a:r>
              <a:rPr lang="it-IT">
                <a:latin typeface="Calibri" pitchFamily="34" charset="0"/>
              </a:rPr>
              <a:t>A tale scopo ci è utile il lavoro di Perrenout (1996) che definisce le </a:t>
            </a:r>
            <a:r>
              <a:rPr lang="it-IT" b="1">
                <a:latin typeface="Calibri" pitchFamily="34" charset="0"/>
              </a:rPr>
              <a:t>competenze dell’insegnante come la capacità di mobilitare diverse risorse cognitive e integrarle con altre in modo da far fronte a diverse situazioni.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500"/>
                                        <p:tgtEl>
                                          <p:spTgt spid="9"/>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pPr>
              <a:defRPr/>
            </a:pPr>
            <a:fld id="{AF8E3E06-9859-4234-9AF1-BABAA9B87F1D}" type="slidenum">
              <a:rPr lang="it-IT"/>
              <a:pPr>
                <a:defRPr/>
              </a:pPr>
              <a:t>14</a:t>
            </a:fld>
            <a:endParaRPr lang="it-IT"/>
          </a:p>
        </p:txBody>
      </p:sp>
      <p:sp>
        <p:nvSpPr>
          <p:cNvPr id="28674" name="CasellaDiTesto 4"/>
          <p:cNvSpPr txBox="1">
            <a:spLocks noChangeArrowheads="1"/>
          </p:cNvSpPr>
          <p:nvPr/>
        </p:nvSpPr>
        <p:spPr bwMode="auto">
          <a:xfrm>
            <a:off x="1547813" y="849313"/>
            <a:ext cx="5976937" cy="400050"/>
          </a:xfrm>
          <a:prstGeom prst="rect">
            <a:avLst/>
          </a:prstGeom>
          <a:noFill/>
          <a:ln w="9525">
            <a:noFill/>
            <a:miter lim="800000"/>
            <a:headEnd/>
            <a:tailEnd/>
          </a:ln>
        </p:spPr>
        <p:txBody>
          <a:bodyPr>
            <a:spAutoFit/>
          </a:bodyPr>
          <a:lstStyle/>
          <a:p>
            <a:pPr algn="ctr"/>
            <a:r>
              <a:rPr lang="it-IT" sz="2000" b="1">
                <a:latin typeface="Calibri" pitchFamily="34" charset="0"/>
              </a:rPr>
              <a:t>QUALI COMPETENZE PER QUALE SCUOLA</a:t>
            </a:r>
          </a:p>
        </p:txBody>
      </p:sp>
      <p:sp>
        <p:nvSpPr>
          <p:cNvPr id="7" name="CasellaDiTesto 6"/>
          <p:cNvSpPr txBox="1"/>
          <p:nvPr/>
        </p:nvSpPr>
        <p:spPr>
          <a:xfrm>
            <a:off x="2159000" y="1484313"/>
            <a:ext cx="4860925" cy="369887"/>
          </a:xfrm>
          <a:prstGeom prst="rect">
            <a:avLst/>
          </a:prstGeom>
          <a:noFill/>
        </p:spPr>
        <p:txBody>
          <a:bodyPr>
            <a:spAutoFit/>
          </a:bodyPr>
          <a:lstStyle/>
          <a:p>
            <a:pPr algn="ctr" fontAlgn="auto">
              <a:spcBef>
                <a:spcPts val="0"/>
              </a:spcBef>
              <a:spcAft>
                <a:spcPts val="0"/>
              </a:spcAft>
              <a:defRPr/>
            </a:pPr>
            <a:r>
              <a:rPr lang="it-IT" b="1" cap="small" dirty="0">
                <a:latin typeface="+mn-lt"/>
                <a:cs typeface="+mn-cs"/>
              </a:rPr>
              <a:t>Le competenze degli insegnanti </a:t>
            </a:r>
            <a:r>
              <a:rPr lang="it-IT" dirty="0">
                <a:latin typeface="+mn-lt"/>
                <a:cs typeface="+mn-cs"/>
              </a:rPr>
              <a:t>(</a:t>
            </a:r>
            <a:r>
              <a:rPr lang="it-IT" dirty="0" err="1">
                <a:latin typeface="+mn-lt"/>
                <a:cs typeface="+mn-cs"/>
              </a:rPr>
              <a:t>Perrenout</a:t>
            </a:r>
            <a:r>
              <a:rPr lang="it-IT" dirty="0">
                <a:latin typeface="+mn-lt"/>
                <a:cs typeface="+mn-cs"/>
              </a:rPr>
              <a:t>, 1996)</a:t>
            </a:r>
            <a:endParaRPr lang="it-IT" dirty="0">
              <a:latin typeface="+mn-lt"/>
              <a:cs typeface="+mn-cs"/>
            </a:endParaRPr>
          </a:p>
        </p:txBody>
      </p:sp>
      <p:sp>
        <p:nvSpPr>
          <p:cNvPr id="12" name="Rettangolo 11"/>
          <p:cNvSpPr>
            <a:spLocks noChangeArrowheads="1"/>
          </p:cNvSpPr>
          <p:nvPr/>
        </p:nvSpPr>
        <p:spPr bwMode="auto">
          <a:xfrm>
            <a:off x="1547813" y="1916113"/>
            <a:ext cx="6570662" cy="4248150"/>
          </a:xfrm>
          <a:prstGeom prst="rect">
            <a:avLst/>
          </a:prstGeom>
          <a:noFill/>
          <a:ln w="9525">
            <a:noFill/>
            <a:miter lim="800000"/>
            <a:headEnd/>
            <a:tailEnd/>
          </a:ln>
        </p:spPr>
        <p:txBody>
          <a:bodyPr>
            <a:spAutoFit/>
          </a:bodyPr>
          <a:lstStyle/>
          <a:p>
            <a:pPr>
              <a:lnSpc>
                <a:spcPct val="150000"/>
              </a:lnSpc>
            </a:pPr>
            <a:r>
              <a:rPr lang="it-IT" b="1">
                <a:solidFill>
                  <a:srgbClr val="FF0000"/>
                </a:solidFill>
                <a:latin typeface="Calibri" pitchFamily="34" charset="0"/>
              </a:rPr>
              <a:t>1.</a:t>
            </a:r>
            <a:r>
              <a:rPr lang="it-IT">
                <a:latin typeface="Calibri" pitchFamily="34" charset="0"/>
              </a:rPr>
              <a:t> Organizzare e animare situazioni di apprendimento;</a:t>
            </a:r>
          </a:p>
          <a:p>
            <a:pPr>
              <a:lnSpc>
                <a:spcPct val="150000"/>
              </a:lnSpc>
            </a:pPr>
            <a:r>
              <a:rPr lang="it-IT" b="1">
                <a:solidFill>
                  <a:srgbClr val="FF0000"/>
                </a:solidFill>
                <a:latin typeface="Calibri" pitchFamily="34" charset="0"/>
              </a:rPr>
              <a:t>2.</a:t>
            </a:r>
            <a:r>
              <a:rPr lang="it-IT">
                <a:latin typeface="Calibri" pitchFamily="34" charset="0"/>
              </a:rPr>
              <a:t> gestire la progressione degli apprendimenti;</a:t>
            </a:r>
          </a:p>
          <a:p>
            <a:pPr>
              <a:lnSpc>
                <a:spcPct val="150000"/>
              </a:lnSpc>
            </a:pPr>
            <a:r>
              <a:rPr lang="it-IT" b="1">
                <a:solidFill>
                  <a:srgbClr val="FF0000"/>
                </a:solidFill>
                <a:latin typeface="Calibri" pitchFamily="34" charset="0"/>
              </a:rPr>
              <a:t>3.</a:t>
            </a:r>
            <a:r>
              <a:rPr lang="it-IT">
                <a:latin typeface="Calibri" pitchFamily="34" charset="0"/>
              </a:rPr>
              <a:t> ideare e fare evolvere dispositivi di differenziazione;</a:t>
            </a:r>
          </a:p>
          <a:p>
            <a:pPr>
              <a:lnSpc>
                <a:spcPct val="150000"/>
              </a:lnSpc>
            </a:pPr>
            <a:r>
              <a:rPr lang="it-IT" b="1">
                <a:solidFill>
                  <a:srgbClr val="FF0000"/>
                </a:solidFill>
                <a:latin typeface="Calibri" pitchFamily="34" charset="0"/>
              </a:rPr>
              <a:t>4.</a:t>
            </a:r>
            <a:r>
              <a:rPr lang="it-IT">
                <a:latin typeface="Calibri" pitchFamily="34" charset="0"/>
              </a:rPr>
              <a:t> coinvolgere gli alunni nei loro apprendimenti e nel loro lavoro;</a:t>
            </a:r>
          </a:p>
          <a:p>
            <a:pPr>
              <a:lnSpc>
                <a:spcPct val="150000"/>
              </a:lnSpc>
            </a:pPr>
            <a:r>
              <a:rPr lang="it-IT" b="1">
                <a:solidFill>
                  <a:srgbClr val="FF0000"/>
                </a:solidFill>
                <a:latin typeface="Calibri" pitchFamily="34" charset="0"/>
              </a:rPr>
              <a:t>5.</a:t>
            </a:r>
            <a:r>
              <a:rPr lang="it-IT">
                <a:latin typeface="Calibri" pitchFamily="34" charset="0"/>
              </a:rPr>
              <a:t> lavorare in gruppo;</a:t>
            </a:r>
          </a:p>
          <a:p>
            <a:pPr>
              <a:lnSpc>
                <a:spcPct val="150000"/>
              </a:lnSpc>
            </a:pPr>
            <a:r>
              <a:rPr lang="it-IT" b="1">
                <a:solidFill>
                  <a:srgbClr val="FF0000"/>
                </a:solidFill>
                <a:latin typeface="Calibri" pitchFamily="34" charset="0"/>
              </a:rPr>
              <a:t>6.</a:t>
            </a:r>
            <a:r>
              <a:rPr lang="it-IT">
                <a:latin typeface="Calibri" pitchFamily="34" charset="0"/>
              </a:rPr>
              <a:t> partecipare alla gestione della scuola;</a:t>
            </a:r>
          </a:p>
          <a:p>
            <a:pPr>
              <a:lnSpc>
                <a:spcPct val="150000"/>
              </a:lnSpc>
            </a:pPr>
            <a:r>
              <a:rPr lang="it-IT" b="1">
                <a:solidFill>
                  <a:srgbClr val="FF0000"/>
                </a:solidFill>
                <a:latin typeface="Calibri" pitchFamily="34" charset="0"/>
              </a:rPr>
              <a:t>7.</a:t>
            </a:r>
            <a:r>
              <a:rPr lang="it-IT">
                <a:latin typeface="Calibri" pitchFamily="34" charset="0"/>
              </a:rPr>
              <a:t> informare e coinvolgere i genitori;</a:t>
            </a:r>
          </a:p>
          <a:p>
            <a:pPr>
              <a:lnSpc>
                <a:spcPct val="150000"/>
              </a:lnSpc>
            </a:pPr>
            <a:r>
              <a:rPr lang="it-IT" b="1">
                <a:solidFill>
                  <a:srgbClr val="FF0000"/>
                </a:solidFill>
                <a:latin typeface="Calibri" pitchFamily="34" charset="0"/>
              </a:rPr>
              <a:t>8.</a:t>
            </a:r>
            <a:r>
              <a:rPr lang="it-IT">
                <a:latin typeface="Calibri" pitchFamily="34" charset="0"/>
              </a:rPr>
              <a:t> servirsi delle nuove tecnologie;</a:t>
            </a:r>
          </a:p>
          <a:p>
            <a:pPr>
              <a:lnSpc>
                <a:spcPct val="150000"/>
              </a:lnSpc>
            </a:pPr>
            <a:r>
              <a:rPr lang="it-IT" b="1">
                <a:solidFill>
                  <a:srgbClr val="FF0000"/>
                </a:solidFill>
                <a:latin typeface="Calibri" pitchFamily="34" charset="0"/>
              </a:rPr>
              <a:t>9.</a:t>
            </a:r>
            <a:r>
              <a:rPr lang="it-IT">
                <a:latin typeface="Calibri" pitchFamily="34" charset="0"/>
              </a:rPr>
              <a:t> affrontare i doveri e i dilemmi della professione;</a:t>
            </a:r>
          </a:p>
          <a:p>
            <a:pPr>
              <a:lnSpc>
                <a:spcPct val="150000"/>
              </a:lnSpc>
            </a:pPr>
            <a:r>
              <a:rPr lang="it-IT" b="1">
                <a:solidFill>
                  <a:srgbClr val="FF0000"/>
                </a:solidFill>
                <a:latin typeface="Calibri" pitchFamily="34" charset="0"/>
              </a:rPr>
              <a:t>10.</a:t>
            </a:r>
            <a:r>
              <a:rPr lang="it-IT">
                <a:latin typeface="Calibri" pitchFamily="34" charset="0"/>
              </a:rPr>
              <a:t> gestire la propria formazione continua.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Diagramma 15"/>
          <p:cNvGraphicFramePr/>
          <p:nvPr/>
        </p:nvGraphicFramePr>
        <p:xfrm>
          <a:off x="755576" y="600879"/>
          <a:ext cx="7171373" cy="42119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egnaposto numero diapositiva 3"/>
          <p:cNvSpPr>
            <a:spLocks noGrp="1"/>
          </p:cNvSpPr>
          <p:nvPr>
            <p:ph type="sldNum" sz="quarter" idx="12"/>
          </p:nvPr>
        </p:nvSpPr>
        <p:spPr/>
        <p:txBody>
          <a:bodyPr/>
          <a:lstStyle/>
          <a:p>
            <a:pPr>
              <a:defRPr/>
            </a:pPr>
            <a:fld id="{9E6BC078-F70B-4A18-B4D6-D117E53FF43B}" type="slidenum">
              <a:rPr lang="it-IT"/>
              <a:pPr>
                <a:defRPr/>
              </a:pPr>
              <a:t>15</a:t>
            </a:fld>
            <a:endParaRPr lang="it-IT"/>
          </a:p>
        </p:txBody>
      </p:sp>
      <p:sp>
        <p:nvSpPr>
          <p:cNvPr id="29699" name="CasellaDiTesto 4"/>
          <p:cNvSpPr txBox="1">
            <a:spLocks noChangeArrowheads="1"/>
          </p:cNvSpPr>
          <p:nvPr/>
        </p:nvSpPr>
        <p:spPr bwMode="auto">
          <a:xfrm>
            <a:off x="1547813" y="849313"/>
            <a:ext cx="5976937" cy="400050"/>
          </a:xfrm>
          <a:prstGeom prst="rect">
            <a:avLst/>
          </a:prstGeom>
          <a:noFill/>
          <a:ln w="9525">
            <a:noFill/>
            <a:miter lim="800000"/>
            <a:headEnd/>
            <a:tailEnd/>
          </a:ln>
        </p:spPr>
        <p:txBody>
          <a:bodyPr>
            <a:spAutoFit/>
          </a:bodyPr>
          <a:lstStyle/>
          <a:p>
            <a:pPr algn="ctr"/>
            <a:r>
              <a:rPr lang="it-IT" sz="2000" b="1">
                <a:latin typeface="Calibri" pitchFamily="34" charset="0"/>
              </a:rPr>
              <a:t>QUALI COMPETENZE PER QUALE SCUOLA</a:t>
            </a:r>
          </a:p>
        </p:txBody>
      </p:sp>
      <p:cxnSp>
        <p:nvCxnSpPr>
          <p:cNvPr id="18" name="Connettore 7 17"/>
          <p:cNvCxnSpPr/>
          <p:nvPr/>
        </p:nvCxnSpPr>
        <p:spPr>
          <a:xfrm rot="10800000" flipV="1">
            <a:off x="6034088" y="3751263"/>
            <a:ext cx="935037" cy="614362"/>
          </a:xfrm>
          <a:prstGeom prst="curvedConnector3">
            <a:avLst>
              <a:gd name="adj1" fmla="val -26517"/>
            </a:avLst>
          </a:prstGeom>
          <a:ln w="28575">
            <a:solidFill>
              <a:srgbClr val="CC0000"/>
            </a:solidFill>
            <a:tailEnd type="triangle"/>
          </a:ln>
        </p:spPr>
        <p:style>
          <a:lnRef idx="1">
            <a:schemeClr val="accent1"/>
          </a:lnRef>
          <a:fillRef idx="0">
            <a:schemeClr val="accent1"/>
          </a:fillRef>
          <a:effectRef idx="0">
            <a:schemeClr val="accent1"/>
          </a:effectRef>
          <a:fontRef idx="minor">
            <a:schemeClr val="tx1"/>
          </a:fontRef>
        </p:style>
      </p:cxnSp>
      <p:sp>
        <p:nvSpPr>
          <p:cNvPr id="20" name="Stella a 8 punte 19"/>
          <p:cNvSpPr/>
          <p:nvPr/>
        </p:nvSpPr>
        <p:spPr>
          <a:xfrm>
            <a:off x="2700338" y="3716338"/>
            <a:ext cx="3167062" cy="2144712"/>
          </a:xfrm>
          <a:prstGeom prst="star8">
            <a:avLst>
              <a:gd name="adj" fmla="val 35367"/>
            </a:avLst>
          </a:prstGeom>
          <a:no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it-IT" i="1" dirty="0">
                <a:solidFill>
                  <a:schemeClr val="tx1"/>
                </a:solidFill>
              </a:rPr>
              <a:t>Ma i docenti come descrivono la loro professionalità?</a:t>
            </a:r>
            <a:endParaRPr lang="it-IT" i="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fade">
                                      <p:cBhvr>
                                        <p:cTn id="12" dur="500"/>
                                        <p:tgtEl>
                                          <p:spTgt spid="18"/>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fade">
                                      <p:cBhvr>
                                        <p:cTn id="15"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6" grpId="0">
        <p:bldAsOne/>
      </p:bldGraphic>
      <p:bldP spid="2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pPr>
              <a:defRPr/>
            </a:pPr>
            <a:fld id="{46A42E6E-F78A-42FA-B564-5A14CEF25F8E}" type="slidenum">
              <a:rPr lang="it-IT"/>
              <a:pPr>
                <a:defRPr/>
              </a:pPr>
              <a:t>16</a:t>
            </a:fld>
            <a:endParaRPr lang="it-IT"/>
          </a:p>
        </p:txBody>
      </p:sp>
      <p:sp>
        <p:nvSpPr>
          <p:cNvPr id="30722" name="CasellaDiTesto 4"/>
          <p:cNvSpPr txBox="1">
            <a:spLocks noChangeArrowheads="1"/>
          </p:cNvSpPr>
          <p:nvPr/>
        </p:nvSpPr>
        <p:spPr bwMode="auto">
          <a:xfrm>
            <a:off x="1547813" y="849313"/>
            <a:ext cx="5976937" cy="400050"/>
          </a:xfrm>
          <a:prstGeom prst="rect">
            <a:avLst/>
          </a:prstGeom>
          <a:noFill/>
          <a:ln w="9525">
            <a:noFill/>
            <a:miter lim="800000"/>
            <a:headEnd/>
            <a:tailEnd/>
          </a:ln>
        </p:spPr>
        <p:txBody>
          <a:bodyPr>
            <a:spAutoFit/>
          </a:bodyPr>
          <a:lstStyle/>
          <a:p>
            <a:pPr algn="ctr"/>
            <a:r>
              <a:rPr lang="it-IT" sz="2000" b="1">
                <a:latin typeface="Calibri" pitchFamily="34" charset="0"/>
              </a:rPr>
              <a:t>QUALI COMPETENZE PER QUALE SCUOLA</a:t>
            </a:r>
          </a:p>
        </p:txBody>
      </p:sp>
      <p:sp>
        <p:nvSpPr>
          <p:cNvPr id="6" name="CasellaDiTesto 5"/>
          <p:cNvSpPr txBox="1"/>
          <p:nvPr/>
        </p:nvSpPr>
        <p:spPr>
          <a:xfrm>
            <a:off x="2051050" y="1484313"/>
            <a:ext cx="4860925" cy="369887"/>
          </a:xfrm>
          <a:prstGeom prst="rect">
            <a:avLst/>
          </a:prstGeom>
          <a:noFill/>
        </p:spPr>
        <p:txBody>
          <a:bodyPr>
            <a:spAutoFit/>
          </a:bodyPr>
          <a:lstStyle/>
          <a:p>
            <a:pPr algn="ctr" fontAlgn="auto">
              <a:spcBef>
                <a:spcPts val="0"/>
              </a:spcBef>
              <a:spcAft>
                <a:spcPts val="0"/>
              </a:spcAft>
              <a:defRPr/>
            </a:pPr>
            <a:r>
              <a:rPr lang="it-IT" b="1" cap="small" dirty="0">
                <a:latin typeface="+mn-lt"/>
                <a:cs typeface="+mn-cs"/>
              </a:rPr>
              <a:t>Le percezioni degli insegnanti </a:t>
            </a:r>
            <a:endParaRPr lang="it-IT" dirty="0">
              <a:latin typeface="+mn-lt"/>
              <a:cs typeface="+mn-cs"/>
            </a:endParaRPr>
          </a:p>
        </p:txBody>
      </p:sp>
      <p:sp>
        <p:nvSpPr>
          <p:cNvPr id="10" name="CasellaDiTesto 9"/>
          <p:cNvSpPr txBox="1">
            <a:spLocks noChangeArrowheads="1"/>
          </p:cNvSpPr>
          <p:nvPr/>
        </p:nvSpPr>
        <p:spPr bwMode="auto">
          <a:xfrm>
            <a:off x="1030288" y="4527550"/>
            <a:ext cx="7092950" cy="1200150"/>
          </a:xfrm>
          <a:prstGeom prst="rect">
            <a:avLst/>
          </a:prstGeom>
          <a:noFill/>
          <a:ln w="9525">
            <a:noFill/>
            <a:miter lim="800000"/>
            <a:headEnd/>
            <a:tailEnd/>
          </a:ln>
        </p:spPr>
        <p:txBody>
          <a:bodyPr>
            <a:spAutoFit/>
          </a:bodyPr>
          <a:lstStyle/>
          <a:p>
            <a:pPr algn="ctr"/>
            <a:r>
              <a:rPr lang="it-IT">
                <a:latin typeface="Calibri" pitchFamily="34" charset="0"/>
              </a:rPr>
              <a:t>Gli insegnanti sono consapevoli che le realtà nelle quali operano quotidianamente sono contesti connotati da un forte tasso di </a:t>
            </a:r>
            <a:r>
              <a:rPr lang="it-IT" b="1">
                <a:latin typeface="Calibri" pitchFamily="34" charset="0"/>
              </a:rPr>
              <a:t>complessità</a:t>
            </a:r>
            <a:r>
              <a:rPr lang="it-IT">
                <a:latin typeface="Calibri" pitchFamily="34" charset="0"/>
              </a:rPr>
              <a:t>.</a:t>
            </a:r>
          </a:p>
          <a:p>
            <a:pPr algn="ctr"/>
            <a:r>
              <a:rPr lang="it-IT">
                <a:latin typeface="Calibri" pitchFamily="34" charset="0"/>
              </a:rPr>
              <a:t>Le esperienze vissute, quindi, li portano a interrogarsi su i loro pensieri e le loro pratiche tramite una </a:t>
            </a:r>
            <a:r>
              <a:rPr lang="it-IT" b="1">
                <a:latin typeface="Calibri" pitchFamily="34" charset="0"/>
              </a:rPr>
              <a:t>costante apertura e riflessione</a:t>
            </a:r>
            <a:r>
              <a:rPr lang="it-IT">
                <a:latin typeface="Calibri" pitchFamily="34" charset="0"/>
              </a:rPr>
              <a:t>.</a:t>
            </a:r>
          </a:p>
        </p:txBody>
      </p:sp>
      <p:sp>
        <p:nvSpPr>
          <p:cNvPr id="11" name="Stella a 8 punte 10"/>
          <p:cNvSpPr/>
          <p:nvPr/>
        </p:nvSpPr>
        <p:spPr>
          <a:xfrm>
            <a:off x="2897188" y="1998663"/>
            <a:ext cx="3168650" cy="2293937"/>
          </a:xfrm>
          <a:prstGeom prst="star8">
            <a:avLst/>
          </a:prstGeom>
          <a:no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it-IT" b="1" dirty="0">
                <a:solidFill>
                  <a:schemeClr val="tx1"/>
                </a:solidFill>
              </a:rPr>
              <a:t>Una professione in costante evoluzione e soggetta a cambiamenti</a:t>
            </a:r>
            <a:endParaRPr lang="it-IT"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pPr>
              <a:defRPr/>
            </a:pPr>
            <a:fld id="{F6CB34EA-7247-4A71-9FC9-A1B88652C65D}" type="slidenum">
              <a:rPr lang="it-IT"/>
              <a:pPr>
                <a:defRPr/>
              </a:pPr>
              <a:t>17</a:t>
            </a:fld>
            <a:endParaRPr lang="it-IT"/>
          </a:p>
        </p:txBody>
      </p:sp>
      <p:sp>
        <p:nvSpPr>
          <p:cNvPr id="8" name="Stella a 8 punte 7"/>
          <p:cNvSpPr/>
          <p:nvPr/>
        </p:nvSpPr>
        <p:spPr>
          <a:xfrm>
            <a:off x="2897188" y="1998663"/>
            <a:ext cx="3168650" cy="2293937"/>
          </a:xfrm>
          <a:prstGeom prst="star8">
            <a:avLst/>
          </a:prstGeom>
          <a:no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it-IT" b="1" dirty="0">
                <a:solidFill>
                  <a:schemeClr val="tx1"/>
                </a:solidFill>
              </a:rPr>
              <a:t>Una professione </a:t>
            </a:r>
          </a:p>
          <a:p>
            <a:pPr algn="ctr" fontAlgn="auto">
              <a:spcBef>
                <a:spcPts val="0"/>
              </a:spcBef>
              <a:spcAft>
                <a:spcPts val="0"/>
              </a:spcAft>
              <a:defRPr/>
            </a:pPr>
            <a:r>
              <a:rPr lang="it-IT" b="1" dirty="0">
                <a:solidFill>
                  <a:schemeClr val="tx1"/>
                </a:solidFill>
              </a:rPr>
              <a:t>che ha una natura relazionale</a:t>
            </a:r>
            <a:endParaRPr lang="it-IT" b="1" dirty="0">
              <a:solidFill>
                <a:schemeClr val="tx1"/>
              </a:solidFill>
            </a:endParaRPr>
          </a:p>
        </p:txBody>
      </p:sp>
      <p:sp>
        <p:nvSpPr>
          <p:cNvPr id="31747" name="CasellaDiTesto 8"/>
          <p:cNvSpPr txBox="1">
            <a:spLocks noChangeArrowheads="1"/>
          </p:cNvSpPr>
          <p:nvPr/>
        </p:nvSpPr>
        <p:spPr bwMode="auto">
          <a:xfrm>
            <a:off x="1547813" y="849313"/>
            <a:ext cx="5976937" cy="400050"/>
          </a:xfrm>
          <a:prstGeom prst="rect">
            <a:avLst/>
          </a:prstGeom>
          <a:noFill/>
          <a:ln w="9525">
            <a:noFill/>
            <a:miter lim="800000"/>
            <a:headEnd/>
            <a:tailEnd/>
          </a:ln>
        </p:spPr>
        <p:txBody>
          <a:bodyPr>
            <a:spAutoFit/>
          </a:bodyPr>
          <a:lstStyle/>
          <a:p>
            <a:pPr algn="ctr"/>
            <a:r>
              <a:rPr lang="it-IT" sz="2000" b="1">
                <a:latin typeface="Calibri" pitchFamily="34" charset="0"/>
              </a:rPr>
              <a:t>QUALI COMPETENZE PER QUALE SCUOLA</a:t>
            </a:r>
          </a:p>
        </p:txBody>
      </p:sp>
      <p:sp>
        <p:nvSpPr>
          <p:cNvPr id="10" name="CasellaDiTesto 9"/>
          <p:cNvSpPr txBox="1"/>
          <p:nvPr/>
        </p:nvSpPr>
        <p:spPr>
          <a:xfrm>
            <a:off x="2051050" y="1484313"/>
            <a:ext cx="4860925" cy="369887"/>
          </a:xfrm>
          <a:prstGeom prst="rect">
            <a:avLst/>
          </a:prstGeom>
          <a:noFill/>
        </p:spPr>
        <p:txBody>
          <a:bodyPr>
            <a:spAutoFit/>
          </a:bodyPr>
          <a:lstStyle/>
          <a:p>
            <a:pPr algn="ctr" fontAlgn="auto">
              <a:spcBef>
                <a:spcPts val="0"/>
              </a:spcBef>
              <a:spcAft>
                <a:spcPts val="0"/>
              </a:spcAft>
              <a:defRPr/>
            </a:pPr>
            <a:r>
              <a:rPr lang="it-IT" b="1" cap="small" dirty="0">
                <a:latin typeface="+mn-lt"/>
                <a:cs typeface="+mn-cs"/>
              </a:rPr>
              <a:t>Le percezioni degli insegnanti </a:t>
            </a:r>
            <a:endParaRPr lang="it-IT" dirty="0">
              <a:latin typeface="+mn-lt"/>
              <a:cs typeface="+mn-cs"/>
            </a:endParaRPr>
          </a:p>
        </p:txBody>
      </p:sp>
      <p:sp>
        <p:nvSpPr>
          <p:cNvPr id="11" name="CasellaDiTesto 10"/>
          <p:cNvSpPr txBox="1"/>
          <p:nvPr/>
        </p:nvSpPr>
        <p:spPr>
          <a:xfrm>
            <a:off x="971550" y="4440238"/>
            <a:ext cx="7416800" cy="1477962"/>
          </a:xfrm>
          <a:prstGeom prst="rect">
            <a:avLst/>
          </a:prstGeom>
          <a:noFill/>
        </p:spPr>
        <p:txBody>
          <a:bodyPr>
            <a:spAutoFit/>
          </a:bodyPr>
          <a:lstStyle/>
          <a:p>
            <a:pPr fontAlgn="auto">
              <a:spcBef>
                <a:spcPts val="0"/>
              </a:spcBef>
              <a:spcAft>
                <a:spcPts val="0"/>
              </a:spcAft>
              <a:defRPr/>
            </a:pPr>
            <a:r>
              <a:rPr lang="it-IT" dirty="0">
                <a:latin typeface="+mn-lt"/>
                <a:cs typeface="+mn-cs"/>
              </a:rPr>
              <a:t>Esiste un continuo relazionarsi con gli </a:t>
            </a:r>
            <a:r>
              <a:rPr lang="it-IT" b="1" dirty="0">
                <a:latin typeface="+mn-lt"/>
                <a:cs typeface="+mn-cs"/>
              </a:rPr>
              <a:t>allievi</a:t>
            </a:r>
            <a:r>
              <a:rPr lang="it-IT" dirty="0">
                <a:latin typeface="+mn-lt"/>
                <a:cs typeface="+mn-cs"/>
              </a:rPr>
              <a:t>, le loro </a:t>
            </a:r>
            <a:r>
              <a:rPr lang="it-IT" b="1" dirty="0">
                <a:latin typeface="+mn-lt"/>
                <a:cs typeface="+mn-cs"/>
              </a:rPr>
              <a:t>famiglie</a:t>
            </a:r>
            <a:r>
              <a:rPr lang="it-IT" dirty="0">
                <a:latin typeface="+mn-lt"/>
                <a:cs typeface="+mn-cs"/>
              </a:rPr>
              <a:t> e i vari </a:t>
            </a:r>
            <a:r>
              <a:rPr lang="it-IT" b="1" dirty="0">
                <a:latin typeface="+mn-lt"/>
                <a:cs typeface="+mn-cs"/>
              </a:rPr>
              <a:t>colleghi</a:t>
            </a:r>
            <a:r>
              <a:rPr lang="it-IT" dirty="0">
                <a:latin typeface="+mn-lt"/>
                <a:cs typeface="+mn-cs"/>
              </a:rPr>
              <a:t> con cui si condividono le sfide educative anche a livello istituzionale.</a:t>
            </a:r>
          </a:p>
          <a:p>
            <a:pPr fontAlgn="auto">
              <a:spcBef>
                <a:spcPts val="0"/>
              </a:spcBef>
              <a:spcAft>
                <a:spcPts val="0"/>
              </a:spcAft>
              <a:defRPr/>
            </a:pPr>
            <a:r>
              <a:rPr lang="it-IT" dirty="0">
                <a:latin typeface="+mn-lt"/>
                <a:cs typeface="+mn-cs"/>
              </a:rPr>
              <a:t>Tale percezione è anche in relazione a due fattori:</a:t>
            </a:r>
          </a:p>
          <a:p>
            <a:pPr marL="285750" indent="-285750" fontAlgn="auto">
              <a:spcBef>
                <a:spcPts val="0"/>
              </a:spcBef>
              <a:spcAft>
                <a:spcPts val="0"/>
              </a:spcAft>
              <a:buFont typeface="Wingdings" panose="05000000000000000000" pitchFamily="2" charset="2"/>
              <a:buChar char="Ø"/>
              <a:defRPr/>
            </a:pPr>
            <a:r>
              <a:rPr lang="it-IT" dirty="0">
                <a:latin typeface="+mn-lt"/>
                <a:cs typeface="+mn-cs"/>
              </a:rPr>
              <a:t>l’influenza socio- costruttivista nella pedagogia delle scuole italiane</a:t>
            </a:r>
          </a:p>
          <a:p>
            <a:pPr marL="285750" indent="-285750" fontAlgn="auto">
              <a:spcBef>
                <a:spcPts val="0"/>
              </a:spcBef>
              <a:spcAft>
                <a:spcPts val="0"/>
              </a:spcAft>
              <a:buFont typeface="Wingdings" panose="05000000000000000000" pitchFamily="2" charset="2"/>
              <a:buChar char="Ø"/>
              <a:defRPr/>
            </a:pPr>
            <a:r>
              <a:rPr lang="it-IT" dirty="0">
                <a:latin typeface="+mn-lt"/>
                <a:cs typeface="+mn-cs"/>
              </a:rPr>
              <a:t>la natura collegiale dell’insegnamento</a:t>
            </a:r>
            <a:endParaRPr lang="it-IT" dirty="0">
              <a:latin typeface="+mn-lt"/>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pPr>
              <a:defRPr/>
            </a:pPr>
            <a:fld id="{0BD90A39-2FDA-4645-AB01-64886043E4DE}" type="slidenum">
              <a:rPr lang="it-IT"/>
              <a:pPr>
                <a:defRPr/>
              </a:pPr>
              <a:t>18</a:t>
            </a:fld>
            <a:endParaRPr lang="it-IT"/>
          </a:p>
        </p:txBody>
      </p:sp>
      <p:sp>
        <p:nvSpPr>
          <p:cNvPr id="32770" name="CasellaDiTesto 4"/>
          <p:cNvSpPr txBox="1">
            <a:spLocks noChangeArrowheads="1"/>
          </p:cNvSpPr>
          <p:nvPr/>
        </p:nvSpPr>
        <p:spPr bwMode="auto">
          <a:xfrm>
            <a:off x="1547813" y="849313"/>
            <a:ext cx="5976937" cy="400050"/>
          </a:xfrm>
          <a:prstGeom prst="rect">
            <a:avLst/>
          </a:prstGeom>
          <a:noFill/>
          <a:ln w="9525">
            <a:noFill/>
            <a:miter lim="800000"/>
            <a:headEnd/>
            <a:tailEnd/>
          </a:ln>
        </p:spPr>
        <p:txBody>
          <a:bodyPr>
            <a:spAutoFit/>
          </a:bodyPr>
          <a:lstStyle/>
          <a:p>
            <a:pPr algn="ctr"/>
            <a:r>
              <a:rPr lang="it-IT" sz="2000" b="1">
                <a:latin typeface="Calibri" pitchFamily="34" charset="0"/>
              </a:rPr>
              <a:t>QUALI COMPETENZE PER QUALE SCUOLA</a:t>
            </a:r>
          </a:p>
        </p:txBody>
      </p:sp>
      <p:sp>
        <p:nvSpPr>
          <p:cNvPr id="32771" name="Rettangolo 11"/>
          <p:cNvSpPr>
            <a:spLocks noChangeArrowheads="1"/>
          </p:cNvSpPr>
          <p:nvPr/>
        </p:nvSpPr>
        <p:spPr bwMode="auto">
          <a:xfrm>
            <a:off x="1547813" y="1916113"/>
            <a:ext cx="6570662" cy="881062"/>
          </a:xfrm>
          <a:prstGeom prst="rect">
            <a:avLst/>
          </a:prstGeom>
          <a:noFill/>
          <a:ln w="9525">
            <a:noFill/>
            <a:miter lim="800000"/>
            <a:headEnd/>
            <a:tailEnd/>
          </a:ln>
        </p:spPr>
        <p:txBody>
          <a:bodyPr>
            <a:spAutoFit/>
          </a:bodyPr>
          <a:lstStyle/>
          <a:p>
            <a:pPr>
              <a:lnSpc>
                <a:spcPct val="150000"/>
              </a:lnSpc>
            </a:pPr>
            <a:endParaRPr lang="it-IT" b="1">
              <a:solidFill>
                <a:srgbClr val="FF0000"/>
              </a:solidFill>
              <a:latin typeface="Calibri" pitchFamily="34" charset="0"/>
            </a:endParaRPr>
          </a:p>
          <a:p>
            <a:pPr>
              <a:lnSpc>
                <a:spcPct val="150000"/>
              </a:lnSpc>
            </a:pPr>
            <a:endParaRPr lang="it-IT">
              <a:latin typeface="Calibri" pitchFamily="34" charset="0"/>
            </a:endParaRPr>
          </a:p>
        </p:txBody>
      </p:sp>
      <p:sp>
        <p:nvSpPr>
          <p:cNvPr id="6" name="CasellaDiTesto 5"/>
          <p:cNvSpPr txBox="1"/>
          <p:nvPr/>
        </p:nvSpPr>
        <p:spPr>
          <a:xfrm>
            <a:off x="2051050" y="1412875"/>
            <a:ext cx="4860925" cy="369888"/>
          </a:xfrm>
          <a:prstGeom prst="rect">
            <a:avLst/>
          </a:prstGeom>
          <a:noFill/>
        </p:spPr>
        <p:txBody>
          <a:bodyPr>
            <a:spAutoFit/>
          </a:bodyPr>
          <a:lstStyle/>
          <a:p>
            <a:pPr algn="ctr" fontAlgn="auto">
              <a:spcBef>
                <a:spcPts val="0"/>
              </a:spcBef>
              <a:spcAft>
                <a:spcPts val="0"/>
              </a:spcAft>
              <a:defRPr/>
            </a:pPr>
            <a:r>
              <a:rPr lang="it-IT" b="1" cap="small" dirty="0">
                <a:latin typeface="+mn-lt"/>
                <a:cs typeface="+mn-cs"/>
              </a:rPr>
              <a:t>Le percezioni degli insegnanti </a:t>
            </a:r>
            <a:endParaRPr lang="it-IT" dirty="0">
              <a:latin typeface="+mn-lt"/>
              <a:cs typeface="+mn-cs"/>
            </a:endParaRPr>
          </a:p>
        </p:txBody>
      </p:sp>
      <p:sp>
        <p:nvSpPr>
          <p:cNvPr id="10" name="Stella a 8 punte 9"/>
          <p:cNvSpPr/>
          <p:nvPr/>
        </p:nvSpPr>
        <p:spPr>
          <a:xfrm>
            <a:off x="2897188" y="1844675"/>
            <a:ext cx="3168650" cy="2295525"/>
          </a:xfrm>
          <a:prstGeom prst="star8">
            <a:avLst/>
          </a:prstGeom>
          <a:no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it-IT" b="1" dirty="0">
                <a:solidFill>
                  <a:schemeClr val="tx1"/>
                </a:solidFill>
              </a:rPr>
              <a:t>Visone della scuola come avente funzione sociale</a:t>
            </a:r>
            <a:endParaRPr lang="it-IT" b="1" dirty="0">
              <a:solidFill>
                <a:schemeClr val="tx1"/>
              </a:solidFill>
            </a:endParaRPr>
          </a:p>
        </p:txBody>
      </p:sp>
      <p:cxnSp>
        <p:nvCxnSpPr>
          <p:cNvPr id="11" name="Connettore 7 10"/>
          <p:cNvCxnSpPr/>
          <p:nvPr/>
        </p:nvCxnSpPr>
        <p:spPr>
          <a:xfrm rot="10800000" flipV="1">
            <a:off x="1682750" y="3789363"/>
            <a:ext cx="1449388" cy="360362"/>
          </a:xfrm>
          <a:prstGeom prst="curvedConnector3">
            <a:avLst>
              <a:gd name="adj1" fmla="val 110885"/>
            </a:avLst>
          </a:prstGeom>
          <a:ln w="28575">
            <a:solidFill>
              <a:srgbClr val="CC0000"/>
            </a:solidFill>
            <a:tailEnd type="triangle"/>
          </a:ln>
        </p:spPr>
        <p:style>
          <a:lnRef idx="1">
            <a:schemeClr val="accent1"/>
          </a:lnRef>
          <a:fillRef idx="0">
            <a:schemeClr val="accent1"/>
          </a:fillRef>
          <a:effectRef idx="0">
            <a:schemeClr val="accent1"/>
          </a:effectRef>
          <a:fontRef idx="minor">
            <a:schemeClr val="tx1"/>
          </a:fontRef>
        </p:style>
      </p:cxnSp>
      <p:sp>
        <p:nvSpPr>
          <p:cNvPr id="17" name="CasellaDiTesto 16"/>
          <p:cNvSpPr txBox="1">
            <a:spLocks noChangeArrowheads="1"/>
          </p:cNvSpPr>
          <p:nvPr/>
        </p:nvSpPr>
        <p:spPr bwMode="auto">
          <a:xfrm>
            <a:off x="23813" y="4140200"/>
            <a:ext cx="3529012" cy="1476375"/>
          </a:xfrm>
          <a:prstGeom prst="rect">
            <a:avLst/>
          </a:prstGeom>
          <a:noFill/>
          <a:ln w="9525">
            <a:noFill/>
            <a:miter lim="800000"/>
            <a:headEnd/>
            <a:tailEnd/>
          </a:ln>
        </p:spPr>
        <p:txBody>
          <a:bodyPr>
            <a:spAutoFit/>
          </a:bodyPr>
          <a:lstStyle/>
          <a:p>
            <a:pPr algn="ctr"/>
            <a:r>
              <a:rPr lang="it-IT" b="1">
                <a:latin typeface="Calibri" pitchFamily="34" charset="0"/>
              </a:rPr>
              <a:t>Insegnamento vocazionale:</a:t>
            </a:r>
          </a:p>
          <a:p>
            <a:pPr algn="ctr"/>
            <a:r>
              <a:rPr lang="it-IT">
                <a:latin typeface="Calibri" pitchFamily="34" charset="0"/>
              </a:rPr>
              <a:t>È un’aspirazione personale, una disposizione verso l’infanzia e il possesso di capacità come l’ascolto e l’instaurare rapporti significativi.</a:t>
            </a:r>
          </a:p>
        </p:txBody>
      </p:sp>
      <p:sp>
        <p:nvSpPr>
          <p:cNvPr id="18" name="CasellaDiTesto 17"/>
          <p:cNvSpPr txBox="1">
            <a:spLocks noChangeArrowheads="1"/>
          </p:cNvSpPr>
          <p:nvPr/>
        </p:nvSpPr>
        <p:spPr bwMode="auto">
          <a:xfrm>
            <a:off x="5473700" y="4194175"/>
            <a:ext cx="3670300" cy="1755775"/>
          </a:xfrm>
          <a:prstGeom prst="rect">
            <a:avLst/>
          </a:prstGeom>
          <a:noFill/>
          <a:ln w="9525">
            <a:noFill/>
            <a:miter lim="800000"/>
            <a:headEnd/>
            <a:tailEnd/>
          </a:ln>
        </p:spPr>
        <p:txBody>
          <a:bodyPr>
            <a:spAutoFit/>
          </a:bodyPr>
          <a:lstStyle/>
          <a:p>
            <a:r>
              <a:rPr lang="it-IT" b="1">
                <a:latin typeface="Calibri" pitchFamily="34" charset="0"/>
              </a:rPr>
              <a:t>Insegnamento con funzione sociale:</a:t>
            </a:r>
          </a:p>
          <a:p>
            <a:r>
              <a:rPr lang="it-IT">
                <a:latin typeface="Calibri" pitchFamily="34" charset="0"/>
              </a:rPr>
              <a:t>interesse rivolto ai bisogni degli allievi, delle famiglie e del generale contesto sociale. La scuola colma i dislivelli sociali, tramite la promozione culturale.</a:t>
            </a:r>
          </a:p>
        </p:txBody>
      </p:sp>
      <p:cxnSp>
        <p:nvCxnSpPr>
          <p:cNvPr id="20" name="Connettore 7 19"/>
          <p:cNvCxnSpPr/>
          <p:nvPr/>
        </p:nvCxnSpPr>
        <p:spPr>
          <a:xfrm>
            <a:off x="5795963" y="3789363"/>
            <a:ext cx="1485900" cy="350837"/>
          </a:xfrm>
          <a:prstGeom prst="curvedConnector3">
            <a:avLst>
              <a:gd name="adj1" fmla="val 110543"/>
            </a:avLst>
          </a:prstGeom>
          <a:ln w="28575">
            <a:solidFill>
              <a:srgbClr val="CC000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500"/>
                                        <p:tgtEl>
                                          <p:spTgt spid="11"/>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fade">
                                      <p:cBhvr>
                                        <p:cTn id="22" dur="500"/>
                                        <p:tgtEl>
                                          <p:spTgt spid="20"/>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fade">
                                      <p:cBhvr>
                                        <p:cTn id="25"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7" grpId="0"/>
      <p:bldP spid="1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pPr>
              <a:defRPr/>
            </a:pPr>
            <a:fld id="{5FD1FC85-CD1F-4A95-82FF-1135BF8E8F8E}" type="slidenum">
              <a:rPr lang="it-IT"/>
              <a:pPr>
                <a:defRPr/>
              </a:pPr>
              <a:t>2</a:t>
            </a:fld>
            <a:endParaRPr lang="it-IT"/>
          </a:p>
        </p:txBody>
      </p:sp>
      <p:sp>
        <p:nvSpPr>
          <p:cNvPr id="2" name="Pergamena 2 1"/>
          <p:cNvSpPr/>
          <p:nvPr/>
        </p:nvSpPr>
        <p:spPr>
          <a:xfrm>
            <a:off x="1187450" y="620713"/>
            <a:ext cx="6769100" cy="1439862"/>
          </a:xfrm>
          <a:prstGeom prst="horizontalScroll">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r>
              <a:rPr lang="it-IT" dirty="0"/>
              <a:t>La </a:t>
            </a:r>
            <a:r>
              <a:rPr lang="it-IT" b="1" dirty="0"/>
              <a:t>SCUOLA</a:t>
            </a:r>
            <a:r>
              <a:rPr lang="it-IT" dirty="0"/>
              <a:t> è un’ istituzione che ha come scopo primario, la promozione e il controllo di un processo educativo generalizzato, cioè destinato a tutti</a:t>
            </a:r>
            <a:endParaRPr lang="it-IT" dirty="0"/>
          </a:p>
        </p:txBody>
      </p:sp>
      <p:sp>
        <p:nvSpPr>
          <p:cNvPr id="5" name="Freccia a destra 4"/>
          <p:cNvSpPr/>
          <p:nvPr/>
        </p:nvSpPr>
        <p:spPr>
          <a:xfrm>
            <a:off x="684213" y="2636838"/>
            <a:ext cx="431800" cy="360362"/>
          </a:xfrm>
          <a:prstGeom prst="rightArrow">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t-IT"/>
          </a:p>
        </p:txBody>
      </p:sp>
      <p:sp>
        <p:nvSpPr>
          <p:cNvPr id="7" name="CasellaDiTesto 6"/>
          <p:cNvSpPr txBox="1">
            <a:spLocks noChangeArrowheads="1"/>
          </p:cNvSpPr>
          <p:nvPr/>
        </p:nvSpPr>
        <p:spPr bwMode="auto">
          <a:xfrm>
            <a:off x="1201738" y="2420938"/>
            <a:ext cx="7042150" cy="1754187"/>
          </a:xfrm>
          <a:prstGeom prst="rect">
            <a:avLst/>
          </a:prstGeom>
          <a:noFill/>
          <a:ln w="9525">
            <a:noFill/>
            <a:miter lim="800000"/>
            <a:headEnd/>
            <a:tailEnd/>
          </a:ln>
        </p:spPr>
        <p:txBody>
          <a:bodyPr>
            <a:spAutoFit/>
          </a:bodyPr>
          <a:lstStyle/>
          <a:p>
            <a:r>
              <a:rPr lang="it-IT">
                <a:latin typeface="Calibri" pitchFamily="34" charset="0"/>
              </a:rPr>
              <a:t>Prima che fossero istituite la scuola, già esisteva l’ </a:t>
            </a:r>
            <a:r>
              <a:rPr lang="it-IT" b="1">
                <a:latin typeface="Calibri" pitchFamily="34" charset="0"/>
              </a:rPr>
              <a:t>EDUCAZIONE</a:t>
            </a:r>
            <a:r>
              <a:rPr lang="it-IT">
                <a:latin typeface="Calibri" pitchFamily="34" charset="0"/>
              </a:rPr>
              <a:t>, poiché tutti i membri di un gruppo sociale si trovano a far parte di complessi sistemi che hanno appunto funzioni educative:</a:t>
            </a:r>
          </a:p>
          <a:p>
            <a:r>
              <a:rPr lang="it-IT">
                <a:latin typeface="Calibri" pitchFamily="34" charset="0"/>
              </a:rPr>
              <a:t>I diritti e i divieti, il rispetto per gli adulti, l’autorità, i luoghi sacri e le pratiche da adottare in vari ambiti, sono alcuni esempi di educazione tramite l’interazione sociale.</a:t>
            </a:r>
          </a:p>
        </p:txBody>
      </p:sp>
      <p:cxnSp>
        <p:nvCxnSpPr>
          <p:cNvPr id="8" name="Connettore 7 7"/>
          <p:cNvCxnSpPr/>
          <p:nvPr/>
        </p:nvCxnSpPr>
        <p:spPr>
          <a:xfrm>
            <a:off x="1438275" y="4157663"/>
            <a:ext cx="431800" cy="280987"/>
          </a:xfrm>
          <a:prstGeom prst="curvedConnector3">
            <a:avLst>
              <a:gd name="adj1" fmla="val -21743"/>
            </a:avLst>
          </a:prstGeom>
          <a:ln w="28575">
            <a:solidFill>
              <a:srgbClr val="CC0000"/>
            </a:solidFill>
            <a:tailEnd type="triangle"/>
          </a:ln>
        </p:spPr>
        <p:style>
          <a:lnRef idx="1">
            <a:schemeClr val="accent1"/>
          </a:lnRef>
          <a:fillRef idx="0">
            <a:schemeClr val="accent1"/>
          </a:fillRef>
          <a:effectRef idx="0">
            <a:schemeClr val="accent1"/>
          </a:effectRef>
          <a:fontRef idx="minor">
            <a:schemeClr val="tx1"/>
          </a:fontRef>
        </p:style>
      </p:cxnSp>
      <p:sp>
        <p:nvSpPr>
          <p:cNvPr id="9" name="CasellaDiTesto 8"/>
          <p:cNvSpPr txBox="1">
            <a:spLocks noChangeArrowheads="1"/>
          </p:cNvSpPr>
          <p:nvPr/>
        </p:nvSpPr>
        <p:spPr bwMode="auto">
          <a:xfrm>
            <a:off x="1881188" y="4276725"/>
            <a:ext cx="5761037" cy="923925"/>
          </a:xfrm>
          <a:prstGeom prst="rect">
            <a:avLst/>
          </a:prstGeom>
          <a:noFill/>
          <a:ln w="9525">
            <a:noFill/>
            <a:miter lim="800000"/>
            <a:headEnd/>
            <a:tailEnd/>
          </a:ln>
        </p:spPr>
        <p:txBody>
          <a:bodyPr>
            <a:spAutoFit/>
          </a:bodyPr>
          <a:lstStyle/>
          <a:p>
            <a:r>
              <a:rPr lang="it-IT" i="1">
                <a:latin typeface="Calibri" pitchFamily="34" charset="0"/>
              </a:rPr>
              <a:t>Emerge necessità della scuola nel momento di cui la società diviene complessa ed occorre organizzarla al meglio tramite conoscenze scientifiche e tecniche </a:t>
            </a:r>
            <a:r>
              <a:rPr lang="it-IT">
                <a:latin typeface="Calibri" pitchFamily="34" charset="0"/>
              </a:rPr>
              <a:t>(Santamaita, 2000).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500"/>
                                        <p:tgtEl>
                                          <p:spTgt spid="8"/>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pPr>
              <a:defRPr/>
            </a:pPr>
            <a:fld id="{E90FBE8B-8848-4261-962F-5A18048D3568}" type="slidenum">
              <a:rPr lang="it-IT"/>
              <a:pPr>
                <a:defRPr/>
              </a:pPr>
              <a:t>3</a:t>
            </a:fld>
            <a:endParaRPr lang="it-IT"/>
          </a:p>
        </p:txBody>
      </p:sp>
      <p:sp>
        <p:nvSpPr>
          <p:cNvPr id="5" name="Pergamena 1 4"/>
          <p:cNvSpPr/>
          <p:nvPr/>
        </p:nvSpPr>
        <p:spPr>
          <a:xfrm>
            <a:off x="323850" y="692150"/>
            <a:ext cx="1368425" cy="1296988"/>
          </a:xfrm>
          <a:prstGeom prst="verticalScroll">
            <a:avLst>
              <a:gd name="adj" fmla="val 13676"/>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r>
              <a:rPr lang="it-IT" dirty="0"/>
              <a:t>VERSO LA SCUOLA</a:t>
            </a:r>
            <a:endParaRPr lang="it-IT" dirty="0"/>
          </a:p>
        </p:txBody>
      </p:sp>
      <p:sp>
        <p:nvSpPr>
          <p:cNvPr id="6" name="CasellaDiTesto 5"/>
          <p:cNvSpPr txBox="1">
            <a:spLocks noChangeArrowheads="1"/>
          </p:cNvSpPr>
          <p:nvPr/>
        </p:nvSpPr>
        <p:spPr bwMode="auto">
          <a:xfrm>
            <a:off x="2268538" y="981075"/>
            <a:ext cx="6119812" cy="1200150"/>
          </a:xfrm>
          <a:prstGeom prst="rect">
            <a:avLst/>
          </a:prstGeom>
          <a:noFill/>
          <a:ln w="9525">
            <a:noFill/>
            <a:miter lim="800000"/>
            <a:headEnd/>
            <a:tailEnd/>
          </a:ln>
        </p:spPr>
        <p:txBody>
          <a:bodyPr>
            <a:spAutoFit/>
          </a:bodyPr>
          <a:lstStyle/>
          <a:p>
            <a:pPr marL="285750" indent="-285750">
              <a:buClr>
                <a:srgbClr val="C00000"/>
              </a:buClr>
              <a:buFont typeface="Wingdings" pitchFamily="2" charset="2"/>
              <a:buChar char="v"/>
            </a:pPr>
            <a:r>
              <a:rPr lang="it-IT">
                <a:latin typeface="Calibri" pitchFamily="34" charset="0"/>
              </a:rPr>
              <a:t>Le prime scuole le troviamo in </a:t>
            </a:r>
            <a:r>
              <a:rPr lang="it-IT" b="1">
                <a:latin typeface="Calibri" pitchFamily="34" charset="0"/>
              </a:rPr>
              <a:t>Mesopotamia</a:t>
            </a:r>
            <a:r>
              <a:rPr lang="it-IT">
                <a:latin typeface="Calibri" pitchFamily="34" charset="0"/>
              </a:rPr>
              <a:t> e in </a:t>
            </a:r>
            <a:r>
              <a:rPr lang="it-IT" b="1">
                <a:latin typeface="Calibri" pitchFamily="34" charset="0"/>
              </a:rPr>
              <a:t>Egitto</a:t>
            </a:r>
            <a:r>
              <a:rPr lang="it-IT">
                <a:latin typeface="Calibri" pitchFamily="34" charset="0"/>
              </a:rPr>
              <a:t>, dove si applicavano alla scritture e lettura i pochi eletti della casta sacerdotale, poiché si trattava di mansioni a cui applicarsi esclusivamente e quotidianamente.</a:t>
            </a:r>
          </a:p>
        </p:txBody>
      </p:sp>
      <p:sp>
        <p:nvSpPr>
          <p:cNvPr id="7" name="CasellaDiTesto 6"/>
          <p:cNvSpPr txBox="1">
            <a:spLocks noChangeArrowheads="1"/>
          </p:cNvSpPr>
          <p:nvPr/>
        </p:nvSpPr>
        <p:spPr bwMode="auto">
          <a:xfrm>
            <a:off x="1628775" y="2468563"/>
            <a:ext cx="6840538" cy="1200150"/>
          </a:xfrm>
          <a:prstGeom prst="rect">
            <a:avLst/>
          </a:prstGeom>
          <a:noFill/>
          <a:ln w="9525">
            <a:noFill/>
            <a:miter lim="800000"/>
            <a:headEnd/>
            <a:tailEnd/>
          </a:ln>
        </p:spPr>
        <p:txBody>
          <a:bodyPr>
            <a:spAutoFit/>
          </a:bodyPr>
          <a:lstStyle/>
          <a:p>
            <a:pPr marL="285750" indent="-285750">
              <a:buClr>
                <a:srgbClr val="C00000"/>
              </a:buClr>
              <a:buFont typeface="Wingdings" pitchFamily="2" charset="2"/>
              <a:buChar char="v"/>
            </a:pPr>
            <a:r>
              <a:rPr lang="it-IT">
                <a:latin typeface="Calibri" pitchFamily="34" charset="0"/>
              </a:rPr>
              <a:t>Successivamente emerge la figura del </a:t>
            </a:r>
            <a:r>
              <a:rPr lang="it-IT" b="1">
                <a:latin typeface="Calibri" pitchFamily="34" charset="0"/>
              </a:rPr>
              <a:t>«maestro» </a:t>
            </a:r>
            <a:r>
              <a:rPr lang="it-IT">
                <a:latin typeface="Calibri" pitchFamily="34" charset="0"/>
              </a:rPr>
              <a:t>che, in luoghi precisi, come il liceo e l’accademia di Platone in Grecia, si dedicavano a colloquiare con i loro adepti su svariate tematiche, oltre le acquisizioni di base della scrittura, lettura e calcolo.</a:t>
            </a:r>
          </a:p>
        </p:txBody>
      </p:sp>
      <p:sp>
        <p:nvSpPr>
          <p:cNvPr id="8" name="CasellaDiTesto 7"/>
          <p:cNvSpPr txBox="1"/>
          <p:nvPr/>
        </p:nvSpPr>
        <p:spPr>
          <a:xfrm>
            <a:off x="935038" y="3965575"/>
            <a:ext cx="7273925" cy="1476375"/>
          </a:xfrm>
          <a:prstGeom prst="rect">
            <a:avLst/>
          </a:prstGeom>
          <a:noFill/>
        </p:spPr>
        <p:txBody>
          <a:bodyPr>
            <a:spAutoFit/>
          </a:bodyPr>
          <a:lstStyle/>
          <a:p>
            <a:pPr marL="285750" indent="-285750" fontAlgn="auto">
              <a:spcBef>
                <a:spcPts val="0"/>
              </a:spcBef>
              <a:spcAft>
                <a:spcPts val="0"/>
              </a:spcAft>
              <a:buClr>
                <a:srgbClr val="C00000"/>
              </a:buClr>
              <a:buFont typeface="Wingdings" panose="05000000000000000000" pitchFamily="2" charset="2"/>
              <a:buChar char="v"/>
              <a:defRPr/>
            </a:pPr>
            <a:r>
              <a:rPr lang="it-IT" dirty="0">
                <a:latin typeface="+mn-lt"/>
                <a:cs typeface="+mn-cs"/>
              </a:rPr>
              <a:t>La </a:t>
            </a:r>
            <a:r>
              <a:rPr lang="it-IT" b="1" dirty="0">
                <a:latin typeface="+mn-lt"/>
                <a:cs typeface="+mn-cs"/>
              </a:rPr>
              <a:t>Riforma Protestante </a:t>
            </a:r>
            <a:r>
              <a:rPr lang="it-IT" dirty="0">
                <a:latin typeface="+mn-lt"/>
                <a:cs typeface="+mn-cs"/>
              </a:rPr>
              <a:t>dà il via alla «scuola moderna» che oggi conosciamo, che coinvolge tutti i membri di una comunità.</a:t>
            </a:r>
          </a:p>
          <a:p>
            <a:pPr marL="273050" fontAlgn="auto">
              <a:spcBef>
                <a:spcPts val="0"/>
              </a:spcBef>
              <a:spcAft>
                <a:spcPts val="0"/>
              </a:spcAft>
              <a:buClr>
                <a:srgbClr val="C00000"/>
              </a:buClr>
              <a:tabLst>
                <a:tab pos="176213" algn="l"/>
              </a:tabLst>
              <a:defRPr/>
            </a:pPr>
            <a:r>
              <a:rPr lang="it-IT" dirty="0">
                <a:latin typeface="+mn-lt"/>
                <a:cs typeface="+mn-cs"/>
              </a:rPr>
              <a:t>Infatti dal </a:t>
            </a:r>
            <a:r>
              <a:rPr lang="it-IT" b="1" dirty="0">
                <a:latin typeface="+mn-lt"/>
                <a:cs typeface="+mn-cs"/>
              </a:rPr>
              <a:t>XIX secolo </a:t>
            </a:r>
            <a:r>
              <a:rPr lang="it-IT" dirty="0">
                <a:latin typeface="+mn-lt"/>
                <a:cs typeface="+mn-cs"/>
              </a:rPr>
              <a:t>in poi il processo di diffusione della scuola si è caratterizzato per </a:t>
            </a:r>
            <a:r>
              <a:rPr lang="it-IT" dirty="0">
                <a:latin typeface="+mn-lt"/>
                <a:cs typeface="+mn-cs"/>
              </a:rPr>
              <a:t>il riconoscimento e la progressiva estensione </a:t>
            </a:r>
            <a:r>
              <a:rPr lang="it-IT" dirty="0">
                <a:latin typeface="+mn-lt"/>
                <a:cs typeface="+mn-cs"/>
              </a:rPr>
              <a:t>della scolarità obbligatoria.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pPr>
              <a:defRPr/>
            </a:pPr>
            <a:fld id="{E9AE615B-66AB-4E90-BF43-D0AE6EBD1838}" type="slidenum">
              <a:rPr lang="it-IT"/>
              <a:pPr>
                <a:defRPr/>
              </a:pPr>
              <a:t>4</a:t>
            </a:fld>
            <a:endParaRPr lang="it-IT"/>
          </a:p>
        </p:txBody>
      </p:sp>
      <p:graphicFrame>
        <p:nvGraphicFramePr>
          <p:cNvPr id="3" name="Diagramma 2"/>
          <p:cNvGraphicFramePr/>
          <p:nvPr/>
        </p:nvGraphicFramePr>
        <p:xfrm>
          <a:off x="611560" y="836712"/>
          <a:ext cx="7741368" cy="46085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pPr>
              <a:defRPr/>
            </a:pPr>
            <a:fld id="{FF1EE71E-06AC-44BF-A714-5B18BB2F30E7}" type="slidenum">
              <a:rPr lang="it-IT"/>
              <a:pPr>
                <a:defRPr/>
              </a:pPr>
              <a:t>5</a:t>
            </a:fld>
            <a:endParaRPr lang="it-IT"/>
          </a:p>
        </p:txBody>
      </p:sp>
      <p:sp>
        <p:nvSpPr>
          <p:cNvPr id="5" name="Pentagono 4"/>
          <p:cNvSpPr/>
          <p:nvPr/>
        </p:nvSpPr>
        <p:spPr>
          <a:xfrm>
            <a:off x="179388" y="908050"/>
            <a:ext cx="1655762" cy="503238"/>
          </a:xfrm>
          <a:prstGeom prst="homePlate">
            <a:avLst>
              <a:gd name="adj" fmla="val 62554"/>
            </a:avLst>
          </a:prstGeom>
          <a:noFill/>
          <a:ln w="28575">
            <a:solidFill>
              <a:srgbClr val="C00000"/>
            </a:solidFill>
          </a:ln>
        </p:spPr>
        <p:style>
          <a:lnRef idx="2">
            <a:schemeClr val="accent6"/>
          </a:lnRef>
          <a:fillRef idx="1">
            <a:schemeClr val="lt1"/>
          </a:fillRef>
          <a:effectRef idx="0">
            <a:schemeClr val="accent6"/>
          </a:effectRef>
          <a:fontRef idx="minor">
            <a:schemeClr val="dk1"/>
          </a:fontRef>
        </p:style>
        <p:txBody>
          <a:bodyPr anchor="ctr"/>
          <a:lstStyle/>
          <a:p>
            <a:pPr fontAlgn="auto">
              <a:spcBef>
                <a:spcPts val="0"/>
              </a:spcBef>
              <a:spcAft>
                <a:spcPts val="0"/>
              </a:spcAft>
              <a:defRPr/>
            </a:pPr>
            <a:r>
              <a:rPr lang="it-IT" b="1" dirty="0"/>
              <a:t>DON MILANI </a:t>
            </a:r>
            <a:endParaRPr lang="it-IT" b="1" dirty="0"/>
          </a:p>
        </p:txBody>
      </p:sp>
      <p:sp>
        <p:nvSpPr>
          <p:cNvPr id="6" name="CasellaDiTesto 5"/>
          <p:cNvSpPr txBox="1">
            <a:spLocks noChangeArrowheads="1"/>
          </p:cNvSpPr>
          <p:nvPr/>
        </p:nvSpPr>
        <p:spPr bwMode="auto">
          <a:xfrm>
            <a:off x="1979613" y="620713"/>
            <a:ext cx="6851650" cy="2014537"/>
          </a:xfrm>
          <a:prstGeom prst="rect">
            <a:avLst/>
          </a:prstGeom>
          <a:noFill/>
          <a:ln w="9525">
            <a:noFill/>
            <a:miter lim="800000"/>
            <a:headEnd/>
            <a:tailEnd/>
          </a:ln>
        </p:spPr>
        <p:txBody>
          <a:bodyPr>
            <a:spAutoFit/>
          </a:bodyPr>
          <a:lstStyle/>
          <a:p>
            <a:r>
              <a:rPr lang="it-IT">
                <a:latin typeface="Calibri" pitchFamily="34" charset="0"/>
              </a:rPr>
              <a:t>Istituisce una </a:t>
            </a:r>
            <a:r>
              <a:rPr lang="it-IT" b="1">
                <a:latin typeface="Calibri" pitchFamily="34" charset="0"/>
              </a:rPr>
              <a:t>scuola a Barbiana </a:t>
            </a:r>
            <a:r>
              <a:rPr lang="it-IT">
                <a:latin typeface="Calibri" pitchFamily="34" charset="0"/>
              </a:rPr>
              <a:t>con l’ interesse a cogliere le </a:t>
            </a:r>
            <a:r>
              <a:rPr lang="it-IT" b="1">
                <a:latin typeface="Calibri" pitchFamily="34" charset="0"/>
              </a:rPr>
              <a:t>potenzialità dei ragazzi esclusi dalla scuola</a:t>
            </a:r>
            <a:r>
              <a:rPr lang="it-IT">
                <a:latin typeface="Calibri" pitchFamily="34" charset="0"/>
              </a:rPr>
              <a:t>, appartenenti a ceti poveri, che non trovavano riscatto nei sistemi educativi dell’epoca.</a:t>
            </a:r>
          </a:p>
          <a:p>
            <a:r>
              <a:rPr lang="it-IT">
                <a:latin typeface="Calibri" pitchFamily="34" charset="0"/>
              </a:rPr>
              <a:t>Promuoveva scelte pedagogiche drastiche come il </a:t>
            </a:r>
            <a:r>
              <a:rPr lang="it-IT" b="1">
                <a:latin typeface="Calibri" pitchFamily="34" charset="0"/>
              </a:rPr>
              <a:t>non bocciare</a:t>
            </a:r>
            <a:r>
              <a:rPr lang="it-IT">
                <a:latin typeface="Calibri" pitchFamily="34" charset="0"/>
              </a:rPr>
              <a:t>, ma motivare all’apprendimento tramite una scuola a tempo pieno, in cui le competenze acquisite erano utili a </a:t>
            </a:r>
            <a:r>
              <a:rPr lang="it-IT" b="1">
                <a:latin typeface="Calibri" pitchFamily="34" charset="0"/>
              </a:rPr>
              <a:t>chiarire il pensiero, la logica e la comunicazione.</a:t>
            </a:r>
          </a:p>
        </p:txBody>
      </p:sp>
      <p:sp>
        <p:nvSpPr>
          <p:cNvPr id="7" name="Pentagono 6"/>
          <p:cNvSpPr/>
          <p:nvPr/>
        </p:nvSpPr>
        <p:spPr>
          <a:xfrm>
            <a:off x="179388" y="4508500"/>
            <a:ext cx="1655762" cy="504825"/>
          </a:xfrm>
          <a:prstGeom prst="homePlate">
            <a:avLst>
              <a:gd name="adj" fmla="val 62554"/>
            </a:avLst>
          </a:prstGeom>
          <a:noFill/>
          <a:ln w="28575">
            <a:solidFill>
              <a:srgbClr val="C00000"/>
            </a:solidFill>
          </a:ln>
        </p:spPr>
        <p:style>
          <a:lnRef idx="2">
            <a:schemeClr val="accent6"/>
          </a:lnRef>
          <a:fillRef idx="1">
            <a:schemeClr val="lt1"/>
          </a:fillRef>
          <a:effectRef idx="0">
            <a:schemeClr val="accent6"/>
          </a:effectRef>
          <a:fontRef idx="minor">
            <a:schemeClr val="dk1"/>
          </a:fontRef>
        </p:style>
        <p:txBody>
          <a:bodyPr anchor="ctr"/>
          <a:lstStyle/>
          <a:p>
            <a:pPr fontAlgn="auto">
              <a:spcBef>
                <a:spcPts val="0"/>
              </a:spcBef>
              <a:spcAft>
                <a:spcPts val="0"/>
              </a:spcAft>
              <a:defRPr/>
            </a:pPr>
            <a:r>
              <a:rPr lang="it-IT" b="1" dirty="0"/>
              <a:t>IVAN ILLICH </a:t>
            </a:r>
            <a:endParaRPr lang="it-IT" b="1" dirty="0"/>
          </a:p>
        </p:txBody>
      </p:sp>
      <p:sp>
        <p:nvSpPr>
          <p:cNvPr id="8" name="CasellaDiTesto 7"/>
          <p:cNvSpPr txBox="1">
            <a:spLocks noChangeArrowheads="1"/>
          </p:cNvSpPr>
          <p:nvPr/>
        </p:nvSpPr>
        <p:spPr bwMode="auto">
          <a:xfrm>
            <a:off x="1979613" y="4411663"/>
            <a:ext cx="6635750" cy="1465262"/>
          </a:xfrm>
          <a:prstGeom prst="rect">
            <a:avLst/>
          </a:prstGeom>
          <a:noFill/>
          <a:ln w="9525">
            <a:noFill/>
            <a:miter lim="800000"/>
            <a:headEnd/>
            <a:tailEnd/>
          </a:ln>
        </p:spPr>
        <p:txBody>
          <a:bodyPr>
            <a:spAutoFit/>
          </a:bodyPr>
          <a:lstStyle/>
          <a:p>
            <a:r>
              <a:rPr lang="it-IT">
                <a:latin typeface="Calibri" pitchFamily="34" charset="0"/>
              </a:rPr>
              <a:t>Promotore della </a:t>
            </a:r>
            <a:r>
              <a:rPr lang="it-IT" b="1">
                <a:latin typeface="Calibri" pitchFamily="34" charset="0"/>
              </a:rPr>
              <a:t>descolarizzazione</a:t>
            </a:r>
            <a:r>
              <a:rPr lang="it-IT">
                <a:latin typeface="Calibri" pitchFamily="34" charset="0"/>
              </a:rPr>
              <a:t>: abolizione della struttura scolastica in modo da favorirne un maggiore accesso da parte di tutti col fine di creare una società giusta, in cui si valorizza il potenziale creativo delle masse escluse, emarginate ed oppresse dai classici sistemi scolastici che tendono ad omologare.</a:t>
            </a:r>
          </a:p>
        </p:txBody>
      </p:sp>
      <p:pic>
        <p:nvPicPr>
          <p:cNvPr id="19463" name="Picture 7" descr="0000500373_2824673_694220"/>
          <p:cNvPicPr>
            <a:picLocks noChangeAspect="1" noChangeArrowheads="1"/>
          </p:cNvPicPr>
          <p:nvPr/>
        </p:nvPicPr>
        <p:blipFill>
          <a:blip r:embed="rId2"/>
          <a:srcRect/>
          <a:stretch>
            <a:fillRect/>
          </a:stretch>
        </p:blipFill>
        <p:spPr bwMode="auto">
          <a:xfrm>
            <a:off x="3203575" y="2636838"/>
            <a:ext cx="2592388" cy="1798637"/>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fade">
                                      <p:cBhvr>
                                        <p:cTn id="1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animBg="1"/>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pPr>
              <a:defRPr/>
            </a:pPr>
            <a:fld id="{61F55FFB-EBFD-45BE-9C8D-495BBD7B691A}" type="slidenum">
              <a:rPr lang="it-IT"/>
              <a:pPr>
                <a:defRPr/>
              </a:pPr>
              <a:t>6</a:t>
            </a:fld>
            <a:endParaRPr lang="it-IT"/>
          </a:p>
        </p:txBody>
      </p:sp>
      <p:sp>
        <p:nvSpPr>
          <p:cNvPr id="20482" name="CasellaDiTesto 4"/>
          <p:cNvSpPr txBox="1">
            <a:spLocks noChangeArrowheads="1"/>
          </p:cNvSpPr>
          <p:nvPr/>
        </p:nvSpPr>
        <p:spPr bwMode="auto">
          <a:xfrm>
            <a:off x="1619250" y="849313"/>
            <a:ext cx="5976938" cy="400050"/>
          </a:xfrm>
          <a:prstGeom prst="rect">
            <a:avLst/>
          </a:prstGeom>
          <a:noFill/>
          <a:ln w="9525">
            <a:noFill/>
            <a:miter lim="800000"/>
            <a:headEnd/>
            <a:tailEnd/>
          </a:ln>
        </p:spPr>
        <p:txBody>
          <a:bodyPr>
            <a:spAutoFit/>
          </a:bodyPr>
          <a:lstStyle/>
          <a:p>
            <a:pPr algn="ctr"/>
            <a:r>
              <a:rPr lang="it-IT" sz="2000" b="1">
                <a:latin typeface="Calibri" pitchFamily="34" charset="0"/>
              </a:rPr>
              <a:t>IL SISTEMA FORMATIVO E SCOLASTICO</a:t>
            </a:r>
          </a:p>
        </p:txBody>
      </p:sp>
      <p:sp>
        <p:nvSpPr>
          <p:cNvPr id="7" name="Pergamena 1 6"/>
          <p:cNvSpPr/>
          <p:nvPr/>
        </p:nvSpPr>
        <p:spPr>
          <a:xfrm>
            <a:off x="250825" y="1484313"/>
            <a:ext cx="1584325" cy="1223962"/>
          </a:xfrm>
          <a:prstGeom prst="verticalScroll">
            <a:avLst>
              <a:gd name="adj" fmla="val 13676"/>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r>
              <a:rPr lang="it-IT" b="1" dirty="0"/>
              <a:t>Riforme scolastiche</a:t>
            </a:r>
            <a:endParaRPr lang="it-IT" b="1" dirty="0"/>
          </a:p>
        </p:txBody>
      </p:sp>
      <p:sp>
        <p:nvSpPr>
          <p:cNvPr id="9" name="CasellaDiTesto 8"/>
          <p:cNvSpPr txBox="1">
            <a:spLocks noChangeArrowheads="1"/>
          </p:cNvSpPr>
          <p:nvPr/>
        </p:nvSpPr>
        <p:spPr bwMode="auto">
          <a:xfrm>
            <a:off x="2268538" y="1652588"/>
            <a:ext cx="6418262" cy="1200150"/>
          </a:xfrm>
          <a:prstGeom prst="rect">
            <a:avLst/>
          </a:prstGeom>
          <a:noFill/>
          <a:ln w="9525">
            <a:noFill/>
            <a:miter lim="800000"/>
            <a:headEnd/>
            <a:tailEnd/>
          </a:ln>
        </p:spPr>
        <p:txBody>
          <a:bodyPr>
            <a:spAutoFit/>
          </a:bodyPr>
          <a:lstStyle/>
          <a:p>
            <a:pPr marL="285750" indent="-285750">
              <a:buClr>
                <a:srgbClr val="CC0000"/>
              </a:buClr>
              <a:buFont typeface="Wingdings" pitchFamily="2" charset="2"/>
              <a:buChar char="Ø"/>
            </a:pPr>
            <a:r>
              <a:rPr lang="it-IT" b="1">
                <a:latin typeface="Calibri" pitchFamily="34" charset="0"/>
              </a:rPr>
              <a:t>ISTITUTI COMPRENSIVI </a:t>
            </a:r>
            <a:r>
              <a:rPr lang="it-IT">
                <a:latin typeface="Calibri" pitchFamily="34" charset="0"/>
              </a:rPr>
              <a:t>(istituiti dalla legge 31 gennaio1994, n. 97 e generalizzati tramite la legge 23 dicembre 1966, n. 662). Prevede che, sotto una medesima organizzazione, ci siano scuole dell’infanzia, primarie e secondarie di primo grado.</a:t>
            </a:r>
          </a:p>
        </p:txBody>
      </p:sp>
      <p:sp>
        <p:nvSpPr>
          <p:cNvPr id="10" name="CasellaDiTesto 9"/>
          <p:cNvSpPr txBox="1">
            <a:spLocks noChangeArrowheads="1"/>
          </p:cNvSpPr>
          <p:nvPr/>
        </p:nvSpPr>
        <p:spPr bwMode="auto">
          <a:xfrm>
            <a:off x="1258888" y="3135313"/>
            <a:ext cx="7215187" cy="1200150"/>
          </a:xfrm>
          <a:prstGeom prst="rect">
            <a:avLst/>
          </a:prstGeom>
          <a:noFill/>
          <a:ln w="9525">
            <a:noFill/>
            <a:miter lim="800000"/>
            <a:headEnd/>
            <a:tailEnd/>
          </a:ln>
        </p:spPr>
        <p:txBody>
          <a:bodyPr>
            <a:spAutoFit/>
          </a:bodyPr>
          <a:lstStyle/>
          <a:p>
            <a:pPr marL="285750" indent="-285750">
              <a:buClr>
                <a:srgbClr val="C00000"/>
              </a:buClr>
              <a:buFont typeface="Wingdings" pitchFamily="2" charset="2"/>
              <a:buChar char="Ø"/>
            </a:pPr>
            <a:r>
              <a:rPr lang="it-IT" b="1">
                <a:latin typeface="Calibri" pitchFamily="34" charset="0"/>
              </a:rPr>
              <a:t>AUTONOMIA SCOLASTICA </a:t>
            </a:r>
            <a:r>
              <a:rPr lang="it-IT">
                <a:latin typeface="Calibri" pitchFamily="34" charset="0"/>
              </a:rPr>
              <a:t>(legge 15 marzo 1997, n. 59 e DPR 275/99). I singoli istituti possono decidere di intervenire autonomamente su </a:t>
            </a:r>
            <a:r>
              <a:rPr lang="it-IT">
                <a:solidFill>
                  <a:srgbClr val="000000"/>
                </a:solidFill>
                <a:latin typeface="Calibri" pitchFamily="34" charset="0"/>
              </a:rPr>
              <a:t>scelte gestionali, didattiche, di sperimentazione e di ricerca, elaborando e attuando decisioni formative sulla base dei criteri di indirizzo individuati.</a:t>
            </a:r>
            <a:endParaRPr lang="it-IT">
              <a:latin typeface="Calibri" pitchFamily="34" charset="0"/>
            </a:endParaRPr>
          </a:p>
        </p:txBody>
      </p:sp>
      <p:sp>
        <p:nvSpPr>
          <p:cNvPr id="11" name="CasellaDiTesto 10"/>
          <p:cNvSpPr txBox="1">
            <a:spLocks noChangeArrowheads="1"/>
          </p:cNvSpPr>
          <p:nvPr/>
        </p:nvSpPr>
        <p:spPr bwMode="auto">
          <a:xfrm>
            <a:off x="496888" y="4584700"/>
            <a:ext cx="7977187" cy="1200150"/>
          </a:xfrm>
          <a:prstGeom prst="rect">
            <a:avLst/>
          </a:prstGeom>
          <a:noFill/>
          <a:ln w="9525">
            <a:noFill/>
            <a:miter lim="800000"/>
            <a:headEnd/>
            <a:tailEnd/>
          </a:ln>
        </p:spPr>
        <p:txBody>
          <a:bodyPr>
            <a:spAutoFit/>
          </a:bodyPr>
          <a:lstStyle/>
          <a:p>
            <a:pPr marL="285750" indent="-285750">
              <a:buClr>
                <a:srgbClr val="C00000"/>
              </a:buClr>
              <a:buFont typeface="Wingdings" pitchFamily="2" charset="2"/>
              <a:buChar char="Ø"/>
            </a:pPr>
            <a:r>
              <a:rPr lang="it-IT" b="1">
                <a:latin typeface="Calibri" pitchFamily="34" charset="0"/>
              </a:rPr>
              <a:t>RIFORMA DEI CICLI </a:t>
            </a:r>
            <a:r>
              <a:rPr lang="it-IT">
                <a:latin typeface="Calibri" pitchFamily="34" charset="0"/>
              </a:rPr>
              <a:t>(legge 10 febbraio 2000, n. 30 e legge 20 marzo 2003, n. 53). Si tratta di riorganizzare complessivamente l’ordinamento scolastico, ma ad oggi, non ha avuto piena realizzazione, per cui si fa riferimento alla legge Moratti (legge 53/2003) per quel che riguarda l’attuale assetto scolastico.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p:bldP spid="10" grpId="0"/>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pPr>
              <a:defRPr/>
            </a:pPr>
            <a:fld id="{56846E0F-BE88-44F7-A2D6-489DB4C55E34}" type="slidenum">
              <a:rPr lang="it-IT"/>
              <a:pPr>
                <a:defRPr/>
              </a:pPr>
              <a:t>7</a:t>
            </a:fld>
            <a:endParaRPr lang="it-IT"/>
          </a:p>
        </p:txBody>
      </p:sp>
      <p:pic>
        <p:nvPicPr>
          <p:cNvPr id="21506" name="Immagine 2"/>
          <p:cNvPicPr>
            <a:picLocks noChangeAspect="1"/>
          </p:cNvPicPr>
          <p:nvPr/>
        </p:nvPicPr>
        <p:blipFill>
          <a:blip r:embed="rId2"/>
          <a:srcRect/>
          <a:stretch>
            <a:fillRect/>
          </a:stretch>
        </p:blipFill>
        <p:spPr bwMode="auto">
          <a:xfrm>
            <a:off x="179388" y="549275"/>
            <a:ext cx="4105275" cy="5553075"/>
          </a:xfrm>
          <a:prstGeom prst="rect">
            <a:avLst/>
          </a:prstGeom>
          <a:noFill/>
          <a:ln w="9525">
            <a:noFill/>
            <a:miter lim="800000"/>
            <a:headEnd/>
            <a:tailEnd/>
          </a:ln>
        </p:spPr>
      </p:pic>
      <p:sp>
        <p:nvSpPr>
          <p:cNvPr id="5" name="Rettangolo 4"/>
          <p:cNvSpPr>
            <a:spLocks noChangeArrowheads="1"/>
          </p:cNvSpPr>
          <p:nvPr/>
        </p:nvSpPr>
        <p:spPr bwMode="auto">
          <a:xfrm>
            <a:off x="4716463" y="5334000"/>
            <a:ext cx="4572000" cy="831850"/>
          </a:xfrm>
          <a:prstGeom prst="rect">
            <a:avLst/>
          </a:prstGeom>
          <a:noFill/>
          <a:ln w="9525">
            <a:noFill/>
            <a:miter lim="800000"/>
            <a:headEnd/>
            <a:tailEnd/>
          </a:ln>
        </p:spPr>
        <p:txBody>
          <a:bodyPr>
            <a:spAutoFit/>
          </a:bodyPr>
          <a:lstStyle/>
          <a:p>
            <a:r>
              <a:rPr lang="it-IT" sz="1600" b="1">
                <a:latin typeface="Calibri" pitchFamily="34" charset="0"/>
              </a:rPr>
              <a:t>Scuola dell’infanzia</a:t>
            </a:r>
            <a:r>
              <a:rPr lang="it-IT" sz="1600">
                <a:latin typeface="Calibri" pitchFamily="34" charset="0"/>
              </a:rPr>
              <a:t>: bambini dai 3 anni fino ai 6 anni. Non è obbligatoria ma il 96% dei bambini vi accede.</a:t>
            </a:r>
            <a:endParaRPr lang="it-IT" sz="3600">
              <a:latin typeface="Calibri" pitchFamily="34" charset="0"/>
            </a:endParaRPr>
          </a:p>
        </p:txBody>
      </p:sp>
      <p:cxnSp>
        <p:nvCxnSpPr>
          <p:cNvPr id="7" name="Connettore 2 6"/>
          <p:cNvCxnSpPr/>
          <p:nvPr/>
        </p:nvCxnSpPr>
        <p:spPr>
          <a:xfrm>
            <a:off x="4319588" y="5661025"/>
            <a:ext cx="396875" cy="0"/>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Connettore 2 9"/>
          <p:cNvCxnSpPr/>
          <p:nvPr/>
        </p:nvCxnSpPr>
        <p:spPr>
          <a:xfrm>
            <a:off x="4319588" y="4508500"/>
            <a:ext cx="396875" cy="0"/>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1" name="CasellaDiTesto 10"/>
          <p:cNvSpPr txBox="1">
            <a:spLocks noChangeArrowheads="1"/>
          </p:cNvSpPr>
          <p:nvPr/>
        </p:nvSpPr>
        <p:spPr bwMode="auto">
          <a:xfrm>
            <a:off x="4751388" y="4216400"/>
            <a:ext cx="3935412" cy="585788"/>
          </a:xfrm>
          <a:prstGeom prst="rect">
            <a:avLst/>
          </a:prstGeom>
          <a:noFill/>
          <a:ln w="9525">
            <a:noFill/>
            <a:miter lim="800000"/>
            <a:headEnd/>
            <a:tailEnd/>
          </a:ln>
        </p:spPr>
        <p:txBody>
          <a:bodyPr>
            <a:spAutoFit/>
          </a:bodyPr>
          <a:lstStyle/>
          <a:p>
            <a:r>
              <a:rPr lang="it-IT" sz="1600" b="1">
                <a:latin typeface="Calibri" pitchFamily="34" charset="0"/>
              </a:rPr>
              <a:t>Primo ciclo</a:t>
            </a:r>
            <a:r>
              <a:rPr lang="it-IT" sz="1600">
                <a:latin typeface="Calibri" pitchFamily="34" charset="0"/>
              </a:rPr>
              <a:t>: obbligatoria, della durata di 5 + 3 anni, con allievi dai 6 ai 14 anni.</a:t>
            </a:r>
          </a:p>
        </p:txBody>
      </p:sp>
      <p:cxnSp>
        <p:nvCxnSpPr>
          <p:cNvPr id="12" name="Connettore 2 11"/>
          <p:cNvCxnSpPr/>
          <p:nvPr/>
        </p:nvCxnSpPr>
        <p:spPr>
          <a:xfrm>
            <a:off x="4284663" y="2924175"/>
            <a:ext cx="395287" cy="0"/>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3" name="CasellaDiTesto 12"/>
          <p:cNvSpPr txBox="1">
            <a:spLocks noChangeArrowheads="1"/>
          </p:cNvSpPr>
          <p:nvPr/>
        </p:nvSpPr>
        <p:spPr bwMode="auto">
          <a:xfrm>
            <a:off x="4716463" y="2317750"/>
            <a:ext cx="4103687" cy="1322388"/>
          </a:xfrm>
          <a:prstGeom prst="rect">
            <a:avLst/>
          </a:prstGeom>
          <a:noFill/>
          <a:ln w="9525">
            <a:noFill/>
            <a:miter lim="800000"/>
            <a:headEnd/>
            <a:tailEnd/>
          </a:ln>
        </p:spPr>
        <p:txBody>
          <a:bodyPr>
            <a:spAutoFit/>
          </a:bodyPr>
          <a:lstStyle/>
          <a:p>
            <a:r>
              <a:rPr lang="it-IT" sz="1600" b="1">
                <a:latin typeface="Calibri" pitchFamily="34" charset="0"/>
              </a:rPr>
              <a:t>Secondo ciclo</a:t>
            </a:r>
            <a:r>
              <a:rPr lang="it-IT" sz="1600">
                <a:latin typeface="Calibri" pitchFamily="34" charset="0"/>
              </a:rPr>
              <a:t>: durata di 5 anni con indirizzi vari per lo più divisi in liceo e istituti professionali.</a:t>
            </a:r>
          </a:p>
          <a:p>
            <a:r>
              <a:rPr lang="it-IT" sz="1600">
                <a:latin typeface="Calibri" pitchFamily="34" charset="0"/>
              </a:rPr>
              <a:t>Dai 15 anni è possibile effettuare un percorso formativo alternativo e un regime di alternanza scuola- lavoro.</a:t>
            </a:r>
          </a:p>
        </p:txBody>
      </p:sp>
      <p:sp>
        <p:nvSpPr>
          <p:cNvPr id="21513" name="CasellaDiTesto 13"/>
          <p:cNvSpPr txBox="1">
            <a:spLocks noChangeArrowheads="1"/>
          </p:cNvSpPr>
          <p:nvPr/>
        </p:nvSpPr>
        <p:spPr bwMode="auto">
          <a:xfrm>
            <a:off x="4716463" y="827088"/>
            <a:ext cx="3779837" cy="1077912"/>
          </a:xfrm>
          <a:prstGeom prst="rect">
            <a:avLst/>
          </a:prstGeom>
          <a:noFill/>
          <a:ln w="9525">
            <a:noFill/>
            <a:miter lim="800000"/>
            <a:headEnd/>
            <a:tailEnd/>
          </a:ln>
        </p:spPr>
        <p:txBody>
          <a:bodyPr>
            <a:spAutoFit/>
          </a:bodyPr>
          <a:lstStyle/>
          <a:p>
            <a:pPr algn="ctr"/>
            <a:r>
              <a:rPr lang="it-IT" sz="1600">
                <a:latin typeface="Calibri" pitchFamily="34" charset="0"/>
              </a:rPr>
              <a:t>«L’istruzione è obbligatoria per almeno 10 anni, al fine di ottenere un diploma di scuola secondaria superiore o qualifica professionale» (legge 296/2006)</a:t>
            </a:r>
          </a:p>
        </p:txBody>
      </p:sp>
      <p:sp>
        <p:nvSpPr>
          <p:cNvPr id="16" name="Rettangolo arrotondato 15"/>
          <p:cNvSpPr/>
          <p:nvPr/>
        </p:nvSpPr>
        <p:spPr>
          <a:xfrm>
            <a:off x="4751388" y="765175"/>
            <a:ext cx="3781425" cy="1187450"/>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t-IT"/>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anim calcmode="lin" valueType="num">
                                      <p:cBhvr>
                                        <p:cTn id="18" dur="1000" fill="hold"/>
                                        <p:tgtEl>
                                          <p:spTgt spid="5"/>
                                        </p:tgtEl>
                                        <p:attrNameLst>
                                          <p:attrName>ppt_x</p:attrName>
                                        </p:attrNameLst>
                                      </p:cBhvr>
                                      <p:tavLst>
                                        <p:tav tm="0">
                                          <p:val>
                                            <p:strVal val="#ppt_x"/>
                                          </p:val>
                                        </p:tav>
                                        <p:tav tm="100000">
                                          <p:val>
                                            <p:strVal val="#ppt_x"/>
                                          </p:val>
                                        </p:tav>
                                      </p:tavLst>
                                    </p:anim>
                                    <p:anim calcmode="lin" valueType="num">
                                      <p:cBhvr>
                                        <p:cTn id="1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fade">
                                      <p:cBhvr>
                                        <p:cTn id="24" dur="1000"/>
                                        <p:tgtEl>
                                          <p:spTgt spid="10"/>
                                        </p:tgtEl>
                                      </p:cBhvr>
                                    </p:animEffect>
                                    <p:anim calcmode="lin" valueType="num">
                                      <p:cBhvr>
                                        <p:cTn id="25" dur="1000" fill="hold"/>
                                        <p:tgtEl>
                                          <p:spTgt spid="10"/>
                                        </p:tgtEl>
                                        <p:attrNameLst>
                                          <p:attrName>ppt_x</p:attrName>
                                        </p:attrNameLst>
                                      </p:cBhvr>
                                      <p:tavLst>
                                        <p:tav tm="0">
                                          <p:val>
                                            <p:strVal val="#ppt_x"/>
                                          </p:val>
                                        </p:tav>
                                        <p:tav tm="100000">
                                          <p:val>
                                            <p:strVal val="#ppt_x"/>
                                          </p:val>
                                        </p:tav>
                                      </p:tavLst>
                                    </p:anim>
                                    <p:anim calcmode="lin" valueType="num">
                                      <p:cBhvr>
                                        <p:cTn id="26" dur="1000" fill="hold"/>
                                        <p:tgtEl>
                                          <p:spTgt spid="10"/>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fade">
                                      <p:cBhvr>
                                        <p:cTn id="29" dur="1000"/>
                                        <p:tgtEl>
                                          <p:spTgt spid="11"/>
                                        </p:tgtEl>
                                      </p:cBhvr>
                                    </p:animEffect>
                                    <p:anim calcmode="lin" valueType="num">
                                      <p:cBhvr>
                                        <p:cTn id="30" dur="1000" fill="hold"/>
                                        <p:tgtEl>
                                          <p:spTgt spid="11"/>
                                        </p:tgtEl>
                                        <p:attrNameLst>
                                          <p:attrName>ppt_x</p:attrName>
                                        </p:attrNameLst>
                                      </p:cBhvr>
                                      <p:tavLst>
                                        <p:tav tm="0">
                                          <p:val>
                                            <p:strVal val="#ppt_x"/>
                                          </p:val>
                                        </p:tav>
                                        <p:tav tm="100000">
                                          <p:val>
                                            <p:strVal val="#ppt_x"/>
                                          </p:val>
                                        </p:tav>
                                      </p:tavLst>
                                    </p:anim>
                                    <p:anim calcmode="lin" valueType="num">
                                      <p:cBhvr>
                                        <p:cTn id="31"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fade">
                                      <p:cBhvr>
                                        <p:cTn id="36" dur="1000"/>
                                        <p:tgtEl>
                                          <p:spTgt spid="12"/>
                                        </p:tgtEl>
                                      </p:cBhvr>
                                    </p:animEffect>
                                    <p:anim calcmode="lin" valueType="num">
                                      <p:cBhvr>
                                        <p:cTn id="37" dur="1000" fill="hold"/>
                                        <p:tgtEl>
                                          <p:spTgt spid="12"/>
                                        </p:tgtEl>
                                        <p:attrNameLst>
                                          <p:attrName>ppt_x</p:attrName>
                                        </p:attrNameLst>
                                      </p:cBhvr>
                                      <p:tavLst>
                                        <p:tav tm="0">
                                          <p:val>
                                            <p:strVal val="#ppt_x"/>
                                          </p:val>
                                        </p:tav>
                                        <p:tav tm="100000">
                                          <p:val>
                                            <p:strVal val="#ppt_x"/>
                                          </p:val>
                                        </p:tav>
                                      </p:tavLst>
                                    </p:anim>
                                    <p:anim calcmode="lin" valueType="num">
                                      <p:cBhvr>
                                        <p:cTn id="38" dur="1000" fill="hold"/>
                                        <p:tgtEl>
                                          <p:spTgt spid="12"/>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fade">
                                      <p:cBhvr>
                                        <p:cTn id="41" dur="1000"/>
                                        <p:tgtEl>
                                          <p:spTgt spid="13"/>
                                        </p:tgtEl>
                                      </p:cBhvr>
                                    </p:animEffect>
                                    <p:anim calcmode="lin" valueType="num">
                                      <p:cBhvr>
                                        <p:cTn id="42" dur="1000" fill="hold"/>
                                        <p:tgtEl>
                                          <p:spTgt spid="13"/>
                                        </p:tgtEl>
                                        <p:attrNameLst>
                                          <p:attrName>ppt_x</p:attrName>
                                        </p:attrNameLst>
                                      </p:cBhvr>
                                      <p:tavLst>
                                        <p:tav tm="0">
                                          <p:val>
                                            <p:strVal val="#ppt_x"/>
                                          </p:val>
                                        </p:tav>
                                        <p:tav tm="100000">
                                          <p:val>
                                            <p:strVal val="#ppt_x"/>
                                          </p:val>
                                        </p:tav>
                                      </p:tavLst>
                                    </p:anim>
                                    <p:anim calcmode="lin" valueType="num">
                                      <p:cBhvr>
                                        <p:cTn id="43"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1" grpId="0"/>
      <p:bldP spid="13" grpId="0"/>
      <p:bldP spid="1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pPr>
              <a:defRPr/>
            </a:pPr>
            <a:fld id="{47F28EAF-5031-406A-A3CD-C7AB2444C9EE}" type="slidenum">
              <a:rPr lang="it-IT"/>
              <a:pPr>
                <a:defRPr/>
              </a:pPr>
              <a:t>8</a:t>
            </a:fld>
            <a:endParaRPr lang="it-IT"/>
          </a:p>
        </p:txBody>
      </p:sp>
      <p:sp>
        <p:nvSpPr>
          <p:cNvPr id="3" name="CasellaDiTesto 2"/>
          <p:cNvSpPr txBox="1">
            <a:spLocks noChangeArrowheads="1"/>
          </p:cNvSpPr>
          <p:nvPr/>
        </p:nvSpPr>
        <p:spPr bwMode="auto">
          <a:xfrm>
            <a:off x="250825" y="981075"/>
            <a:ext cx="4249738" cy="1476375"/>
          </a:xfrm>
          <a:prstGeom prst="rect">
            <a:avLst/>
          </a:prstGeom>
          <a:noFill/>
          <a:ln w="28575">
            <a:solidFill>
              <a:srgbClr val="C00000"/>
            </a:solidFill>
            <a:miter lim="800000"/>
            <a:headEnd/>
            <a:tailEnd/>
          </a:ln>
        </p:spPr>
        <p:txBody>
          <a:bodyPr>
            <a:spAutoFit/>
          </a:bodyPr>
          <a:lstStyle/>
          <a:p>
            <a:pPr algn="ctr"/>
            <a:r>
              <a:rPr lang="it-IT">
                <a:latin typeface="Calibri" pitchFamily="34" charset="0"/>
              </a:rPr>
              <a:t>Questa inquadratura istituzionale della scuola oggi, ancora soggetta a cambiamenti come dimostra la legge sulla </a:t>
            </a:r>
            <a:r>
              <a:rPr lang="it-IT" i="1">
                <a:latin typeface="Calibri" pitchFamily="34" charset="0"/>
              </a:rPr>
              <a:t>Buona Scuola</a:t>
            </a:r>
            <a:r>
              <a:rPr lang="it-IT">
                <a:latin typeface="Calibri" pitchFamily="34" charset="0"/>
              </a:rPr>
              <a:t>, ci fa capire come sia variegato il modo della formazione scolastica</a:t>
            </a:r>
          </a:p>
        </p:txBody>
      </p:sp>
      <p:sp>
        <p:nvSpPr>
          <p:cNvPr id="6" name="CasellaDiTesto 5"/>
          <p:cNvSpPr txBox="1">
            <a:spLocks noChangeArrowheads="1"/>
          </p:cNvSpPr>
          <p:nvPr/>
        </p:nvSpPr>
        <p:spPr bwMode="auto">
          <a:xfrm>
            <a:off x="5137150" y="1257300"/>
            <a:ext cx="3683000" cy="923925"/>
          </a:xfrm>
          <a:prstGeom prst="rect">
            <a:avLst/>
          </a:prstGeom>
          <a:noFill/>
          <a:ln w="28575">
            <a:solidFill>
              <a:srgbClr val="C00000"/>
            </a:solidFill>
            <a:miter lim="800000"/>
            <a:headEnd/>
            <a:tailEnd/>
          </a:ln>
        </p:spPr>
        <p:txBody>
          <a:bodyPr>
            <a:spAutoFit/>
          </a:bodyPr>
          <a:lstStyle/>
          <a:p>
            <a:pPr algn="ctr"/>
            <a:r>
              <a:rPr lang="it-IT">
                <a:latin typeface="Calibri" pitchFamily="34" charset="0"/>
              </a:rPr>
              <a:t>Questa pluralità ha riscontri sui diversi profili professionali richiesti agli insegnanti.</a:t>
            </a:r>
          </a:p>
        </p:txBody>
      </p:sp>
      <p:sp>
        <p:nvSpPr>
          <p:cNvPr id="7" name="Freccia a destra 6"/>
          <p:cNvSpPr/>
          <p:nvPr/>
        </p:nvSpPr>
        <p:spPr>
          <a:xfrm>
            <a:off x="4643438" y="1557338"/>
            <a:ext cx="360362" cy="287337"/>
          </a:xfrm>
          <a:prstGeom prst="rightArrow">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t-IT"/>
          </a:p>
        </p:txBody>
      </p:sp>
      <p:sp>
        <p:nvSpPr>
          <p:cNvPr id="8" name="CasellaDiTesto 7"/>
          <p:cNvSpPr txBox="1"/>
          <p:nvPr/>
        </p:nvSpPr>
        <p:spPr>
          <a:xfrm>
            <a:off x="468313" y="3001963"/>
            <a:ext cx="3671887" cy="2862262"/>
          </a:xfrm>
          <a:prstGeom prst="rect">
            <a:avLst/>
          </a:prstGeom>
          <a:noFill/>
        </p:spPr>
        <p:txBody>
          <a:bodyPr>
            <a:spAutoFit/>
          </a:bodyPr>
          <a:lstStyle/>
          <a:p>
            <a:pPr fontAlgn="auto">
              <a:spcBef>
                <a:spcPts val="0"/>
              </a:spcBef>
              <a:spcAft>
                <a:spcPts val="0"/>
              </a:spcAft>
              <a:defRPr/>
            </a:pPr>
            <a:r>
              <a:rPr lang="it-IT" b="1" dirty="0">
                <a:latin typeface="+mn-lt"/>
                <a:cs typeface="+mn-cs"/>
              </a:rPr>
              <a:t>SCUOLA DELL’ INFANZIA E PRIMARIA</a:t>
            </a:r>
          </a:p>
          <a:p>
            <a:pPr marL="285750" indent="-285750" fontAlgn="auto">
              <a:spcBef>
                <a:spcPts val="0"/>
              </a:spcBef>
              <a:spcAft>
                <a:spcPts val="0"/>
              </a:spcAft>
              <a:buFont typeface="Arial" panose="020B0604020202020204" pitchFamily="34" charset="0"/>
              <a:buChar char="•"/>
              <a:defRPr/>
            </a:pPr>
            <a:r>
              <a:rPr lang="it-IT" dirty="0">
                <a:latin typeface="+mn-lt"/>
                <a:cs typeface="+mn-cs"/>
              </a:rPr>
              <a:t>Laurea quinquennale in scienze della formazione primaria;</a:t>
            </a:r>
          </a:p>
          <a:p>
            <a:pPr marL="285750" indent="-285750" fontAlgn="auto">
              <a:spcBef>
                <a:spcPts val="0"/>
              </a:spcBef>
              <a:spcAft>
                <a:spcPts val="0"/>
              </a:spcAft>
              <a:buFont typeface="Arial" panose="020B0604020202020204" pitchFamily="34" charset="0"/>
              <a:buChar char="•"/>
              <a:defRPr/>
            </a:pPr>
            <a:r>
              <a:rPr lang="it-IT" dirty="0">
                <a:latin typeface="+mn-lt"/>
                <a:cs typeface="+mn-cs"/>
              </a:rPr>
              <a:t>La laurea fornisce doppia abilitazione: infanzia e primaria e anche sostegno;</a:t>
            </a:r>
          </a:p>
          <a:p>
            <a:pPr marL="285750" indent="-285750" fontAlgn="auto">
              <a:spcBef>
                <a:spcPts val="0"/>
              </a:spcBef>
              <a:spcAft>
                <a:spcPts val="0"/>
              </a:spcAft>
              <a:buFont typeface="Arial" panose="020B0604020202020204" pitchFamily="34" charset="0"/>
              <a:buChar char="•"/>
              <a:defRPr/>
            </a:pPr>
            <a:r>
              <a:rPr lang="it-IT" dirty="0">
                <a:latin typeface="+mn-lt"/>
                <a:cs typeface="+mn-cs"/>
              </a:rPr>
              <a:t>Competenze in scienze dell’educazione, didattica e istruzione primaria come lingua inglese, storia, matematica ecc.</a:t>
            </a:r>
            <a:endParaRPr lang="it-IT" dirty="0">
              <a:latin typeface="+mn-lt"/>
              <a:cs typeface="+mn-cs"/>
            </a:endParaRPr>
          </a:p>
        </p:txBody>
      </p:sp>
      <p:sp>
        <p:nvSpPr>
          <p:cNvPr id="10" name="CasellaDiTesto 9"/>
          <p:cNvSpPr txBox="1">
            <a:spLocks noChangeArrowheads="1"/>
          </p:cNvSpPr>
          <p:nvPr/>
        </p:nvSpPr>
        <p:spPr bwMode="auto">
          <a:xfrm>
            <a:off x="4737100" y="3001963"/>
            <a:ext cx="3949700" cy="3140075"/>
          </a:xfrm>
          <a:prstGeom prst="rect">
            <a:avLst/>
          </a:prstGeom>
          <a:noFill/>
          <a:ln w="9525">
            <a:noFill/>
            <a:miter lim="800000"/>
            <a:headEnd/>
            <a:tailEnd/>
          </a:ln>
        </p:spPr>
        <p:txBody>
          <a:bodyPr>
            <a:spAutoFit/>
          </a:bodyPr>
          <a:lstStyle/>
          <a:p>
            <a:r>
              <a:rPr lang="it-IT" b="1">
                <a:latin typeface="Calibri" pitchFamily="34" charset="0"/>
              </a:rPr>
              <a:t>SCUOLA SECONDARIA I e  II grado</a:t>
            </a:r>
          </a:p>
          <a:p>
            <a:r>
              <a:rPr lang="it-IT">
                <a:latin typeface="Calibri" pitchFamily="34" charset="0"/>
              </a:rPr>
              <a:t>Attualmente il percorso formativo è in sviluppo per cui non si hanno direttive certe.</a:t>
            </a:r>
          </a:p>
          <a:p>
            <a:r>
              <a:rPr lang="it-IT">
                <a:latin typeface="Calibri" pitchFamily="34" charset="0"/>
              </a:rPr>
              <a:t>Sinora occorre aver conseguito una laurea (disciplina indistinta) e poi un’abilitazione professionale all’insegnamento tramite corsi di universitari appositi, in modo da completare la propria formazione.</a:t>
            </a:r>
          </a:p>
          <a:p>
            <a:endParaRPr lang="it-IT">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fade">
                                      <p:cBhvr>
                                        <p:cTn id="18" dur="1000"/>
                                        <p:tgtEl>
                                          <p:spTgt spid="8"/>
                                        </p:tgtEl>
                                      </p:cBhvr>
                                    </p:animEffect>
                                    <p:anim calcmode="lin" valueType="num">
                                      <p:cBhvr>
                                        <p:cTn id="19" dur="1000" fill="hold"/>
                                        <p:tgtEl>
                                          <p:spTgt spid="8"/>
                                        </p:tgtEl>
                                        <p:attrNameLst>
                                          <p:attrName>ppt_x</p:attrName>
                                        </p:attrNameLst>
                                      </p:cBhvr>
                                      <p:tavLst>
                                        <p:tav tm="0">
                                          <p:val>
                                            <p:strVal val="#ppt_x"/>
                                          </p:val>
                                        </p:tav>
                                        <p:tav tm="100000">
                                          <p:val>
                                            <p:strVal val="#ppt_x"/>
                                          </p:val>
                                        </p:tav>
                                      </p:tavLst>
                                    </p:anim>
                                    <p:anim calcmode="lin" valueType="num">
                                      <p:cBhvr>
                                        <p:cTn id="20"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fade">
                                      <p:cBhvr>
                                        <p:cTn id="25" dur="1000"/>
                                        <p:tgtEl>
                                          <p:spTgt spid="10"/>
                                        </p:tgtEl>
                                      </p:cBhvr>
                                    </p:animEffect>
                                    <p:anim calcmode="lin" valueType="num">
                                      <p:cBhvr>
                                        <p:cTn id="26" dur="1000" fill="hold"/>
                                        <p:tgtEl>
                                          <p:spTgt spid="10"/>
                                        </p:tgtEl>
                                        <p:attrNameLst>
                                          <p:attrName>ppt_x</p:attrName>
                                        </p:attrNameLst>
                                      </p:cBhvr>
                                      <p:tavLst>
                                        <p:tav tm="0">
                                          <p:val>
                                            <p:strVal val="#ppt_x"/>
                                          </p:val>
                                        </p:tav>
                                        <p:tav tm="100000">
                                          <p:val>
                                            <p:strVal val="#ppt_x"/>
                                          </p:val>
                                        </p:tav>
                                      </p:tavLst>
                                    </p:anim>
                                    <p:anim calcmode="lin" valueType="num">
                                      <p:cBhvr>
                                        <p:cTn id="27"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animBg="1"/>
      <p:bldP spid="7" grpId="0" animBg="1"/>
      <p:bldP spid="8" grpId="0"/>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pPr>
              <a:defRPr/>
            </a:pPr>
            <a:fld id="{5D595B5D-CACC-48EC-ADF4-88EE41D28B39}" type="slidenum">
              <a:rPr lang="it-IT"/>
              <a:pPr>
                <a:defRPr/>
              </a:pPr>
              <a:t>9</a:t>
            </a:fld>
            <a:endParaRPr lang="it-IT"/>
          </a:p>
        </p:txBody>
      </p:sp>
      <p:sp>
        <p:nvSpPr>
          <p:cNvPr id="23554" name="CasellaDiTesto 4"/>
          <p:cNvSpPr txBox="1">
            <a:spLocks noChangeArrowheads="1"/>
          </p:cNvSpPr>
          <p:nvPr/>
        </p:nvSpPr>
        <p:spPr bwMode="auto">
          <a:xfrm>
            <a:off x="1547813" y="849313"/>
            <a:ext cx="5976937" cy="400050"/>
          </a:xfrm>
          <a:prstGeom prst="rect">
            <a:avLst/>
          </a:prstGeom>
          <a:noFill/>
          <a:ln w="9525">
            <a:noFill/>
            <a:miter lim="800000"/>
            <a:headEnd/>
            <a:tailEnd/>
          </a:ln>
        </p:spPr>
        <p:txBody>
          <a:bodyPr>
            <a:spAutoFit/>
          </a:bodyPr>
          <a:lstStyle/>
          <a:p>
            <a:pPr algn="ctr"/>
            <a:r>
              <a:rPr lang="it-IT" sz="2000" b="1">
                <a:latin typeface="Calibri" pitchFamily="34" charset="0"/>
              </a:rPr>
              <a:t>QUALI COMPETENZE PER QUALE SCUOLA</a:t>
            </a:r>
          </a:p>
        </p:txBody>
      </p:sp>
      <p:sp>
        <p:nvSpPr>
          <p:cNvPr id="6" name="Rettangolo 5"/>
          <p:cNvSpPr>
            <a:spLocks noChangeArrowheads="1"/>
          </p:cNvSpPr>
          <p:nvPr/>
        </p:nvSpPr>
        <p:spPr bwMode="auto">
          <a:xfrm>
            <a:off x="2273300" y="1558925"/>
            <a:ext cx="4525963" cy="922338"/>
          </a:xfrm>
          <a:prstGeom prst="rect">
            <a:avLst/>
          </a:prstGeom>
          <a:noFill/>
          <a:ln w="28575">
            <a:solidFill>
              <a:srgbClr val="C00000"/>
            </a:solidFill>
            <a:miter lim="800000"/>
            <a:headEnd/>
            <a:tailEnd/>
          </a:ln>
        </p:spPr>
        <p:txBody>
          <a:bodyPr>
            <a:spAutoFit/>
          </a:bodyPr>
          <a:lstStyle/>
          <a:p>
            <a:pPr algn="ctr"/>
            <a:r>
              <a:rPr lang="it-IT">
                <a:latin typeface="Calibri" pitchFamily="34" charset="0"/>
              </a:rPr>
              <a:t>Il d.m. 26 maggio 1998 fa riferimento a 3 </a:t>
            </a:r>
            <a:r>
              <a:rPr lang="it-IT" b="1">
                <a:latin typeface="Calibri" pitchFamily="34" charset="0"/>
              </a:rPr>
              <a:t>macro- aree </a:t>
            </a:r>
            <a:r>
              <a:rPr lang="it-IT">
                <a:latin typeface="Calibri" pitchFamily="34" charset="0"/>
              </a:rPr>
              <a:t>per identificare le </a:t>
            </a:r>
            <a:r>
              <a:rPr lang="it-IT" b="1">
                <a:latin typeface="Calibri" pitchFamily="34" charset="0"/>
              </a:rPr>
              <a:t>competenze professionali degli insegnanti</a:t>
            </a:r>
            <a:r>
              <a:rPr lang="it-IT">
                <a:latin typeface="Calibri" pitchFamily="34" charset="0"/>
              </a:rPr>
              <a:t>: </a:t>
            </a:r>
          </a:p>
        </p:txBody>
      </p:sp>
      <p:sp>
        <p:nvSpPr>
          <p:cNvPr id="8" name="Ovale 7"/>
          <p:cNvSpPr/>
          <p:nvPr/>
        </p:nvSpPr>
        <p:spPr>
          <a:xfrm>
            <a:off x="6264275" y="3170238"/>
            <a:ext cx="2520950" cy="1512887"/>
          </a:xfrm>
          <a:prstGeom prst="ellipse">
            <a:avLst/>
          </a:prstGeom>
          <a:ln/>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r>
              <a:rPr lang="it-IT" b="1" dirty="0">
                <a:solidFill>
                  <a:schemeClr val="tx1"/>
                </a:solidFill>
              </a:rPr>
              <a:t>Di natura relazionale</a:t>
            </a:r>
            <a:endParaRPr lang="it-IT" b="1" dirty="0">
              <a:solidFill>
                <a:schemeClr val="tx1"/>
              </a:solidFill>
            </a:endParaRPr>
          </a:p>
        </p:txBody>
      </p:sp>
      <p:sp>
        <p:nvSpPr>
          <p:cNvPr id="9" name="Ovale 8"/>
          <p:cNvSpPr/>
          <p:nvPr/>
        </p:nvSpPr>
        <p:spPr>
          <a:xfrm>
            <a:off x="3275013" y="4279900"/>
            <a:ext cx="2520950" cy="1511300"/>
          </a:xfrm>
          <a:prstGeom prst="ellipse">
            <a:avLst/>
          </a:prstGeom>
          <a:ln/>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r>
              <a:rPr lang="it-IT" b="1" dirty="0">
                <a:solidFill>
                  <a:schemeClr val="tx1"/>
                </a:solidFill>
              </a:rPr>
              <a:t>Di natura metodologica e didattica</a:t>
            </a:r>
            <a:endParaRPr lang="it-IT" b="1" dirty="0">
              <a:solidFill>
                <a:schemeClr val="tx1"/>
              </a:solidFill>
            </a:endParaRPr>
          </a:p>
        </p:txBody>
      </p:sp>
      <p:sp>
        <p:nvSpPr>
          <p:cNvPr id="10" name="Ovale 9"/>
          <p:cNvSpPr/>
          <p:nvPr/>
        </p:nvSpPr>
        <p:spPr>
          <a:xfrm>
            <a:off x="195263" y="3170238"/>
            <a:ext cx="2520950" cy="1512887"/>
          </a:xfrm>
          <a:prstGeom prst="ellipse">
            <a:avLst/>
          </a:prstGeom>
          <a:ln/>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r>
              <a:rPr lang="it-IT" b="1" dirty="0">
                <a:solidFill>
                  <a:schemeClr val="tx1"/>
                </a:solidFill>
              </a:rPr>
              <a:t>Di natura psicopedagogica e culturale</a:t>
            </a:r>
            <a:endParaRPr lang="it-IT" b="1" dirty="0">
              <a:solidFill>
                <a:schemeClr val="tx1"/>
              </a:solidFill>
            </a:endParaRPr>
          </a:p>
        </p:txBody>
      </p:sp>
      <p:cxnSp>
        <p:nvCxnSpPr>
          <p:cNvPr id="12" name="Connettore 2 11"/>
          <p:cNvCxnSpPr>
            <a:stCxn id="6" idx="2"/>
            <a:endCxn id="10" idx="7"/>
          </p:cNvCxnSpPr>
          <p:nvPr/>
        </p:nvCxnSpPr>
        <p:spPr>
          <a:xfrm flipH="1">
            <a:off x="2346325" y="2481263"/>
            <a:ext cx="2189163" cy="911225"/>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Connettore 2 13"/>
          <p:cNvCxnSpPr>
            <a:stCxn id="6" idx="2"/>
          </p:cNvCxnSpPr>
          <p:nvPr/>
        </p:nvCxnSpPr>
        <p:spPr>
          <a:xfrm>
            <a:off x="4535488" y="2481263"/>
            <a:ext cx="0" cy="1798637"/>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6" name="Connettore 2 15"/>
          <p:cNvCxnSpPr>
            <a:stCxn id="6" idx="2"/>
            <a:endCxn id="8" idx="1"/>
          </p:cNvCxnSpPr>
          <p:nvPr/>
        </p:nvCxnSpPr>
        <p:spPr>
          <a:xfrm>
            <a:off x="4535488" y="2481263"/>
            <a:ext cx="2098675" cy="911225"/>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par>
                                <p:cTn id="13" presetID="10" presetClass="entr" presetSubtype="0" fill="hold" nodeType="with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fade">
                                      <p:cBhvr>
                                        <p:cTn id="15" dur="500"/>
                                        <p:tgtEl>
                                          <p:spTgt spid="14"/>
                                        </p:tgtEl>
                                      </p:cBhvr>
                                    </p:animEffect>
                                  </p:childTnLst>
                                </p:cTn>
                              </p:par>
                              <p:par>
                                <p:cTn id="16" presetID="10" presetClass="entr" presetSubtype="0" fill="hold" nodeType="with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fade">
                                      <p:cBhvr>
                                        <p:cTn id="18" dur="5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fade">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500"/>
                                        <p:tgtEl>
                                          <p:spTgt spid="9"/>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fade">
                                      <p:cBhvr>
                                        <p:cTn id="3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P spid="10" grpId="0" animBg="1"/>
    </p:bld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2320</TotalTime>
  <Words>1410</Words>
  <Application>Microsoft Office PowerPoint</Application>
  <PresentationFormat>Presentazione su schermo (4:3)</PresentationFormat>
  <Paragraphs>121</Paragraphs>
  <Slides>18</Slides>
  <Notes>0</Notes>
  <HiddenSlides>0</HiddenSlides>
  <MMClips>0</MMClips>
  <ScaleCrop>false</ScaleCrop>
  <HeadingPairs>
    <vt:vector size="6" baseType="variant">
      <vt:variant>
        <vt:lpstr>Caratteri utilizzati</vt:lpstr>
      </vt:variant>
      <vt:variant>
        <vt:i4>6</vt:i4>
      </vt:variant>
      <vt:variant>
        <vt:lpstr>Modello struttura</vt:lpstr>
      </vt:variant>
      <vt:variant>
        <vt:i4>12</vt:i4>
      </vt:variant>
      <vt:variant>
        <vt:lpstr>Titoli diapositive</vt:lpstr>
      </vt:variant>
      <vt:variant>
        <vt:i4>18</vt:i4>
      </vt:variant>
    </vt:vector>
  </HeadingPairs>
  <TitlesOfParts>
    <vt:vector size="36" baseType="lpstr">
      <vt:lpstr>Calibri</vt:lpstr>
      <vt:lpstr>Arial</vt:lpstr>
      <vt:lpstr>Aharoni</vt:lpstr>
      <vt:lpstr>Arial Black</vt:lpstr>
      <vt:lpstr>Wingdings</vt:lpstr>
      <vt:lpstr>Times New Roman</vt:lpstr>
      <vt:lpstr>Tema di Office</vt:lpstr>
      <vt:lpstr>Tema di Office</vt:lpstr>
      <vt:lpstr>Tema di Office</vt:lpstr>
      <vt:lpstr>Tema di Office</vt:lpstr>
      <vt:lpstr>Tema di Office</vt:lpstr>
      <vt:lpstr>Tema di Office</vt:lpstr>
      <vt:lpstr>Tema di Office</vt:lpstr>
      <vt:lpstr>Tema di Office</vt:lpstr>
      <vt:lpstr>Tema di Office</vt:lpstr>
      <vt:lpstr>Tema di Office</vt:lpstr>
      <vt:lpstr>Tema di Office</vt:lpstr>
      <vt:lpstr>Tema di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ILARIA MARTINI</dc:creator>
  <cp:lastModifiedBy>accoglienza</cp:lastModifiedBy>
  <cp:revision>241</cp:revision>
  <dcterms:created xsi:type="dcterms:W3CDTF">2014-07-28T14:21:47Z</dcterms:created>
  <dcterms:modified xsi:type="dcterms:W3CDTF">2016-09-20T10:00:51Z</dcterms:modified>
</cp:coreProperties>
</file>