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4" r:id="rId9"/>
    <p:sldId id="262" r:id="rId10"/>
    <p:sldId id="266" r:id="rId11"/>
    <p:sldId id="267" r:id="rId12"/>
    <p:sldId id="268" r:id="rId13"/>
    <p:sldId id="269" r:id="rId14"/>
    <p:sldId id="271" r:id="rId15"/>
    <p:sldId id="275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129" autoAdjust="0"/>
  </p:normalViewPr>
  <p:slideViewPr>
    <p:cSldViewPr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EF9DBD-057A-4C6A-8655-A9A8F7607AB3}" type="datetimeFigureOut">
              <a:rPr lang="it-IT"/>
              <a:pPr>
                <a:defRPr/>
              </a:pPr>
              <a:t>20/09/2016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4F9065B-377D-443A-B186-B119A478CFA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29987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97F0194-0DF6-49DE-8FFE-F25313A41210}" type="datetimeFigureOut">
              <a:rPr lang="it-IT"/>
              <a:pPr>
                <a:defRPr/>
              </a:pPr>
              <a:t>20/09/2016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3FE522B-0C4C-4EEC-B165-A36A8D80A0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86747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73193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772212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7963043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4936148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3604217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5045735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0075305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412255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9264777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1447736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801532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4129495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4118817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8386537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2679547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0866429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721460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044568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585719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995594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078463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185168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030515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66878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200">
                <a:solidFill>
                  <a:srgbClr val="000000"/>
                </a:solidFill>
                <a:latin typeface="Calibri" pitchFamily="34" charset="0"/>
              </a:rPr>
              <a:t>VILLANO, «</a:t>
            </a:r>
            <a:r>
              <a:rPr lang="it-IT" sz="1200">
                <a:latin typeface="Calibri" pitchFamily="34" charset="0"/>
              </a:rPr>
              <a:t>Psicologia sociale, dalla teoria alla pratica</a:t>
            </a:r>
            <a:r>
              <a:rPr lang="it-IT" sz="1200">
                <a:solidFill>
                  <a:srgbClr val="000000"/>
                </a:solidFill>
                <a:latin typeface="Calibri" pitchFamily="34" charset="0"/>
              </a:rPr>
              <a:t>» Il Mulino, 2016</a:t>
            </a:r>
            <a:br>
              <a:rPr lang="it-IT" sz="1200">
                <a:solidFill>
                  <a:srgbClr val="000000"/>
                </a:solidFill>
                <a:latin typeface="Calibri" pitchFamily="34" charset="0"/>
              </a:rPr>
            </a:br>
            <a:r>
              <a:rPr lang="it-IT" sz="1200">
                <a:solidFill>
                  <a:srgbClr val="000000"/>
                </a:solidFill>
                <a:latin typeface="Calibri" pitchFamily="34" charset="0"/>
              </a:rPr>
              <a:t>Capitolo VII. LA COMUNICAZIONE.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9625C-B1C0-43A4-9811-28188E2A5B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VILLANO, «</a:t>
            </a:r>
            <a:r>
              <a:rPr lang="it-IT" sz="1200" dirty="0">
                <a:latin typeface="+mn-lt"/>
                <a:cs typeface="+mn-cs"/>
              </a:rPr>
              <a:t>Psicologia sociale, dalla teoria alla pratica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» Il Mulino, 2016</a:t>
            </a:r>
            <a:b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</a:b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Capitolo I.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AB6E7-07E4-4D6A-89E9-9D4F2C808A1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VILLANO, «</a:t>
            </a:r>
            <a:r>
              <a:rPr lang="it-IT" sz="1200" dirty="0">
                <a:latin typeface="+mn-lt"/>
                <a:cs typeface="+mn-cs"/>
              </a:rPr>
              <a:t>Psicologia sociale, dalla teoria alla pratica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» Il Mulino, 2016</a:t>
            </a:r>
            <a:b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</a:b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Capitolo I. </a:t>
            </a:r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1CF11-26BD-4B43-A91C-DEF1F18704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VILLANO, «</a:t>
            </a:r>
            <a:r>
              <a:rPr lang="it-IT" sz="1200" dirty="0">
                <a:latin typeface="+mn-lt"/>
                <a:cs typeface="+mn-cs"/>
              </a:rPr>
              <a:t>Psicologia sociale, dalla teoria alla pratica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» Il Mulino, 2016</a:t>
            </a:r>
            <a:b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</a:b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Capitolo I.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F67F3-20EC-4BDA-AA32-C1DF819EC9E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VILLANO, «</a:t>
            </a:r>
            <a:r>
              <a:rPr lang="it-IT" sz="1200" dirty="0">
                <a:latin typeface="+mn-lt"/>
                <a:cs typeface="+mn-cs"/>
              </a:rPr>
              <a:t>Psicologia sociale, dalla teoria alla pratica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» Il Mulino, 2016</a:t>
            </a:r>
            <a:b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</a:b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Capitolo I.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15A39-3983-4F5E-9D75-6FF5F62F87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VILLANO, «</a:t>
            </a:r>
            <a:r>
              <a:rPr lang="it-IT" sz="1200" dirty="0">
                <a:latin typeface="+mn-lt"/>
                <a:cs typeface="+mn-cs"/>
              </a:rPr>
              <a:t>Psicologia sociale, dalla teoria alla pratica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» Il Mulino, 2016</a:t>
            </a:r>
            <a:b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</a:b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Capitolo I.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C90EE-EC39-4559-9C92-C2DE45E8835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4" grpId="0" build="p" autoUpdateAnimBg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VILLANO, «</a:t>
            </a:r>
            <a:r>
              <a:rPr lang="it-IT" sz="1200" dirty="0">
                <a:latin typeface="+mn-lt"/>
                <a:cs typeface="+mn-cs"/>
              </a:rPr>
              <a:t>Psicologia sociale, dalla teoria alla pratica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» Il Mulino, 2016</a:t>
            </a:r>
            <a:b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</a:b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Capitolo I.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8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E2D3C-8E1E-4D70-A1A2-2F841502F02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4" grpId="0" build="p" autoUpdateAnimBg="0"/>
      <p:bldP spid="5" grpId="0" build="p" autoUpdateAnimBg="0"/>
      <p:bldP spid="6" grpId="0" build="p" autoUpdateAnimBg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VILLANO, «</a:t>
            </a:r>
            <a:r>
              <a:rPr lang="it-IT" sz="1200" dirty="0">
                <a:latin typeface="+mn-lt"/>
                <a:cs typeface="+mn-cs"/>
              </a:rPr>
              <a:t>Psicologia sociale, dalla teoria alla pratica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» Il Mulino, 2016</a:t>
            </a:r>
            <a:b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</a:b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Capitolo I.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4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26DC9-A1C3-47D7-81BD-9246B8FFA1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VILLANO, «</a:t>
            </a:r>
            <a:r>
              <a:rPr lang="it-IT" sz="1200" dirty="0">
                <a:latin typeface="+mn-lt"/>
                <a:cs typeface="+mn-cs"/>
              </a:rPr>
              <a:t>Psicologia sociale, dalla teoria alla pratica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» Il Mulino, 2016</a:t>
            </a:r>
            <a:b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</a:b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Capitolo I. </a:t>
            </a:r>
          </a:p>
        </p:txBody>
      </p:sp>
      <p:sp>
        <p:nvSpPr>
          <p:cNvPr id="3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B3806-0566-4F9E-A81A-419825B9A6A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VILLANO, «</a:t>
            </a:r>
            <a:r>
              <a:rPr lang="it-IT" sz="1200" dirty="0">
                <a:latin typeface="+mn-lt"/>
                <a:cs typeface="+mn-cs"/>
              </a:rPr>
              <a:t>Psicologia sociale, dalla teoria alla pratica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» Il Mulino, 2016</a:t>
            </a:r>
            <a:b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</a:b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Capitolo I.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89359-B70A-41B1-88EA-729E5C98AF9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4" grpId="0" build="p" autoUpdateAnimBg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VILLANO, «</a:t>
            </a:r>
            <a:r>
              <a:rPr lang="it-IT" sz="1200" dirty="0">
                <a:latin typeface="+mn-lt"/>
                <a:cs typeface="+mn-cs"/>
              </a:rPr>
              <a:t>Psicologia sociale, dalla teoria alla pratica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» Il Mulino, 2016</a:t>
            </a:r>
            <a:b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</a:b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Capitolo I.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3781A-720C-4720-98BE-0D45B964D01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4" grpId="0" build="p" autoUpdateAnimBg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9810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CD7002-D823-4FBD-92F0-84401D273FB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100013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VILLANO, «</a:t>
            </a:r>
            <a:r>
              <a:rPr lang="it-IT" sz="1200" dirty="0">
                <a:latin typeface="+mn-lt"/>
                <a:cs typeface="+mn-cs"/>
              </a:rPr>
              <a:t>Psicologia sociale, dalla teoria alla pratica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» Il Mulino, 2016</a:t>
            </a:r>
            <a:b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</a:b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Capitolo </a:t>
            </a:r>
            <a:r>
              <a:rPr lang="it-IT" sz="1200" kern="0" dirty="0" smtClean="0">
                <a:solidFill>
                  <a:sysClr val="windowText" lastClr="000000"/>
                </a:solidFill>
                <a:latin typeface="+mn-lt"/>
                <a:cs typeface="+mn-cs"/>
              </a:rPr>
              <a:t>VII</a:t>
            </a:r>
            <a:r>
              <a:rPr lang="it-IT" sz="1200" kern="0" dirty="0">
                <a:solidFill>
                  <a:sysClr val="windowText" lastClr="000000"/>
                </a:solidFill>
                <a:latin typeface="+mn-lt"/>
                <a:cs typeface="+mn-cs"/>
              </a:rPr>
              <a:t>. </a:t>
            </a:r>
            <a:r>
              <a:rPr lang="it-IT" sz="1200" kern="0" dirty="0" smtClean="0">
                <a:solidFill>
                  <a:sysClr val="windowText" lastClr="000000"/>
                </a:solidFill>
                <a:latin typeface="+mn-lt"/>
                <a:cs typeface="+mn-cs"/>
              </a:rPr>
              <a:t>LA COMUNICAZIONE.</a:t>
            </a:r>
            <a:endParaRPr lang="it-IT" sz="1200" kern="0" dirty="0">
              <a:solidFill>
                <a:sysClr val="windowText" lastClr="000000"/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F7669-79E7-4FAD-924C-F1994C49EBE8}" type="slidenum">
              <a:rPr lang="it-IT"/>
              <a:pPr>
                <a:defRPr/>
              </a:pPr>
              <a:t>1</a:t>
            </a:fld>
            <a:endParaRPr lang="it-IT"/>
          </a:p>
        </p:txBody>
      </p:sp>
      <p:sp>
        <p:nvSpPr>
          <p:cNvPr id="15363" name="Rettangolo 4"/>
          <p:cNvSpPr>
            <a:spLocks noChangeArrowheads="1"/>
          </p:cNvSpPr>
          <p:nvPr/>
        </p:nvSpPr>
        <p:spPr bwMode="auto">
          <a:xfrm>
            <a:off x="684213" y="1124744"/>
            <a:ext cx="7632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800" b="1" noProof="1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it-IT" sz="2800" b="1" dirty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LA COMUNICAZIONE</a:t>
            </a:r>
            <a:endParaRPr lang="it-IT" sz="2800" dirty="0">
              <a:latin typeface="Calibri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900113" y="2133600"/>
            <a:ext cx="7488237" cy="3414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it-IT" sz="2000" i="1" dirty="0">
                <a:latin typeface="Calibri" pitchFamily="34" charset="0"/>
              </a:rPr>
              <a:t>1. La competenza comunicativa e la nozione di contesto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it-IT" sz="2000" i="1" dirty="0">
                <a:latin typeface="Calibri" pitchFamily="34" charset="0"/>
              </a:rPr>
              <a:t>2. Comunicare senza parole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it-IT" sz="2000" i="1" dirty="0">
                <a:latin typeface="Calibri" pitchFamily="34" charset="0"/>
              </a:rPr>
              <a:t>3. Le funzioni della comunicazione e i principali modelli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it-IT" sz="2000" i="1" dirty="0">
                <a:latin typeface="Calibri" pitchFamily="34" charset="0"/>
              </a:rPr>
              <a:t>4. I modelli della comunicazione persuasiva</a:t>
            </a:r>
          </a:p>
          <a:p>
            <a:pPr marL="285750" indent="-285750"/>
            <a:endParaRPr lang="it-IT" sz="2000" i="1" dirty="0">
              <a:latin typeface="Calibri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it-IT" sz="2000" i="1" dirty="0">
              <a:latin typeface="Calibri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it-IT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627784" y="908720"/>
            <a:ext cx="36116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latin typeface="+mn-lt"/>
              </a:rPr>
              <a:t>LE ESPRESSIONI DELLE EMIZIONI</a:t>
            </a:r>
            <a:endParaRPr lang="it-IT" sz="2000" b="1" dirty="0">
              <a:latin typeface="+mn-lt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67544" y="1556792"/>
            <a:ext cx="82192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smtClean="0">
                <a:latin typeface="+mn-lt"/>
              </a:rPr>
              <a:t>Charles Darwin, nel suo libro, </a:t>
            </a:r>
            <a:r>
              <a:rPr lang="it-IT" i="1" dirty="0">
                <a:latin typeface="+mn-lt"/>
              </a:rPr>
              <a:t>L’espressione </a:t>
            </a:r>
            <a:r>
              <a:rPr lang="it-IT" i="1" dirty="0" smtClean="0">
                <a:latin typeface="+mn-lt"/>
              </a:rPr>
              <a:t>dei sentimenti </a:t>
            </a:r>
            <a:r>
              <a:rPr lang="it-IT" i="1" dirty="0">
                <a:latin typeface="+mn-lt"/>
              </a:rPr>
              <a:t>nell’uomo e negli animali </a:t>
            </a:r>
            <a:r>
              <a:rPr lang="it-IT" dirty="0">
                <a:latin typeface="+mn-lt"/>
              </a:rPr>
              <a:t>(</a:t>
            </a:r>
            <a:r>
              <a:rPr lang="it-IT" dirty="0" smtClean="0">
                <a:latin typeface="+mn-lt"/>
              </a:rPr>
              <a:t>1872), riteneva </a:t>
            </a:r>
            <a:r>
              <a:rPr lang="it-IT" dirty="0">
                <a:latin typeface="+mn-lt"/>
              </a:rPr>
              <a:t>che vi </a:t>
            </a:r>
            <a:r>
              <a:rPr lang="it-IT" dirty="0" smtClean="0">
                <a:latin typeface="+mn-lt"/>
              </a:rPr>
              <a:t>fosse un </a:t>
            </a:r>
            <a:r>
              <a:rPr lang="it-IT" dirty="0">
                <a:latin typeface="+mn-lt"/>
              </a:rPr>
              <a:t>numero ristretto di emozioni universali espresse </a:t>
            </a:r>
            <a:r>
              <a:rPr lang="it-IT" dirty="0" smtClean="0">
                <a:latin typeface="+mn-lt"/>
              </a:rPr>
              <a:t>attraverso altrettante espressioni </a:t>
            </a:r>
            <a:r>
              <a:rPr lang="it-IT" dirty="0">
                <a:latin typeface="+mn-lt"/>
              </a:rPr>
              <a:t>facciali universali.</a:t>
            </a:r>
          </a:p>
        </p:txBody>
      </p:sp>
      <p:sp>
        <p:nvSpPr>
          <p:cNvPr id="5" name="Rettangolo arrotondato 4"/>
          <p:cNvSpPr/>
          <p:nvPr/>
        </p:nvSpPr>
        <p:spPr>
          <a:xfrm>
            <a:off x="4211960" y="2132856"/>
            <a:ext cx="2808312" cy="347266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/>
          <p:cNvSpPr/>
          <p:nvPr/>
        </p:nvSpPr>
        <p:spPr>
          <a:xfrm>
            <a:off x="5544108" y="2505673"/>
            <a:ext cx="252028" cy="347263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4933967" y="2852936"/>
            <a:ext cx="1472309" cy="175432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+mn-lt"/>
              </a:rPr>
              <a:t>FELICIT</a:t>
            </a:r>
            <a:r>
              <a:rPr lang="it-IT" dirty="0" smtClean="0">
                <a:latin typeface="Calibri" panose="020F0502020204030204" pitchFamily="34" charset="0"/>
              </a:rPr>
              <a:t>Á</a:t>
            </a:r>
          </a:p>
          <a:p>
            <a:pPr algn="ctr"/>
            <a:r>
              <a:rPr lang="it-IT" dirty="0" smtClean="0">
                <a:latin typeface="Calibri" panose="020F0502020204030204" pitchFamily="34" charset="0"/>
              </a:rPr>
              <a:t>SORPRESA</a:t>
            </a:r>
          </a:p>
          <a:p>
            <a:pPr algn="ctr"/>
            <a:r>
              <a:rPr lang="it-IT" dirty="0" smtClean="0">
                <a:latin typeface="Calibri" panose="020F0502020204030204" pitchFamily="34" charset="0"/>
              </a:rPr>
              <a:t>TRISTEZZA</a:t>
            </a:r>
          </a:p>
          <a:p>
            <a:pPr algn="ctr"/>
            <a:r>
              <a:rPr lang="it-IT" dirty="0" smtClean="0">
                <a:latin typeface="Calibri" panose="020F0502020204030204" pitchFamily="34" charset="0"/>
              </a:rPr>
              <a:t>IRA</a:t>
            </a:r>
          </a:p>
          <a:p>
            <a:pPr algn="ctr"/>
            <a:r>
              <a:rPr lang="it-IT" dirty="0" smtClean="0">
                <a:latin typeface="Calibri" panose="020F0502020204030204" pitchFamily="34" charset="0"/>
              </a:rPr>
              <a:t>PAURA</a:t>
            </a:r>
            <a:endParaRPr lang="it-IT" dirty="0" smtClean="0">
              <a:latin typeface="+mn-lt"/>
            </a:endParaRPr>
          </a:p>
          <a:p>
            <a:pPr algn="ctr"/>
            <a:r>
              <a:rPr lang="it-IT" dirty="0" smtClean="0">
                <a:latin typeface="+mn-lt"/>
              </a:rPr>
              <a:t>DISGUSTO</a:t>
            </a:r>
            <a:endParaRPr lang="it-IT" dirty="0">
              <a:latin typeface="+mn-lt"/>
            </a:endParaRPr>
          </a:p>
        </p:txBody>
      </p:sp>
      <p:cxnSp>
        <p:nvCxnSpPr>
          <p:cNvPr id="9" name="Connettore 2 8"/>
          <p:cNvCxnSpPr>
            <a:stCxn id="7" idx="1"/>
          </p:cNvCxnSpPr>
          <p:nvPr/>
        </p:nvCxnSpPr>
        <p:spPr>
          <a:xfrm flipH="1">
            <a:off x="4433631" y="3730099"/>
            <a:ext cx="500336" cy="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821047" y="3141473"/>
            <a:ext cx="3600400" cy="147732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+mn-lt"/>
              </a:rPr>
              <a:t>Sono </a:t>
            </a:r>
            <a:r>
              <a:rPr lang="it-IT" b="1" dirty="0" smtClean="0">
                <a:latin typeface="+mn-lt"/>
              </a:rPr>
              <a:t>riproducibili e riconoscibili in tutto il mondo </a:t>
            </a:r>
            <a:r>
              <a:rPr lang="it-IT" dirty="0" smtClean="0">
                <a:latin typeface="+mn-lt"/>
              </a:rPr>
              <a:t>e veicolano </a:t>
            </a:r>
            <a:r>
              <a:rPr lang="it-IT" b="1" dirty="0" smtClean="0">
                <a:latin typeface="+mn-lt"/>
              </a:rPr>
              <a:t>stati d’animo</a:t>
            </a:r>
            <a:r>
              <a:rPr lang="it-IT" dirty="0" smtClean="0">
                <a:latin typeface="+mn-lt"/>
              </a:rPr>
              <a:t> sin dalla prima infanzia poiché è il mezzo per garantirsi la </a:t>
            </a:r>
            <a:r>
              <a:rPr lang="it-IT" b="1" dirty="0" smtClean="0">
                <a:latin typeface="+mn-lt"/>
              </a:rPr>
              <a:t>sopravvivenza</a:t>
            </a:r>
            <a:r>
              <a:rPr lang="it-IT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0705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2627784" y="908720"/>
            <a:ext cx="36116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latin typeface="+mn-lt"/>
              </a:rPr>
              <a:t>LE ESPRESSIONI DELLE EMIZIONI</a:t>
            </a:r>
            <a:endParaRPr lang="it-IT" sz="2000" b="1" dirty="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997836" y="1556792"/>
            <a:ext cx="4871590" cy="36933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it-IT" i="1" dirty="0" smtClean="0">
                <a:latin typeface="+mn-lt"/>
              </a:rPr>
              <a:t>Decodificare le emozioni però non è sempre facile</a:t>
            </a:r>
            <a:endParaRPr lang="it-IT" i="1" dirty="0">
              <a:latin typeface="+mn-lt"/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4283968" y="2060848"/>
            <a:ext cx="288032" cy="360040"/>
          </a:xfrm>
          <a:prstGeom prst="downArrow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570384" y="2555612"/>
            <a:ext cx="8003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+mn-lt"/>
              </a:rPr>
              <a:t>EMOZIONI MISTE</a:t>
            </a:r>
            <a:r>
              <a:rPr lang="it-IT" dirty="0" smtClean="0">
                <a:latin typeface="+mn-lt"/>
              </a:rPr>
              <a:t>: esprimere diverse emozioni con diverse parti del corpo, poiché le persone mostrano un </a:t>
            </a:r>
            <a:r>
              <a:rPr lang="it-IT" b="1" dirty="0" smtClean="0">
                <a:latin typeface="+mn-lt"/>
              </a:rPr>
              <a:t>effetto combinato </a:t>
            </a:r>
            <a:r>
              <a:rPr lang="it-IT" dirty="0" smtClean="0">
                <a:latin typeface="+mn-lt"/>
              </a:rPr>
              <a:t>in cui una parte del volto manifesta una emozioni e in contemporanea se ne ha un’altra con una diversa parte.</a:t>
            </a:r>
            <a:endParaRPr lang="it-IT" dirty="0">
              <a:latin typeface="+mn-lt"/>
            </a:endParaRPr>
          </a:p>
        </p:txBody>
      </p:sp>
      <p:sp>
        <p:nvSpPr>
          <p:cNvPr id="9" name="Freccia in giù 8"/>
          <p:cNvSpPr/>
          <p:nvPr/>
        </p:nvSpPr>
        <p:spPr>
          <a:xfrm>
            <a:off x="4283968" y="3613666"/>
            <a:ext cx="288032" cy="360040"/>
          </a:xfrm>
          <a:prstGeom prst="downArrow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666158" y="4089846"/>
            <a:ext cx="79074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+mn-lt"/>
              </a:rPr>
              <a:t>La</a:t>
            </a:r>
            <a:r>
              <a:rPr lang="it-IT" b="1" dirty="0" smtClean="0">
                <a:latin typeface="+mn-lt"/>
              </a:rPr>
              <a:t> CULTURA </a:t>
            </a:r>
            <a:r>
              <a:rPr lang="it-IT" dirty="0" smtClean="0">
                <a:latin typeface="+mn-lt"/>
              </a:rPr>
              <a:t>è anche un fattore discriminante nell’espressione delle emozioni, poiché vi sono delle </a:t>
            </a:r>
            <a:r>
              <a:rPr lang="it-IT" b="1" dirty="0" smtClean="0">
                <a:latin typeface="+mn-lt"/>
              </a:rPr>
              <a:t>regole di ostentazione </a:t>
            </a:r>
            <a:r>
              <a:rPr lang="it-IT" dirty="0" smtClean="0">
                <a:latin typeface="+mn-lt"/>
              </a:rPr>
              <a:t>che determinano quali emozioni possano essere espresse e quali no, anche in base ai diversi contesti sociali.</a:t>
            </a:r>
          </a:p>
          <a:p>
            <a:pPr algn="ctr"/>
            <a:r>
              <a:rPr lang="it-IT" dirty="0" smtClean="0">
                <a:latin typeface="+mn-lt"/>
              </a:rPr>
              <a:t>Ad esempio, la cultura americana non prevede che un uomo in pubblico debba manifestare dolore o piangere in pubblica, cosa invece consona per le donne. 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808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/>
      <p:bldP spid="9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2411760" y="908720"/>
            <a:ext cx="41903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latin typeface="+mn-lt"/>
              </a:rPr>
              <a:t>LE FUNZIONI DELLA COMUNICAZIONE</a:t>
            </a:r>
            <a:endParaRPr lang="it-IT" sz="2000" b="1" dirty="0">
              <a:latin typeface="+mn-lt"/>
            </a:endParaRPr>
          </a:p>
        </p:txBody>
      </p:sp>
      <p:sp>
        <p:nvSpPr>
          <p:cNvPr id="6" name="Pentagono 5"/>
          <p:cNvSpPr/>
          <p:nvPr/>
        </p:nvSpPr>
        <p:spPr>
          <a:xfrm>
            <a:off x="179512" y="1628800"/>
            <a:ext cx="1656184" cy="432048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Referenziale </a:t>
            </a:r>
            <a:endParaRPr lang="it-IT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1927136" y="1460683"/>
            <a:ext cx="6635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+mn-lt"/>
              </a:rPr>
              <a:t>S</a:t>
            </a:r>
            <a:r>
              <a:rPr lang="it-IT" dirty="0" smtClean="0">
                <a:latin typeface="+mn-lt"/>
              </a:rPr>
              <a:t>cambio </a:t>
            </a:r>
            <a:r>
              <a:rPr lang="it-IT" dirty="0">
                <a:latin typeface="+mn-lt"/>
              </a:rPr>
              <a:t>di informazioni che </a:t>
            </a:r>
            <a:r>
              <a:rPr lang="it-IT" dirty="0" smtClean="0">
                <a:latin typeface="+mn-lt"/>
              </a:rPr>
              <a:t>gli interlocutori </a:t>
            </a:r>
            <a:r>
              <a:rPr lang="it-IT" dirty="0">
                <a:latin typeface="+mn-lt"/>
              </a:rPr>
              <a:t>fanno rispetto a un oggetto </a:t>
            </a:r>
            <a:r>
              <a:rPr lang="it-IT" dirty="0">
                <a:latin typeface="+mn-lt"/>
              </a:rPr>
              <a:t>(</a:t>
            </a:r>
            <a:r>
              <a:rPr lang="it-IT" dirty="0" smtClean="0">
                <a:latin typeface="+mn-lt"/>
              </a:rPr>
              <a:t>o referente). Il canale privilegiato è il linguaggio ma è spesso accompagnato da una comunicazione non verbale che amplifica o meno il significato che si vuole riferire.</a:t>
            </a:r>
            <a:endParaRPr lang="it-IT" dirty="0">
              <a:latin typeface="+mn-lt"/>
            </a:endParaRPr>
          </a:p>
        </p:txBody>
      </p:sp>
      <p:sp>
        <p:nvSpPr>
          <p:cNvPr id="7" name="Pentagono 6"/>
          <p:cNvSpPr/>
          <p:nvPr/>
        </p:nvSpPr>
        <p:spPr>
          <a:xfrm>
            <a:off x="179512" y="2924944"/>
            <a:ext cx="1656184" cy="432048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Espressiva</a:t>
            </a:r>
            <a:r>
              <a:rPr lang="it-IT" b="1" dirty="0" smtClean="0"/>
              <a:t> </a:t>
            </a:r>
            <a:endParaRPr lang="it-IT" b="1" dirty="0"/>
          </a:p>
        </p:txBody>
      </p:sp>
      <p:sp>
        <p:nvSpPr>
          <p:cNvPr id="8" name="Pentagono 7"/>
          <p:cNvSpPr/>
          <p:nvPr/>
        </p:nvSpPr>
        <p:spPr>
          <a:xfrm>
            <a:off x="179512" y="4221088"/>
            <a:ext cx="1656184" cy="432048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Di controllo</a:t>
            </a:r>
            <a:r>
              <a:rPr lang="it-IT" b="1" dirty="0" smtClean="0"/>
              <a:t> </a:t>
            </a:r>
            <a:endParaRPr lang="it-IT" b="1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927136" y="2854677"/>
            <a:ext cx="6233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+mn-lt"/>
              </a:rPr>
              <a:t>Un messaggio non trasmesse mai neutralità ma è accompagnato dalla relazione che c’è tra i parlanti e dal potere che hanno. </a:t>
            </a:r>
            <a:endParaRPr lang="it-IT" dirty="0">
              <a:latin typeface="+mn-lt"/>
            </a:endParaRPr>
          </a:p>
          <a:p>
            <a:r>
              <a:rPr lang="it-IT" dirty="0" smtClean="0">
                <a:latin typeface="+mn-lt"/>
              </a:rPr>
              <a:t>Ad esempio la superiorità non è data solo dal discorso ma dal tono o dallo sguardo di chi parla. </a:t>
            </a:r>
            <a:endParaRPr lang="it-IT" dirty="0">
              <a:latin typeface="+mn-lt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1927136" y="4223692"/>
            <a:ext cx="6380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+mn-lt"/>
              </a:rPr>
              <a:t>Ha la finalità di raggiungere un obiettivo usando il proprio o l’altrui comportamento. </a:t>
            </a:r>
          </a:p>
          <a:p>
            <a:r>
              <a:rPr lang="it-IT" dirty="0" smtClean="0">
                <a:latin typeface="+mn-lt"/>
              </a:rPr>
              <a:t>Il primo caso è quando cerchiamo di dare una buona impressione ad esempio in una intervista; nel secondo si fa riferimento a elargire divieti o obblighi verso qualcuno.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861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7" grpId="0" animBg="1"/>
      <p:bldP spid="8" grpId="0" animBg="1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2411760" y="908720"/>
            <a:ext cx="41903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latin typeface="+mn-lt"/>
              </a:rPr>
              <a:t>LE FUNZIONI DELLA COMUNICAZIONE</a:t>
            </a:r>
            <a:endParaRPr lang="it-IT" sz="2000" b="1" dirty="0">
              <a:latin typeface="+mn-lt"/>
            </a:endParaRPr>
          </a:p>
        </p:txBody>
      </p:sp>
      <p:sp>
        <p:nvSpPr>
          <p:cNvPr id="5" name="Pentagono 4"/>
          <p:cNvSpPr/>
          <p:nvPr/>
        </p:nvSpPr>
        <p:spPr>
          <a:xfrm>
            <a:off x="179512" y="1772816"/>
            <a:ext cx="1656184" cy="432048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Interattiva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979712" y="1593666"/>
            <a:ext cx="67070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+mn-lt"/>
              </a:rPr>
              <a:t>C</a:t>
            </a:r>
            <a:r>
              <a:rPr lang="it-IT" dirty="0" smtClean="0">
                <a:latin typeface="+mn-lt"/>
              </a:rPr>
              <a:t>onsente </a:t>
            </a:r>
            <a:r>
              <a:rPr lang="it-IT" dirty="0">
                <a:latin typeface="+mn-lt"/>
              </a:rPr>
              <a:t>l’inizio e il </a:t>
            </a:r>
            <a:r>
              <a:rPr lang="it-IT" dirty="0" smtClean="0">
                <a:latin typeface="+mn-lt"/>
              </a:rPr>
              <a:t>mantenimento di </a:t>
            </a:r>
            <a:r>
              <a:rPr lang="it-IT" dirty="0">
                <a:latin typeface="+mn-lt"/>
              </a:rPr>
              <a:t>una interazione comunicativa fra i partecipanti</a:t>
            </a:r>
            <a:r>
              <a:rPr lang="it-IT" dirty="0" smtClean="0">
                <a:latin typeface="+mn-lt"/>
              </a:rPr>
              <a:t>. Molto importante è la comunicazione non verbale poiché consente di dividere il flusso comunicativo in unità organizzate per sincronizzare gli interventi di chi parla.</a:t>
            </a:r>
          </a:p>
          <a:p>
            <a:r>
              <a:rPr lang="it-IT" dirty="0" smtClean="0">
                <a:latin typeface="+mn-lt"/>
              </a:rPr>
              <a:t>Vi rientrano i segnali di attenzione, di comprensione e di valutazione (guardare chi parla per far capire che si è attenti, annuire per evidenziare che si sta capendo, esprimere dubbi o accordi.)</a:t>
            </a:r>
            <a:endParaRPr lang="it-IT" dirty="0">
              <a:latin typeface="+mn-lt"/>
            </a:endParaRPr>
          </a:p>
        </p:txBody>
      </p:sp>
      <p:sp>
        <p:nvSpPr>
          <p:cNvPr id="7" name="Pentagono 6"/>
          <p:cNvSpPr/>
          <p:nvPr/>
        </p:nvSpPr>
        <p:spPr>
          <a:xfrm>
            <a:off x="179512" y="4221088"/>
            <a:ext cx="2088232" cy="432048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Metacomunicativa</a:t>
            </a:r>
            <a:endParaRPr lang="it-IT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339752" y="4067780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+mn-lt"/>
              </a:rPr>
              <a:t>Consente di comunicare sulla comunicazione in atto ed occorre:</a:t>
            </a:r>
          </a:p>
          <a:p>
            <a:pPr marL="285750" indent="-285750">
              <a:buFontTx/>
              <a:buChar char="-"/>
            </a:pPr>
            <a:r>
              <a:rPr lang="it-IT" dirty="0" smtClean="0">
                <a:latin typeface="+mn-lt"/>
              </a:rPr>
              <a:t>riflettere sul linguaggio che si usa</a:t>
            </a:r>
          </a:p>
          <a:p>
            <a:pPr marL="285750" indent="-285750">
              <a:buFontTx/>
              <a:buChar char="-"/>
            </a:pPr>
            <a:r>
              <a:rPr lang="it-IT" dirty="0" smtClean="0">
                <a:latin typeface="+mn-lt"/>
              </a:rPr>
              <a:t>Evidenziare gli aspetti relazionali presenti ma impliciti in un discorso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693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2411760" y="764704"/>
            <a:ext cx="40787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latin typeface="+mn-lt"/>
              </a:rPr>
              <a:t>IL MODELLO LINEARE TRADIZIONALE</a:t>
            </a:r>
            <a:endParaRPr lang="it-IT" sz="2000" b="1" dirty="0">
              <a:latin typeface="+mn-lt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891" y="1268760"/>
            <a:ext cx="5420481" cy="15432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9" name="Rettangolo 8"/>
          <p:cNvSpPr/>
          <p:nvPr/>
        </p:nvSpPr>
        <p:spPr>
          <a:xfrm>
            <a:off x="755576" y="314096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latin typeface="+mn-lt"/>
              </a:rPr>
              <a:t>La </a:t>
            </a:r>
            <a:r>
              <a:rPr lang="it-IT" b="1" dirty="0" smtClean="0">
                <a:latin typeface="+mn-lt"/>
              </a:rPr>
              <a:t>rappresentazione dei </a:t>
            </a:r>
            <a:r>
              <a:rPr lang="it-IT" b="1" dirty="0">
                <a:latin typeface="+mn-lt"/>
              </a:rPr>
              <a:t>pensieri </a:t>
            </a:r>
            <a:r>
              <a:rPr lang="it-IT" b="1" dirty="0" smtClean="0">
                <a:latin typeface="+mn-lt"/>
              </a:rPr>
              <a:t>viene codificata </a:t>
            </a:r>
            <a:r>
              <a:rPr lang="it-IT" b="1" dirty="0">
                <a:latin typeface="+mn-lt"/>
              </a:rPr>
              <a:t>(ovvero trasformata in codice) </a:t>
            </a:r>
            <a:r>
              <a:rPr lang="it-IT" b="1" dirty="0" smtClean="0">
                <a:latin typeface="+mn-lt"/>
              </a:rPr>
              <a:t>e mandata </a:t>
            </a:r>
            <a:r>
              <a:rPr lang="it-IT" b="1" dirty="0">
                <a:latin typeface="+mn-lt"/>
              </a:rPr>
              <a:t>al ricevente che la codifica.</a:t>
            </a:r>
          </a:p>
        </p:txBody>
      </p:sp>
      <p:cxnSp>
        <p:nvCxnSpPr>
          <p:cNvPr id="10" name="Connettore 2 9"/>
          <p:cNvCxnSpPr/>
          <p:nvPr/>
        </p:nvCxnSpPr>
        <p:spPr>
          <a:xfrm>
            <a:off x="4139952" y="3787299"/>
            <a:ext cx="0" cy="289773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3080494" y="4180438"/>
            <a:ext cx="1000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latin typeface="+mn-lt"/>
              </a:rPr>
              <a:t>C</a:t>
            </a:r>
            <a:r>
              <a:rPr lang="it-IT" b="1" dirty="0" smtClean="0">
                <a:latin typeface="+mn-lt"/>
              </a:rPr>
              <a:t>odifica</a:t>
            </a:r>
            <a:r>
              <a:rPr lang="it-IT" dirty="0" smtClean="0">
                <a:latin typeface="+mn-lt"/>
              </a:rPr>
              <a:t> 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4283968" y="4180438"/>
            <a:ext cx="1235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latin typeface="+mn-lt"/>
              </a:rPr>
              <a:t>Decodifica</a:t>
            </a:r>
            <a:r>
              <a:rPr lang="it-IT" dirty="0" smtClean="0">
                <a:latin typeface="+mn-lt"/>
              </a:rPr>
              <a:t> </a:t>
            </a:r>
            <a:endParaRPr lang="it-IT" dirty="0"/>
          </a:p>
        </p:txBody>
      </p:sp>
      <p:sp>
        <p:nvSpPr>
          <p:cNvPr id="14" name="Diverso da 13"/>
          <p:cNvSpPr/>
          <p:nvPr/>
        </p:nvSpPr>
        <p:spPr>
          <a:xfrm>
            <a:off x="3945140" y="4180438"/>
            <a:ext cx="389624" cy="395769"/>
          </a:xfrm>
          <a:prstGeom prst="mathNotEqual">
            <a:avLst>
              <a:gd name="adj1" fmla="val 7461"/>
              <a:gd name="adj2" fmla="val 6570855"/>
              <a:gd name="adj3" fmla="val 6407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cxnSp>
        <p:nvCxnSpPr>
          <p:cNvPr id="16" name="Connettore 2 15"/>
          <p:cNvCxnSpPr/>
          <p:nvPr/>
        </p:nvCxnSpPr>
        <p:spPr>
          <a:xfrm flipH="1">
            <a:off x="2757277" y="4378322"/>
            <a:ext cx="380702" cy="211103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5364088" y="4391540"/>
            <a:ext cx="437250" cy="197885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>
          <a:xfrm>
            <a:off x="891207" y="4589425"/>
            <a:ext cx="21892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+mn-lt"/>
              </a:rPr>
              <a:t>Riguarda il parlante che trasferisce la sua rappresentazione in verbale e la trasmette</a:t>
            </a:r>
            <a:endParaRPr lang="it-IT" dirty="0">
              <a:latin typeface="+mn-lt"/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5501930" y="4589425"/>
            <a:ext cx="26704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+mn-lt"/>
              </a:rPr>
              <a:t>Riguarda il destinatario che è in grado di acquisire tale rappresentazione trasmessa e recepire cosi le informazioni.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629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4" grpId="0" animBg="1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2411760" y="764704"/>
            <a:ext cx="40787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latin typeface="+mn-lt"/>
              </a:rPr>
              <a:t>IL MODELLO LINEARE TRADIZIONALE</a:t>
            </a:r>
            <a:endParaRPr lang="it-IT" sz="2000" b="1" dirty="0">
              <a:latin typeface="+mn-lt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891" y="1268760"/>
            <a:ext cx="5420481" cy="154326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9" name="Rettangolo 8"/>
          <p:cNvSpPr/>
          <p:nvPr/>
        </p:nvSpPr>
        <p:spPr>
          <a:xfrm>
            <a:off x="755576" y="3140968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dirty="0" smtClean="0">
                <a:latin typeface="+mn-lt"/>
              </a:rPr>
              <a:t>Il modello tiene conto anche del </a:t>
            </a:r>
            <a:r>
              <a:rPr lang="it-IT" b="1" dirty="0" smtClean="0">
                <a:latin typeface="+mn-lt"/>
              </a:rPr>
              <a:t>rumore, ovvero tutto ciò che può intervenire nella trasmissione del messaggio creando disturbo.</a:t>
            </a:r>
          </a:p>
          <a:p>
            <a:pPr>
              <a:buClr>
                <a:srgbClr val="C00000"/>
              </a:buClr>
            </a:pPr>
            <a:endParaRPr lang="it-IT" b="1" dirty="0">
              <a:latin typeface="+mn-lt"/>
            </a:endParaRPr>
          </a:p>
          <a:p>
            <a:pPr>
              <a:buClr>
                <a:srgbClr val="C00000"/>
              </a:buClr>
            </a:pPr>
            <a:endParaRPr lang="it-IT" b="1" dirty="0" smtClean="0">
              <a:latin typeface="+mn-lt"/>
            </a:endParaRPr>
          </a:p>
          <a:p>
            <a:pPr marL="274637">
              <a:buClr>
                <a:srgbClr val="C00000"/>
              </a:buClr>
            </a:pPr>
            <a:r>
              <a:rPr lang="it-IT" b="1" dirty="0" smtClean="0">
                <a:latin typeface="+mn-lt"/>
              </a:rPr>
              <a:t>Rumore esterno: </a:t>
            </a:r>
            <a:r>
              <a:rPr lang="it-IT" dirty="0" smtClean="0">
                <a:latin typeface="+mn-lt"/>
              </a:rPr>
              <a:t>ciò che impedisce una corretta percezione della   comunicazione ed è fonte di distrazione (es. rumore del clacson)</a:t>
            </a:r>
            <a:endParaRPr lang="it-IT" b="1" dirty="0" smtClean="0">
              <a:latin typeface="+mn-lt"/>
            </a:endParaRPr>
          </a:p>
          <a:p>
            <a:pPr marL="274638">
              <a:buClr>
                <a:srgbClr val="C00000"/>
              </a:buClr>
            </a:pPr>
            <a:r>
              <a:rPr lang="it-IT" b="1" dirty="0" smtClean="0">
                <a:latin typeface="+mn-lt"/>
              </a:rPr>
              <a:t>Rumore fisiologico: </a:t>
            </a:r>
            <a:r>
              <a:rPr lang="it-IT" dirty="0" smtClean="0">
                <a:latin typeface="+mn-lt"/>
              </a:rPr>
              <a:t>fattori che impediscono una ricezione accurata come la  perdita dell’udito.</a:t>
            </a:r>
            <a:endParaRPr lang="it-IT" b="1" dirty="0" smtClean="0">
              <a:latin typeface="+mn-lt"/>
            </a:endParaRPr>
          </a:p>
          <a:p>
            <a:pPr marL="274637">
              <a:buClr>
                <a:srgbClr val="C00000"/>
              </a:buClr>
            </a:pPr>
            <a:r>
              <a:rPr lang="it-IT" b="1" dirty="0" smtClean="0">
                <a:latin typeface="+mn-lt"/>
              </a:rPr>
              <a:t>Rumore psicologico: </a:t>
            </a:r>
            <a:r>
              <a:rPr lang="it-IT" dirty="0" smtClean="0">
                <a:latin typeface="+mn-lt"/>
              </a:rPr>
              <a:t>fattori interni a chi comunica che impediscono la corretta ricezione o trasmissione di un messaggio.</a:t>
            </a:r>
            <a:endParaRPr lang="it-IT" b="1" dirty="0">
              <a:latin typeface="+mn-lt"/>
            </a:endParaRPr>
          </a:p>
        </p:txBody>
      </p:sp>
      <p:cxnSp>
        <p:nvCxnSpPr>
          <p:cNvPr id="15" name="Connettore 2 14"/>
          <p:cNvCxnSpPr/>
          <p:nvPr/>
        </p:nvCxnSpPr>
        <p:spPr>
          <a:xfrm>
            <a:off x="4283968" y="3789040"/>
            <a:ext cx="0" cy="36004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61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353525" y="908720"/>
            <a:ext cx="61952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latin typeface="+mn-lt"/>
              </a:rPr>
              <a:t>LA COMUNICAZIONE COME ESPRESSIONE DI INTENZIONI</a:t>
            </a:r>
            <a:endParaRPr lang="it-IT" sz="2000" b="1" dirty="0">
              <a:latin typeface="+mn-lt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280327" y="1666739"/>
            <a:ext cx="6268420" cy="1200329"/>
          </a:xfrm>
          <a:prstGeom prst="rect">
            <a:avLst/>
          </a:prstGeom>
          <a:ln w="28575">
            <a:solidFill>
              <a:srgbClr val="CC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i="1" dirty="0" smtClean="0">
                <a:latin typeface="+mj-lt"/>
              </a:rPr>
              <a:t>SCAMBIO DI INTENZIONI COMUNICATIVE</a:t>
            </a:r>
            <a:r>
              <a:rPr lang="it-IT" dirty="0" smtClean="0">
                <a:latin typeface="+mj-lt"/>
              </a:rPr>
              <a:t>: </a:t>
            </a:r>
            <a:r>
              <a:rPr lang="it-IT" dirty="0">
                <a:latin typeface="+mj-lt"/>
              </a:rPr>
              <a:t>a seconda dell’</a:t>
            </a:r>
            <a:r>
              <a:rPr lang="it-IT" b="1" dirty="0">
                <a:latin typeface="+mj-lt"/>
              </a:rPr>
              <a:t>intenzione</a:t>
            </a:r>
            <a:r>
              <a:rPr lang="it-IT" dirty="0">
                <a:latin typeface="+mj-lt"/>
              </a:rPr>
              <a:t> che il parlante intende esprimere e dell’occasione in cui la comunicazione avviene, il parlante sceglie un linguaggio ritenuto più efficace e più adatte alla </a:t>
            </a:r>
            <a:r>
              <a:rPr lang="it-IT" dirty="0" smtClean="0">
                <a:latin typeface="+mj-lt"/>
              </a:rPr>
              <a:t>circostanza.</a:t>
            </a:r>
            <a:endParaRPr lang="it-IT" dirty="0">
              <a:latin typeface="+mj-lt"/>
            </a:endParaRPr>
          </a:p>
        </p:txBody>
      </p:sp>
      <p:sp>
        <p:nvSpPr>
          <p:cNvPr id="7" name="Ovale 6"/>
          <p:cNvSpPr/>
          <p:nvPr/>
        </p:nvSpPr>
        <p:spPr>
          <a:xfrm>
            <a:off x="1675892" y="3501008"/>
            <a:ext cx="2088232" cy="18052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Decodificare il significato letterale del messaggio</a:t>
            </a:r>
            <a:endParaRPr lang="it-IT" dirty="0"/>
          </a:p>
        </p:txBody>
      </p:sp>
      <p:sp>
        <p:nvSpPr>
          <p:cNvPr id="8" name="Più 7"/>
          <p:cNvSpPr/>
          <p:nvPr/>
        </p:nvSpPr>
        <p:spPr>
          <a:xfrm>
            <a:off x="3825729" y="4187624"/>
            <a:ext cx="360040" cy="432048"/>
          </a:xfrm>
          <a:prstGeom prst="mathPlu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4247374" y="3506088"/>
            <a:ext cx="2426293" cy="1800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Decodificare il significato che il parlante aveva intenzione di dare</a:t>
            </a:r>
            <a:endParaRPr lang="it-IT" dirty="0"/>
          </a:p>
        </p:txBody>
      </p:sp>
      <p:sp>
        <p:nvSpPr>
          <p:cNvPr id="10" name="Uguale 9"/>
          <p:cNvSpPr/>
          <p:nvPr/>
        </p:nvSpPr>
        <p:spPr>
          <a:xfrm>
            <a:off x="6734745" y="4187624"/>
            <a:ext cx="371030" cy="432048"/>
          </a:xfrm>
          <a:prstGeom prst="mathEqual">
            <a:avLst>
              <a:gd name="adj1" fmla="val 16465"/>
              <a:gd name="adj2" fmla="val 1881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920260" y="3941983"/>
            <a:ext cx="1912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+mj-lt"/>
              </a:rPr>
              <a:t>MESSAGGIO SOCIALMENTE CONDIVISO</a:t>
            </a:r>
            <a:endParaRPr lang="it-IT" b="1" dirty="0">
              <a:latin typeface="+mj-lt"/>
            </a:endParaRPr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80" r="9681" b="6530"/>
          <a:stretch/>
        </p:blipFill>
        <p:spPr>
          <a:xfrm>
            <a:off x="289236" y="3501008"/>
            <a:ext cx="1140063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16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" name="Fumetto 4 1"/>
          <p:cNvSpPr/>
          <p:nvPr/>
        </p:nvSpPr>
        <p:spPr>
          <a:xfrm>
            <a:off x="179512" y="700648"/>
            <a:ext cx="2304256" cy="1656184"/>
          </a:xfrm>
          <a:prstGeom prst="cloudCallout">
            <a:avLst>
              <a:gd name="adj1" fmla="val -51218"/>
              <a:gd name="adj2" fmla="val 5759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i="1" dirty="0" smtClean="0"/>
              <a:t>Ma come arrivare al QUEL significato?</a:t>
            </a:r>
            <a:endParaRPr lang="it-IT" i="1" dirty="0"/>
          </a:p>
        </p:txBody>
      </p:sp>
      <p:sp>
        <p:nvSpPr>
          <p:cNvPr id="5" name="Rettangolo 4"/>
          <p:cNvSpPr/>
          <p:nvPr/>
        </p:nvSpPr>
        <p:spPr>
          <a:xfrm>
            <a:off x="2879812" y="1376628"/>
            <a:ext cx="5472608" cy="646331"/>
          </a:xfrm>
          <a:prstGeom prst="rect">
            <a:avLst/>
          </a:prstGeom>
          <a:ln w="19050">
            <a:solidFill>
              <a:srgbClr val="CC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dirty="0" smtClean="0">
                <a:latin typeface="+mj-lt"/>
              </a:rPr>
              <a:t>Quando </a:t>
            </a:r>
            <a:r>
              <a:rPr lang="it-IT" dirty="0">
                <a:latin typeface="+mj-lt"/>
              </a:rPr>
              <a:t>i parlanti </a:t>
            </a:r>
            <a:r>
              <a:rPr lang="it-IT" dirty="0" smtClean="0">
                <a:latin typeface="+mj-lt"/>
              </a:rPr>
              <a:t>vedono la </a:t>
            </a:r>
            <a:r>
              <a:rPr lang="it-IT" dirty="0">
                <a:latin typeface="+mj-lt"/>
              </a:rPr>
              <a:t>situazione comunicativa come </a:t>
            </a:r>
            <a:r>
              <a:rPr lang="it-IT" i="1" dirty="0" smtClean="0">
                <a:latin typeface="+mj-lt"/>
              </a:rPr>
              <a:t>un’</a:t>
            </a:r>
            <a:r>
              <a:rPr lang="it-IT" b="1" i="1" dirty="0" smtClean="0">
                <a:latin typeface="+mj-lt"/>
              </a:rPr>
              <a:t>occasione di </a:t>
            </a:r>
            <a:r>
              <a:rPr lang="it-IT" b="1" i="1" dirty="0">
                <a:latin typeface="+mj-lt"/>
              </a:rPr>
              <a:t>tipo </a:t>
            </a:r>
            <a:r>
              <a:rPr lang="it-IT" b="1" i="1" dirty="0" smtClean="0">
                <a:latin typeface="+mj-lt"/>
              </a:rPr>
              <a:t>collaborativo </a:t>
            </a:r>
            <a:r>
              <a:rPr lang="it-IT" dirty="0" smtClean="0">
                <a:latin typeface="+mj-lt"/>
              </a:rPr>
              <a:t>(</a:t>
            </a:r>
            <a:r>
              <a:rPr lang="it-IT" dirty="0" err="1" smtClean="0">
                <a:latin typeface="+mj-lt"/>
              </a:rPr>
              <a:t>Grice</a:t>
            </a:r>
            <a:r>
              <a:rPr lang="it-IT" dirty="0" smtClean="0">
                <a:latin typeface="+mj-lt"/>
              </a:rPr>
              <a:t>, 1978)</a:t>
            </a:r>
            <a:endParaRPr lang="it-IT" dirty="0">
              <a:latin typeface="+mj-lt"/>
            </a:endParaRPr>
          </a:p>
        </p:txBody>
      </p:sp>
      <p:sp>
        <p:nvSpPr>
          <p:cNvPr id="6" name="Freccia in giù 5"/>
          <p:cNvSpPr/>
          <p:nvPr/>
        </p:nvSpPr>
        <p:spPr>
          <a:xfrm>
            <a:off x="5436096" y="2223251"/>
            <a:ext cx="360040" cy="360040"/>
          </a:xfrm>
          <a:prstGeom prst="downArrow">
            <a:avLst>
              <a:gd name="adj1" fmla="val 50000"/>
              <a:gd name="adj2" fmla="val 46473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2202286" y="2677936"/>
            <a:ext cx="5387500" cy="369332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it-IT" dirty="0" smtClean="0">
                <a:latin typeface="+mj-lt"/>
              </a:rPr>
              <a:t>Tutti i parlanti seguono il </a:t>
            </a:r>
            <a:r>
              <a:rPr lang="it-IT" b="1" dirty="0" smtClean="0">
                <a:latin typeface="+mj-lt"/>
              </a:rPr>
              <a:t>PRINCIPIO DI COOPERAZIONE</a:t>
            </a:r>
            <a:endParaRPr lang="it-IT" b="1" dirty="0">
              <a:latin typeface="+mj-lt"/>
            </a:endParaRPr>
          </a:p>
        </p:txBody>
      </p:sp>
      <p:sp>
        <p:nvSpPr>
          <p:cNvPr id="8" name="Freccia in giù 7"/>
          <p:cNvSpPr/>
          <p:nvPr/>
        </p:nvSpPr>
        <p:spPr>
          <a:xfrm>
            <a:off x="6461760" y="3188352"/>
            <a:ext cx="360040" cy="360040"/>
          </a:xfrm>
          <a:prstGeom prst="downArrow">
            <a:avLst>
              <a:gd name="adj1" fmla="val 50000"/>
              <a:gd name="adj2" fmla="val 46473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in giù 8"/>
          <p:cNvSpPr/>
          <p:nvPr/>
        </p:nvSpPr>
        <p:spPr>
          <a:xfrm>
            <a:off x="2519772" y="3188352"/>
            <a:ext cx="360040" cy="360040"/>
          </a:xfrm>
          <a:prstGeom prst="downArrow">
            <a:avLst>
              <a:gd name="adj1" fmla="val 50000"/>
              <a:gd name="adj2" fmla="val 46473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1061610" y="3548392"/>
            <a:ext cx="32763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+mj-lt"/>
              </a:rPr>
              <a:t>Il discorso deve:</a:t>
            </a:r>
          </a:p>
          <a:p>
            <a:pPr algn="ctr"/>
            <a:r>
              <a:rPr lang="it-IT" dirty="0" smtClean="0">
                <a:latin typeface="+mj-lt"/>
              </a:rPr>
              <a:t>rispecchiare quanto richiesto; </a:t>
            </a:r>
          </a:p>
          <a:p>
            <a:pPr algn="ctr"/>
            <a:r>
              <a:rPr lang="it-IT" dirty="0" smtClean="0">
                <a:latin typeface="+mj-lt"/>
              </a:rPr>
              <a:t>avere luogo nel momento giusto;</a:t>
            </a:r>
          </a:p>
          <a:p>
            <a:pPr algn="ctr"/>
            <a:r>
              <a:rPr lang="it-IT" dirty="0" smtClean="0">
                <a:latin typeface="+mj-lt"/>
              </a:rPr>
              <a:t>raggiunga gli scopi prefissati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003598" y="3548392"/>
            <a:ext cx="32763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u="sng" dirty="0" smtClean="0">
                <a:latin typeface="+mj-lt"/>
              </a:rPr>
              <a:t>Massime conversazionali</a:t>
            </a:r>
            <a:r>
              <a:rPr lang="it-IT" dirty="0" smtClean="0">
                <a:latin typeface="+mj-lt"/>
              </a:rPr>
              <a:t>:</a:t>
            </a:r>
          </a:p>
          <a:p>
            <a:pPr algn="ctr"/>
            <a:r>
              <a:rPr lang="it-IT" i="1" dirty="0" smtClean="0">
                <a:latin typeface="+mj-lt"/>
              </a:rPr>
              <a:t>Quantità</a:t>
            </a:r>
            <a:r>
              <a:rPr lang="it-IT" dirty="0" smtClean="0">
                <a:latin typeface="+mj-lt"/>
              </a:rPr>
              <a:t> di informazioni da dare;</a:t>
            </a:r>
          </a:p>
          <a:p>
            <a:pPr algn="ctr"/>
            <a:r>
              <a:rPr lang="it-IT" i="1" dirty="0" smtClean="0">
                <a:latin typeface="+mj-lt"/>
              </a:rPr>
              <a:t>Qualità</a:t>
            </a:r>
            <a:r>
              <a:rPr lang="it-IT" dirty="0" smtClean="0">
                <a:latin typeface="+mj-lt"/>
              </a:rPr>
              <a:t> di un discorso in modo da essere accessibile;</a:t>
            </a:r>
          </a:p>
          <a:p>
            <a:pPr algn="ctr"/>
            <a:r>
              <a:rPr lang="it-IT" i="1" dirty="0" smtClean="0">
                <a:latin typeface="+mj-lt"/>
              </a:rPr>
              <a:t>Relazione</a:t>
            </a:r>
            <a:r>
              <a:rPr lang="it-IT" dirty="0" smtClean="0">
                <a:latin typeface="+mj-lt"/>
              </a:rPr>
              <a:t> in base agli scopi cosi da essere pertinente;</a:t>
            </a:r>
          </a:p>
          <a:p>
            <a:pPr algn="ctr"/>
            <a:r>
              <a:rPr lang="it-IT" i="1" dirty="0" smtClean="0">
                <a:latin typeface="+mj-lt"/>
              </a:rPr>
              <a:t>Modo</a:t>
            </a:r>
            <a:r>
              <a:rPr lang="it-IT" dirty="0" smtClean="0">
                <a:latin typeface="+mj-lt"/>
              </a:rPr>
              <a:t> in cui si dice qualcosa.</a:t>
            </a:r>
          </a:p>
        </p:txBody>
      </p:sp>
    </p:spTree>
    <p:extLst>
      <p:ext uri="{BB962C8B-B14F-4D97-AF65-F5344CB8AC3E}">
        <p14:creationId xmlns:p14="http://schemas.microsoft.com/office/powerpoint/2010/main" val="2455497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281779" y="908720"/>
            <a:ext cx="6338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latin typeface="+mn-lt"/>
              </a:rPr>
              <a:t>LA COMUNICAZIONE COME ASSUNZIONE DI PROSPETTIVA</a:t>
            </a:r>
            <a:endParaRPr lang="it-IT" sz="2000" b="1" dirty="0">
              <a:latin typeface="+mn-lt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651956" y="1556792"/>
            <a:ext cx="5598368" cy="1200329"/>
          </a:xfrm>
          <a:prstGeom prst="rect">
            <a:avLst/>
          </a:prstGeom>
          <a:ln w="28575">
            <a:solidFill>
              <a:srgbClr val="CC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dirty="0" smtClean="0">
                <a:latin typeface="+mj-lt"/>
              </a:rPr>
              <a:t>I modello che derivano da questo approccio ipotizzano </a:t>
            </a:r>
            <a:r>
              <a:rPr lang="it-IT" dirty="0">
                <a:latin typeface="+mj-lt"/>
              </a:rPr>
              <a:t>che </a:t>
            </a:r>
            <a:r>
              <a:rPr lang="it-IT" b="1" dirty="0">
                <a:latin typeface="+mj-lt"/>
              </a:rPr>
              <a:t>gli </a:t>
            </a:r>
            <a:r>
              <a:rPr lang="it-IT" b="1" dirty="0" smtClean="0">
                <a:latin typeface="+mj-lt"/>
              </a:rPr>
              <a:t>individui sperimentino il mondo </a:t>
            </a:r>
            <a:r>
              <a:rPr lang="it-IT" b="1" dirty="0">
                <a:latin typeface="+mj-lt"/>
              </a:rPr>
              <a:t>a partire da punti di vista differenti </a:t>
            </a:r>
            <a:r>
              <a:rPr lang="it-IT" dirty="0" smtClean="0">
                <a:latin typeface="+mj-lt"/>
              </a:rPr>
              <a:t>e che </a:t>
            </a:r>
            <a:r>
              <a:rPr lang="it-IT" b="1" dirty="0" smtClean="0">
                <a:latin typeface="+mj-lt"/>
              </a:rPr>
              <a:t>l’esperienza di </a:t>
            </a:r>
            <a:r>
              <a:rPr lang="it-IT" b="1" dirty="0">
                <a:latin typeface="+mj-lt"/>
              </a:rPr>
              <a:t>cui ciascuno </a:t>
            </a:r>
            <a:r>
              <a:rPr lang="it-IT" b="1" dirty="0" smtClean="0">
                <a:latin typeface="+mj-lt"/>
              </a:rPr>
              <a:t>dipenda </a:t>
            </a:r>
            <a:r>
              <a:rPr lang="it-IT" b="1" dirty="0">
                <a:latin typeface="+mj-lt"/>
              </a:rPr>
              <a:t>dall’angolatura e dalla </a:t>
            </a:r>
            <a:r>
              <a:rPr lang="it-IT" b="1" dirty="0" smtClean="0">
                <a:latin typeface="+mj-lt"/>
              </a:rPr>
              <a:t>posizione che occupa.</a:t>
            </a:r>
            <a:endParaRPr lang="it-IT" b="1" dirty="0">
              <a:latin typeface="+mj-lt"/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4210316" y="4293096"/>
            <a:ext cx="360040" cy="360040"/>
          </a:xfrm>
          <a:prstGeom prst="downArrow">
            <a:avLst>
              <a:gd name="adj1" fmla="val 50000"/>
              <a:gd name="adj2" fmla="val 46473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635540" y="3284984"/>
            <a:ext cx="5614784" cy="923330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+mj-lt"/>
              </a:rPr>
              <a:t>Chi parla e chi ascolta deve impegnarsi nell’assumere il ruolo e la prospettiva dell’altro:</a:t>
            </a:r>
          </a:p>
          <a:p>
            <a:pPr algn="ctr"/>
            <a:r>
              <a:rPr lang="it-IT" dirty="0" smtClean="0">
                <a:latin typeface="+mj-lt"/>
              </a:rPr>
              <a:t>CONOSCENZA RECIPROCA</a:t>
            </a:r>
            <a:endParaRPr lang="it-IT" dirty="0">
              <a:latin typeface="+mj-lt"/>
            </a:endParaRPr>
          </a:p>
        </p:txBody>
      </p:sp>
      <p:sp>
        <p:nvSpPr>
          <p:cNvPr id="7" name="Freccia in giù 6"/>
          <p:cNvSpPr/>
          <p:nvPr/>
        </p:nvSpPr>
        <p:spPr>
          <a:xfrm>
            <a:off x="4210316" y="2852936"/>
            <a:ext cx="360040" cy="360040"/>
          </a:xfrm>
          <a:prstGeom prst="downArrow">
            <a:avLst>
              <a:gd name="adj1" fmla="val 50000"/>
              <a:gd name="adj2" fmla="val 46473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3531162" y="4727465"/>
            <a:ext cx="1839955" cy="923330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+mj-lt"/>
              </a:rPr>
              <a:t>CONTESTO SOCIALE CONDIVISO</a:t>
            </a:r>
            <a:endParaRPr lang="it-IT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54264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612579" y="836712"/>
            <a:ext cx="5677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latin typeface="+mn-lt"/>
              </a:rPr>
              <a:t>LA PROSPETTIVA DIALOGICA: L’INTERSOGGETTIVIT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endParaRPr lang="it-IT" sz="2000" b="1" dirty="0">
              <a:latin typeface="+mn-lt"/>
            </a:endParaRPr>
          </a:p>
        </p:txBody>
      </p:sp>
      <p:sp>
        <p:nvSpPr>
          <p:cNvPr id="5" name="Pentagono 4"/>
          <p:cNvSpPr/>
          <p:nvPr/>
        </p:nvSpPr>
        <p:spPr>
          <a:xfrm>
            <a:off x="251520" y="2641098"/>
            <a:ext cx="2151856" cy="432048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Agire comunicativo</a:t>
            </a:r>
            <a:endParaRPr lang="it-IT" b="1" dirty="0"/>
          </a:p>
        </p:txBody>
      </p:sp>
      <p:sp>
        <p:nvSpPr>
          <p:cNvPr id="6" name="Pentagono 5"/>
          <p:cNvSpPr/>
          <p:nvPr/>
        </p:nvSpPr>
        <p:spPr>
          <a:xfrm>
            <a:off x="251520" y="1709192"/>
            <a:ext cx="2016224" cy="432048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Intersoggettività</a:t>
            </a:r>
            <a:endParaRPr lang="it-IT" b="1" dirty="0"/>
          </a:p>
        </p:txBody>
      </p:sp>
      <p:sp>
        <p:nvSpPr>
          <p:cNvPr id="2" name="Rettangolo 1"/>
          <p:cNvSpPr/>
          <p:nvPr/>
        </p:nvSpPr>
        <p:spPr>
          <a:xfrm>
            <a:off x="2438752" y="1541075"/>
            <a:ext cx="60936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latin typeface="+mj-lt"/>
              </a:rPr>
              <a:t>Definita come </a:t>
            </a:r>
            <a:r>
              <a:rPr lang="it-IT" dirty="0">
                <a:latin typeface="+mj-lt"/>
              </a:rPr>
              <a:t>struttura emergente del processo comunicativo, </a:t>
            </a:r>
            <a:r>
              <a:rPr lang="it-IT" dirty="0" smtClean="0">
                <a:latin typeface="+mj-lt"/>
              </a:rPr>
              <a:t>dove l’interlocutore si si predispone ad accogliere il mondo dell’altro per costruire </a:t>
            </a:r>
            <a:r>
              <a:rPr lang="it-IT" dirty="0">
                <a:latin typeface="+mj-lt"/>
              </a:rPr>
              <a:t>un senso </a:t>
            </a:r>
            <a:r>
              <a:rPr lang="it-IT" dirty="0" smtClean="0">
                <a:latin typeface="+mj-lt"/>
              </a:rPr>
              <a:t>condiviso. </a:t>
            </a:r>
            <a:endParaRPr lang="it-IT" dirty="0">
              <a:latin typeface="+mj-lt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499698" y="2636912"/>
            <a:ext cx="5960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latin typeface="+mj-lt"/>
              </a:rPr>
              <a:t>Azione volta alla reciproca comprensione e alle cooperazione.</a:t>
            </a:r>
            <a:endParaRPr lang="it-IT" dirty="0">
              <a:latin typeface="+mj-lt"/>
            </a:endParaRPr>
          </a:p>
        </p:txBody>
      </p:sp>
      <p:sp>
        <p:nvSpPr>
          <p:cNvPr id="10" name="Ovale 9"/>
          <p:cNvSpPr/>
          <p:nvPr/>
        </p:nvSpPr>
        <p:spPr>
          <a:xfrm>
            <a:off x="1966869" y="3506102"/>
            <a:ext cx="4968552" cy="222546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La </a:t>
            </a:r>
            <a:r>
              <a:rPr lang="it-IT" dirty="0">
                <a:solidFill>
                  <a:schemeClr val="tx1"/>
                </a:solidFill>
              </a:rPr>
              <a:t>capacità dialogica e relazionale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degli interlocutori è profondamente influenzata dalla loro soggettività,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dalle caratteristiche personali che li </a:t>
            </a:r>
            <a:r>
              <a:rPr lang="it-IT" dirty="0" smtClean="0">
                <a:solidFill>
                  <a:schemeClr val="tx1"/>
                </a:solidFill>
              </a:rPr>
              <a:t>contraddistinguono.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406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  <p:bldP spid="7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F643C28-C57B-4EAE-857E-DF42FACF0C8A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483768" y="993502"/>
            <a:ext cx="61310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it-IT" b="1" dirty="0" smtClean="0">
                <a:latin typeface="Calibri" pitchFamily="34" charset="0"/>
              </a:rPr>
              <a:t>A</a:t>
            </a:r>
            <a:r>
              <a:rPr lang="it-IT" b="1" dirty="0" smtClean="0">
                <a:latin typeface="Calibri" pitchFamily="34" charset="0"/>
              </a:rPr>
              <a:t>tto </a:t>
            </a:r>
            <a:r>
              <a:rPr lang="it-IT" b="1" dirty="0">
                <a:latin typeface="Calibri" pitchFamily="34" charset="0"/>
              </a:rPr>
              <a:t>sociale e comprende le relazioni con gli altri, la comprensione reciproca di significati e le </a:t>
            </a:r>
            <a:r>
              <a:rPr lang="it-IT" b="1" dirty="0" smtClean="0">
                <a:latin typeface="Calibri" pitchFamily="34" charset="0"/>
              </a:rPr>
              <a:t>modalità attraverso </a:t>
            </a:r>
            <a:r>
              <a:rPr lang="it-IT" b="1" dirty="0">
                <a:latin typeface="Calibri" pitchFamily="34" charset="0"/>
              </a:rPr>
              <a:t>le quali le persone si </a:t>
            </a:r>
            <a:r>
              <a:rPr lang="it-IT" b="1" dirty="0" smtClean="0">
                <a:latin typeface="Calibri" pitchFamily="34" charset="0"/>
              </a:rPr>
              <a:t>influenzano reciprocamente</a:t>
            </a:r>
            <a:r>
              <a:rPr lang="it-IT" b="1" dirty="0">
                <a:latin typeface="Calibri" pitchFamily="34" charset="0"/>
              </a:rPr>
              <a:t>.</a:t>
            </a:r>
          </a:p>
        </p:txBody>
      </p:sp>
      <p:sp>
        <p:nvSpPr>
          <p:cNvPr id="5" name="Pentagono 4"/>
          <p:cNvSpPr/>
          <p:nvPr/>
        </p:nvSpPr>
        <p:spPr>
          <a:xfrm>
            <a:off x="323528" y="1124744"/>
            <a:ext cx="2088232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COMUNICAZIONE </a:t>
            </a:r>
            <a:endParaRPr lang="it-IT" b="1" dirty="0"/>
          </a:p>
        </p:txBody>
      </p:sp>
      <p:sp>
        <p:nvSpPr>
          <p:cNvPr id="2" name="Rettangolo 1"/>
          <p:cNvSpPr/>
          <p:nvPr/>
        </p:nvSpPr>
        <p:spPr>
          <a:xfrm>
            <a:off x="2987824" y="2535952"/>
            <a:ext cx="2664296" cy="86409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A influenzare le situazioni comunicative ci sono due fattori importanti: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6" name="Connettore 2 5"/>
          <p:cNvCxnSpPr/>
          <p:nvPr/>
        </p:nvCxnSpPr>
        <p:spPr>
          <a:xfrm flipH="1">
            <a:off x="2555776" y="3400048"/>
            <a:ext cx="432048" cy="36004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/>
          <p:cNvCxnSpPr/>
          <p:nvPr/>
        </p:nvCxnSpPr>
        <p:spPr>
          <a:xfrm>
            <a:off x="5652120" y="3400048"/>
            <a:ext cx="360040" cy="36004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e 9"/>
          <p:cNvSpPr/>
          <p:nvPr/>
        </p:nvSpPr>
        <p:spPr>
          <a:xfrm>
            <a:off x="1006076" y="3717032"/>
            <a:ext cx="2058732" cy="130253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CONTESTO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5365068" y="3717032"/>
            <a:ext cx="2376264" cy="130253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COMPETENZE COMUNICATIVE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  <p:bldP spid="5" grpId="0" animBg="1"/>
      <p:bldP spid="2" grpId="0" animBg="1"/>
      <p:bldP spid="10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612579" y="836712"/>
            <a:ext cx="5677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latin typeface="+mn-lt"/>
              </a:rPr>
              <a:t>LA PROSPETTIVA DIALOGICA: L’INTERSOGGETTIVIT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endParaRPr lang="it-IT" sz="2000" b="1" dirty="0">
              <a:latin typeface="+mn-lt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547664" y="1519622"/>
            <a:ext cx="6065062" cy="923330"/>
          </a:xfrm>
          <a:prstGeom prst="rect">
            <a:avLst/>
          </a:prstGeom>
          <a:ln w="28575">
            <a:solidFill>
              <a:srgbClr val="CC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dirty="0">
                <a:latin typeface="+mj-lt"/>
              </a:rPr>
              <a:t>Il dialogo viene comunemente definito </a:t>
            </a:r>
            <a:r>
              <a:rPr lang="it-IT" dirty="0" smtClean="0">
                <a:latin typeface="+mj-lt"/>
              </a:rPr>
              <a:t>come uno </a:t>
            </a:r>
            <a:r>
              <a:rPr lang="it-IT" dirty="0">
                <a:latin typeface="+mj-lt"/>
              </a:rPr>
              <a:t>scambio di parole, </a:t>
            </a:r>
            <a:r>
              <a:rPr lang="it-IT" dirty="0" smtClean="0">
                <a:latin typeface="+mj-lt"/>
              </a:rPr>
              <a:t>che però può avvenire anche senza parole, ciò che è indispensabile è l’interlocutore</a:t>
            </a:r>
            <a:endParaRPr lang="it-IT" dirty="0">
              <a:latin typeface="+mj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539552" y="4053267"/>
            <a:ext cx="37336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latin typeface="+mn-lt"/>
              </a:rPr>
              <a:t>Analisi </a:t>
            </a:r>
            <a:r>
              <a:rPr lang="it-IT" b="1" dirty="0">
                <a:latin typeface="+mn-lt"/>
              </a:rPr>
              <a:t>del </a:t>
            </a:r>
            <a:r>
              <a:rPr lang="it-IT" b="1" dirty="0" smtClean="0">
                <a:latin typeface="+mn-lt"/>
              </a:rPr>
              <a:t>discorso</a:t>
            </a:r>
            <a:r>
              <a:rPr lang="it-IT" dirty="0" smtClean="0">
                <a:latin typeface="+mn-lt"/>
              </a:rPr>
              <a:t>: </a:t>
            </a:r>
          </a:p>
          <a:p>
            <a:pPr algn="ctr"/>
            <a:r>
              <a:rPr lang="it-IT" dirty="0" smtClean="0">
                <a:latin typeface="+mn-lt"/>
              </a:rPr>
              <a:t>modalità con </a:t>
            </a:r>
            <a:r>
              <a:rPr lang="it-IT" dirty="0">
                <a:latin typeface="+mn-lt"/>
              </a:rPr>
              <a:t>cui </a:t>
            </a:r>
            <a:r>
              <a:rPr lang="it-IT" dirty="0" smtClean="0">
                <a:latin typeface="+mn-lt"/>
              </a:rPr>
              <a:t>i contenuti sono </a:t>
            </a:r>
            <a:r>
              <a:rPr lang="it-IT" dirty="0">
                <a:latin typeface="+mn-lt"/>
              </a:rPr>
              <a:t>creati nel discorso </a:t>
            </a:r>
            <a:r>
              <a:rPr lang="it-IT" dirty="0" smtClean="0">
                <a:latin typeface="+mn-lt"/>
              </a:rPr>
              <a:t>e acquisiscono </a:t>
            </a:r>
            <a:r>
              <a:rPr lang="it-IT" dirty="0">
                <a:latin typeface="+mn-lt"/>
              </a:rPr>
              <a:t>il carattere e la forza di verità, </a:t>
            </a:r>
            <a:r>
              <a:rPr lang="it-IT" dirty="0" smtClean="0">
                <a:latin typeface="+mn-lt"/>
              </a:rPr>
              <a:t>nel senso </a:t>
            </a:r>
            <a:r>
              <a:rPr lang="it-IT" dirty="0">
                <a:latin typeface="+mn-lt"/>
              </a:rPr>
              <a:t>della condivisione collettiva</a:t>
            </a:r>
          </a:p>
        </p:txBody>
      </p:sp>
      <p:sp>
        <p:nvSpPr>
          <p:cNvPr id="6" name="Rettangolo 5"/>
          <p:cNvSpPr/>
          <p:nvPr/>
        </p:nvSpPr>
        <p:spPr>
          <a:xfrm>
            <a:off x="1855590" y="2924944"/>
            <a:ext cx="5454352" cy="646331"/>
          </a:xfrm>
          <a:prstGeom prst="rect">
            <a:avLst/>
          </a:prstGeom>
          <a:ln w="28575">
            <a:solidFill>
              <a:srgbClr val="CC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dirty="0">
                <a:latin typeface="+mj-lt"/>
              </a:rPr>
              <a:t>L’approccio dialogico considera quindi </a:t>
            </a:r>
            <a:r>
              <a:rPr lang="it-IT" dirty="0" smtClean="0">
                <a:latin typeface="+mj-lt"/>
              </a:rPr>
              <a:t>la </a:t>
            </a:r>
            <a:r>
              <a:rPr lang="it-IT" i="1" dirty="0" smtClean="0">
                <a:latin typeface="+mj-lt"/>
              </a:rPr>
              <a:t>conversazione</a:t>
            </a:r>
            <a:r>
              <a:rPr lang="it-IT" dirty="0" smtClean="0">
                <a:latin typeface="+mj-lt"/>
              </a:rPr>
              <a:t> </a:t>
            </a:r>
            <a:r>
              <a:rPr lang="it-IT" dirty="0">
                <a:latin typeface="+mj-lt"/>
              </a:rPr>
              <a:t>e il </a:t>
            </a:r>
            <a:r>
              <a:rPr lang="it-IT" i="1" dirty="0">
                <a:latin typeface="+mj-lt"/>
              </a:rPr>
              <a:t>discorso</a:t>
            </a:r>
            <a:r>
              <a:rPr lang="it-IT" dirty="0">
                <a:latin typeface="+mj-lt"/>
              </a:rPr>
              <a:t> </a:t>
            </a:r>
            <a:r>
              <a:rPr lang="it-IT" dirty="0" smtClean="0">
                <a:latin typeface="+mj-lt"/>
              </a:rPr>
              <a:t>come modelli della comunicazione</a:t>
            </a:r>
            <a:endParaRPr lang="it-IT" dirty="0">
              <a:latin typeface="+mj-lt"/>
            </a:endParaRPr>
          </a:p>
        </p:txBody>
      </p:sp>
      <p:sp>
        <p:nvSpPr>
          <p:cNvPr id="7" name="Freccia in giù 6"/>
          <p:cNvSpPr/>
          <p:nvPr/>
        </p:nvSpPr>
        <p:spPr>
          <a:xfrm>
            <a:off x="4402746" y="2492896"/>
            <a:ext cx="360040" cy="360040"/>
          </a:xfrm>
          <a:prstGeom prst="downArrow">
            <a:avLst>
              <a:gd name="adj1" fmla="val 50000"/>
              <a:gd name="adj2" fmla="val 46473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2 8"/>
          <p:cNvCxnSpPr>
            <a:stCxn id="6" idx="2"/>
          </p:cNvCxnSpPr>
          <p:nvPr/>
        </p:nvCxnSpPr>
        <p:spPr>
          <a:xfrm flipH="1">
            <a:off x="2627784" y="3571275"/>
            <a:ext cx="1954982" cy="481992"/>
          </a:xfrm>
          <a:prstGeom prst="straightConnector1">
            <a:avLst/>
          </a:prstGeom>
          <a:ln w="190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4573598" y="3571275"/>
            <a:ext cx="1979602" cy="513045"/>
          </a:xfrm>
          <a:prstGeom prst="straightConnector1">
            <a:avLst/>
          </a:prstGeom>
          <a:ln w="190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5221165" y="4068651"/>
            <a:ext cx="29539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latin typeface="+mj-lt"/>
              </a:rPr>
              <a:t>Analisi della conversazione</a:t>
            </a:r>
            <a:r>
              <a:rPr lang="it-IT" dirty="0" smtClean="0">
                <a:latin typeface="+mj-lt"/>
              </a:rPr>
              <a:t>:</a:t>
            </a:r>
          </a:p>
          <a:p>
            <a:pPr algn="ctr"/>
            <a:r>
              <a:rPr lang="it-IT" dirty="0" smtClean="0">
                <a:latin typeface="+mj-lt"/>
              </a:rPr>
              <a:t>interazione </a:t>
            </a:r>
            <a:r>
              <a:rPr lang="it-IT" dirty="0">
                <a:latin typeface="+mj-lt"/>
              </a:rPr>
              <a:t>tra i soggetti.</a:t>
            </a:r>
          </a:p>
        </p:txBody>
      </p:sp>
    </p:spTree>
    <p:extLst>
      <p:ext uri="{BB962C8B-B14F-4D97-AF65-F5344CB8AC3E}">
        <p14:creationId xmlns:p14="http://schemas.microsoft.com/office/powerpoint/2010/main" val="173489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 animBg="1"/>
      <p:bldP spid="7" grpId="0" animBg="1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612579" y="908720"/>
            <a:ext cx="5677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latin typeface="+mn-lt"/>
              </a:rPr>
              <a:t>LA PROSPETTIVA DIALOGICA: L’INTERSOGGETTIVIT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endParaRPr lang="it-IT" sz="2000" b="1" dirty="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691680" y="1668056"/>
            <a:ext cx="5688632" cy="646331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+mj-lt"/>
              </a:rPr>
              <a:t>L’analisi del discorso diventa peculiare poiché studia il «testo nel contesto», ovvero dà peso alla situazione.</a:t>
            </a:r>
            <a:endParaRPr lang="it-IT" dirty="0">
              <a:latin typeface="+mj-lt"/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4271124" y="2489876"/>
            <a:ext cx="372883" cy="435067"/>
          </a:xfrm>
          <a:prstGeom prst="downArrow">
            <a:avLst>
              <a:gd name="adj1" fmla="val 50000"/>
              <a:gd name="adj2" fmla="val 46473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/>
          <p:cNvSpPr/>
          <p:nvPr/>
        </p:nvSpPr>
        <p:spPr>
          <a:xfrm>
            <a:off x="2051720" y="3068424"/>
            <a:ext cx="4968552" cy="222546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Per la prospettiva dialogica il CONTESTO SOCIALE assume un valore notevole poiché è all’interno di esso che il discorso prende vita e si articola in modi differenti.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03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2563865" y="836712"/>
            <a:ext cx="37745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latin typeface="+mn-lt"/>
              </a:rPr>
              <a:t>LA COMUNICAZIONE PERSUASIVA</a:t>
            </a:r>
            <a:endParaRPr lang="it-IT" sz="2000" b="1" dirty="0">
              <a:latin typeface="+mn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516392" y="1628800"/>
            <a:ext cx="4199624" cy="1477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b="1" dirty="0" smtClean="0">
                <a:latin typeface="+mj-lt"/>
              </a:rPr>
              <a:t>PERSUASIONE</a:t>
            </a:r>
            <a:r>
              <a:rPr lang="it-IT" dirty="0" smtClean="0">
                <a:latin typeface="+mj-lt"/>
              </a:rPr>
              <a:t>: processo di influenzamento </a:t>
            </a:r>
            <a:r>
              <a:rPr lang="it-IT" dirty="0">
                <a:latin typeface="+mj-lt"/>
              </a:rPr>
              <a:t>che genera </a:t>
            </a:r>
            <a:r>
              <a:rPr lang="it-IT" dirty="0" smtClean="0">
                <a:latin typeface="+mj-lt"/>
              </a:rPr>
              <a:t>cambiamento degli </a:t>
            </a:r>
            <a:r>
              <a:rPr lang="it-IT" dirty="0">
                <a:latin typeface="+mj-lt"/>
              </a:rPr>
              <a:t>atteggiamenti, più precisamente </a:t>
            </a:r>
            <a:r>
              <a:rPr lang="it-IT" dirty="0" smtClean="0">
                <a:latin typeface="+mj-lt"/>
              </a:rPr>
              <a:t>può intaccare </a:t>
            </a:r>
            <a:r>
              <a:rPr lang="it-IT" dirty="0">
                <a:latin typeface="+mj-lt"/>
              </a:rPr>
              <a:t>l’aspetto </a:t>
            </a:r>
            <a:r>
              <a:rPr lang="it-IT" dirty="0" smtClean="0">
                <a:latin typeface="+mj-lt"/>
              </a:rPr>
              <a:t>cognitivo dei </a:t>
            </a:r>
            <a:r>
              <a:rPr lang="it-IT" dirty="0">
                <a:latin typeface="+mj-lt"/>
              </a:rPr>
              <a:t>sistemi </a:t>
            </a:r>
            <a:r>
              <a:rPr lang="it-IT" dirty="0" smtClean="0">
                <a:latin typeface="+mj-lt"/>
              </a:rPr>
              <a:t>di atteggiamento</a:t>
            </a:r>
            <a:r>
              <a:rPr lang="it-IT" dirty="0">
                <a:latin typeface="+mj-lt"/>
              </a:rPr>
              <a:t>, ovvero le </a:t>
            </a:r>
            <a:r>
              <a:rPr lang="it-IT" dirty="0" smtClean="0">
                <a:latin typeface="+mj-lt"/>
              </a:rPr>
              <a:t>credenze.</a:t>
            </a:r>
            <a:endParaRPr lang="it-IT" dirty="0">
              <a:latin typeface="+mj-lt"/>
            </a:endParaRPr>
          </a:p>
        </p:txBody>
      </p:sp>
      <p:sp>
        <p:nvSpPr>
          <p:cNvPr id="11" name="Callout con freccia a sinistra 10"/>
          <p:cNvSpPr/>
          <p:nvPr/>
        </p:nvSpPr>
        <p:spPr>
          <a:xfrm>
            <a:off x="4969024" y="1431360"/>
            <a:ext cx="3168352" cy="1872208"/>
          </a:xfrm>
          <a:prstGeom prst="leftArrowCallout">
            <a:avLst>
              <a:gd name="adj1" fmla="val 13604"/>
              <a:gd name="adj2" fmla="val 15232"/>
              <a:gd name="adj3" fmla="val 26628"/>
              <a:gd name="adj4" fmla="val 7507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/>
              <a:t>COMUNICAZIONE PERSUASIVA</a:t>
            </a:r>
            <a:r>
              <a:rPr lang="it-IT" dirty="0"/>
              <a:t>: </a:t>
            </a:r>
            <a:endParaRPr lang="it-IT" dirty="0" smtClean="0"/>
          </a:p>
          <a:p>
            <a:pPr algn="ctr"/>
            <a:r>
              <a:rPr lang="it-IT" dirty="0" smtClean="0"/>
              <a:t>un </a:t>
            </a:r>
            <a:r>
              <a:rPr lang="it-IT" dirty="0"/>
              <a:t>messaggio può riuscire a farci cambiare idea, e quindi atteggiamento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547664" y="3510880"/>
            <a:ext cx="5254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u="sng" dirty="0" smtClean="0">
                <a:latin typeface="+mj-lt"/>
              </a:rPr>
              <a:t>Per essere efficace un messaggio deve superare 6 fasi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1259632" y="3951704"/>
            <a:ext cx="8136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i="1" dirty="0" smtClean="0">
                <a:latin typeface="+mn-lt"/>
              </a:rPr>
              <a:t>Esposizione</a:t>
            </a:r>
            <a:r>
              <a:rPr lang="it-IT" dirty="0" smtClean="0">
                <a:latin typeface="+mn-lt"/>
              </a:rPr>
              <a:t>: contatto tra messaggio e bersaglio cui è diretto;</a:t>
            </a:r>
          </a:p>
          <a:p>
            <a:pPr marL="342900" indent="-342900">
              <a:buFont typeface="+mj-lt"/>
              <a:buAutoNum type="arabicPeriod"/>
            </a:pPr>
            <a:r>
              <a:rPr lang="it-IT" i="1" dirty="0" smtClean="0">
                <a:latin typeface="+mn-lt"/>
              </a:rPr>
              <a:t>Attenzione</a:t>
            </a:r>
            <a:r>
              <a:rPr lang="it-IT" dirty="0" smtClean="0">
                <a:latin typeface="+mn-lt"/>
              </a:rPr>
              <a:t>: deve sapere attirare a sé l’attenzione;</a:t>
            </a:r>
          </a:p>
          <a:p>
            <a:pPr marL="342900" indent="-342900">
              <a:buFont typeface="+mj-lt"/>
              <a:buAutoNum type="arabicPeriod"/>
            </a:pPr>
            <a:r>
              <a:rPr lang="it-IT" i="1" dirty="0" smtClean="0">
                <a:latin typeface="+mn-lt"/>
              </a:rPr>
              <a:t>Comprensione del messaggio</a:t>
            </a:r>
            <a:r>
              <a:rPr lang="it-IT" dirty="0" smtClean="0">
                <a:latin typeface="+mn-lt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it-IT" i="1" dirty="0" smtClean="0">
                <a:latin typeface="+mn-lt"/>
              </a:rPr>
              <a:t>Accettazione delle conclusioni </a:t>
            </a:r>
            <a:r>
              <a:rPr lang="it-IT" dirty="0" smtClean="0">
                <a:latin typeface="+mn-lt"/>
              </a:rPr>
              <a:t>del messaggio;</a:t>
            </a:r>
          </a:p>
          <a:p>
            <a:pPr marL="342900" indent="-342900">
              <a:buFont typeface="+mj-lt"/>
              <a:buAutoNum type="arabicPeriod"/>
            </a:pPr>
            <a:r>
              <a:rPr lang="it-IT" i="1" dirty="0" smtClean="0">
                <a:latin typeface="+mn-lt"/>
              </a:rPr>
              <a:t>Ritenzione del nuovo atteggiamento </a:t>
            </a:r>
            <a:r>
              <a:rPr lang="it-IT" dirty="0" smtClean="0">
                <a:latin typeface="+mn-lt"/>
              </a:rPr>
              <a:t>formato;</a:t>
            </a:r>
          </a:p>
          <a:p>
            <a:pPr marL="342900" indent="-342900">
              <a:buFont typeface="+mj-lt"/>
              <a:buAutoNum type="arabicPeriod"/>
            </a:pPr>
            <a:r>
              <a:rPr lang="it-IT" i="1" dirty="0" smtClean="0">
                <a:latin typeface="+mn-lt"/>
              </a:rPr>
              <a:t>Traduzione dell’atteggiamento in comportamento</a:t>
            </a:r>
            <a:r>
              <a:rPr lang="it-IT" dirty="0" smtClean="0">
                <a:latin typeface="+mn-lt"/>
              </a:rPr>
              <a:t>.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454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2563865" y="836712"/>
            <a:ext cx="37745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latin typeface="+mn-lt"/>
              </a:rPr>
              <a:t>LA COMUNICAZIONE PERSUASIVA</a:t>
            </a:r>
            <a:endParaRPr lang="it-IT" sz="2000" b="1" dirty="0">
              <a:latin typeface="+mn-lt"/>
            </a:endParaRPr>
          </a:p>
        </p:txBody>
      </p:sp>
      <p:sp>
        <p:nvSpPr>
          <p:cNvPr id="5" name="Onda 1 4"/>
          <p:cNvSpPr/>
          <p:nvPr/>
        </p:nvSpPr>
        <p:spPr>
          <a:xfrm>
            <a:off x="1822852" y="1340768"/>
            <a:ext cx="5629468" cy="1224136"/>
          </a:xfrm>
          <a:prstGeom prst="wave">
            <a:avLst>
              <a:gd name="adj1" fmla="val 50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APPROCCIO AL CAMBIAMENTO DELLA SCUOLA DI YALE: come le persone cambiano i loro atteggiamenti in risposta alla comunicazione persuasiva?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30562" y="2928317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+mn-lt"/>
              </a:rPr>
              <a:t>La fonte della comunicazione</a:t>
            </a:r>
            <a:r>
              <a:rPr lang="it-IT" dirty="0" smtClean="0">
                <a:latin typeface="+mn-lt"/>
              </a:rPr>
              <a:t>: la persuasione risulta efficace con oratori credibili e attraenti.</a:t>
            </a:r>
            <a:endParaRPr lang="it-IT" dirty="0">
              <a:latin typeface="+mn-lt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19946" y="3804384"/>
            <a:ext cx="8435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+mn-lt"/>
              </a:rPr>
              <a:t>Natura della comunicazione </a:t>
            </a:r>
            <a:r>
              <a:rPr lang="it-IT" dirty="0" smtClean="0">
                <a:latin typeface="+mn-lt"/>
              </a:rPr>
              <a:t>(cosa viene detto): si è persuasi da messaggi che non sono chiaramente utili a far cambiare atteggiamento e comportamento.</a:t>
            </a:r>
            <a:endParaRPr lang="it-IT" dirty="0">
              <a:latin typeface="+mn-lt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30562" y="4680451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+mn-lt"/>
              </a:rPr>
              <a:t>Natura del pubblico</a:t>
            </a:r>
            <a:r>
              <a:rPr lang="it-IT" dirty="0" smtClean="0">
                <a:latin typeface="+mn-lt"/>
              </a:rPr>
              <a:t>: sé si viene distratti durante il messaggio persuasivo, esso avrà più effetto. Inoltre la fascia dei 18- 25 anni è più facile da persuadere rispetto all’ adulto che ha atteggiamenti e comportamenti già resi stabili.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1403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827584" y="837121"/>
            <a:ext cx="79524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latin typeface="+mn-lt"/>
              </a:rPr>
              <a:t>MODELLO DELLA PROBABLILIT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r>
              <a:rPr lang="it-IT" sz="2000" b="1" dirty="0" smtClean="0">
                <a:latin typeface="+mn-lt"/>
              </a:rPr>
              <a:t> DELL’ELABORAZIONE </a:t>
            </a:r>
            <a:r>
              <a:rPr lang="it-IT" sz="2000" b="1" baseline="-25000" dirty="0" smtClean="0">
                <a:latin typeface="+mn-lt"/>
              </a:rPr>
              <a:t>(</a:t>
            </a:r>
            <a:r>
              <a:rPr lang="it-IT" sz="2000" b="1" baseline="-25000" dirty="0" err="1" smtClean="0">
                <a:latin typeface="+mn-lt"/>
              </a:rPr>
              <a:t>Petty</a:t>
            </a:r>
            <a:r>
              <a:rPr lang="it-IT" sz="2000" b="1" baseline="-25000" dirty="0">
                <a:latin typeface="+mn-lt"/>
              </a:rPr>
              <a:t> </a:t>
            </a:r>
            <a:r>
              <a:rPr lang="it-IT" sz="2000" b="1" baseline="-25000" dirty="0" smtClean="0">
                <a:latin typeface="+mn-lt"/>
              </a:rPr>
              <a:t>e </a:t>
            </a:r>
            <a:r>
              <a:rPr lang="it-IT" sz="2000" b="1" baseline="-25000" dirty="0" err="1" smtClean="0">
                <a:latin typeface="+mn-lt"/>
              </a:rPr>
              <a:t>Cacioppo</a:t>
            </a:r>
            <a:r>
              <a:rPr lang="it-IT" sz="2000" b="1" baseline="-25000" dirty="0" smtClean="0">
                <a:latin typeface="+mn-lt"/>
              </a:rPr>
              <a:t> 1981, 1986)</a:t>
            </a:r>
            <a:endParaRPr lang="it-IT" sz="2000" b="1" baseline="-25000" dirty="0">
              <a:latin typeface="+mn-lt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059832" y="1412776"/>
            <a:ext cx="3073181" cy="923330"/>
          </a:xfrm>
          <a:prstGeom prst="rect">
            <a:avLst/>
          </a:prstGeom>
          <a:ln w="28575">
            <a:solidFill>
              <a:srgbClr val="CC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dirty="0">
                <a:latin typeface="+mj-lt"/>
              </a:rPr>
              <a:t>gli individui possono cambiare il </a:t>
            </a:r>
            <a:r>
              <a:rPr lang="it-IT" dirty="0" smtClean="0">
                <a:latin typeface="+mj-lt"/>
              </a:rPr>
              <a:t>loro atteggiamento attraverso due percorsi</a:t>
            </a:r>
            <a:endParaRPr lang="it-IT" dirty="0">
              <a:latin typeface="+mj-lt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67544" y="2636912"/>
            <a:ext cx="36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+mj-lt"/>
              </a:rPr>
              <a:t>PERCORSO CENTRALE</a:t>
            </a:r>
          </a:p>
          <a:p>
            <a:pPr algn="ctr"/>
            <a:r>
              <a:rPr lang="it-IT" dirty="0" smtClean="0">
                <a:latin typeface="+mj-lt"/>
              </a:rPr>
              <a:t>Le persone prestano attenzione al</a:t>
            </a:r>
            <a:r>
              <a:rPr lang="it-IT" i="1" dirty="0" smtClean="0">
                <a:latin typeface="+mj-lt"/>
              </a:rPr>
              <a:t> contenuto </a:t>
            </a:r>
            <a:r>
              <a:rPr lang="it-IT" dirty="0" smtClean="0">
                <a:latin typeface="+mj-lt"/>
              </a:rPr>
              <a:t>del messaggio e ne sono persuasi per la </a:t>
            </a:r>
            <a:r>
              <a:rPr lang="it-IT" i="1" dirty="0" smtClean="0">
                <a:latin typeface="+mj-lt"/>
              </a:rPr>
              <a:t>forza logica </a:t>
            </a:r>
            <a:r>
              <a:rPr lang="it-IT" dirty="0" smtClean="0">
                <a:latin typeface="+mj-lt"/>
              </a:rPr>
              <a:t>che posseggono. È importante la </a:t>
            </a:r>
            <a:r>
              <a:rPr lang="it-IT" i="1" dirty="0" smtClean="0">
                <a:latin typeface="+mj-lt"/>
              </a:rPr>
              <a:t>qualità dell’argomentazione</a:t>
            </a:r>
            <a:r>
              <a:rPr lang="it-IT" dirty="0" smtClean="0">
                <a:latin typeface="+mj-lt"/>
              </a:rPr>
              <a:t>.</a:t>
            </a:r>
            <a:endParaRPr lang="it-IT" dirty="0">
              <a:latin typeface="+mj-lt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014392" y="2636912"/>
            <a:ext cx="36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+mj-lt"/>
              </a:rPr>
              <a:t>PERCORSO PERIFERICO</a:t>
            </a:r>
          </a:p>
          <a:p>
            <a:pPr algn="ctr"/>
            <a:r>
              <a:rPr lang="it-IT" dirty="0" smtClean="0">
                <a:latin typeface="+mj-lt"/>
              </a:rPr>
              <a:t>Attivo li dove le persone sono motivate a fare attenzione ai fatti ma si fermano alla </a:t>
            </a:r>
            <a:r>
              <a:rPr lang="it-IT" i="1" dirty="0" smtClean="0">
                <a:latin typeface="+mj-lt"/>
              </a:rPr>
              <a:t>caratteristiche superficiali </a:t>
            </a:r>
            <a:r>
              <a:rPr lang="it-IT" dirty="0" smtClean="0">
                <a:latin typeface="+mj-lt"/>
              </a:rPr>
              <a:t>come il bell’aspetto dell’oratore.</a:t>
            </a:r>
            <a:endParaRPr lang="it-IT" dirty="0">
              <a:latin typeface="+mj-lt"/>
            </a:endParaRPr>
          </a:p>
        </p:txBody>
      </p:sp>
      <p:cxnSp>
        <p:nvCxnSpPr>
          <p:cNvPr id="10" name="Connettore 2 9"/>
          <p:cNvCxnSpPr>
            <a:endCxn id="8" idx="0"/>
          </p:cNvCxnSpPr>
          <p:nvPr/>
        </p:nvCxnSpPr>
        <p:spPr>
          <a:xfrm flipH="1">
            <a:off x="2267744" y="2336106"/>
            <a:ext cx="771128" cy="300806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endCxn id="11" idx="0"/>
          </p:cNvCxnSpPr>
          <p:nvPr/>
        </p:nvCxnSpPr>
        <p:spPr>
          <a:xfrm>
            <a:off x="6133013" y="2336106"/>
            <a:ext cx="717583" cy="300806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1691680" y="4869160"/>
            <a:ext cx="59320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latin typeface="+mj-lt"/>
              </a:rPr>
              <a:t>La scelta tra i due percorsi dipende da:</a:t>
            </a:r>
          </a:p>
          <a:p>
            <a:r>
              <a:rPr lang="it-IT" u="sng" dirty="0" smtClean="0">
                <a:latin typeface="+mj-lt"/>
              </a:rPr>
              <a:t>Motivazione a prestare attenzione ai fatti </a:t>
            </a:r>
            <a:r>
              <a:rPr lang="it-IT" dirty="0" smtClean="0">
                <a:latin typeface="+mj-lt"/>
              </a:rPr>
              <a:t>e non venir distratti</a:t>
            </a:r>
          </a:p>
          <a:p>
            <a:r>
              <a:rPr lang="it-IT" u="sng" dirty="0" smtClean="0">
                <a:latin typeface="+mj-lt"/>
              </a:rPr>
              <a:t>Rilevanza personale dell’argomento</a:t>
            </a:r>
          </a:p>
        </p:txBody>
      </p:sp>
      <p:sp>
        <p:nvSpPr>
          <p:cNvPr id="19" name="Parentesi graffa aperta 18"/>
          <p:cNvSpPr/>
          <p:nvPr/>
        </p:nvSpPr>
        <p:spPr>
          <a:xfrm>
            <a:off x="1259632" y="4869160"/>
            <a:ext cx="432048" cy="923330"/>
          </a:xfrm>
          <a:prstGeom prst="leftBrace">
            <a:avLst>
              <a:gd name="adj1" fmla="val 36552"/>
              <a:gd name="adj2" fmla="val 50000"/>
            </a:avLst>
          </a:prstGeom>
          <a:ln w="28575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Parentesi graffa chiusa 19"/>
          <p:cNvSpPr/>
          <p:nvPr/>
        </p:nvSpPr>
        <p:spPr>
          <a:xfrm>
            <a:off x="7393381" y="4869741"/>
            <a:ext cx="453237" cy="922168"/>
          </a:xfrm>
          <a:prstGeom prst="rightBrace">
            <a:avLst>
              <a:gd name="adj1" fmla="val 38595"/>
              <a:gd name="adj2" fmla="val 50000"/>
            </a:avLst>
          </a:prstGeom>
          <a:ln w="28575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815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11" grpId="0"/>
      <p:bldP spid="18" grpId="0"/>
      <p:bldP spid="19" grpId="0" animBg="1"/>
      <p:bldP spid="2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25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925300" y="836712"/>
            <a:ext cx="5694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latin typeface="+mn-lt"/>
              </a:rPr>
              <a:t>MODELLO EURISTICO – SISTEMATICO </a:t>
            </a:r>
            <a:r>
              <a:rPr lang="it-IT" sz="2000" b="1" baseline="-25000" dirty="0" smtClean="0">
                <a:latin typeface="+mn-lt"/>
              </a:rPr>
              <a:t>(</a:t>
            </a:r>
            <a:r>
              <a:rPr lang="it-IT" sz="2000" b="1" baseline="-25000" dirty="0" err="1" smtClean="0">
                <a:latin typeface="+mn-lt"/>
              </a:rPr>
              <a:t>Chaiken</a:t>
            </a:r>
            <a:r>
              <a:rPr lang="it-IT" sz="2000" b="1" baseline="-25000" dirty="0" smtClean="0">
                <a:latin typeface="+mn-lt"/>
              </a:rPr>
              <a:t>, 1980, 1987)</a:t>
            </a:r>
            <a:endParaRPr lang="it-IT" sz="2000" b="1" baseline="-25000" dirty="0"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059832" y="1412776"/>
            <a:ext cx="3073181" cy="1200329"/>
          </a:xfrm>
          <a:prstGeom prst="rect">
            <a:avLst/>
          </a:prstGeom>
          <a:ln w="28575">
            <a:solidFill>
              <a:srgbClr val="CC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dirty="0">
                <a:latin typeface="+mj-lt"/>
              </a:rPr>
              <a:t>gli individui possono cambiare il </a:t>
            </a:r>
            <a:r>
              <a:rPr lang="it-IT" dirty="0" smtClean="0">
                <a:latin typeface="+mj-lt"/>
              </a:rPr>
              <a:t>loro atteggiamento attraverso </a:t>
            </a:r>
            <a:r>
              <a:rPr lang="it-IT" u="sng" dirty="0" smtClean="0">
                <a:latin typeface="+mj-lt"/>
              </a:rPr>
              <a:t>due percorsi che possono tra loro interagire</a:t>
            </a:r>
            <a:endParaRPr lang="it-IT" u="sng" dirty="0">
              <a:latin typeface="+mj-lt"/>
            </a:endParaRPr>
          </a:p>
        </p:txBody>
      </p:sp>
      <p:cxnSp>
        <p:nvCxnSpPr>
          <p:cNvPr id="6" name="Connettore 2 5"/>
          <p:cNvCxnSpPr/>
          <p:nvPr/>
        </p:nvCxnSpPr>
        <p:spPr>
          <a:xfrm flipH="1">
            <a:off x="2285688" y="2620170"/>
            <a:ext cx="771128" cy="300806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/>
          <p:cNvCxnSpPr/>
          <p:nvPr/>
        </p:nvCxnSpPr>
        <p:spPr>
          <a:xfrm>
            <a:off x="6133013" y="2620170"/>
            <a:ext cx="717583" cy="300806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377128" y="2928041"/>
            <a:ext cx="30963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+mj-lt"/>
              </a:rPr>
              <a:t>PERCORSO SISTEMATICO</a:t>
            </a:r>
          </a:p>
          <a:p>
            <a:pPr algn="ctr"/>
            <a:r>
              <a:rPr lang="it-IT" dirty="0" smtClean="0">
                <a:latin typeface="+mj-lt"/>
              </a:rPr>
              <a:t>È simile al percorso centrale visto prima: le persone prestano attenzione al</a:t>
            </a:r>
            <a:r>
              <a:rPr lang="it-IT" i="1" dirty="0" smtClean="0">
                <a:latin typeface="+mj-lt"/>
              </a:rPr>
              <a:t> contenuto </a:t>
            </a:r>
            <a:r>
              <a:rPr lang="it-IT" dirty="0" smtClean="0">
                <a:latin typeface="+mj-lt"/>
              </a:rPr>
              <a:t>del messaggio.</a:t>
            </a:r>
            <a:endParaRPr lang="it-IT" dirty="0">
              <a:latin typeface="+mj-lt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044872" y="2928041"/>
            <a:ext cx="3611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+mj-lt"/>
              </a:rPr>
              <a:t>PERCORSO EURISTICO</a:t>
            </a:r>
          </a:p>
          <a:p>
            <a:pPr algn="ctr"/>
            <a:r>
              <a:rPr lang="it-IT" dirty="0" smtClean="0">
                <a:latin typeface="+mj-lt"/>
              </a:rPr>
              <a:t>Uso delle euristiche, ovvero scorciatoie mentali che le persone usano per avere giudizi rapidi.</a:t>
            </a:r>
          </a:p>
        </p:txBody>
      </p:sp>
      <p:cxnSp>
        <p:nvCxnSpPr>
          <p:cNvPr id="31" name="Connettore 2 30"/>
          <p:cNvCxnSpPr>
            <a:stCxn id="9" idx="2"/>
          </p:cNvCxnSpPr>
          <p:nvPr/>
        </p:nvCxnSpPr>
        <p:spPr>
          <a:xfrm>
            <a:off x="6850596" y="4128370"/>
            <a:ext cx="0" cy="380750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1"/>
          <p:cNvSpPr txBox="1"/>
          <p:nvPr/>
        </p:nvSpPr>
        <p:spPr>
          <a:xfrm>
            <a:off x="5302424" y="4517919"/>
            <a:ext cx="30963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>
                <a:latin typeface="+mj-lt"/>
              </a:rPr>
              <a:t>Esempi: «le affermazioni di una fonte autorevole sono vere»;</a:t>
            </a:r>
          </a:p>
          <a:p>
            <a:pPr algn="ctr"/>
            <a:r>
              <a:rPr lang="it-IT" i="1" dirty="0" smtClean="0">
                <a:latin typeface="+mj-lt"/>
              </a:rPr>
              <a:t>«messaggi lunghi sono più attendibili e ricchi di informazioni»…</a:t>
            </a:r>
            <a:endParaRPr lang="it-IT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34463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AF67F3-20EC-4BDA-AA32-C1DF819EC9E0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3059832" y="890136"/>
            <a:ext cx="58326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>
                <a:latin typeface="Calibri" pitchFamily="34" charset="0"/>
              </a:rPr>
              <a:t>Insieme </a:t>
            </a:r>
            <a:r>
              <a:rPr lang="it-IT" b="1" dirty="0">
                <a:latin typeface="Calibri" pitchFamily="34" charset="0"/>
              </a:rPr>
              <a:t>delle </a:t>
            </a:r>
            <a:r>
              <a:rPr lang="it-IT" b="1" dirty="0" smtClean="0">
                <a:latin typeface="Calibri" pitchFamily="34" charset="0"/>
              </a:rPr>
              <a:t>presupposizioni reciproche</a:t>
            </a:r>
            <a:r>
              <a:rPr lang="it-IT" b="1" dirty="0">
                <a:latin typeface="Calibri" pitchFamily="34" charset="0"/>
              </a:rPr>
              <a:t>, delle conoscenze e delle regole che </a:t>
            </a:r>
            <a:r>
              <a:rPr lang="it-IT" b="1" dirty="0" smtClean="0">
                <a:latin typeface="Calibri" pitchFamily="34" charset="0"/>
              </a:rPr>
              <a:t>rendono possibile uno </a:t>
            </a:r>
            <a:r>
              <a:rPr lang="it-IT" b="1" dirty="0">
                <a:latin typeface="Calibri" pitchFamily="34" charset="0"/>
              </a:rPr>
              <a:t>scambio comunicativo </a:t>
            </a:r>
            <a:r>
              <a:rPr lang="it-IT" dirty="0">
                <a:latin typeface="Calibri" pitchFamily="34" charset="0"/>
              </a:rPr>
              <a:t>(</a:t>
            </a:r>
            <a:r>
              <a:rPr lang="it-IT" dirty="0" err="1">
                <a:latin typeface="Calibri" pitchFamily="34" charset="0"/>
              </a:rPr>
              <a:t>Zuanelli</a:t>
            </a:r>
            <a:r>
              <a:rPr lang="it-IT" dirty="0">
                <a:latin typeface="Calibri" pitchFamily="34" charset="0"/>
              </a:rPr>
              <a:t> Sonino 1981). </a:t>
            </a:r>
            <a:endParaRPr lang="it-IT" dirty="0" smtClean="0">
              <a:latin typeface="Calibri" pitchFamily="34" charset="0"/>
            </a:endParaRPr>
          </a:p>
          <a:p>
            <a:r>
              <a:rPr lang="it-IT" dirty="0" smtClean="0">
                <a:latin typeface="Calibri" pitchFamily="34" charset="0"/>
              </a:rPr>
              <a:t>Essa </a:t>
            </a:r>
            <a:r>
              <a:rPr lang="it-IT" dirty="0">
                <a:latin typeface="Calibri" pitchFamily="34" charset="0"/>
              </a:rPr>
              <a:t>include sia la capacità di </a:t>
            </a:r>
            <a:r>
              <a:rPr lang="it-IT" b="1" dirty="0">
                <a:latin typeface="Calibri" pitchFamily="34" charset="0"/>
              </a:rPr>
              <a:t>scambiare messaggi </a:t>
            </a:r>
            <a:r>
              <a:rPr lang="it-IT" dirty="0">
                <a:latin typeface="Calibri" pitchFamily="34" charset="0"/>
              </a:rPr>
              <a:t>verbali e non verbali, sia la capacità di </a:t>
            </a:r>
            <a:r>
              <a:rPr lang="it-IT" b="1" dirty="0">
                <a:latin typeface="Calibri" pitchFamily="34" charset="0"/>
              </a:rPr>
              <a:t>comprenderli e interagire </a:t>
            </a:r>
            <a:r>
              <a:rPr lang="it-IT" dirty="0">
                <a:latin typeface="Calibri" pitchFamily="34" charset="0"/>
              </a:rPr>
              <a:t>con gli altri soggetti.</a:t>
            </a:r>
            <a:endParaRPr lang="it-IT" dirty="0">
              <a:latin typeface="Calibri" pitchFamily="34" charset="0"/>
            </a:endParaRPr>
          </a:p>
        </p:txBody>
      </p:sp>
      <p:sp>
        <p:nvSpPr>
          <p:cNvPr id="6" name="Ovale 5"/>
          <p:cNvSpPr/>
          <p:nvPr/>
        </p:nvSpPr>
        <p:spPr>
          <a:xfrm>
            <a:off x="179512" y="836712"/>
            <a:ext cx="2376264" cy="130253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COMPETENZE COMUNICATIVE</a:t>
            </a:r>
            <a:endParaRPr lang="it-IT" dirty="0"/>
          </a:p>
        </p:txBody>
      </p:sp>
      <p:sp>
        <p:nvSpPr>
          <p:cNvPr id="7" name="Freccia a destra 6"/>
          <p:cNvSpPr/>
          <p:nvPr/>
        </p:nvSpPr>
        <p:spPr>
          <a:xfrm>
            <a:off x="2627784" y="1340768"/>
            <a:ext cx="360040" cy="288032"/>
          </a:xfrm>
          <a:prstGeom prst="rightArrow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2 8"/>
          <p:cNvCxnSpPr/>
          <p:nvPr/>
        </p:nvCxnSpPr>
        <p:spPr>
          <a:xfrm>
            <a:off x="4283968" y="2644462"/>
            <a:ext cx="0" cy="42449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3842373" y="3140968"/>
            <a:ext cx="883190" cy="36933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>
                <a:latin typeface="+mn-lt"/>
              </a:rPr>
              <a:t>ABILITÁ</a:t>
            </a:r>
            <a:endParaRPr lang="it-IT" dirty="0">
              <a:latin typeface="+mn-lt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83568" y="3573016"/>
            <a:ext cx="74888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r>
              <a:rPr lang="it-IT" b="1" dirty="0">
                <a:latin typeface="+mn-lt"/>
              </a:rPr>
              <a:t>Competenza linguistica</a:t>
            </a:r>
            <a:r>
              <a:rPr lang="it-IT" dirty="0" smtClean="0">
                <a:latin typeface="+mn-lt"/>
              </a:rPr>
              <a:t>: la </a:t>
            </a:r>
            <a:r>
              <a:rPr lang="it-IT" dirty="0">
                <a:latin typeface="+mn-lt"/>
              </a:rPr>
              <a:t>capacità </a:t>
            </a:r>
            <a:r>
              <a:rPr lang="it-IT" dirty="0" smtClean="0">
                <a:latin typeface="+mn-lt"/>
              </a:rPr>
              <a:t>di produrre </a:t>
            </a:r>
            <a:r>
              <a:rPr lang="it-IT" dirty="0">
                <a:latin typeface="+mn-lt"/>
              </a:rPr>
              <a:t>e interpretare segni </a:t>
            </a:r>
            <a:r>
              <a:rPr lang="it-IT" dirty="0" smtClean="0">
                <a:latin typeface="+mn-lt"/>
              </a:rPr>
              <a:t>verbali. Comprende competenze fonologiche, sintattiche, semantiche e testuali.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endParaRPr lang="it-IT" dirty="0" smtClean="0">
              <a:latin typeface="+mn-lt"/>
            </a:endParaRPr>
          </a:p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r>
              <a:rPr lang="it-IT" b="1" dirty="0" smtClean="0">
                <a:latin typeface="+mn-lt"/>
              </a:rPr>
              <a:t>Competenza paralinguistica</a:t>
            </a:r>
            <a:r>
              <a:rPr lang="it-IT" dirty="0">
                <a:latin typeface="+mn-lt"/>
              </a:rPr>
              <a:t>: capacità di modulare alcune caratteristiche del significante, </a:t>
            </a:r>
            <a:r>
              <a:rPr lang="it-IT" dirty="0" smtClean="0">
                <a:latin typeface="+mn-lt"/>
              </a:rPr>
              <a:t>come enfasi</a:t>
            </a:r>
            <a:r>
              <a:rPr lang="it-IT" dirty="0">
                <a:latin typeface="+mn-lt"/>
              </a:rPr>
              <a:t>, cadenza della pronuncia, </a:t>
            </a:r>
            <a:r>
              <a:rPr lang="it-IT" dirty="0" smtClean="0">
                <a:latin typeface="+mn-lt"/>
              </a:rPr>
              <a:t>risate ecc.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endParaRPr lang="it-IT" dirty="0">
              <a:latin typeface="+mn-lt"/>
            </a:endParaRPr>
          </a:p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r>
              <a:rPr lang="it-IT" b="1" dirty="0" smtClean="0">
                <a:latin typeface="+mn-lt"/>
              </a:rPr>
              <a:t>Competenza prossemica</a:t>
            </a:r>
            <a:r>
              <a:rPr lang="it-IT" dirty="0">
                <a:latin typeface="+mn-lt"/>
              </a:rPr>
              <a:t>: capacità di variare il rapporto con lo spazio </a:t>
            </a:r>
            <a:r>
              <a:rPr lang="it-IT" dirty="0" smtClean="0">
                <a:latin typeface="+mn-lt"/>
              </a:rPr>
              <a:t>in cui </a:t>
            </a:r>
            <a:r>
              <a:rPr lang="it-IT" dirty="0">
                <a:latin typeface="+mn-lt"/>
              </a:rPr>
              <a:t>avviene l’interazione (le distanze interpersonali, il contatto, il toccarsi</a:t>
            </a:r>
            <a:r>
              <a:rPr lang="it-IT" dirty="0" smtClean="0">
                <a:latin typeface="+mn-lt"/>
              </a:rPr>
              <a:t>).</a:t>
            </a:r>
            <a:endParaRPr lang="it-IT" dirty="0">
              <a:latin typeface="+mn-lt"/>
            </a:endParaRPr>
          </a:p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endParaRPr lang="it-IT" dirty="0" smtClean="0">
              <a:latin typeface="+mn-lt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it-IT" dirty="0">
              <a:latin typeface="+mn-lt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5620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4218B53-F469-418A-A623-27F2F765C54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1187624" y="1535881"/>
            <a:ext cx="691276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65125" indent="-365125">
              <a:spcBef>
                <a:spcPts val="0"/>
              </a:spcBef>
              <a:buClr>
                <a:srgbClr val="CC0000"/>
              </a:buClr>
            </a:pPr>
            <a:r>
              <a:rPr lang="it-IT" b="1" dirty="0" smtClean="0">
                <a:solidFill>
                  <a:srgbClr val="CC0000"/>
                </a:solidFill>
                <a:latin typeface="+mn-lt"/>
              </a:rPr>
              <a:t>4.   </a:t>
            </a:r>
            <a:r>
              <a:rPr lang="it-IT" b="1" dirty="0" smtClean="0">
                <a:latin typeface="+mn-lt"/>
              </a:rPr>
              <a:t>Competenza cinesica</a:t>
            </a:r>
            <a:r>
              <a:rPr lang="it-IT" dirty="0">
                <a:latin typeface="+mn-lt"/>
              </a:rPr>
              <a:t>: capacità di comunicare mediante segni </a:t>
            </a:r>
            <a:r>
              <a:rPr lang="it-IT" dirty="0" smtClean="0">
                <a:latin typeface="+mn-lt"/>
              </a:rPr>
              <a:t>  gestuali e postura (cenni, movimenti delle mani, del volto ecc.)</a:t>
            </a:r>
          </a:p>
          <a:p>
            <a:pPr>
              <a:spcBef>
                <a:spcPts val="0"/>
              </a:spcBef>
              <a:buClr>
                <a:srgbClr val="CC0000"/>
              </a:buClr>
            </a:pPr>
            <a:endParaRPr lang="it-IT" dirty="0">
              <a:latin typeface="+mn-lt"/>
            </a:endParaRPr>
          </a:p>
          <a:p>
            <a:pPr marL="365125" indent="-365125">
              <a:spcBef>
                <a:spcPts val="0"/>
              </a:spcBef>
              <a:buClr>
                <a:srgbClr val="CC0000"/>
              </a:buClr>
            </a:pPr>
            <a:r>
              <a:rPr lang="it-IT" b="1" dirty="0" smtClean="0">
                <a:solidFill>
                  <a:srgbClr val="CC0000"/>
                </a:solidFill>
                <a:latin typeface="+mn-lt"/>
              </a:rPr>
              <a:t>5.   </a:t>
            </a:r>
            <a:r>
              <a:rPr lang="it-IT" b="1" dirty="0" smtClean="0">
                <a:latin typeface="+mn-lt"/>
              </a:rPr>
              <a:t>Competenza performativa</a:t>
            </a:r>
            <a:r>
              <a:rPr lang="it-IT" dirty="0">
                <a:latin typeface="+mn-lt"/>
              </a:rPr>
              <a:t>: capacità di usare intenzionalmente un atto linguistico e non linguistico per realizzare gli scopi della </a:t>
            </a:r>
            <a:r>
              <a:rPr lang="it-IT" dirty="0" smtClean="0">
                <a:latin typeface="+mn-lt"/>
              </a:rPr>
              <a:t>comunicazione.</a:t>
            </a:r>
          </a:p>
          <a:p>
            <a:pPr>
              <a:spcBef>
                <a:spcPts val="0"/>
              </a:spcBef>
              <a:buClr>
                <a:srgbClr val="CC0000"/>
              </a:buClr>
            </a:pPr>
            <a:endParaRPr lang="it-IT" dirty="0" smtClean="0">
              <a:latin typeface="+mn-lt"/>
            </a:endParaRPr>
          </a:p>
          <a:p>
            <a:pPr marL="365125" indent="-365125">
              <a:spcBef>
                <a:spcPts val="0"/>
              </a:spcBef>
              <a:buClr>
                <a:srgbClr val="CC0000"/>
              </a:buClr>
            </a:pPr>
            <a:r>
              <a:rPr lang="it-IT" b="1" dirty="0" smtClean="0">
                <a:solidFill>
                  <a:srgbClr val="CC0000"/>
                </a:solidFill>
                <a:latin typeface="+mn-lt"/>
              </a:rPr>
              <a:t>6.   </a:t>
            </a:r>
            <a:r>
              <a:rPr lang="it-IT" b="1" dirty="0" smtClean="0">
                <a:latin typeface="+mn-lt"/>
              </a:rPr>
              <a:t>Competenza pragmatica</a:t>
            </a:r>
            <a:r>
              <a:rPr lang="it-IT" dirty="0">
                <a:latin typeface="+mn-lt"/>
              </a:rPr>
              <a:t>: capacità di usare segni linguistici e non linguistici in modo adeguato alla situazione e alle proprie </a:t>
            </a:r>
            <a:r>
              <a:rPr lang="it-IT" dirty="0" smtClean="0">
                <a:latin typeface="+mn-lt"/>
              </a:rPr>
              <a:t>intenzioni.</a:t>
            </a:r>
          </a:p>
          <a:p>
            <a:pPr>
              <a:spcBef>
                <a:spcPts val="0"/>
              </a:spcBef>
              <a:buClr>
                <a:srgbClr val="CC0000"/>
              </a:buClr>
            </a:pPr>
            <a:endParaRPr lang="it-IT" dirty="0" smtClean="0">
              <a:latin typeface="+mn-lt"/>
            </a:endParaRPr>
          </a:p>
          <a:p>
            <a:pPr marL="365125" indent="-365125">
              <a:spcBef>
                <a:spcPts val="0"/>
              </a:spcBef>
              <a:buClr>
                <a:srgbClr val="CC0000"/>
              </a:buClr>
            </a:pPr>
            <a:r>
              <a:rPr lang="it-IT" b="1" dirty="0" smtClean="0">
                <a:solidFill>
                  <a:srgbClr val="CC0000"/>
                </a:solidFill>
                <a:latin typeface="+mn-lt"/>
              </a:rPr>
              <a:t>7.   </a:t>
            </a:r>
            <a:r>
              <a:rPr lang="it-IT" b="1" dirty="0" smtClean="0">
                <a:latin typeface="+mn-lt"/>
              </a:rPr>
              <a:t>Competenze socioculturale</a:t>
            </a:r>
            <a:r>
              <a:rPr lang="it-IT" dirty="0">
                <a:latin typeface="+mn-lt"/>
              </a:rPr>
              <a:t>: capacità di riconoscere le situazioni sociali e le relazioni di ruolo, insieme alla capacità di capire significati e elementi distintivi di una data cultura</a:t>
            </a:r>
            <a:r>
              <a:rPr lang="it-IT" dirty="0" smtClean="0">
                <a:latin typeface="+mn-lt"/>
              </a:rPr>
              <a:t>.</a:t>
            </a:r>
            <a:endParaRPr lang="it-IT" dirty="0">
              <a:latin typeface="+mn-lt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050412" y="971436"/>
            <a:ext cx="883190" cy="36933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>
                <a:latin typeface="+mn-lt"/>
              </a:rPr>
              <a:t>ABILITÁ</a:t>
            </a:r>
            <a:endParaRPr lang="it-IT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9A0D1F3-036E-4ABE-B3EF-CEAF0D53E7C9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" name="Ovale 6"/>
          <p:cNvSpPr/>
          <p:nvPr/>
        </p:nvSpPr>
        <p:spPr>
          <a:xfrm>
            <a:off x="179512" y="764704"/>
            <a:ext cx="2058732" cy="130253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CONTESTO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8" name="Freccia a destra 7"/>
          <p:cNvSpPr/>
          <p:nvPr/>
        </p:nvSpPr>
        <p:spPr>
          <a:xfrm>
            <a:off x="2311232" y="1271953"/>
            <a:ext cx="360040" cy="288032"/>
          </a:xfrm>
          <a:prstGeom prst="rightArrow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1"/>
          <p:cNvSpPr/>
          <p:nvPr/>
        </p:nvSpPr>
        <p:spPr>
          <a:xfrm>
            <a:off x="2671272" y="835061"/>
            <a:ext cx="58611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latin typeface="+mj-lt"/>
              </a:rPr>
              <a:t>Definito dal dizionario della lingua italiana come «</a:t>
            </a:r>
            <a:r>
              <a:rPr lang="it-IT" b="1" i="1" dirty="0" smtClean="0">
                <a:latin typeface="+mj-lt"/>
              </a:rPr>
              <a:t>l’insieme </a:t>
            </a:r>
            <a:r>
              <a:rPr lang="it-IT" b="1" i="1" dirty="0">
                <a:latin typeface="+mj-lt"/>
              </a:rPr>
              <a:t>delle circostanze e degli eventi </a:t>
            </a:r>
            <a:r>
              <a:rPr lang="it-IT" b="1" i="1" dirty="0" smtClean="0">
                <a:latin typeface="+mj-lt"/>
              </a:rPr>
              <a:t>all’interno dei </a:t>
            </a:r>
            <a:r>
              <a:rPr lang="it-IT" b="1" i="1" dirty="0">
                <a:latin typeface="+mj-lt"/>
              </a:rPr>
              <a:t>quali può </a:t>
            </a:r>
            <a:r>
              <a:rPr lang="it-IT" b="1" i="1" dirty="0" smtClean="0">
                <a:latin typeface="+mj-lt"/>
              </a:rPr>
              <a:t>essere collocato </a:t>
            </a:r>
            <a:r>
              <a:rPr lang="it-IT" b="1" i="1" dirty="0">
                <a:latin typeface="+mj-lt"/>
              </a:rPr>
              <a:t>un accadimento </a:t>
            </a:r>
            <a:r>
              <a:rPr lang="it-IT" i="1" dirty="0">
                <a:latin typeface="+mj-lt"/>
              </a:rPr>
              <a:t>specifico al fine </a:t>
            </a:r>
            <a:r>
              <a:rPr lang="it-IT" i="1" dirty="0" smtClean="0">
                <a:latin typeface="+mj-lt"/>
              </a:rPr>
              <a:t>di meglio </a:t>
            </a:r>
            <a:r>
              <a:rPr lang="it-IT" i="1" dirty="0">
                <a:latin typeface="+mj-lt"/>
              </a:rPr>
              <a:t>comprenderlo o </a:t>
            </a:r>
            <a:r>
              <a:rPr lang="it-IT" i="1" dirty="0" smtClean="0">
                <a:latin typeface="+mj-lt"/>
              </a:rPr>
              <a:t>valutarlo». </a:t>
            </a:r>
            <a:r>
              <a:rPr lang="it-IT" dirty="0" smtClean="0">
                <a:latin typeface="+mj-lt"/>
              </a:rPr>
              <a:t>Dal punto di vista linguistico si tratta delle</a:t>
            </a:r>
            <a:r>
              <a:rPr lang="it-IT" i="1" dirty="0" smtClean="0">
                <a:latin typeface="+mj-lt"/>
              </a:rPr>
              <a:t> «</a:t>
            </a:r>
            <a:r>
              <a:rPr lang="it-IT" b="1" i="1" dirty="0" smtClean="0">
                <a:latin typeface="+mj-lt"/>
              </a:rPr>
              <a:t>informazioni extralinguistiche che permettono di comprendere il significato</a:t>
            </a:r>
            <a:r>
              <a:rPr lang="it-IT" i="1" dirty="0" smtClean="0">
                <a:latin typeface="+mj-lt"/>
              </a:rPr>
              <a:t> di una fase o di un testo» </a:t>
            </a:r>
            <a:r>
              <a:rPr lang="it-IT" dirty="0" smtClean="0">
                <a:latin typeface="+mj-lt"/>
              </a:rPr>
              <a:t>(Palazzi- Folena, 1992)</a:t>
            </a:r>
            <a:endParaRPr lang="it-IT" dirty="0">
              <a:latin typeface="+mj-lt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70952" y="3457206"/>
            <a:ext cx="3687296" cy="230832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+mn-lt"/>
              </a:rPr>
              <a:t>CONTESTO COMUNICATIVO</a:t>
            </a:r>
          </a:p>
          <a:p>
            <a:pPr algn="ctr"/>
            <a:r>
              <a:rPr lang="it-IT" dirty="0">
                <a:latin typeface="+mn-lt"/>
              </a:rPr>
              <a:t>=</a:t>
            </a:r>
            <a:endParaRPr lang="it-IT" dirty="0" smtClean="0">
              <a:latin typeface="+mn-lt"/>
            </a:endParaRPr>
          </a:p>
          <a:p>
            <a:pPr algn="ctr"/>
            <a:r>
              <a:rPr lang="it-IT" dirty="0" smtClean="0">
                <a:latin typeface="+mn-lt"/>
              </a:rPr>
              <a:t>Lo si può intendere sia come </a:t>
            </a:r>
            <a:r>
              <a:rPr lang="it-IT" b="1" dirty="0" smtClean="0">
                <a:latin typeface="+mn-lt"/>
              </a:rPr>
              <a:t>contesto verbale</a:t>
            </a:r>
            <a:r>
              <a:rPr lang="it-IT" dirty="0" smtClean="0">
                <a:latin typeface="+mn-lt"/>
              </a:rPr>
              <a:t>, cioè la comunicazione verbale vera e propria,  sia come </a:t>
            </a:r>
            <a:r>
              <a:rPr lang="it-IT" b="1" dirty="0" smtClean="0">
                <a:latin typeface="+mn-lt"/>
              </a:rPr>
              <a:t>contesto sociale </a:t>
            </a:r>
            <a:r>
              <a:rPr lang="it-IT" dirty="0" smtClean="0">
                <a:latin typeface="+mn-lt"/>
              </a:rPr>
              <a:t>ovvero l’ambiente in cui un discorso è pronunciato o scritto (</a:t>
            </a:r>
            <a:r>
              <a:rPr lang="it-IT" dirty="0" smtClean="0">
                <a:latin typeface="Calibri" pitchFamily="34" charset="0"/>
              </a:rPr>
              <a:t>Van </a:t>
            </a:r>
            <a:r>
              <a:rPr lang="it-IT" dirty="0" err="1" smtClean="0">
                <a:latin typeface="Calibri" pitchFamily="34" charset="0"/>
              </a:rPr>
              <a:t>Dijk</a:t>
            </a:r>
            <a:r>
              <a:rPr lang="it-IT" dirty="0" smtClean="0">
                <a:latin typeface="Calibri" pitchFamily="34" charset="0"/>
              </a:rPr>
              <a:t>, 2000) </a:t>
            </a:r>
            <a:endParaRPr lang="it-IT" dirty="0">
              <a:latin typeface="+mn-lt"/>
            </a:endParaRPr>
          </a:p>
        </p:txBody>
      </p:sp>
      <p:cxnSp>
        <p:nvCxnSpPr>
          <p:cNvPr id="10" name="Connettore 7 9"/>
          <p:cNvCxnSpPr>
            <a:endCxn id="6" idx="0"/>
          </p:cNvCxnSpPr>
          <p:nvPr/>
        </p:nvCxnSpPr>
        <p:spPr>
          <a:xfrm rot="16200000" flipH="1">
            <a:off x="1001958" y="2344564"/>
            <a:ext cx="1319562" cy="905722"/>
          </a:xfrm>
          <a:prstGeom prst="curvedConnector3">
            <a:avLst>
              <a:gd name="adj1" fmla="val 50000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7 18"/>
          <p:cNvCxnSpPr>
            <a:stCxn id="6" idx="3"/>
          </p:cNvCxnSpPr>
          <p:nvPr/>
        </p:nvCxnSpPr>
        <p:spPr>
          <a:xfrm flipV="1">
            <a:off x="3958248" y="4256358"/>
            <a:ext cx="757768" cy="355010"/>
          </a:xfrm>
          <a:prstGeom prst="curvedConnector3">
            <a:avLst>
              <a:gd name="adj1" fmla="val 50000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ttangolo 24"/>
          <p:cNvSpPr/>
          <p:nvPr/>
        </p:nvSpPr>
        <p:spPr>
          <a:xfrm>
            <a:off x="4716016" y="3595705"/>
            <a:ext cx="3311388" cy="2031325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dirty="0">
                <a:latin typeface="Calibri" pitchFamily="34" charset="0"/>
              </a:rPr>
              <a:t>I</a:t>
            </a:r>
            <a:r>
              <a:rPr lang="it-IT" dirty="0" smtClean="0">
                <a:latin typeface="Calibri" pitchFamily="34" charset="0"/>
              </a:rPr>
              <a:t>mportante </a:t>
            </a:r>
            <a:r>
              <a:rPr lang="it-IT" dirty="0">
                <a:latin typeface="Calibri" pitchFamily="34" charset="0"/>
              </a:rPr>
              <a:t>è </a:t>
            </a:r>
            <a:r>
              <a:rPr lang="it-IT" b="1" dirty="0">
                <a:latin typeface="Calibri" pitchFamily="34" charset="0"/>
              </a:rPr>
              <a:t>l’aspetto </a:t>
            </a:r>
            <a:r>
              <a:rPr lang="it-IT" b="1" dirty="0" smtClean="0">
                <a:latin typeface="Calibri" pitchFamily="34" charset="0"/>
              </a:rPr>
              <a:t>soggettivo: </a:t>
            </a:r>
            <a:r>
              <a:rPr lang="it-IT" dirty="0" smtClean="0">
                <a:latin typeface="Calibri" pitchFamily="34" charset="0"/>
              </a:rPr>
              <a:t>ciascuno </a:t>
            </a:r>
            <a:r>
              <a:rPr lang="it-IT" dirty="0">
                <a:latin typeface="Calibri" pitchFamily="34" charset="0"/>
              </a:rPr>
              <a:t>di noi ha e costruisce </a:t>
            </a:r>
            <a:r>
              <a:rPr lang="it-IT" dirty="0" smtClean="0">
                <a:latin typeface="Calibri" pitchFamily="34" charset="0"/>
              </a:rPr>
              <a:t>dei modelli </a:t>
            </a:r>
            <a:r>
              <a:rPr lang="it-IT" dirty="0">
                <a:latin typeface="Calibri" pitchFamily="34" charset="0"/>
              </a:rPr>
              <a:t>mentali di contesto che influenzano inevitabilmente la produzione discorsiva e gli scambi comunicativi</a:t>
            </a:r>
            <a:endParaRPr lang="it-IT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/>
      <p:bldP spid="6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487DF5B-A87F-4088-9E06-07EE4F340C90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Fumetto 4 2"/>
          <p:cNvSpPr/>
          <p:nvPr/>
        </p:nvSpPr>
        <p:spPr>
          <a:xfrm>
            <a:off x="251520" y="404664"/>
            <a:ext cx="3024336" cy="2088232"/>
          </a:xfrm>
          <a:prstGeom prst="cloudCallout">
            <a:avLst>
              <a:gd name="adj1" fmla="val -53083"/>
              <a:gd name="adj2" fmla="val 5593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i="1" dirty="0" smtClean="0">
                <a:solidFill>
                  <a:schemeClr val="tx1"/>
                </a:solidFill>
              </a:rPr>
              <a:t>Chi </a:t>
            </a:r>
            <a:r>
              <a:rPr lang="it-IT" b="1" i="1" dirty="0">
                <a:solidFill>
                  <a:schemeClr val="tx1"/>
                </a:solidFill>
              </a:rPr>
              <a:t>parla </a:t>
            </a:r>
            <a:r>
              <a:rPr lang="it-IT" b="1" i="1" dirty="0" smtClean="0">
                <a:solidFill>
                  <a:schemeClr val="tx1"/>
                </a:solidFill>
              </a:rPr>
              <a:t>come sa quali informazioni includere </a:t>
            </a:r>
            <a:r>
              <a:rPr lang="it-IT" b="1" i="1" dirty="0">
                <a:solidFill>
                  <a:schemeClr val="tx1"/>
                </a:solidFill>
              </a:rPr>
              <a:t>in </a:t>
            </a:r>
            <a:r>
              <a:rPr lang="it-IT" b="1" i="1" dirty="0" smtClean="0">
                <a:solidFill>
                  <a:schemeClr val="tx1"/>
                </a:solidFill>
              </a:rPr>
              <a:t>un discorso</a:t>
            </a:r>
            <a:r>
              <a:rPr lang="it-IT" b="1" i="1" dirty="0">
                <a:solidFill>
                  <a:schemeClr val="tx1"/>
                </a:solidFill>
              </a:rPr>
              <a:t>, e </a:t>
            </a:r>
            <a:r>
              <a:rPr lang="it-IT" b="1" i="1" dirty="0" smtClean="0">
                <a:solidFill>
                  <a:schemeClr val="tx1"/>
                </a:solidFill>
              </a:rPr>
              <a:t>quali lasciare implicite</a:t>
            </a:r>
            <a:r>
              <a:rPr lang="it-IT" b="1" i="1" dirty="0">
                <a:solidFill>
                  <a:schemeClr val="tx1"/>
                </a:solidFill>
              </a:rPr>
              <a:t>?</a:t>
            </a:r>
            <a:endParaRPr lang="it-IT" b="1" i="1" dirty="0">
              <a:solidFill>
                <a:schemeClr val="tx1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716996" y="1181651"/>
            <a:ext cx="3672408" cy="2031325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+mn-lt"/>
              </a:rPr>
              <a:t>Occorre che il parlante conosca le opinioni, la cultura e le credenze della persona/e a cui si rivolge</a:t>
            </a:r>
            <a:r>
              <a:rPr lang="it-IT" dirty="0" smtClean="0">
                <a:latin typeface="+mn-lt"/>
              </a:rPr>
              <a:t>.</a:t>
            </a:r>
          </a:p>
          <a:p>
            <a:pPr algn="ctr"/>
            <a:r>
              <a:rPr lang="it-IT" dirty="0">
                <a:latin typeface="+mn-lt"/>
              </a:rPr>
              <a:t>Abbiamo bisogno di rappresentare gli altri partecipanti della situazione, così come le loro probabili credenze specifiche e generali</a:t>
            </a:r>
            <a:endParaRPr lang="it-IT" dirty="0">
              <a:latin typeface="+mn-lt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824028" y="3823880"/>
            <a:ext cx="3492896" cy="1477328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+mn-lt"/>
              </a:rPr>
              <a:t>Quando parliamo a un nostro amico o parente, sappiamo cosa dire e cosa evitare, quali informazioni possono essere utili e quali invece sappiamo che già ha.</a:t>
            </a:r>
            <a:r>
              <a:rPr lang="it-IT" dirty="0" smtClean="0"/>
              <a:t> </a:t>
            </a:r>
            <a:endParaRPr lang="it-IT" dirty="0"/>
          </a:p>
        </p:txBody>
      </p:sp>
      <p:cxnSp>
        <p:nvCxnSpPr>
          <p:cNvPr id="10" name="Connettore 2 9"/>
          <p:cNvCxnSpPr/>
          <p:nvPr/>
        </p:nvCxnSpPr>
        <p:spPr>
          <a:xfrm>
            <a:off x="6570476" y="3206589"/>
            <a:ext cx="0" cy="582451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8" idx="1"/>
          </p:cNvCxnSpPr>
          <p:nvPr/>
        </p:nvCxnSpPr>
        <p:spPr>
          <a:xfrm flipH="1">
            <a:off x="4283968" y="4562544"/>
            <a:ext cx="540060" cy="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tella a 10 punte 17"/>
          <p:cNvSpPr/>
          <p:nvPr/>
        </p:nvSpPr>
        <p:spPr>
          <a:xfrm>
            <a:off x="713765" y="3129934"/>
            <a:ext cx="3456384" cy="2865219"/>
          </a:xfrm>
          <a:prstGeom prst="star10">
            <a:avLst>
              <a:gd name="adj" fmla="val 37494"/>
              <a:gd name="hf" fmla="val 10514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l’anello mancante fra la cognizione sociale e il discorso è </a:t>
            </a:r>
            <a:r>
              <a:rPr lang="it-IT" b="1" dirty="0" smtClean="0">
                <a:solidFill>
                  <a:schemeClr val="tx1"/>
                </a:solidFill>
              </a:rPr>
              <a:t>noto come </a:t>
            </a:r>
            <a:r>
              <a:rPr lang="it-IT" b="1" i="1" dirty="0" smtClean="0">
                <a:solidFill>
                  <a:schemeClr val="tx1"/>
                </a:solidFill>
              </a:rPr>
              <a:t>modello </a:t>
            </a:r>
            <a:r>
              <a:rPr lang="it-IT" b="1" i="1" dirty="0">
                <a:solidFill>
                  <a:schemeClr val="tx1"/>
                </a:solidFill>
              </a:rPr>
              <a:t>della situazione comunicativa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Stella a 10 punte 5"/>
          <p:cNvSpPr/>
          <p:nvPr/>
        </p:nvSpPr>
        <p:spPr>
          <a:xfrm>
            <a:off x="251520" y="620688"/>
            <a:ext cx="2706107" cy="2243282"/>
          </a:xfrm>
          <a:prstGeom prst="star10">
            <a:avLst>
              <a:gd name="adj" fmla="val 37494"/>
              <a:gd name="hf" fmla="val 10514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cap="all" dirty="0" smtClean="0">
                <a:solidFill>
                  <a:schemeClr val="tx1"/>
                </a:solidFill>
              </a:rPr>
              <a:t>modello </a:t>
            </a:r>
            <a:r>
              <a:rPr lang="it-IT" b="1" cap="all" dirty="0">
                <a:solidFill>
                  <a:schemeClr val="tx1"/>
                </a:solidFill>
              </a:rPr>
              <a:t>della situazione comunicativa</a:t>
            </a:r>
          </a:p>
        </p:txBody>
      </p:sp>
      <p:sp>
        <p:nvSpPr>
          <p:cNvPr id="7" name="Rettangolo 6"/>
          <p:cNvSpPr/>
          <p:nvPr/>
        </p:nvSpPr>
        <p:spPr>
          <a:xfrm>
            <a:off x="3206542" y="1041643"/>
            <a:ext cx="548025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b="1" dirty="0" smtClean="0">
                <a:latin typeface="+mn-lt"/>
              </a:rPr>
              <a:t>Sono modelli di contesto</a:t>
            </a:r>
            <a:r>
              <a:rPr lang="it-IT" dirty="0" smtClean="0">
                <a:latin typeface="+mn-lt"/>
              </a:rPr>
              <a:t>: rappresentano l’evento comunicativo attuale in cui ci troviamo. In tal senso di tratta di un modello mentale (cognitivo), mentre la situazione reale è un concetto sociale.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b="1" dirty="0" smtClean="0">
                <a:latin typeface="+mn-lt"/>
              </a:rPr>
              <a:t>Sono dinamici: </a:t>
            </a:r>
            <a:r>
              <a:rPr lang="it-IT" dirty="0" smtClean="0">
                <a:latin typeface="+mn-lt"/>
              </a:rPr>
              <a:t>evolvono in base a quanto viene detto e scritto: possono cambiare i partecipanti, gli oggetti presenti e la concezione del tempo di ognuno.</a:t>
            </a:r>
            <a:endParaRPr lang="it-IT" dirty="0">
              <a:latin typeface="+mn-lt"/>
            </a:endParaRP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>
                <a:latin typeface="+mn-lt"/>
              </a:rPr>
              <a:t>Operano come </a:t>
            </a:r>
            <a:r>
              <a:rPr lang="it-IT" b="1" dirty="0" smtClean="0">
                <a:latin typeface="+mn-lt"/>
              </a:rPr>
              <a:t>meccanismi di controllo </a:t>
            </a:r>
            <a:r>
              <a:rPr lang="it-IT" dirty="0" smtClean="0">
                <a:latin typeface="+mn-lt"/>
              </a:rPr>
              <a:t>nell’elaborazione dei discorso, considerando nostre intenzioni e obiettivi, delle reazioni dei parlanti e del luogo in cui avviene lo scambio.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>
                <a:latin typeface="+mj-lt"/>
              </a:rPr>
              <a:t>È inclusa l’</a:t>
            </a:r>
            <a:r>
              <a:rPr lang="it-IT" b="1" dirty="0">
                <a:latin typeface="+mj-lt"/>
              </a:rPr>
              <a:t>abilità </a:t>
            </a:r>
            <a:r>
              <a:rPr lang="it-IT" dirty="0">
                <a:latin typeface="+mj-lt"/>
              </a:rPr>
              <a:t>della persona nel gestire un tipo di discorso in una determinata </a:t>
            </a:r>
            <a:r>
              <a:rPr lang="it-IT" dirty="0" smtClean="0">
                <a:latin typeface="+mj-lt"/>
              </a:rPr>
              <a:t>situazione (quando dare del «lei» o del «tu» per esempio).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>
                <a:latin typeface="+mn-lt"/>
              </a:rPr>
              <a:t>Il modello serve a </a:t>
            </a:r>
            <a:r>
              <a:rPr lang="it-IT" b="1" dirty="0">
                <a:latin typeface="+mn-lt"/>
              </a:rPr>
              <a:t>contestualizzare il discorso</a:t>
            </a:r>
            <a:r>
              <a:rPr lang="it-IT" dirty="0">
                <a:latin typeface="+mn-lt"/>
              </a:rPr>
              <a:t>, ovvero ci fornisce delle rappresentazioni di ciò che è pertinente all’interno dell’interazione</a:t>
            </a:r>
            <a:r>
              <a:rPr lang="it-IT" dirty="0" smtClean="0">
                <a:latin typeface="+mn-lt"/>
              </a:rPr>
              <a:t>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endParaRPr lang="it-IT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2710136" y="980728"/>
            <a:ext cx="5976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latin typeface="+mn-lt"/>
              </a:rPr>
              <a:t>Comunicazione </a:t>
            </a:r>
            <a:r>
              <a:rPr lang="it-IT" dirty="0">
                <a:latin typeface="+mn-lt"/>
              </a:rPr>
              <a:t>che permette il </a:t>
            </a:r>
            <a:r>
              <a:rPr lang="it-IT" b="1" dirty="0">
                <a:latin typeface="+mn-lt"/>
              </a:rPr>
              <a:t>trasferimento </a:t>
            </a:r>
            <a:r>
              <a:rPr lang="it-IT" b="1" dirty="0" smtClean="0">
                <a:latin typeface="+mn-lt"/>
              </a:rPr>
              <a:t>di informazioni </a:t>
            </a:r>
            <a:r>
              <a:rPr lang="it-IT" b="1" dirty="0">
                <a:latin typeface="+mn-lt"/>
              </a:rPr>
              <a:t>significative</a:t>
            </a:r>
            <a:r>
              <a:rPr lang="it-IT" dirty="0">
                <a:latin typeface="+mn-lt"/>
              </a:rPr>
              <a:t> da una persona all’altra </a:t>
            </a:r>
            <a:r>
              <a:rPr lang="it-IT" b="1" dirty="0">
                <a:latin typeface="+mn-lt"/>
              </a:rPr>
              <a:t>attraverso mezzi </a:t>
            </a:r>
            <a:r>
              <a:rPr lang="it-IT" b="1" dirty="0" smtClean="0">
                <a:latin typeface="+mn-lt"/>
              </a:rPr>
              <a:t>diversi dal </a:t>
            </a:r>
            <a:r>
              <a:rPr lang="it-IT" b="1" dirty="0">
                <a:latin typeface="+mn-lt"/>
              </a:rPr>
              <a:t>linguaggio </a:t>
            </a:r>
            <a:r>
              <a:rPr lang="it-IT" dirty="0">
                <a:latin typeface="+mn-lt"/>
              </a:rPr>
              <a:t>parlato e scritto, come lo sguardo, l</a:t>
            </a:r>
            <a:r>
              <a:rPr lang="it-IT" dirty="0" smtClean="0">
                <a:latin typeface="+mn-lt"/>
              </a:rPr>
              <a:t>’espressione </a:t>
            </a:r>
            <a:r>
              <a:rPr lang="it-IT" dirty="0">
                <a:latin typeface="+mn-lt"/>
              </a:rPr>
              <a:t>facciale, </a:t>
            </a:r>
            <a:r>
              <a:rPr lang="it-IT" dirty="0" smtClean="0">
                <a:latin typeface="+mn-lt"/>
              </a:rPr>
              <a:t>la postura</a:t>
            </a:r>
            <a:r>
              <a:rPr lang="it-IT" dirty="0">
                <a:latin typeface="+mn-lt"/>
              </a:rPr>
              <a:t>, la </a:t>
            </a:r>
            <a:r>
              <a:rPr lang="it-IT" dirty="0" smtClean="0">
                <a:latin typeface="+mn-lt"/>
              </a:rPr>
              <a:t>gestualità.</a:t>
            </a:r>
            <a:endParaRPr lang="it-IT" dirty="0">
              <a:latin typeface="+mn-lt"/>
            </a:endParaRPr>
          </a:p>
        </p:txBody>
      </p:sp>
      <p:sp>
        <p:nvSpPr>
          <p:cNvPr id="5" name="Pentagono 4"/>
          <p:cNvSpPr/>
          <p:nvPr/>
        </p:nvSpPr>
        <p:spPr>
          <a:xfrm>
            <a:off x="323528" y="1124744"/>
            <a:ext cx="2232248" cy="648072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COMUNICAZIONE NON VERBALE </a:t>
            </a:r>
            <a:endParaRPr lang="it-IT" b="1" dirty="0"/>
          </a:p>
        </p:txBody>
      </p:sp>
      <p:cxnSp>
        <p:nvCxnSpPr>
          <p:cNvPr id="7" name="Connettore 2 6"/>
          <p:cNvCxnSpPr/>
          <p:nvPr/>
        </p:nvCxnSpPr>
        <p:spPr>
          <a:xfrm>
            <a:off x="4716016" y="2181057"/>
            <a:ext cx="0" cy="45585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3928781" y="2651016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u="sng" dirty="0" smtClean="0">
                <a:latin typeface="+mj-lt"/>
              </a:rPr>
              <a:t>Perché è utile?</a:t>
            </a:r>
            <a:endParaRPr lang="it-IT" u="sng" dirty="0">
              <a:latin typeface="+mj-lt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167844" y="3068960"/>
            <a:ext cx="36364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dirty="0" smtClean="0">
                <a:latin typeface="+mn-lt"/>
              </a:rPr>
              <a:t>Si ottengono informazioni sui sentimenti e intenzioni degli altri;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dirty="0" smtClean="0">
                <a:latin typeface="+mn-lt"/>
              </a:rPr>
              <a:t>Regola le interazioni;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dirty="0" smtClean="0">
                <a:latin typeface="+mn-lt"/>
              </a:rPr>
              <a:t>Stabilisce una forma di controllo e di potere verso il raggiungimento di un obiettivo.</a:t>
            </a:r>
            <a:endParaRPr lang="it-IT" dirty="0">
              <a:latin typeface="+mn-lt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2051719" y="5110321"/>
            <a:ext cx="6768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+mn-lt"/>
              </a:rPr>
              <a:t>PROFILO DI SENSIBILITÁ NON VERBALE: differenze individuali nel saper cogliere gli aspetti non verbali e si dovrebbe migliorare con l’età.</a:t>
            </a:r>
            <a:endParaRPr lang="it-IT" dirty="0">
              <a:latin typeface="+mn-lt"/>
            </a:endParaRPr>
          </a:p>
        </p:txBody>
      </p:sp>
      <p:cxnSp>
        <p:nvCxnSpPr>
          <p:cNvPr id="20" name="Connettore 7 19"/>
          <p:cNvCxnSpPr/>
          <p:nvPr/>
        </p:nvCxnSpPr>
        <p:spPr>
          <a:xfrm rot="10800000" flipV="1">
            <a:off x="2051720" y="4509120"/>
            <a:ext cx="1116124" cy="757532"/>
          </a:xfrm>
          <a:prstGeom prst="curvedConnector3">
            <a:avLst>
              <a:gd name="adj1" fmla="val 172171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680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41BB0-5B3D-44FE-B0E1-889239182EED}" type="slidenum">
              <a:rPr lang="it-IT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it-IT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835696" y="908720"/>
            <a:ext cx="52169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cap="all" dirty="0" smtClean="0">
                <a:latin typeface="Calibri" panose="020F0502020204030204" pitchFamily="34" charset="0"/>
              </a:rPr>
              <a:t>Canali della comunicazione non verbale</a:t>
            </a:r>
            <a:endParaRPr lang="it-IT" sz="2000" b="1" cap="all" dirty="0">
              <a:latin typeface="Calibri" panose="020F050202020403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95379" y="1700809"/>
            <a:ext cx="7865053" cy="646331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+mn-lt"/>
              </a:rPr>
              <a:t>OCCHI/SGUARDO. Circa il 61% della comunicazione è cosi veicolata. Attraversi essi le persone colgono la veridicità, l’onestà e i sentimenti dell’altro.</a:t>
            </a:r>
            <a:endParaRPr lang="it-IT" dirty="0">
              <a:latin typeface="+mn-lt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95379" y="2710527"/>
            <a:ext cx="7865053" cy="92333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+mn-lt"/>
              </a:rPr>
              <a:t>USO DEL SILENZIO. È carico di significati in base alla frequenza e alla durata, variando da cultura a cultura. Ad esempio, in Cina il silenzio può essere segno di rispetto da noi nasconde imbarazzo.</a:t>
            </a:r>
            <a:endParaRPr lang="it-IT" dirty="0">
              <a:latin typeface="+mn-lt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595379" y="3890080"/>
            <a:ext cx="7865053" cy="92333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+mn-lt"/>
              </a:rPr>
              <a:t>SPAZIO PERSONALE. Tendiamo a essere molto più vicini se si intrattiene una conversazione intima o familiare, se invece si è in un ambiente formale la distanza tra interlocutori è maggiore, infatti qualora diminuisse, ci sentiremmo come invasi.</a:t>
            </a:r>
            <a:endParaRPr lang="it-IT" dirty="0">
              <a:latin typeface="+mn-lt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95379" y="5096273"/>
            <a:ext cx="7865053" cy="646331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+mn-lt"/>
              </a:rPr>
              <a:t>I GESTI. Comunicare tra mite i movimenti delle mani e delle braccia, come fare ciao. Variano anche questi in base alle culture.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281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3255</TotalTime>
  <Words>2278</Words>
  <Application>Microsoft Office PowerPoint</Application>
  <PresentationFormat>Presentazione su schermo (4:3)</PresentationFormat>
  <Paragraphs>200</Paragraphs>
  <Slides>25</Slides>
  <Notes>24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0" baseType="lpstr">
      <vt:lpstr>Aharoni</vt:lpstr>
      <vt:lpstr>Arial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Gabriella Mariapia Piazzolla</cp:lastModifiedBy>
  <cp:revision>261</cp:revision>
  <dcterms:created xsi:type="dcterms:W3CDTF">2014-07-28T14:21:47Z</dcterms:created>
  <dcterms:modified xsi:type="dcterms:W3CDTF">2016-09-21T20:39:13Z</dcterms:modified>
</cp:coreProperties>
</file>