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2" r:id="rId23"/>
    <p:sldId id="281" r:id="rId24"/>
    <p:sldId id="283" r:id="rId25"/>
    <p:sldId id="284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5" autoAdjust="0"/>
    <p:restoredTop sz="94129" autoAdjust="0"/>
  </p:normalViewPr>
  <p:slideViewPr>
    <p:cSldViewPr>
      <p:cViewPr varScale="1">
        <p:scale>
          <a:sx n="67" d="100"/>
          <a:sy n="67" d="100"/>
        </p:scale>
        <p:origin x="13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14/09/2016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14/09/2016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VILLANO, «</a:t>
            </a: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Psicologia sociale, dalla teoria alla pratica</a:t>
            </a: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» Il Mulino, 2016</a:t>
            </a:r>
            <a:b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Capitolo VI.  CULTURA E ACCULTURAZIONE.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827584" y="961564"/>
            <a:ext cx="7488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noProof="1" smtClean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CULTURA E ACCULTURAZIONE</a:t>
            </a:r>
            <a:endParaRPr lang="it-IT" sz="2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67544" y="1732741"/>
            <a:ext cx="842493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1. Definizioni di cultura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2. Individualismo e collettivismo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3. Multiculturalismo e </a:t>
            </a:r>
            <a:r>
              <a:rPr lang="it-IT" sz="2000" i="1" dirty="0" err="1" smtClean="0"/>
              <a:t>intercultura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4. </a:t>
            </a:r>
            <a:r>
              <a:rPr lang="it-IT" sz="2000" i="1" dirty="0"/>
              <a:t>Lo sviluppo della sensibilità alle differenze: la competenza </a:t>
            </a:r>
            <a:r>
              <a:rPr lang="it-IT" sz="2000" i="1" dirty="0" smtClean="0"/>
              <a:t>interculturale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5</a:t>
            </a:r>
            <a:r>
              <a:rPr lang="it-IT" sz="2000" i="1" dirty="0"/>
              <a:t>. Come si costruisce la sensibilità </a:t>
            </a:r>
            <a:r>
              <a:rPr lang="it-IT" sz="2000" i="1" dirty="0" smtClean="0"/>
              <a:t>interculturale</a:t>
            </a:r>
            <a:endParaRPr lang="it-IT" sz="2000" i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6. </a:t>
            </a:r>
            <a:r>
              <a:rPr lang="it-IT" sz="2000" i="1" dirty="0"/>
              <a:t>Il concetto di acculturazione e i modelli di </a:t>
            </a:r>
            <a:r>
              <a:rPr lang="it-IT" sz="2000" i="1" dirty="0" smtClean="0"/>
              <a:t>riferimento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7. Conclusioni</a:t>
            </a:r>
          </a:p>
          <a:p>
            <a:endParaRPr lang="it-IT" sz="2000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TRE FORME DI MULTICULTURALISMO</a:t>
            </a:r>
            <a:endParaRPr lang="it-IT" sz="2000" b="1" dirty="0"/>
          </a:p>
        </p:txBody>
      </p:sp>
      <p:sp>
        <p:nvSpPr>
          <p:cNvPr id="6" name="Pentagono 5"/>
          <p:cNvSpPr/>
          <p:nvPr/>
        </p:nvSpPr>
        <p:spPr>
          <a:xfrm>
            <a:off x="107504" y="3140968"/>
            <a:ext cx="1728192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STRUTTURALE</a:t>
            </a:r>
            <a:endParaRPr lang="it-IT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1835696" y="1340768"/>
            <a:ext cx="69847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Si utilizza nell’educazione multiculturale in cui si ha l’obiettivo di preservare le differenze culturali. È una celebrazione dei marcatori etnici di ogni gruppo (come la musica, il cibo, i costumi) in modo da preservare le differenze.</a:t>
            </a:r>
          </a:p>
          <a:p>
            <a:r>
              <a:rPr lang="it-IT" dirty="0" smtClean="0"/>
              <a:t>MA…rischia di accentuare le differenze.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864526" y="2948751"/>
            <a:ext cx="6876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</a:t>
            </a:r>
            <a:r>
              <a:rPr lang="it-IT" dirty="0" smtClean="0"/>
              <a:t>otta politica profonda </a:t>
            </a:r>
            <a:r>
              <a:rPr lang="it-IT" dirty="0"/>
              <a:t>per contrastare svantaggi e disuguaglianze </a:t>
            </a:r>
            <a:r>
              <a:rPr lang="it-IT" dirty="0" smtClean="0"/>
              <a:t>vissute </a:t>
            </a:r>
            <a:r>
              <a:rPr lang="it-IT" dirty="0"/>
              <a:t>abitualmente dai gruppi di </a:t>
            </a:r>
            <a:r>
              <a:rPr lang="it-IT" dirty="0" smtClean="0"/>
              <a:t>minoranza. Presuppone risorse da parte di uno Stato per raggiungere l’uguaglianza e il riconoscimento della minoranza.</a:t>
            </a:r>
          </a:p>
          <a:p>
            <a:r>
              <a:rPr lang="it-IT" dirty="0" smtClean="0"/>
              <a:t>MA…efficace solo se viene smantellato il sistema di dominio.</a:t>
            </a:r>
            <a:endParaRPr lang="it-IT" dirty="0"/>
          </a:p>
        </p:txBody>
      </p:sp>
      <p:sp>
        <p:nvSpPr>
          <p:cNvPr id="7" name="Pentagono 6"/>
          <p:cNvSpPr/>
          <p:nvPr/>
        </p:nvSpPr>
        <p:spPr>
          <a:xfrm>
            <a:off x="107504" y="1484784"/>
            <a:ext cx="1584176" cy="49739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SIMBOLICO</a:t>
            </a:r>
            <a:endParaRPr lang="it-IT" b="1" dirty="0"/>
          </a:p>
        </p:txBody>
      </p:sp>
      <p:sp>
        <p:nvSpPr>
          <p:cNvPr id="8" name="Pentagono 7"/>
          <p:cNvSpPr/>
          <p:nvPr/>
        </p:nvSpPr>
        <p:spPr>
          <a:xfrm>
            <a:off x="107504" y="4797152"/>
            <a:ext cx="1584176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DIALOGICO</a:t>
            </a:r>
            <a:endParaRPr lang="it-IT" b="1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864525" y="4665910"/>
            <a:ext cx="6955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Considera l’esistenza di molteplici comunità culturali in una società ed ha l’obiettivo di instaurare un dialogo tra loro per cercare le norme e le istituzioni che possano garantire questo scambio dialogico.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976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3" grpId="0"/>
      <p:bldP spid="7" grpId="0" animBg="1"/>
      <p:bldP spid="8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INTERCULTURA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3568" y="1412776"/>
            <a:ext cx="7776864" cy="1200329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Il suffisso </a:t>
            </a:r>
            <a:r>
              <a:rPr lang="it-IT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i="1" dirty="0" smtClean="0"/>
              <a:t>inter</a:t>
            </a:r>
            <a:r>
              <a:rPr lang="it-IT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i="1" dirty="0" smtClean="0"/>
              <a:t> sottolinea l’importanza dello </a:t>
            </a:r>
            <a:r>
              <a:rPr lang="it-IT" b="1" i="1" dirty="0" smtClean="0"/>
              <a:t>scambio</a:t>
            </a:r>
            <a:r>
              <a:rPr lang="it-IT" i="1" dirty="0" smtClean="0"/>
              <a:t> e della </a:t>
            </a:r>
            <a:r>
              <a:rPr lang="it-IT" b="1" i="1" dirty="0" smtClean="0"/>
              <a:t>reciprocità</a:t>
            </a:r>
            <a:r>
              <a:rPr lang="it-IT" i="1" dirty="0" smtClean="0"/>
              <a:t>, chiamando in causa la </a:t>
            </a:r>
            <a:r>
              <a:rPr lang="it-IT" b="1" i="1" dirty="0" smtClean="0"/>
              <a:t>prospettiva dialogica </a:t>
            </a:r>
            <a:r>
              <a:rPr lang="it-IT" i="1" dirty="0" smtClean="0"/>
              <a:t>tra culture.</a:t>
            </a:r>
          </a:p>
          <a:p>
            <a:pPr algn="ctr"/>
            <a:r>
              <a:rPr lang="it-IT" dirty="0" smtClean="0"/>
              <a:t>Chiama in causa l’ </a:t>
            </a:r>
            <a:r>
              <a:rPr lang="it-IT" u="sng" dirty="0" smtClean="0"/>
              <a:t>agency</a:t>
            </a:r>
            <a:r>
              <a:rPr lang="it-IT" dirty="0" smtClean="0"/>
              <a:t>: </a:t>
            </a:r>
            <a:r>
              <a:rPr lang="it-IT" dirty="0"/>
              <a:t>responsabilità delle persone come soggetti sociali </a:t>
            </a:r>
            <a:r>
              <a:rPr lang="it-IT" dirty="0" smtClean="0"/>
              <a:t>indipendenti.</a:t>
            </a:r>
            <a:endParaRPr lang="it-IT" dirty="0"/>
          </a:p>
        </p:txBody>
      </p:sp>
      <p:sp>
        <p:nvSpPr>
          <p:cNvPr id="7" name="Freccia a destra 6"/>
          <p:cNvSpPr/>
          <p:nvPr/>
        </p:nvSpPr>
        <p:spPr>
          <a:xfrm rot="5400000">
            <a:off x="4355976" y="2744924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743378" y="3086958"/>
            <a:ext cx="75852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Aiuta </a:t>
            </a:r>
            <a:r>
              <a:rPr lang="it-IT" dirty="0"/>
              <a:t>le persone </a:t>
            </a:r>
            <a:r>
              <a:rPr lang="it-IT" dirty="0" smtClean="0"/>
              <a:t>a:</a:t>
            </a:r>
          </a:p>
          <a:p>
            <a:pPr algn="ctr"/>
            <a:endParaRPr lang="it-IT" dirty="0" smtClean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dirty="0"/>
              <a:t>C</a:t>
            </a:r>
            <a:r>
              <a:rPr lang="it-IT" dirty="0" smtClean="0"/>
              <a:t>omprensione </a:t>
            </a:r>
            <a:r>
              <a:rPr lang="it-IT" dirty="0"/>
              <a:t>più </a:t>
            </a:r>
            <a:r>
              <a:rPr lang="it-IT" dirty="0" smtClean="0"/>
              <a:t>profonda di </a:t>
            </a:r>
            <a:r>
              <a:rPr lang="it-IT" dirty="0"/>
              <a:t>credenze </a:t>
            </a:r>
            <a:r>
              <a:rPr lang="it-IT" dirty="0" smtClean="0"/>
              <a:t>e </a:t>
            </a:r>
            <a:r>
              <a:rPr lang="it-IT" dirty="0"/>
              <a:t>pratiche culturali </a:t>
            </a:r>
            <a:r>
              <a:rPr lang="it-IT" dirty="0" smtClean="0"/>
              <a:t>reciproche;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dirty="0" smtClean="0"/>
              <a:t>Aumenta </a:t>
            </a:r>
            <a:r>
              <a:rPr lang="it-IT" dirty="0"/>
              <a:t>la </a:t>
            </a:r>
            <a:r>
              <a:rPr lang="it-IT" dirty="0" smtClean="0"/>
              <a:t>fiducia interpersonale;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dirty="0"/>
              <a:t>L</a:t>
            </a:r>
            <a:r>
              <a:rPr lang="it-IT" dirty="0" smtClean="0"/>
              <a:t>a </a:t>
            </a:r>
            <a:r>
              <a:rPr lang="it-IT" dirty="0"/>
              <a:t>cooperazione e la </a:t>
            </a:r>
            <a:r>
              <a:rPr lang="it-IT" dirty="0" smtClean="0"/>
              <a:t>partecipazione;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dirty="0" smtClean="0"/>
              <a:t>Promuove </a:t>
            </a:r>
            <a:r>
              <a:rPr lang="it-IT" dirty="0"/>
              <a:t>la </a:t>
            </a:r>
            <a:r>
              <a:rPr lang="it-IT" dirty="0" smtClean="0"/>
              <a:t>tolleranza e </a:t>
            </a:r>
            <a:r>
              <a:rPr lang="it-IT" dirty="0"/>
              <a:t>il rispetto </a:t>
            </a:r>
            <a:r>
              <a:rPr lang="it-IT" dirty="0" smtClean="0"/>
              <a:t>reciproco;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dirty="0" smtClean="0"/>
              <a:t>Riduce </a:t>
            </a:r>
            <a:r>
              <a:rPr lang="it-IT" dirty="0"/>
              <a:t>pregiudizi e </a:t>
            </a:r>
            <a:r>
              <a:rPr lang="it-IT" dirty="0" smtClean="0"/>
              <a:t>stereotipi;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it-IT" dirty="0" smtClean="0"/>
              <a:t>Favorisce l’integrazione, un senso </a:t>
            </a:r>
            <a:r>
              <a:rPr lang="it-IT" dirty="0"/>
              <a:t>comune e la coesione delle società </a:t>
            </a:r>
            <a:r>
              <a:rPr lang="it-IT" dirty="0" smtClean="0"/>
              <a:t>culturalmente diverse poiché vi sono valori universali condivisi (diritti umani, democrazia </a:t>
            </a:r>
            <a:r>
              <a:rPr lang="it-IT" dirty="0" err="1" smtClean="0"/>
              <a:t>ec</a:t>
            </a:r>
            <a:r>
              <a:rPr lang="it-IT" dirty="0" smtClean="0"/>
              <a:t>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101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INTERCULTURA</a:t>
            </a:r>
            <a:endParaRPr lang="it-IT" sz="2000" b="1" dirty="0"/>
          </a:p>
        </p:txBody>
      </p:sp>
      <p:sp>
        <p:nvSpPr>
          <p:cNvPr id="13" name="Onda 2 12"/>
          <p:cNvSpPr/>
          <p:nvPr/>
        </p:nvSpPr>
        <p:spPr>
          <a:xfrm>
            <a:off x="827584" y="1412776"/>
            <a:ext cx="2880320" cy="1944216"/>
          </a:xfrm>
          <a:prstGeom prst="doubleWave">
            <a:avLst>
              <a:gd name="adj1" fmla="val 2331"/>
              <a:gd name="adj2" fmla="val 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I </a:t>
            </a:r>
            <a:r>
              <a:rPr lang="it-IT" b="1" dirty="0" smtClean="0">
                <a:solidFill>
                  <a:schemeClr val="tx1"/>
                </a:solidFill>
              </a:rPr>
              <a:t>CITTADIN</a:t>
            </a:r>
            <a:r>
              <a:rPr lang="it-IT" dirty="0" smtClean="0">
                <a:solidFill>
                  <a:schemeClr val="tx1"/>
                </a:solidFill>
              </a:rPr>
              <a:t>I: capacità comunicative, empatia, apertura mentale e cognitiva, adattare il comportamento a nuovi contesti.</a:t>
            </a:r>
            <a:endParaRPr lang="it-IT" dirty="0"/>
          </a:p>
        </p:txBody>
      </p:sp>
      <p:sp>
        <p:nvSpPr>
          <p:cNvPr id="14" name="Onda 2 13"/>
          <p:cNvSpPr/>
          <p:nvPr/>
        </p:nvSpPr>
        <p:spPr>
          <a:xfrm>
            <a:off x="837888" y="3717032"/>
            <a:ext cx="2880320" cy="1944216"/>
          </a:xfrm>
          <a:prstGeom prst="doubleWave">
            <a:avLst>
              <a:gd name="adj1" fmla="val 2331"/>
              <a:gd name="adj2" fmla="val 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INTERCULTURALIT</a:t>
            </a:r>
            <a:r>
              <a:rPr lang="it-IT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Á</a:t>
            </a:r>
            <a:r>
              <a:rPr lang="it-IT" b="1" dirty="0" smtClean="0">
                <a:solidFill>
                  <a:schemeClr val="tx1"/>
                </a:solidFill>
              </a:rPr>
              <a:t> A LIVELLO DI COMUNIT</a:t>
            </a:r>
            <a:r>
              <a:rPr lang="it-IT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Á</a:t>
            </a:r>
            <a:r>
              <a:rPr lang="it-IT" dirty="0" smtClean="0">
                <a:solidFill>
                  <a:schemeClr val="tx1"/>
                </a:solidFill>
                <a:latin typeface="Calibri" panose="020F0502020204030204" pitchFamily="34" charset="0"/>
              </a:rPr>
              <a:t>: coinvolgimento di tutte le organizzazioni presenti, istituzionali e internazionali di varia natura.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7" name="Onda 2 16"/>
          <p:cNvSpPr/>
          <p:nvPr/>
        </p:nvSpPr>
        <p:spPr>
          <a:xfrm>
            <a:off x="5265440" y="3717032"/>
            <a:ext cx="2880320" cy="1944216"/>
          </a:xfrm>
          <a:prstGeom prst="doubleWave">
            <a:avLst>
              <a:gd name="adj1" fmla="val 2331"/>
              <a:gd name="adj2" fmla="val 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«LINGUA FRANCA»: </a:t>
            </a:r>
            <a:r>
              <a:rPr lang="it-IT" dirty="0" smtClean="0">
                <a:solidFill>
                  <a:schemeClr val="tx1"/>
                </a:solidFill>
              </a:rPr>
              <a:t>una lingua comune per interagire senza sostituire la lingua madre, di cui è riconosciuta la ricchezza culturale.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0" name="Onda 2 19"/>
          <p:cNvSpPr/>
          <p:nvPr/>
        </p:nvSpPr>
        <p:spPr>
          <a:xfrm>
            <a:off x="5265440" y="1412776"/>
            <a:ext cx="2880320" cy="1944216"/>
          </a:xfrm>
          <a:prstGeom prst="doubleWave">
            <a:avLst>
              <a:gd name="adj1" fmla="val 2331"/>
              <a:gd name="adj2" fmla="val 0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ISTITUZIONI: </a:t>
            </a:r>
            <a:r>
              <a:rPr lang="it-IT" dirty="0" smtClean="0">
                <a:solidFill>
                  <a:schemeClr val="tx1"/>
                </a:solidFill>
              </a:rPr>
              <a:t>culturalmente neutro, dove vi sia rispetto</a:t>
            </a:r>
          </a:p>
          <a:p>
            <a:pPr algn="ctr"/>
            <a:r>
              <a:rPr lang="it-IT" dirty="0" smtClean="0">
                <a:solidFill>
                  <a:schemeClr val="tx1"/>
                </a:solidFill>
              </a:rPr>
              <a:t>dei bisogni specifici e delle esigenze dei gruppi minoritari.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46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COMPETENZE INTERCULTURALI</a:t>
            </a:r>
            <a:endParaRPr lang="it-IT" sz="2000" b="1" dirty="0"/>
          </a:p>
        </p:txBody>
      </p:sp>
      <p:sp>
        <p:nvSpPr>
          <p:cNvPr id="13" name="Rettangolo 12"/>
          <p:cNvSpPr/>
          <p:nvPr/>
        </p:nvSpPr>
        <p:spPr>
          <a:xfrm>
            <a:off x="708934" y="2726918"/>
            <a:ext cx="76541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/>
              <a:t>Deardoff</a:t>
            </a:r>
            <a:r>
              <a:rPr lang="it-IT" dirty="0"/>
              <a:t> </a:t>
            </a:r>
            <a:r>
              <a:rPr lang="it-IT" dirty="0" smtClean="0"/>
              <a:t>(2009) </a:t>
            </a:r>
            <a:r>
              <a:rPr lang="it-IT" dirty="0"/>
              <a:t>propone un modello </a:t>
            </a:r>
            <a:r>
              <a:rPr lang="it-IT" dirty="0" smtClean="0"/>
              <a:t>a 4 dimensioni:</a:t>
            </a:r>
          </a:p>
          <a:p>
            <a:pPr algn="ctr"/>
            <a:endParaRPr lang="it-IT" dirty="0" smtClean="0"/>
          </a:p>
          <a:p>
            <a:pPr marL="342900" indent="-342900">
              <a:buClr>
                <a:srgbClr val="CC0000"/>
              </a:buClr>
              <a:buFont typeface="+mj-lt"/>
              <a:buAutoNum type="arabicParenR"/>
            </a:pPr>
            <a:r>
              <a:rPr lang="it-IT" b="1" dirty="0" err="1" smtClean="0"/>
              <a:t>Attitudes</a:t>
            </a:r>
            <a:r>
              <a:rPr lang="it-IT" dirty="0" smtClean="0"/>
              <a:t>. Attitudine positiva verso le situazioni interculturali, ovvero il desiderio di incontrare persone provenienti da altri orizzonti culturali.</a:t>
            </a:r>
            <a:endParaRPr lang="it-IT" dirty="0"/>
          </a:p>
          <a:p>
            <a:pPr marL="342900" indent="-342900">
              <a:buClr>
                <a:srgbClr val="CC0000"/>
              </a:buClr>
              <a:buFont typeface="+mj-lt"/>
              <a:buAutoNum type="arabicParenR"/>
            </a:pPr>
            <a:r>
              <a:rPr lang="en-US" b="1" dirty="0" smtClean="0"/>
              <a:t>Knowledge</a:t>
            </a:r>
            <a:r>
              <a:rPr lang="en-US" b="1" dirty="0"/>
              <a:t>, comprehension and intercultural </a:t>
            </a:r>
            <a:r>
              <a:rPr lang="en-US" b="1" dirty="0" smtClean="0"/>
              <a:t>skills</a:t>
            </a:r>
            <a:r>
              <a:rPr lang="en-US" dirty="0" smtClean="0"/>
              <a:t>. </a:t>
            </a:r>
            <a:r>
              <a:rPr lang="en-US" dirty="0" err="1" smtClean="0"/>
              <a:t>Integrare</a:t>
            </a:r>
            <a:r>
              <a:rPr lang="en-US" dirty="0" smtClean="0"/>
              <a:t> </a:t>
            </a:r>
            <a:r>
              <a:rPr lang="en-US" dirty="0" err="1" smtClean="0"/>
              <a:t>questi</a:t>
            </a:r>
            <a:r>
              <a:rPr lang="en-US" dirty="0" smtClean="0"/>
              <a:t> </a:t>
            </a:r>
            <a:r>
              <a:rPr lang="en-US" dirty="0" err="1" smtClean="0"/>
              <a:t>aspetti</a:t>
            </a:r>
            <a:r>
              <a:rPr lang="en-US" dirty="0" smtClean="0"/>
              <a:t> </a:t>
            </a:r>
            <a:r>
              <a:rPr lang="en-US" dirty="0" err="1" smtClean="0"/>
              <a:t>soprattutto</a:t>
            </a:r>
            <a:r>
              <a:rPr lang="en-US" dirty="0" smtClean="0"/>
              <a:t> </a:t>
            </a:r>
            <a:r>
              <a:rPr lang="en-US" dirty="0" err="1" smtClean="0"/>
              <a:t>tramite</a:t>
            </a:r>
            <a:r>
              <a:rPr lang="en-US" dirty="0" smtClean="0"/>
              <a:t> </a:t>
            </a:r>
            <a:r>
              <a:rPr lang="en-US" dirty="0" err="1" smtClean="0"/>
              <a:t>l’autoconsapevolezza</a:t>
            </a:r>
            <a:r>
              <a:rPr lang="en-US" dirty="0" smtClean="0"/>
              <a:t> </a:t>
            </a:r>
            <a:r>
              <a:rPr lang="en-US" dirty="0" err="1" smtClean="0"/>
              <a:t>culturale</a:t>
            </a:r>
            <a:r>
              <a:rPr lang="en-US" dirty="0" smtClean="0"/>
              <a:t> e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punto</a:t>
            </a:r>
            <a:r>
              <a:rPr lang="en-US" dirty="0" smtClean="0"/>
              <a:t> di vista </a:t>
            </a:r>
            <a:r>
              <a:rPr lang="en-US" dirty="0" err="1" smtClean="0"/>
              <a:t>altrui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Clr>
                <a:srgbClr val="CC0000"/>
              </a:buClr>
              <a:buFont typeface="+mj-lt"/>
              <a:buAutoNum type="arabicParenR"/>
            </a:pPr>
            <a:r>
              <a:rPr lang="en-US" b="1" dirty="0" smtClean="0"/>
              <a:t>Ability </a:t>
            </a:r>
            <a:r>
              <a:rPr lang="en-US" b="1" dirty="0"/>
              <a:t>to reflect on intercultural </a:t>
            </a:r>
            <a:r>
              <a:rPr lang="en-US" b="1" dirty="0" smtClean="0"/>
              <a:t>issues</a:t>
            </a:r>
            <a:r>
              <a:rPr lang="en-US" dirty="0" smtClean="0"/>
              <a:t>. </a:t>
            </a:r>
            <a:r>
              <a:rPr lang="en-US" dirty="0" err="1" smtClean="0"/>
              <a:t>Cambiare</a:t>
            </a:r>
            <a:r>
              <a:rPr lang="en-US" dirty="0" smtClean="0"/>
              <a:t> </a:t>
            </a:r>
            <a:r>
              <a:rPr lang="en-US" dirty="0" err="1" smtClean="0"/>
              <a:t>prospettiva</a:t>
            </a:r>
            <a:r>
              <a:rPr lang="en-US" dirty="0" smtClean="0"/>
              <a:t> e </a:t>
            </a:r>
            <a:r>
              <a:rPr lang="en-US" dirty="0" err="1" smtClean="0"/>
              <a:t>adattarsi</a:t>
            </a:r>
            <a:r>
              <a:rPr lang="en-US" dirty="0" smtClean="0"/>
              <a:t> in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felssibile</a:t>
            </a:r>
            <a:r>
              <a:rPr lang="en-US" dirty="0" smtClean="0"/>
              <a:t> </a:t>
            </a:r>
            <a:r>
              <a:rPr lang="en-US" dirty="0" err="1" smtClean="0"/>
              <a:t>alle</a:t>
            </a:r>
            <a:r>
              <a:rPr lang="en-US" dirty="0" smtClean="0"/>
              <a:t> diverse </a:t>
            </a:r>
            <a:r>
              <a:rPr lang="en-US" dirty="0" err="1" smtClean="0"/>
              <a:t>situazioni</a:t>
            </a:r>
            <a:r>
              <a:rPr lang="en-US" dirty="0" smtClean="0"/>
              <a:t> </a:t>
            </a:r>
            <a:r>
              <a:rPr lang="en-US" dirty="0" err="1" smtClean="0"/>
              <a:t>culturali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Clr>
                <a:srgbClr val="CC0000"/>
              </a:buClr>
              <a:buFont typeface="+mj-lt"/>
              <a:buAutoNum type="arabicParenR"/>
            </a:pPr>
            <a:r>
              <a:rPr lang="it-IT" b="1" dirty="0" err="1" smtClean="0"/>
              <a:t>Ability</a:t>
            </a:r>
            <a:r>
              <a:rPr lang="it-IT" b="1" dirty="0" smtClean="0"/>
              <a:t> </a:t>
            </a:r>
            <a:r>
              <a:rPr lang="it-IT" b="1" dirty="0"/>
              <a:t>to </a:t>
            </a:r>
            <a:r>
              <a:rPr lang="it-IT" b="1" dirty="0" err="1"/>
              <a:t>interact</a:t>
            </a:r>
            <a:r>
              <a:rPr lang="it-IT" b="1" dirty="0"/>
              <a:t> </a:t>
            </a:r>
            <a:r>
              <a:rPr lang="it-IT" b="1" dirty="0" err="1" smtClean="0"/>
              <a:t>constructively</a:t>
            </a:r>
            <a:r>
              <a:rPr lang="it-IT" dirty="0" smtClean="0"/>
              <a:t>. Comportarsi e comunicare in modo adeguato nelle diverse situazioni.</a:t>
            </a:r>
            <a:endParaRPr lang="it-IT" dirty="0"/>
          </a:p>
        </p:txBody>
      </p:sp>
      <p:sp>
        <p:nvSpPr>
          <p:cNvPr id="14" name="Rettangolo 13"/>
          <p:cNvSpPr/>
          <p:nvPr/>
        </p:nvSpPr>
        <p:spPr>
          <a:xfrm>
            <a:off x="575850" y="1540535"/>
            <a:ext cx="7787208" cy="646331"/>
          </a:xfrm>
          <a:prstGeom prst="rect">
            <a:avLst/>
          </a:prstGeom>
          <a:ln w="28575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b="1" dirty="0" smtClean="0"/>
              <a:t>Competenze che permettono </a:t>
            </a:r>
            <a:r>
              <a:rPr lang="it-IT" b="1" dirty="0"/>
              <a:t>alle persone </a:t>
            </a:r>
            <a:r>
              <a:rPr lang="it-IT" b="1" dirty="0" smtClean="0"/>
              <a:t>con diverso </a:t>
            </a:r>
            <a:r>
              <a:rPr lang="it-IT" b="1" dirty="0"/>
              <a:t>background culturale di </a:t>
            </a:r>
            <a:r>
              <a:rPr lang="it-IT" b="1" dirty="0" smtClean="0"/>
              <a:t>co-costruire una </a:t>
            </a:r>
            <a:r>
              <a:rPr lang="it-IT" b="1" dirty="0"/>
              <a:t>realtà adeguata per tutti, </a:t>
            </a:r>
            <a:r>
              <a:rPr lang="it-IT" b="1" dirty="0" smtClean="0"/>
              <a:t>anche ridefinendo la propria identità.</a:t>
            </a:r>
            <a:endParaRPr lang="it-IT" b="1" dirty="0"/>
          </a:p>
        </p:txBody>
      </p:sp>
      <p:sp>
        <p:nvSpPr>
          <p:cNvPr id="15" name="Freccia a destra 14"/>
          <p:cNvSpPr/>
          <p:nvPr/>
        </p:nvSpPr>
        <p:spPr>
          <a:xfrm rot="5400000">
            <a:off x="4238248" y="2384884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99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COME COSTRUIRE LA SENSIBILIT</a:t>
            </a:r>
            <a:r>
              <a:rPr lang="it-IT" sz="2000" b="1" dirty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INTERCULTURALE</a:t>
            </a:r>
            <a:endParaRPr lang="it-IT" sz="2000" b="1" dirty="0"/>
          </a:p>
        </p:txBody>
      </p:sp>
      <p:sp>
        <p:nvSpPr>
          <p:cNvPr id="6" name="Pentagono 5"/>
          <p:cNvSpPr/>
          <p:nvPr/>
        </p:nvSpPr>
        <p:spPr>
          <a:xfrm>
            <a:off x="107504" y="1556792"/>
            <a:ext cx="2041336" cy="576064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INTERCULTURAL TRAINING</a:t>
            </a:r>
            <a:endParaRPr lang="it-IT" b="1" dirty="0"/>
          </a:p>
        </p:txBody>
      </p:sp>
      <p:sp>
        <p:nvSpPr>
          <p:cNvPr id="8" name="Rettangolo 7"/>
          <p:cNvSpPr/>
          <p:nvPr/>
        </p:nvSpPr>
        <p:spPr>
          <a:xfrm>
            <a:off x="2267744" y="1425550"/>
            <a:ext cx="63470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Formazioni </a:t>
            </a:r>
            <a:r>
              <a:rPr lang="it-IT" b="1" dirty="0"/>
              <a:t>esperienziali che </a:t>
            </a:r>
            <a:r>
              <a:rPr lang="it-IT" b="1" dirty="0" smtClean="0"/>
              <a:t>prevedevano aspetti </a:t>
            </a:r>
            <a:r>
              <a:rPr lang="it-IT" b="1" dirty="0"/>
              <a:t>di </a:t>
            </a:r>
            <a:r>
              <a:rPr lang="it-IT" b="1" dirty="0" smtClean="0"/>
              <a:t>comunicazione con </a:t>
            </a:r>
            <a:r>
              <a:rPr lang="it-IT" b="1" dirty="0"/>
              <a:t>culture diverse </a:t>
            </a:r>
            <a:r>
              <a:rPr lang="it-IT" b="1" dirty="0" smtClean="0"/>
              <a:t>e di </a:t>
            </a:r>
            <a:r>
              <a:rPr lang="it-IT" b="1" dirty="0"/>
              <a:t>preparazione psicologica </a:t>
            </a:r>
            <a:r>
              <a:rPr lang="it-IT" b="1" dirty="0" smtClean="0"/>
              <a:t>all’adattamento. </a:t>
            </a:r>
            <a:r>
              <a:rPr lang="it-IT" dirty="0" smtClean="0"/>
              <a:t>Ideato negli USA intorno al 1965 per i lavoratori che erano mandati all’estero dalle aziende, in modo da potersi meglio rapportare con la cultura ospitante.</a:t>
            </a:r>
            <a:endParaRPr lang="it-IT" b="1" dirty="0"/>
          </a:p>
        </p:txBody>
      </p:sp>
      <p:sp>
        <p:nvSpPr>
          <p:cNvPr id="9" name="Pentagono 8"/>
          <p:cNvSpPr/>
          <p:nvPr/>
        </p:nvSpPr>
        <p:spPr>
          <a:xfrm>
            <a:off x="107504" y="3212976"/>
            <a:ext cx="1800200" cy="576064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SENSIBILIT</a:t>
            </a:r>
            <a:r>
              <a:rPr lang="it-IT" b="1" dirty="0">
                <a:latin typeface="Calibri" panose="020F0502020204030204" pitchFamily="34" charset="0"/>
              </a:rPr>
              <a:t>Á</a:t>
            </a:r>
            <a:r>
              <a:rPr lang="it-IT" b="1" dirty="0" smtClean="0"/>
              <a:t> CULTURALE</a:t>
            </a:r>
            <a:endParaRPr lang="it-IT" b="1" dirty="0"/>
          </a:p>
        </p:txBody>
      </p:sp>
      <p:sp>
        <p:nvSpPr>
          <p:cNvPr id="11" name="Rettangolo 10"/>
          <p:cNvSpPr/>
          <p:nvPr/>
        </p:nvSpPr>
        <p:spPr>
          <a:xfrm>
            <a:off x="2051720" y="3079412"/>
            <a:ext cx="69127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Le </a:t>
            </a:r>
            <a:r>
              <a:rPr lang="it-IT" dirty="0"/>
              <a:t>persone dotate di </a:t>
            </a:r>
            <a:r>
              <a:rPr lang="it-IT" dirty="0" smtClean="0"/>
              <a:t>questa </a:t>
            </a:r>
            <a:r>
              <a:rPr lang="it-IT" b="1" dirty="0" smtClean="0"/>
              <a:t>caratteristica di personalità </a:t>
            </a:r>
            <a:r>
              <a:rPr lang="it-IT" dirty="0" smtClean="0"/>
              <a:t>riescono </a:t>
            </a:r>
            <a:r>
              <a:rPr lang="it-IT" dirty="0"/>
              <a:t>gradualmente a </a:t>
            </a:r>
            <a:r>
              <a:rPr lang="it-IT" b="1" dirty="0"/>
              <a:t>raggiungere </a:t>
            </a:r>
            <a:r>
              <a:rPr lang="it-IT" b="1" dirty="0" smtClean="0"/>
              <a:t>un adeguato livello di </a:t>
            </a:r>
            <a:r>
              <a:rPr lang="it-IT" b="1" dirty="0"/>
              <a:t>accettazione </a:t>
            </a:r>
            <a:r>
              <a:rPr lang="it-IT" b="1" dirty="0" smtClean="0"/>
              <a:t>delle differenze</a:t>
            </a:r>
            <a:r>
              <a:rPr lang="it-IT" b="1" dirty="0"/>
              <a:t>, sviluppando una </a:t>
            </a:r>
            <a:r>
              <a:rPr lang="it-IT" b="1" dirty="0" smtClean="0"/>
              <a:t>buona comunicazione interculturale</a:t>
            </a:r>
            <a:r>
              <a:rPr lang="it-IT" dirty="0"/>
              <a:t>.</a:t>
            </a:r>
          </a:p>
        </p:txBody>
      </p:sp>
      <p:cxnSp>
        <p:nvCxnSpPr>
          <p:cNvPr id="13" name="Connettore 2 12"/>
          <p:cNvCxnSpPr/>
          <p:nvPr/>
        </p:nvCxnSpPr>
        <p:spPr>
          <a:xfrm>
            <a:off x="5292080" y="4002742"/>
            <a:ext cx="0" cy="362362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2699792" y="4365104"/>
            <a:ext cx="57694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dirty="0" smtClean="0"/>
              <a:t>Fattore psicologico malleabile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Include il piano delle emozioni ma non trascura la conoscenza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Modalità comportamentali usate nella vita quotidiana per far fronte all’incontro con l’ Altro</a:t>
            </a:r>
          </a:p>
          <a:p>
            <a:pPr marL="285750" indent="-285750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992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 animBg="1"/>
      <p:bldP spid="11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259632" y="796642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MODELLO DELL’ INTERCULTURAL SENSITIVITY </a:t>
            </a:r>
            <a:r>
              <a:rPr lang="it-IT" sz="2000" baseline="-25000" dirty="0" smtClean="0"/>
              <a:t>(</a:t>
            </a:r>
            <a:r>
              <a:rPr lang="it-IT" sz="2000" baseline="-25000" dirty="0"/>
              <a:t>Bennett, 1984</a:t>
            </a:r>
            <a:r>
              <a:rPr lang="it-IT" sz="2000" baseline="-25000" dirty="0" smtClean="0"/>
              <a:t>)</a:t>
            </a:r>
            <a:endParaRPr lang="it-IT" sz="2000" baseline="-25000" dirty="0"/>
          </a:p>
        </p:txBody>
      </p:sp>
      <p:sp>
        <p:nvSpPr>
          <p:cNvPr id="7" name="Rettangolo 6"/>
          <p:cNvSpPr/>
          <p:nvPr/>
        </p:nvSpPr>
        <p:spPr>
          <a:xfrm>
            <a:off x="886154" y="1569566"/>
            <a:ext cx="7299684" cy="923330"/>
          </a:xfrm>
          <a:prstGeom prst="rect">
            <a:avLst/>
          </a:prstGeom>
          <a:ln w="28575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i="1" dirty="0" smtClean="0"/>
              <a:t>«Una </a:t>
            </a:r>
            <a:r>
              <a:rPr lang="it-IT" b="1" i="1" dirty="0"/>
              <a:t>costruzione della realtà</a:t>
            </a:r>
            <a:r>
              <a:rPr lang="it-IT" i="1" dirty="0"/>
              <a:t>, un </a:t>
            </a:r>
            <a:r>
              <a:rPr lang="it-IT" i="1" dirty="0" smtClean="0"/>
              <a:t>modo di concepirla</a:t>
            </a:r>
            <a:r>
              <a:rPr lang="it-IT" i="1" dirty="0"/>
              <a:t>, che si adegua progressivamente </a:t>
            </a:r>
            <a:r>
              <a:rPr lang="it-IT" i="1" dirty="0" smtClean="0"/>
              <a:t>ad </a:t>
            </a:r>
            <a:r>
              <a:rPr lang="it-IT" b="1" i="1" dirty="0" smtClean="0"/>
              <a:t>accogliere </a:t>
            </a:r>
            <a:r>
              <a:rPr lang="it-IT" b="1" i="1" dirty="0"/>
              <a:t>la </a:t>
            </a:r>
            <a:r>
              <a:rPr lang="it-IT" b="1" i="1" dirty="0" smtClean="0"/>
              <a:t>differenza culturale</a:t>
            </a:r>
            <a:r>
              <a:rPr lang="it-IT" i="1" dirty="0"/>
              <a:t>, che è </a:t>
            </a:r>
            <a:r>
              <a:rPr lang="it-IT" i="1" dirty="0" smtClean="0"/>
              <a:t>alla </a:t>
            </a:r>
            <a:r>
              <a:rPr lang="it-IT" b="1" i="1" dirty="0" smtClean="0"/>
              <a:t>base </a:t>
            </a:r>
            <a:r>
              <a:rPr lang="it-IT" b="1" i="1" dirty="0"/>
              <a:t>dello sviluppo evolutivo degli </a:t>
            </a:r>
            <a:r>
              <a:rPr lang="it-IT" b="1" i="1" dirty="0" smtClean="0"/>
              <a:t>esseri umani</a:t>
            </a:r>
            <a:r>
              <a:rPr lang="it-IT" i="1" dirty="0" smtClean="0"/>
              <a:t>» </a:t>
            </a:r>
            <a:r>
              <a:rPr lang="it-IT" dirty="0" smtClean="0"/>
              <a:t>(Bennett, 1984)</a:t>
            </a:r>
            <a:endParaRPr lang="it-IT" dirty="0"/>
          </a:p>
        </p:txBody>
      </p:sp>
      <p:sp>
        <p:nvSpPr>
          <p:cNvPr id="11" name="Freccia a destra 10"/>
          <p:cNvSpPr/>
          <p:nvPr/>
        </p:nvSpPr>
        <p:spPr>
          <a:xfrm rot="5400000">
            <a:off x="4272431" y="2744924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477323" y="3147933"/>
            <a:ext cx="604700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DIFFERENZIAZIONE</a:t>
            </a:r>
            <a:endParaRPr lang="it-IT" dirty="0" smtClean="0"/>
          </a:p>
          <a:p>
            <a:pPr algn="ctr"/>
            <a:r>
              <a:rPr lang="it-IT" i="1" dirty="0"/>
              <a:t>M</a:t>
            </a:r>
            <a:r>
              <a:rPr lang="it-IT" i="1" dirty="0" smtClean="0"/>
              <a:t>odo </a:t>
            </a:r>
            <a:r>
              <a:rPr lang="it-IT" i="1" dirty="0"/>
              <a:t>in cui un individuo sviluppa la capacità di </a:t>
            </a:r>
            <a:r>
              <a:rPr lang="it-IT" i="1" dirty="0" smtClean="0"/>
              <a:t>riconoscere e </a:t>
            </a:r>
            <a:r>
              <a:rPr lang="it-IT" i="1" dirty="0"/>
              <a:t>convivere con le </a:t>
            </a:r>
            <a:r>
              <a:rPr lang="it-IT" i="1" dirty="0" smtClean="0"/>
              <a:t>differenze</a:t>
            </a:r>
            <a:r>
              <a:rPr lang="it-IT" dirty="0" smtClean="0"/>
              <a:t>. </a:t>
            </a:r>
          </a:p>
          <a:p>
            <a:pPr algn="ctr"/>
            <a:r>
              <a:rPr lang="it-IT" dirty="0" smtClean="0"/>
              <a:t>Si identifica in due fenomeni:</a:t>
            </a:r>
          </a:p>
          <a:p>
            <a:pPr marL="285750" indent="-285750">
              <a:buFontTx/>
              <a:buChar char="-"/>
            </a:pPr>
            <a:r>
              <a:rPr lang="it-IT" dirty="0"/>
              <a:t>c</a:t>
            </a:r>
            <a:r>
              <a:rPr lang="it-IT" dirty="0" smtClean="0"/>
              <a:t>apacità degli individui di vedere la stessa cosa in modo diverso, quindi </a:t>
            </a:r>
            <a:r>
              <a:rPr lang="it-IT" i="1" dirty="0" smtClean="0"/>
              <a:t>differenziano</a:t>
            </a:r>
            <a:r>
              <a:rPr lang="it-IT" dirty="0" smtClean="0"/>
              <a:t> ciò che vedono;</a:t>
            </a:r>
          </a:p>
          <a:p>
            <a:pPr marL="285750" indent="-285750">
              <a:buFontTx/>
              <a:buChar char="-"/>
            </a:pPr>
            <a:r>
              <a:rPr lang="it-IT" dirty="0"/>
              <a:t>l</a:t>
            </a:r>
            <a:r>
              <a:rPr lang="it-IT" dirty="0" smtClean="0"/>
              <a:t>e cultura poiché diverse, propongono e mantengono visioni </a:t>
            </a:r>
            <a:r>
              <a:rPr lang="it-IT" i="1" dirty="0" smtClean="0"/>
              <a:t>differenti</a:t>
            </a:r>
            <a:r>
              <a:rPr lang="it-IT" dirty="0" smtClean="0"/>
              <a:t> del mondo.</a:t>
            </a:r>
          </a:p>
          <a:p>
            <a:pPr marL="285750" indent="-285750" algn="ctr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662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76470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MODELLO DELL’ INTERCULTURAL SENSITIVITY</a:t>
            </a:r>
            <a:r>
              <a:rPr lang="it-IT" sz="2000" baseline="-25000" dirty="0" smtClean="0"/>
              <a:t>(Bennett</a:t>
            </a:r>
            <a:r>
              <a:rPr lang="it-IT" sz="2000" baseline="-25000" dirty="0"/>
              <a:t>, 1984</a:t>
            </a:r>
            <a:r>
              <a:rPr lang="it-IT" sz="2000" baseline="-25000" dirty="0" smtClean="0"/>
              <a:t>)</a:t>
            </a:r>
            <a:endParaRPr lang="it-IT" sz="2000" baseline="-250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116632" y="1408144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occorre concepire la differenza come elemento </a:t>
            </a:r>
            <a:r>
              <a:rPr lang="it-IT" dirty="0" smtClean="0"/>
              <a:t>posti su </a:t>
            </a:r>
            <a:r>
              <a:rPr lang="it-IT" dirty="0"/>
              <a:t>diversi livelli</a:t>
            </a:r>
            <a:r>
              <a:rPr lang="it-IT" dirty="0" smtClean="0"/>
              <a:t>, </a:t>
            </a:r>
            <a:r>
              <a:rPr lang="it-IT" dirty="0"/>
              <a:t>lungo un </a:t>
            </a:r>
            <a:r>
              <a:rPr lang="it-IT" i="1" dirty="0"/>
              <a:t>continuum</a:t>
            </a:r>
            <a:r>
              <a:rPr lang="it-IT" dirty="0"/>
              <a:t>. </a:t>
            </a:r>
          </a:p>
        </p:txBody>
      </p:sp>
      <p:sp>
        <p:nvSpPr>
          <p:cNvPr id="3" name="Rettangolo 2"/>
          <p:cNvSpPr/>
          <p:nvPr/>
        </p:nvSpPr>
        <p:spPr>
          <a:xfrm>
            <a:off x="4355976" y="1666835"/>
            <a:ext cx="3798168" cy="1200329"/>
          </a:xfrm>
          <a:prstGeom prst="rect">
            <a:avLst/>
          </a:prstGeom>
          <a:ln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/>
              <a:t>Lo sviluppo che ne risulta è comprensibilmente multidimensionale e investe gli </a:t>
            </a:r>
            <a:r>
              <a:rPr lang="it-IT" dirty="0" smtClean="0"/>
              <a:t>aspetti cognitivi</a:t>
            </a:r>
            <a:r>
              <a:rPr lang="it-IT" dirty="0"/>
              <a:t>, affettivi e comportamentali.</a:t>
            </a:r>
          </a:p>
        </p:txBody>
      </p:sp>
      <p:sp>
        <p:nvSpPr>
          <p:cNvPr id="6" name="Ovale 5"/>
          <p:cNvSpPr/>
          <p:nvPr/>
        </p:nvSpPr>
        <p:spPr>
          <a:xfrm>
            <a:off x="150366" y="1324232"/>
            <a:ext cx="2952328" cy="1368151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4718595" y="3645024"/>
            <a:ext cx="3937013" cy="1754326"/>
          </a:xfrm>
          <a:prstGeom prst="rect">
            <a:avLst/>
          </a:prstGeom>
          <a:noFill/>
          <a:ln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Con la conoscenza possiamo imparare gli aspetti oggettivi: la storia, la lingua di una cultura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Con le capacità affettive entriamo in contatto con le credenze, i valori, i riti, gli ideali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40706" y="3779180"/>
            <a:ext cx="26351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Si entra in collisione con la nostra cultura e si scopre che non esiste  un’unica visione del mondo: faccio esperienza </a:t>
            </a:r>
            <a:r>
              <a:rPr lang="it-IT" dirty="0" err="1" smtClean="0"/>
              <a:t>dell’intercultura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13" name="Stella a 10 punte 12"/>
          <p:cNvSpPr/>
          <p:nvPr/>
        </p:nvSpPr>
        <p:spPr>
          <a:xfrm>
            <a:off x="323528" y="3212976"/>
            <a:ext cx="3269506" cy="2808312"/>
          </a:xfrm>
          <a:prstGeom prst="star10">
            <a:avLst>
              <a:gd name="adj" fmla="val 41413"/>
              <a:gd name="hf" fmla="val 105146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" name="Connettore 7 14"/>
          <p:cNvCxnSpPr>
            <a:stCxn id="6" idx="7"/>
          </p:cNvCxnSpPr>
          <p:nvPr/>
        </p:nvCxnSpPr>
        <p:spPr>
          <a:xfrm rot="16200000" flipH="1">
            <a:off x="3350975" y="843953"/>
            <a:ext cx="290627" cy="1651906"/>
          </a:xfrm>
          <a:prstGeom prst="curvedConnector4">
            <a:avLst>
              <a:gd name="adj1" fmla="val -78658"/>
              <a:gd name="adj2" fmla="val 63087"/>
            </a:avLst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7 23"/>
          <p:cNvCxnSpPr>
            <a:stCxn id="3" idx="2"/>
            <a:endCxn id="8" idx="0"/>
          </p:cNvCxnSpPr>
          <p:nvPr/>
        </p:nvCxnSpPr>
        <p:spPr>
          <a:xfrm rot="16200000" flipH="1">
            <a:off x="6082151" y="3040073"/>
            <a:ext cx="777860" cy="432042"/>
          </a:xfrm>
          <a:prstGeom prst="curvedConnector3">
            <a:avLst>
              <a:gd name="adj1" fmla="val 51896"/>
            </a:avLst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7 27"/>
          <p:cNvCxnSpPr>
            <a:stCxn id="8" idx="1"/>
          </p:cNvCxnSpPr>
          <p:nvPr/>
        </p:nvCxnSpPr>
        <p:spPr>
          <a:xfrm rot="10800000" flipV="1">
            <a:off x="3626769" y="4522186"/>
            <a:ext cx="1091827" cy="490989"/>
          </a:xfrm>
          <a:prstGeom prst="curvedConnector3">
            <a:avLst/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47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  <p:bldP spid="8" grpId="0" animBg="1"/>
      <p:bldP spid="10" grpId="0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76470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MODELLO DELL’ INTERCULTURAL SENSITIVITY</a:t>
            </a:r>
            <a:r>
              <a:rPr lang="it-IT" sz="2000" baseline="-25000" dirty="0" smtClean="0"/>
              <a:t>(Bennett</a:t>
            </a:r>
            <a:r>
              <a:rPr lang="it-IT" sz="2000" baseline="-25000" dirty="0"/>
              <a:t>, 1984</a:t>
            </a:r>
            <a:r>
              <a:rPr lang="it-IT" sz="2000" baseline="-25000" dirty="0" smtClean="0"/>
              <a:t>)</a:t>
            </a:r>
            <a:endParaRPr lang="it-IT" sz="2000" baseline="-250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63899"/>
            <a:ext cx="7641418" cy="136815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6" name="Freccia a destra 5"/>
          <p:cNvSpPr/>
          <p:nvPr/>
        </p:nvSpPr>
        <p:spPr>
          <a:xfrm rot="5400000">
            <a:off x="4252249" y="2787129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683568" y="3230239"/>
            <a:ext cx="76414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L</a:t>
            </a:r>
            <a:r>
              <a:rPr lang="it-IT" dirty="0" smtClean="0"/>
              <a:t>e </a:t>
            </a:r>
            <a:r>
              <a:rPr lang="it-IT" dirty="0"/>
              <a:t>persone, </a:t>
            </a:r>
            <a:r>
              <a:rPr lang="it-IT" b="1" dirty="0"/>
              <a:t>passando da fasi </a:t>
            </a:r>
            <a:r>
              <a:rPr lang="it-IT" b="1" dirty="0" smtClean="0"/>
              <a:t>etnocentriche a </a:t>
            </a:r>
            <a:r>
              <a:rPr lang="it-IT" b="1" dirty="0" err="1" smtClean="0"/>
              <a:t>etnorelative</a:t>
            </a:r>
            <a:r>
              <a:rPr lang="it-IT" b="1" dirty="0" smtClean="0"/>
              <a:t>, </a:t>
            </a:r>
            <a:r>
              <a:rPr lang="it-IT" b="1" dirty="0"/>
              <a:t>sviluppano una sensibilità e una </a:t>
            </a:r>
            <a:r>
              <a:rPr lang="it-IT" b="1" dirty="0" smtClean="0"/>
              <a:t>capacità a </a:t>
            </a:r>
            <a:r>
              <a:rPr lang="it-IT" b="1" dirty="0"/>
              <a:t>riconoscere e affrontare le differenze tra culture </a:t>
            </a:r>
            <a:r>
              <a:rPr lang="it-IT" dirty="0"/>
              <a:t>nel percepire il </a:t>
            </a:r>
            <a:r>
              <a:rPr lang="it-IT" dirty="0" smtClean="0"/>
              <a:t>mondo, in modo da essere più competenti dinanzi alle differenze.</a:t>
            </a:r>
            <a:endParaRPr lang="it-IT" dirty="0"/>
          </a:p>
        </p:txBody>
      </p:sp>
      <p:cxnSp>
        <p:nvCxnSpPr>
          <p:cNvPr id="8" name="Connettore 7 7"/>
          <p:cNvCxnSpPr/>
          <p:nvPr/>
        </p:nvCxnSpPr>
        <p:spPr>
          <a:xfrm>
            <a:off x="1237732" y="4143435"/>
            <a:ext cx="309932" cy="258415"/>
          </a:xfrm>
          <a:prstGeom prst="curvedConnector3">
            <a:avLst>
              <a:gd name="adj1" fmla="val -28675"/>
            </a:avLst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1547664" y="422108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ETNORELATIVO = le culture sono </a:t>
            </a:r>
            <a:r>
              <a:rPr lang="it-IT" dirty="0"/>
              <a:t>relative le une alle altre e </a:t>
            </a:r>
            <a:r>
              <a:rPr lang="it-IT" dirty="0" smtClean="0"/>
              <a:t>un </a:t>
            </a:r>
            <a:r>
              <a:rPr lang="it-IT" dirty="0"/>
              <a:t>particolare comportamento </a:t>
            </a:r>
            <a:r>
              <a:rPr lang="it-IT" dirty="0" smtClean="0"/>
              <a:t>può essere </a:t>
            </a:r>
            <a:r>
              <a:rPr lang="it-IT" dirty="0"/>
              <a:t>compreso solo all’interno di un contesto </a:t>
            </a:r>
            <a:r>
              <a:rPr lang="it-IT" dirty="0" smtClean="0"/>
              <a:t>culturale. 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361652" y="4979338"/>
            <a:ext cx="6171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 tal modo si riesce a supportare l’esperienza interculturale ed esprimere la propria cultura anche in contesti </a:t>
            </a:r>
            <a:r>
              <a:rPr lang="it-IT" dirty="0" smtClean="0"/>
              <a:t>differenti, </a:t>
            </a:r>
            <a:r>
              <a:rPr lang="it-IT" dirty="0" err="1" smtClean="0"/>
              <a:t>poichè</a:t>
            </a:r>
            <a:r>
              <a:rPr lang="it-IT" dirty="0" smtClean="0"/>
              <a:t> la differenza non è giudicata, esiste semplicemente.</a:t>
            </a:r>
            <a:endParaRPr lang="it-IT" dirty="0"/>
          </a:p>
        </p:txBody>
      </p:sp>
      <p:cxnSp>
        <p:nvCxnSpPr>
          <p:cNvPr id="11" name="Connettore 7 10"/>
          <p:cNvCxnSpPr/>
          <p:nvPr/>
        </p:nvCxnSpPr>
        <p:spPr>
          <a:xfrm>
            <a:off x="2051720" y="4850131"/>
            <a:ext cx="309932" cy="258415"/>
          </a:xfrm>
          <a:prstGeom prst="curvedConnector3">
            <a:avLst>
              <a:gd name="adj1" fmla="val -28675"/>
            </a:avLst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505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7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18</a:t>
            </a:fld>
            <a:endParaRPr 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63899"/>
            <a:ext cx="7641418" cy="136815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3" name="Ovale 2"/>
          <p:cNvSpPr/>
          <p:nvPr/>
        </p:nvSpPr>
        <p:spPr>
          <a:xfrm>
            <a:off x="845915" y="1767955"/>
            <a:ext cx="864096" cy="360040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Pentagono 5"/>
          <p:cNvSpPr/>
          <p:nvPr/>
        </p:nvSpPr>
        <p:spPr>
          <a:xfrm>
            <a:off x="107504" y="2996952"/>
            <a:ext cx="1584176" cy="303521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NEGAZIONE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710011" y="2812941"/>
            <a:ext cx="71104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Le persone non sanno esprimere categorie di differenziazione tra le culture. Non credono esistano reali differenze, ma che la propria è la sola reale cultura. </a:t>
            </a:r>
          </a:p>
          <a:p>
            <a:pPr marL="1343025" indent="-1343025"/>
            <a:r>
              <a:rPr lang="it-IT" dirty="0" smtClean="0"/>
              <a:t>Due forme: </a:t>
            </a:r>
            <a:r>
              <a:rPr lang="it-IT" b="1" dirty="0" smtClean="0"/>
              <a:t>A. </a:t>
            </a:r>
            <a:r>
              <a:rPr lang="it-IT" i="1" dirty="0" smtClean="0"/>
              <a:t>Isolamento</a:t>
            </a:r>
            <a:r>
              <a:rPr lang="it-IT" b="1" dirty="0" smtClean="0"/>
              <a:t> </a:t>
            </a:r>
            <a:r>
              <a:rPr lang="it-IT" dirty="0" smtClean="0"/>
              <a:t>= situazione di ghetto in cui sono esclusi contatti con altre culture.</a:t>
            </a:r>
          </a:p>
          <a:p>
            <a:pPr marL="1343025" indent="-271463"/>
            <a:r>
              <a:rPr lang="it-IT" b="1" dirty="0" smtClean="0"/>
              <a:t> B. </a:t>
            </a:r>
            <a:r>
              <a:rPr lang="it-IT" i="1" dirty="0" smtClean="0"/>
              <a:t>Separazione</a:t>
            </a:r>
            <a:r>
              <a:rPr lang="it-IT" dirty="0" smtClean="0"/>
              <a:t> = effettiva segregazione per proteggersi da contaminazioni.</a:t>
            </a:r>
          </a:p>
          <a:p>
            <a:endParaRPr lang="it-IT" dirty="0"/>
          </a:p>
        </p:txBody>
      </p:sp>
      <p:cxnSp>
        <p:nvCxnSpPr>
          <p:cNvPr id="8" name="Connettore 2 7"/>
          <p:cNvCxnSpPr/>
          <p:nvPr/>
        </p:nvCxnSpPr>
        <p:spPr>
          <a:xfrm>
            <a:off x="4788024" y="4758903"/>
            <a:ext cx="0" cy="362362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1984592" y="5121265"/>
            <a:ext cx="6561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Se non si entra in contatto con queste due forme, necessariamente avverrà un incontro con la diversità, e ciò porta alla seconda fase.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1547664" y="76470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MODELLO DELL’ INTERCULTURAL SENSITIVITY</a:t>
            </a:r>
            <a:r>
              <a:rPr lang="it-IT" sz="2000" baseline="-25000" dirty="0" smtClean="0"/>
              <a:t>(Bennett</a:t>
            </a:r>
            <a:r>
              <a:rPr lang="it-IT" sz="2000" baseline="-25000" dirty="0"/>
              <a:t>, 1984</a:t>
            </a:r>
            <a:r>
              <a:rPr lang="it-IT" sz="2000" baseline="-25000" dirty="0" smtClean="0"/>
              <a:t>)</a:t>
            </a:r>
            <a:endParaRPr lang="it-IT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99379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19</a:t>
            </a:fld>
            <a:endParaRPr 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63899"/>
            <a:ext cx="7641418" cy="136815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6" name="Pentagono 5"/>
          <p:cNvSpPr/>
          <p:nvPr/>
        </p:nvSpPr>
        <p:spPr>
          <a:xfrm>
            <a:off x="107504" y="2924944"/>
            <a:ext cx="1152128" cy="360040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DIFESA</a:t>
            </a:r>
            <a:endParaRPr lang="it-IT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401874" y="2826802"/>
            <a:ext cx="72849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Percepita la diversità vi è un’accezione negativa di essa: dicotomia Noi/Loro.</a:t>
            </a:r>
          </a:p>
          <a:p>
            <a:r>
              <a:rPr lang="it-IT" dirty="0" smtClean="0"/>
              <a:t>Si cerca di non contagiare la propria visione del mondo con: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La denigrazione = colpire li dove c’è diversità (genere, politica, colore)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La superiorità = esaltare i tratti positivi dell’</a:t>
            </a:r>
            <a:r>
              <a:rPr lang="it-IT" dirty="0" err="1" smtClean="0"/>
              <a:t>ingroup</a:t>
            </a: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La difesa al contrario = denigrare l’</a:t>
            </a:r>
            <a:r>
              <a:rPr lang="it-IT" dirty="0" err="1" smtClean="0"/>
              <a:t>ingroup</a:t>
            </a:r>
            <a:r>
              <a:rPr lang="it-IT" dirty="0" smtClean="0"/>
              <a:t> invece che l’Altro (es. svilire le radici di appartenenza confondendole con le altre)</a:t>
            </a:r>
          </a:p>
        </p:txBody>
      </p:sp>
      <p:sp>
        <p:nvSpPr>
          <p:cNvPr id="7" name="Pentagono 6"/>
          <p:cNvSpPr/>
          <p:nvPr/>
        </p:nvSpPr>
        <p:spPr>
          <a:xfrm>
            <a:off x="124122" y="4869160"/>
            <a:ext cx="2143621" cy="360040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MINIMIZZAZIONE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403191" y="4707150"/>
            <a:ext cx="5913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persona riconosce le diversità ma, sulla base della similarità, il diverso viene tollerato e assimilato. La neutralità delle culture fa in modo che la propria sia definita universale in base a quei principi riconosciuti da tutti.</a:t>
            </a:r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2051720" y="1776587"/>
            <a:ext cx="648072" cy="360040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Ovale 9"/>
          <p:cNvSpPr/>
          <p:nvPr/>
        </p:nvSpPr>
        <p:spPr>
          <a:xfrm>
            <a:off x="2987824" y="1776587"/>
            <a:ext cx="1224136" cy="360040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547664" y="76470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MODELLO DELL’ INTERCULTURAL SENSITIVITY</a:t>
            </a:r>
            <a:r>
              <a:rPr lang="it-IT" sz="2000" baseline="-25000" dirty="0" smtClean="0"/>
              <a:t>(Bennett</a:t>
            </a:r>
            <a:r>
              <a:rPr lang="it-IT" sz="2000" baseline="-25000" dirty="0"/>
              <a:t>, 1984</a:t>
            </a:r>
            <a:r>
              <a:rPr lang="it-IT" sz="2000" baseline="-25000" dirty="0" smtClean="0"/>
              <a:t>)</a:t>
            </a:r>
            <a:endParaRPr lang="it-IT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64512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7" grpId="0" animBg="1"/>
      <p:bldP spid="8" grpId="0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5" name="Pentagono 4"/>
          <p:cNvSpPr/>
          <p:nvPr/>
        </p:nvSpPr>
        <p:spPr>
          <a:xfrm>
            <a:off x="323528" y="1052736"/>
            <a:ext cx="1584176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CULTURA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123728" y="950305"/>
            <a:ext cx="6563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È quell’insieme di credenze </a:t>
            </a:r>
            <a:r>
              <a:rPr lang="it-IT" b="1" dirty="0"/>
              <a:t>e pratiche che identificano </a:t>
            </a:r>
            <a:r>
              <a:rPr lang="it-IT" b="1" dirty="0" smtClean="0"/>
              <a:t>uno specifico </a:t>
            </a:r>
            <a:r>
              <a:rPr lang="it-IT" b="1" dirty="0"/>
              <a:t>gruppo sociale e </a:t>
            </a:r>
            <a:r>
              <a:rPr lang="it-IT" b="1" dirty="0" smtClean="0"/>
              <a:t>lo distinguono </a:t>
            </a:r>
            <a:r>
              <a:rPr lang="it-IT" b="1" dirty="0"/>
              <a:t>da tutti gli </a:t>
            </a:r>
            <a:r>
              <a:rPr lang="it-IT" b="1" dirty="0" smtClean="0"/>
              <a:t>altri.</a:t>
            </a:r>
            <a:endParaRPr lang="it-IT" b="1" dirty="0"/>
          </a:p>
        </p:txBody>
      </p:sp>
      <p:sp>
        <p:nvSpPr>
          <p:cNvPr id="8" name="Freccia a destra 7"/>
          <p:cNvSpPr/>
          <p:nvPr/>
        </p:nvSpPr>
        <p:spPr>
          <a:xfrm rot="5400000">
            <a:off x="4654724" y="1666142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195736" y="2023680"/>
            <a:ext cx="5904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u="sng" dirty="0" smtClean="0"/>
              <a:t>Non esiste una omogeneità o universalità di cultura</a:t>
            </a:r>
            <a:r>
              <a:rPr lang="it-IT" dirty="0" smtClean="0"/>
              <a:t>, ma dobbiamo tener conto che le persone nascono in comunità con </a:t>
            </a:r>
            <a:r>
              <a:rPr lang="it-IT" u="sng" dirty="0" smtClean="0"/>
              <a:t>caratteristiche specifiche </a:t>
            </a:r>
            <a:r>
              <a:rPr lang="it-IT" dirty="0" smtClean="0"/>
              <a:t>che vengono a loro tramandate.</a:t>
            </a:r>
            <a:endParaRPr lang="it-IT" dirty="0"/>
          </a:p>
        </p:txBody>
      </p:sp>
      <p:sp>
        <p:nvSpPr>
          <p:cNvPr id="10" name="Freccia a destra 9"/>
          <p:cNvSpPr/>
          <p:nvPr/>
        </p:nvSpPr>
        <p:spPr>
          <a:xfrm rot="5400000">
            <a:off x="4654724" y="3118001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3912054" y="3702719"/>
            <a:ext cx="184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ETNOCENTRISMO</a:t>
            </a:r>
            <a:endParaRPr lang="it-IT" dirty="0"/>
          </a:p>
        </p:txBody>
      </p:sp>
      <p:sp>
        <p:nvSpPr>
          <p:cNvPr id="12" name="Simbolo &quot;divieto&quot; 11"/>
          <p:cNvSpPr/>
          <p:nvPr/>
        </p:nvSpPr>
        <p:spPr>
          <a:xfrm>
            <a:off x="4499992" y="3577024"/>
            <a:ext cx="720080" cy="644064"/>
          </a:xfrm>
          <a:prstGeom prst="noSmoking">
            <a:avLst>
              <a:gd name="adj" fmla="val 878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1578496" y="4346783"/>
            <a:ext cx="7283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Quando si pensa a una cultura inevitabilmente si cercano corrispondenze con la propria, poiché ritenuta da noi la migliore e comprensibile.</a:t>
            </a:r>
          </a:p>
          <a:p>
            <a:r>
              <a:rPr lang="it-IT" dirty="0" smtClean="0"/>
              <a:t>Questo però non porta a una conoscenza reale dell’altra cultura e di chi ne fa parte, occorre quindi liberarsi da questo atteggiamento etnocentrico.</a:t>
            </a:r>
          </a:p>
        </p:txBody>
      </p:sp>
    </p:spTree>
    <p:extLst>
      <p:ext uri="{BB962C8B-B14F-4D97-AF65-F5344CB8AC3E}">
        <p14:creationId xmlns:p14="http://schemas.microsoft.com/office/powerpoint/2010/main" val="309751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 animBg="1"/>
      <p:bldP spid="9" grpId="0"/>
      <p:bldP spid="10" grpId="0" animBg="1"/>
      <p:bldP spid="11" grpId="0"/>
      <p:bldP spid="12" grpId="0" animBg="1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20</a:t>
            </a:fld>
            <a:endParaRPr 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63899"/>
            <a:ext cx="7641418" cy="136815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6" name="Pentagono 5"/>
          <p:cNvSpPr/>
          <p:nvPr/>
        </p:nvSpPr>
        <p:spPr>
          <a:xfrm>
            <a:off x="107504" y="4149080"/>
            <a:ext cx="1918965" cy="360040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ADATTAMENTO</a:t>
            </a:r>
            <a:endParaRPr lang="it-IT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026469" y="2925814"/>
            <a:ext cx="6624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Fase di svolta: la differenza viene considerata una sfida e non una minaccia. La nostra cultura è una delle tante. </a:t>
            </a:r>
          </a:p>
          <a:p>
            <a:r>
              <a:rPr lang="it-IT" dirty="0" smtClean="0"/>
              <a:t>Tramite la curiosità nel scoprire l’ Altro, si accettano le differenze.</a:t>
            </a:r>
            <a:endParaRPr lang="it-IT" dirty="0"/>
          </a:p>
        </p:txBody>
      </p:sp>
      <p:sp>
        <p:nvSpPr>
          <p:cNvPr id="7" name="Pentagono 6"/>
          <p:cNvSpPr/>
          <p:nvPr/>
        </p:nvSpPr>
        <p:spPr>
          <a:xfrm>
            <a:off x="107504" y="3068960"/>
            <a:ext cx="1927598" cy="360040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ACCETTAZIONE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035102" y="4005064"/>
            <a:ext cx="66516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>Si passa dal rispettare le differenze a sapersi rapportare con loro. Rischia di essere assimilazione se non c’è alla base una consapevolezza della propria cultura e della differenza che continua a esistere.</a:t>
            </a:r>
            <a:endParaRPr lang="it-IT" dirty="0"/>
          </a:p>
        </p:txBody>
      </p:sp>
      <p:cxnSp>
        <p:nvCxnSpPr>
          <p:cNvPr id="9" name="Connettore 7 8"/>
          <p:cNvCxnSpPr/>
          <p:nvPr/>
        </p:nvCxnSpPr>
        <p:spPr>
          <a:xfrm>
            <a:off x="2137724" y="5108260"/>
            <a:ext cx="309932" cy="258415"/>
          </a:xfrm>
          <a:prstGeom prst="curvedConnector3">
            <a:avLst>
              <a:gd name="adj1" fmla="val -28675"/>
            </a:avLst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2425038" y="5237468"/>
            <a:ext cx="6181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/>
              <a:t>Capacità empatica</a:t>
            </a:r>
            <a:r>
              <a:rPr lang="it-IT" dirty="0" smtClean="0"/>
              <a:t>: capire i punti di vista dell’ Altro</a:t>
            </a:r>
          </a:p>
          <a:p>
            <a:r>
              <a:rPr lang="it-IT" i="1" dirty="0" smtClean="0"/>
              <a:t>Biculturalismo</a:t>
            </a:r>
            <a:r>
              <a:rPr lang="it-IT" dirty="0" smtClean="0"/>
              <a:t>: persone che assumono più culture come proprie</a:t>
            </a:r>
            <a:endParaRPr lang="it-IT" dirty="0"/>
          </a:p>
        </p:txBody>
      </p:sp>
      <p:sp>
        <p:nvSpPr>
          <p:cNvPr id="11" name="Ovale 10"/>
          <p:cNvSpPr/>
          <p:nvPr/>
        </p:nvSpPr>
        <p:spPr>
          <a:xfrm>
            <a:off x="5940152" y="1774857"/>
            <a:ext cx="1003827" cy="360040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/>
          <p:cNvSpPr/>
          <p:nvPr/>
        </p:nvSpPr>
        <p:spPr>
          <a:xfrm>
            <a:off x="4535996" y="1774857"/>
            <a:ext cx="1003827" cy="360040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1547664" y="76470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MODELLO DELL’ INTERCULTURAL SENSITIVITY</a:t>
            </a:r>
            <a:r>
              <a:rPr lang="it-IT" sz="2000" baseline="-25000" dirty="0" smtClean="0"/>
              <a:t>(Bennett</a:t>
            </a:r>
            <a:r>
              <a:rPr lang="it-IT" sz="2000" baseline="-25000" dirty="0"/>
              <a:t>, 1984</a:t>
            </a:r>
            <a:r>
              <a:rPr lang="it-IT" sz="2000" baseline="-25000" dirty="0" smtClean="0"/>
              <a:t>)</a:t>
            </a:r>
            <a:endParaRPr lang="it-IT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44402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7" grpId="0" animBg="1"/>
      <p:bldP spid="8" grpId="0"/>
      <p:bldP spid="10" grpId="0"/>
      <p:bldP spid="11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21</a:t>
            </a:fld>
            <a:endParaRPr 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63899"/>
            <a:ext cx="7641418" cy="136815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6" name="Pentagono 5"/>
          <p:cNvSpPr/>
          <p:nvPr/>
        </p:nvSpPr>
        <p:spPr>
          <a:xfrm>
            <a:off x="107504" y="2996952"/>
            <a:ext cx="1918965" cy="360040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INTEGRAZIONE</a:t>
            </a:r>
            <a:endParaRPr lang="it-IT" b="1" dirty="0"/>
          </a:p>
        </p:txBody>
      </p:sp>
      <p:sp>
        <p:nvSpPr>
          <p:cNvPr id="7" name="Rettangolo 6"/>
          <p:cNvSpPr/>
          <p:nvPr/>
        </p:nvSpPr>
        <p:spPr>
          <a:xfrm>
            <a:off x="2058442" y="2898810"/>
            <a:ext cx="654600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1" dirty="0" smtClean="0"/>
              <a:t>Valutazione contestuale</a:t>
            </a:r>
            <a:r>
              <a:rPr lang="it-IT" dirty="0" smtClean="0"/>
              <a:t>: In </a:t>
            </a:r>
            <a:r>
              <a:rPr lang="it-IT" dirty="0"/>
              <a:t>questa fase compare la forma </a:t>
            </a:r>
            <a:r>
              <a:rPr lang="it-IT" dirty="0" smtClean="0"/>
              <a:t>della valutazione </a:t>
            </a:r>
            <a:r>
              <a:rPr lang="it-IT" dirty="0"/>
              <a:t>contestuale, che </a:t>
            </a:r>
            <a:r>
              <a:rPr lang="it-IT" dirty="0" smtClean="0"/>
              <a:t>implica l’abilità di valutare </a:t>
            </a:r>
            <a:r>
              <a:rPr lang="it-IT" dirty="0"/>
              <a:t>le diverse situazioni e visioni </a:t>
            </a:r>
            <a:r>
              <a:rPr lang="it-IT" dirty="0" smtClean="0"/>
              <a:t>del mondo </a:t>
            </a:r>
            <a:r>
              <a:rPr lang="it-IT" dirty="0"/>
              <a:t>da uno o </a:t>
            </a:r>
            <a:r>
              <a:rPr lang="it-IT" dirty="0" smtClean="0"/>
              <a:t>più background culturali. La persone è in grado di scegliere una posizione valoriale sapendo che ve ne sono altre.</a:t>
            </a:r>
          </a:p>
          <a:p>
            <a:r>
              <a:rPr lang="it-IT" b="1" i="1" dirty="0" smtClean="0"/>
              <a:t>Marginalità costruttiva</a:t>
            </a:r>
            <a:r>
              <a:rPr lang="it-IT" dirty="0" smtClean="0"/>
              <a:t>: è il raggiungimento della sensibilità interculturale che consente un’efficace comunicazione tra culture. È la fase di arrivo, ma non di stallo poiché l’apprendimento è continuo e flessibile. </a:t>
            </a:r>
            <a:endParaRPr lang="it-IT" dirty="0"/>
          </a:p>
        </p:txBody>
      </p:sp>
      <p:sp>
        <p:nvSpPr>
          <p:cNvPr id="8" name="Ovale 7"/>
          <p:cNvSpPr/>
          <p:nvPr/>
        </p:nvSpPr>
        <p:spPr>
          <a:xfrm>
            <a:off x="7308304" y="1767955"/>
            <a:ext cx="1003827" cy="360040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547664" y="76470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MODELLO DELL’ INTERCULTURAL SENSITIVITY</a:t>
            </a:r>
            <a:r>
              <a:rPr lang="it-IT" sz="2000" baseline="-25000" dirty="0" smtClean="0"/>
              <a:t>(Bennett</a:t>
            </a:r>
            <a:r>
              <a:rPr lang="it-IT" sz="2000" baseline="-25000" dirty="0"/>
              <a:t>, 1984</a:t>
            </a:r>
            <a:r>
              <a:rPr lang="it-IT" sz="2000" baseline="-25000" dirty="0" smtClean="0"/>
              <a:t>)</a:t>
            </a:r>
            <a:endParaRPr lang="it-IT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54548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22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ACCULTURAZIONE E MODELLI DI RIFERIMENTO</a:t>
            </a:r>
            <a:endParaRPr lang="it-IT" sz="2000" b="1" dirty="0"/>
          </a:p>
        </p:txBody>
      </p:sp>
      <p:sp>
        <p:nvSpPr>
          <p:cNvPr id="6" name="Pentagono 5"/>
          <p:cNvSpPr/>
          <p:nvPr/>
        </p:nvSpPr>
        <p:spPr>
          <a:xfrm>
            <a:off x="179512" y="1556792"/>
            <a:ext cx="2088232" cy="360040"/>
          </a:xfrm>
          <a:prstGeom prst="homePlate">
            <a:avLst>
              <a:gd name="adj" fmla="val 70491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ACCULTURAZIONE</a:t>
            </a:r>
            <a:endParaRPr lang="it-IT" b="1" dirty="0"/>
          </a:p>
        </p:txBody>
      </p:sp>
      <p:sp>
        <p:nvSpPr>
          <p:cNvPr id="2" name="Rettangolo 1"/>
          <p:cNvSpPr/>
          <p:nvPr/>
        </p:nvSpPr>
        <p:spPr>
          <a:xfrm>
            <a:off x="2286000" y="1412776"/>
            <a:ext cx="6678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Processo </a:t>
            </a:r>
            <a:r>
              <a:rPr lang="it-IT" b="1" dirty="0"/>
              <a:t>che implica cambiamenti </a:t>
            </a:r>
            <a:r>
              <a:rPr lang="it-IT" b="1" dirty="0" smtClean="0"/>
              <a:t>di atteggiamenti, comportamenti </a:t>
            </a:r>
            <a:r>
              <a:rPr lang="it-IT" b="1" dirty="0"/>
              <a:t>e valori </a:t>
            </a:r>
            <a:r>
              <a:rPr lang="it-IT" b="1" dirty="0" smtClean="0"/>
              <a:t>nel momento </a:t>
            </a:r>
            <a:r>
              <a:rPr lang="it-IT" b="1" dirty="0"/>
              <a:t>in cui due culture entrano </a:t>
            </a:r>
            <a:r>
              <a:rPr lang="it-IT" b="1" dirty="0" smtClean="0"/>
              <a:t>in contatto.</a:t>
            </a:r>
            <a:endParaRPr lang="it-IT" b="1" dirty="0"/>
          </a:p>
        </p:txBody>
      </p:sp>
      <p:cxnSp>
        <p:nvCxnSpPr>
          <p:cNvPr id="7" name="Connettore 2 6"/>
          <p:cNvCxnSpPr/>
          <p:nvPr/>
        </p:nvCxnSpPr>
        <p:spPr>
          <a:xfrm>
            <a:off x="4283968" y="2130534"/>
            <a:ext cx="0" cy="362362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/>
          <p:cNvSpPr txBox="1"/>
          <p:nvPr/>
        </p:nvSpPr>
        <p:spPr>
          <a:xfrm>
            <a:off x="683568" y="2543993"/>
            <a:ext cx="74888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u="sng" dirty="0" smtClean="0"/>
              <a:t>3 caratteristiche del processo di acculturazione (Sam, 2006)</a:t>
            </a:r>
            <a:r>
              <a:rPr lang="it-IT" dirty="0" smtClean="0"/>
              <a:t>: </a:t>
            </a: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CONTATTO. È la condizione indispensabile </a:t>
            </a:r>
            <a:r>
              <a:rPr lang="it-IT" dirty="0"/>
              <a:t>perché il processo di acculturazione abbia </a:t>
            </a:r>
            <a:r>
              <a:rPr lang="it-IT" dirty="0" smtClean="0"/>
              <a:t>inizio. La durata non è importante, per esempio già è funzionale nei ragazzi Erasmus che dopo pochi mesi cambiano certe abitudini.</a:t>
            </a: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INFLUENZA RECIPROCA. Si tratta di un cambiamento che coinvolge entrambi i gruppi, senza che esistano dinamiche di potere tra gruppo dominante e gruppo minoritario.</a:t>
            </a: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CAMBIAMENTO</a:t>
            </a:r>
            <a:r>
              <a:rPr lang="it-IT" dirty="0"/>
              <a:t>.  </a:t>
            </a:r>
            <a:r>
              <a:rPr lang="it-IT" dirty="0" smtClean="0"/>
              <a:t>I cambiamenti </a:t>
            </a:r>
            <a:r>
              <a:rPr lang="it-IT" dirty="0"/>
              <a:t>conseguenti </a:t>
            </a:r>
            <a:r>
              <a:rPr lang="it-IT" dirty="0" smtClean="0"/>
              <a:t>all’acculturazione possano </a:t>
            </a:r>
            <a:r>
              <a:rPr lang="it-IT" dirty="0"/>
              <a:t>essere di tipo fisico, politico, economico, sociale e </a:t>
            </a:r>
            <a:r>
              <a:rPr lang="it-IT" dirty="0" smtClean="0"/>
              <a:t>culturale, oltre </a:t>
            </a:r>
            <a:r>
              <a:rPr lang="it-IT" dirty="0"/>
              <a:t>che, naturalmente, psicologico.</a:t>
            </a:r>
          </a:p>
          <a:p>
            <a:pPr algn="just">
              <a:buClr>
                <a:srgbClr val="C00000"/>
              </a:buClr>
            </a:pPr>
            <a:endParaRPr lang="it-IT" dirty="0" smtClean="0"/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432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23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ACCULTURAZIONE E MODELLI DI RIFERIMENTO</a:t>
            </a:r>
            <a:endParaRPr lang="it-IT" sz="2000" b="1" dirty="0"/>
          </a:p>
        </p:txBody>
      </p:sp>
      <p:sp>
        <p:nvSpPr>
          <p:cNvPr id="10" name="Onda 1 9"/>
          <p:cNvSpPr/>
          <p:nvPr/>
        </p:nvSpPr>
        <p:spPr>
          <a:xfrm>
            <a:off x="3419872" y="1340768"/>
            <a:ext cx="2160240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MODELLO BIDIMENSIONALE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493844" y="2301465"/>
            <a:ext cx="3134937" cy="923330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Mantenimento delle caratteristiche del proprio gruppo etnico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5258665" y="2420888"/>
            <a:ext cx="2736304" cy="646331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Contatto con l’Alterità del </a:t>
            </a:r>
            <a:r>
              <a:rPr lang="it-IT" dirty="0"/>
              <a:t>p</a:t>
            </a:r>
            <a:r>
              <a:rPr lang="it-IT" dirty="0" smtClean="0"/>
              <a:t>aese di arrivo</a:t>
            </a:r>
            <a:endParaRPr lang="it-IT" dirty="0"/>
          </a:p>
        </p:txBody>
      </p:sp>
      <p:sp>
        <p:nvSpPr>
          <p:cNvPr id="13" name="Più 12"/>
          <p:cNvSpPr/>
          <p:nvPr/>
        </p:nvSpPr>
        <p:spPr>
          <a:xfrm>
            <a:off x="4173832" y="2512122"/>
            <a:ext cx="508924" cy="501969"/>
          </a:xfrm>
          <a:prstGeom prst="mathPlus">
            <a:avLst>
              <a:gd name="adj1" fmla="val 17828"/>
            </a:avLst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destra 13"/>
          <p:cNvSpPr/>
          <p:nvPr/>
        </p:nvSpPr>
        <p:spPr>
          <a:xfrm rot="5400000">
            <a:off x="4248119" y="3285139"/>
            <a:ext cx="360040" cy="215714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2061313" y="3681015"/>
            <a:ext cx="5021994" cy="1200329"/>
          </a:xfrm>
          <a:prstGeom prst="rect">
            <a:avLst/>
          </a:prstGeom>
          <a:ln w="19050">
            <a:solidFill>
              <a:srgbClr val="CC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 smtClean="0"/>
              <a:t>«SPAZIO INTERCULTURALE»</a:t>
            </a:r>
          </a:p>
          <a:p>
            <a:pPr algn="ctr"/>
            <a:r>
              <a:rPr lang="it-IT" dirty="0" smtClean="0"/>
              <a:t>i membri </a:t>
            </a:r>
            <a:r>
              <a:rPr lang="it-IT" dirty="0"/>
              <a:t>dei </a:t>
            </a:r>
            <a:r>
              <a:rPr lang="it-IT" dirty="0" smtClean="0"/>
              <a:t>gruppi sviluppano caratteristiche culturali e instaurano le relazioni </a:t>
            </a:r>
            <a:r>
              <a:rPr lang="it-IT" dirty="0"/>
              <a:t>sociali importanti per </a:t>
            </a:r>
            <a:r>
              <a:rPr lang="it-IT" dirty="0" smtClean="0"/>
              <a:t>la sopravvivenza </a:t>
            </a:r>
            <a:r>
              <a:rPr lang="it-IT" dirty="0"/>
              <a:t>dei gruppi </a:t>
            </a:r>
            <a:r>
              <a:rPr lang="it-IT" dirty="0" smtClean="0"/>
              <a:t>stessi </a:t>
            </a:r>
            <a:r>
              <a:rPr lang="it-IT" dirty="0"/>
              <a:t>(Betty, 2001</a:t>
            </a:r>
            <a:r>
              <a:rPr lang="it-IT" dirty="0" smtClean="0"/>
              <a:t>).</a:t>
            </a:r>
            <a:endParaRPr lang="it-IT" dirty="0"/>
          </a:p>
        </p:txBody>
      </p:sp>
      <p:sp>
        <p:nvSpPr>
          <p:cNvPr id="18" name="Freccia circolare a destra 17"/>
          <p:cNvSpPr/>
          <p:nvPr/>
        </p:nvSpPr>
        <p:spPr>
          <a:xfrm>
            <a:off x="1043608" y="4581128"/>
            <a:ext cx="1008112" cy="967140"/>
          </a:xfrm>
          <a:prstGeom prst="curvedRightArrow">
            <a:avLst>
              <a:gd name="adj1" fmla="val 25000"/>
              <a:gd name="adj2" fmla="val 14218"/>
              <a:gd name="adj3" fmla="val 12245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2051720" y="5171974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Acculturazione in </a:t>
            </a:r>
            <a:r>
              <a:rPr lang="it-IT" dirty="0"/>
              <a:t>4 strategie</a:t>
            </a:r>
            <a:r>
              <a:rPr lang="it-IT" b="1" dirty="0" smtClean="0"/>
              <a:t>: integrazione</a:t>
            </a:r>
            <a:r>
              <a:rPr lang="it-IT" b="1" dirty="0"/>
              <a:t>, assimilazione, separazione e </a:t>
            </a:r>
            <a:r>
              <a:rPr lang="it-IT" b="1" dirty="0" smtClean="0"/>
              <a:t>marginalità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897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6" grpId="0" animBg="1"/>
      <p:bldP spid="18" grpId="0" animBg="1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24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ACCULTURAZIONE E MODELLI DI RIFERIMENTO</a:t>
            </a:r>
            <a:endParaRPr lang="it-IT" sz="2000" b="1" dirty="0"/>
          </a:p>
        </p:txBody>
      </p:sp>
      <p:sp>
        <p:nvSpPr>
          <p:cNvPr id="6" name="Onda 1 5"/>
          <p:cNvSpPr/>
          <p:nvPr/>
        </p:nvSpPr>
        <p:spPr>
          <a:xfrm>
            <a:off x="3203848" y="1249016"/>
            <a:ext cx="2592288" cy="1099864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MODELLO DI ACCULTURAZIONE INTERATTIVA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395536" y="2464643"/>
            <a:ext cx="79928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u="sng" dirty="0" smtClean="0"/>
              <a:t>Cinque orientamenti acculturativi</a:t>
            </a:r>
            <a:r>
              <a:rPr lang="it-IT" dirty="0" smtClean="0"/>
              <a:t>: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</a:pPr>
            <a:r>
              <a:rPr lang="it-IT" b="1" dirty="0" smtClean="0"/>
              <a:t>Integrazione</a:t>
            </a:r>
            <a:r>
              <a:rPr lang="it-IT" dirty="0" smtClean="0"/>
              <a:t>. I membri maggioritari accettano la minoranza e si adoperano assieme a favore di un biculturalismo che lasci libertà di esprimere la cultura di ognuno.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</a:pPr>
            <a:r>
              <a:rPr lang="it-IT" b="1" dirty="0" smtClean="0"/>
              <a:t>Assimilazione</a:t>
            </a:r>
            <a:r>
              <a:rPr lang="it-IT" dirty="0" smtClean="0"/>
              <a:t>. La maggioranza si pone come cultura dominante, per cui la minoranza deve abbandonare la propria.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</a:pPr>
            <a:r>
              <a:rPr lang="it-IT" b="1" dirty="0" smtClean="0"/>
              <a:t>Segregazione</a:t>
            </a:r>
            <a:r>
              <a:rPr lang="it-IT" dirty="0" smtClean="0"/>
              <a:t>. La comunità ospitante accetta la cultura altrui ma non ne vuole avere contatto.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</a:pPr>
            <a:r>
              <a:rPr lang="it-IT" b="1" dirty="0" smtClean="0"/>
              <a:t>Esclusione</a:t>
            </a:r>
            <a:r>
              <a:rPr lang="it-IT" dirty="0" smtClean="0"/>
              <a:t>. Si nega alla minoranza sia di mantenere la cultura di origine sia di adottare quella della maggioranza.</a:t>
            </a:r>
          </a:p>
          <a:p>
            <a:pPr marL="342900" indent="-342900">
              <a:buClr>
                <a:srgbClr val="C00000"/>
              </a:buClr>
              <a:buFont typeface="+mj-lt"/>
              <a:buAutoNum type="arabicParenR"/>
            </a:pPr>
            <a:r>
              <a:rPr lang="it-IT" b="1" dirty="0" smtClean="0"/>
              <a:t>Individualismo</a:t>
            </a:r>
            <a:r>
              <a:rPr lang="it-IT" dirty="0" smtClean="0"/>
              <a:t>. Ci so orienta sulle caratteristiche dei singoli e non sul gruppo o cultura di riferimento.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416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25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043608" y="2073622"/>
            <a:ext cx="70889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i="1" dirty="0"/>
              <a:t>L’esito positivo dell’incontro tra culture </a:t>
            </a:r>
            <a:r>
              <a:rPr lang="it-IT" i="1" dirty="0"/>
              <a:t>diverse e il relativo benessere</a:t>
            </a:r>
          </a:p>
          <a:p>
            <a:pPr algn="ctr"/>
            <a:r>
              <a:rPr lang="it-IT" i="1" dirty="0"/>
              <a:t>psicologico comporta una </a:t>
            </a:r>
            <a:r>
              <a:rPr lang="it-IT" b="1" i="1" dirty="0"/>
              <a:t>soddisfazione in termini psicologici, di salute</a:t>
            </a:r>
          </a:p>
          <a:p>
            <a:pPr algn="ctr"/>
            <a:r>
              <a:rPr lang="it-IT" b="1" i="1" dirty="0"/>
              <a:t>mentale e fisica, di competenza scolastica e lavorativa e alta stima di sé</a:t>
            </a:r>
            <a:r>
              <a:rPr lang="it-IT" i="1" dirty="0" smtClean="0"/>
              <a:t>.</a:t>
            </a:r>
            <a:endParaRPr lang="it-IT" i="1" dirty="0"/>
          </a:p>
        </p:txBody>
      </p:sp>
      <p:sp>
        <p:nvSpPr>
          <p:cNvPr id="9" name="Rettangolo 8"/>
          <p:cNvSpPr/>
          <p:nvPr/>
        </p:nvSpPr>
        <p:spPr>
          <a:xfrm>
            <a:off x="179512" y="4513903"/>
            <a:ext cx="6944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i="1" dirty="0" smtClean="0"/>
              <a:t>Lo stile dell’alternanza dell’identità </a:t>
            </a:r>
            <a:r>
              <a:rPr lang="it-IT" i="1" dirty="0" smtClean="0"/>
              <a:t>è la modalità </a:t>
            </a:r>
            <a:r>
              <a:rPr lang="it-IT" i="1" dirty="0"/>
              <a:t>migliore di acculturazione</a:t>
            </a:r>
            <a:r>
              <a:rPr lang="it-IT" i="1" dirty="0" smtClean="0"/>
              <a:t>, poiché mira a valorizzare la propria cultura- che funge da supporto e conserva il senso di appartenenza- e ad adattarsi alla nuova società, creando in essa importanti relazioni. </a:t>
            </a:r>
            <a:endParaRPr lang="it-IT" i="1" dirty="0"/>
          </a:p>
        </p:txBody>
      </p:sp>
      <p:sp>
        <p:nvSpPr>
          <p:cNvPr id="10" name="Rettangolo 9"/>
          <p:cNvSpPr/>
          <p:nvPr/>
        </p:nvSpPr>
        <p:spPr>
          <a:xfrm>
            <a:off x="2267744" y="3430741"/>
            <a:ext cx="6293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i="1" dirty="0" smtClean="0"/>
              <a:t>L’identità multipla </a:t>
            </a:r>
            <a:r>
              <a:rPr lang="it-IT" i="1" dirty="0" smtClean="0"/>
              <a:t>(</a:t>
            </a:r>
            <a:r>
              <a:rPr lang="it-IT" i="1" dirty="0" err="1" smtClean="0"/>
              <a:t>italomarocchino</a:t>
            </a:r>
            <a:r>
              <a:rPr lang="it-IT" i="1" dirty="0" smtClean="0"/>
              <a:t>, </a:t>
            </a:r>
            <a:r>
              <a:rPr lang="it-IT" i="1" dirty="0" err="1" smtClean="0"/>
              <a:t>francopakistano</a:t>
            </a:r>
            <a:r>
              <a:rPr lang="it-IT" i="1" dirty="0" smtClean="0"/>
              <a:t> </a:t>
            </a:r>
            <a:r>
              <a:rPr lang="it-IT" i="1" dirty="0" err="1" smtClean="0"/>
              <a:t>ec</a:t>
            </a:r>
            <a:r>
              <a:rPr lang="it-IT" i="1" dirty="0" smtClean="0"/>
              <a:t>.) garantisce la coesistenza di più culture e l’apertura verso il nuovo. </a:t>
            </a:r>
            <a:endParaRPr lang="it-IT" i="1" dirty="0"/>
          </a:p>
        </p:txBody>
      </p:sp>
      <p:sp>
        <p:nvSpPr>
          <p:cNvPr id="11" name="Fumetto 4 10"/>
          <p:cNvSpPr/>
          <p:nvPr/>
        </p:nvSpPr>
        <p:spPr>
          <a:xfrm>
            <a:off x="395536" y="620688"/>
            <a:ext cx="2808312" cy="1320155"/>
          </a:xfrm>
          <a:prstGeom prst="cloudCallout">
            <a:avLst>
              <a:gd name="adj1" fmla="val -55366"/>
              <a:gd name="adj2" fmla="val 5244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CONCLUDENDO…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993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DEFINIZIONI DI CULTURA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11560" y="1663640"/>
            <a:ext cx="7776864" cy="1477328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Con </a:t>
            </a:r>
            <a:r>
              <a:rPr lang="it-IT" b="1" i="1" dirty="0"/>
              <a:t>cultura</a:t>
            </a:r>
            <a:r>
              <a:rPr lang="it-IT" i="1" dirty="0"/>
              <a:t> la psicologia culturale (da </a:t>
            </a:r>
            <a:r>
              <a:rPr lang="it-IT" i="1" dirty="0" err="1"/>
              <a:t>Vygotskij</a:t>
            </a:r>
            <a:r>
              <a:rPr lang="it-IT" i="1" dirty="0"/>
              <a:t> a </a:t>
            </a:r>
            <a:r>
              <a:rPr lang="it-IT" i="1" dirty="0" smtClean="0"/>
              <a:t>Cole) </a:t>
            </a:r>
            <a:r>
              <a:rPr lang="it-IT" b="1" i="1" dirty="0" smtClean="0"/>
              <a:t>intende </a:t>
            </a:r>
            <a:r>
              <a:rPr lang="it-IT" b="1" i="1" dirty="0"/>
              <a:t>l’insieme dei sistemi di mediazione</a:t>
            </a:r>
            <a:r>
              <a:rPr lang="it-IT" i="1" dirty="0"/>
              <a:t> che permette agli esseri </a:t>
            </a:r>
            <a:r>
              <a:rPr lang="it-IT" i="1" dirty="0" smtClean="0"/>
              <a:t>umani di </a:t>
            </a:r>
            <a:r>
              <a:rPr lang="it-IT" i="1" dirty="0"/>
              <a:t>interagire fra di loro e </a:t>
            </a:r>
            <a:r>
              <a:rPr lang="it-IT" i="1" dirty="0" smtClean="0"/>
              <a:t>con l’ambiente </a:t>
            </a:r>
            <a:r>
              <a:rPr lang="it-IT" i="1" dirty="0"/>
              <a:t>fisico. In questo senso non </a:t>
            </a:r>
            <a:r>
              <a:rPr lang="it-IT" i="1" dirty="0" smtClean="0"/>
              <a:t>c’è un </a:t>
            </a:r>
            <a:r>
              <a:rPr lang="it-IT" i="1" dirty="0"/>
              <a:t>momento in cui la cultura è </a:t>
            </a:r>
            <a:r>
              <a:rPr lang="it-IT" i="1" dirty="0" smtClean="0"/>
              <a:t>stata inventata</a:t>
            </a:r>
            <a:r>
              <a:rPr lang="it-IT" i="1" dirty="0"/>
              <a:t>, </a:t>
            </a:r>
            <a:r>
              <a:rPr lang="it-IT" i="1" dirty="0" smtClean="0"/>
              <a:t>è </a:t>
            </a:r>
            <a:r>
              <a:rPr lang="it-IT" i="1" dirty="0"/>
              <a:t>il nostro modo di </a:t>
            </a:r>
            <a:r>
              <a:rPr lang="it-IT" i="1" dirty="0" smtClean="0"/>
              <a:t>vivere.</a:t>
            </a:r>
          </a:p>
          <a:p>
            <a:pPr algn="ctr"/>
            <a:r>
              <a:rPr lang="it-IT" i="1" dirty="0" smtClean="0"/>
              <a:t> </a:t>
            </a:r>
            <a:r>
              <a:rPr lang="it-IT" dirty="0" smtClean="0"/>
              <a:t>(Mantovani, 2006)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762980" y="3745180"/>
            <a:ext cx="73300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ARTEFATTI</a:t>
            </a:r>
            <a:r>
              <a:rPr lang="it-IT" dirty="0" smtClean="0"/>
              <a:t>:</a:t>
            </a:r>
          </a:p>
          <a:p>
            <a:pPr algn="ctr"/>
            <a:r>
              <a:rPr lang="it-IT" dirty="0" smtClean="0"/>
              <a:t>La cultura esprime le sue credenze, linguaggi, pratiche quotidiane con strumenti </a:t>
            </a:r>
            <a:r>
              <a:rPr lang="it-IT" dirty="0"/>
              <a:t>di mediazione derivanti dall’ esperienza </a:t>
            </a:r>
            <a:r>
              <a:rPr lang="it-IT" dirty="0" smtClean="0"/>
              <a:t>quali libri, pc, scuola, famiglia e cosi via (Cole 1995). </a:t>
            </a:r>
          </a:p>
          <a:p>
            <a:pPr algn="ctr"/>
            <a:r>
              <a:rPr lang="it-IT" dirty="0" smtClean="0"/>
              <a:t>La </a:t>
            </a:r>
            <a:r>
              <a:rPr lang="it-IT" dirty="0"/>
              <a:t>cultura organizza gli artefatti e dà loro un </a:t>
            </a:r>
            <a:r>
              <a:rPr lang="it-IT" dirty="0" smtClean="0"/>
              <a:t>senso affinché </a:t>
            </a:r>
            <a:r>
              <a:rPr lang="it-IT" dirty="0"/>
              <a:t>gli individui possano utilizzarli nella relazione con </a:t>
            </a:r>
            <a:r>
              <a:rPr lang="it-IT" dirty="0" smtClean="0"/>
              <a:t>l’ambiente fisico </a:t>
            </a:r>
            <a:r>
              <a:rPr lang="it-IT" dirty="0"/>
              <a:t>e sociale.</a:t>
            </a:r>
          </a:p>
          <a:p>
            <a:pPr algn="ctr"/>
            <a:endParaRPr lang="it-IT" dirty="0"/>
          </a:p>
        </p:txBody>
      </p:sp>
      <p:sp>
        <p:nvSpPr>
          <p:cNvPr id="9" name="Freccia a destra 8"/>
          <p:cNvSpPr/>
          <p:nvPr/>
        </p:nvSpPr>
        <p:spPr>
          <a:xfrm rot="5400000">
            <a:off x="4211960" y="3320988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9314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DEFINIZIONI DI CULTURA</a:t>
            </a:r>
            <a:endParaRPr lang="it-IT" sz="20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719572" y="1558533"/>
            <a:ext cx="7632848" cy="646331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Quando di parla di costruzione </a:t>
            </a:r>
            <a:r>
              <a:rPr lang="it-IT" i="1" dirty="0"/>
              <a:t>della </a:t>
            </a:r>
            <a:r>
              <a:rPr lang="it-IT" i="1" dirty="0" smtClean="0"/>
              <a:t>cultura non </a:t>
            </a:r>
            <a:r>
              <a:rPr lang="it-IT" i="1" dirty="0"/>
              <a:t>si può dimenticare quello </a:t>
            </a:r>
            <a:r>
              <a:rPr lang="it-IT" i="1" dirty="0" smtClean="0"/>
              <a:t>di </a:t>
            </a:r>
            <a:r>
              <a:rPr lang="it-IT" b="1" i="1" dirty="0" smtClean="0"/>
              <a:t>DIVERSIT</a:t>
            </a:r>
            <a:r>
              <a:rPr lang="it-IT" b="1" i="1" dirty="0" smtClean="0">
                <a:latin typeface="Calibri" panose="020F0502020204030204" pitchFamily="34" charset="0"/>
              </a:rPr>
              <a:t>Á </a:t>
            </a:r>
            <a:r>
              <a:rPr lang="it-IT" b="1" i="1" dirty="0" smtClean="0"/>
              <a:t>CULTURALE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987824" y="4172887"/>
            <a:ext cx="42057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</a:t>
            </a:r>
            <a:r>
              <a:rPr lang="it-IT" u="sng" dirty="0"/>
              <a:t>conoscenza socioculturale </a:t>
            </a:r>
            <a:r>
              <a:rPr lang="it-IT" dirty="0"/>
              <a:t>è </a:t>
            </a:r>
            <a:r>
              <a:rPr lang="it-IT" dirty="0" smtClean="0"/>
              <a:t>l’esempio di credenze </a:t>
            </a:r>
            <a:r>
              <a:rPr lang="it-IT" dirty="0"/>
              <a:t>condivise: </a:t>
            </a:r>
            <a:r>
              <a:rPr lang="it-IT" dirty="0" smtClean="0"/>
              <a:t>condividere conoscenze circa il mondo e la quotidianità permette di comprenderci tra noi.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115616" y="2804735"/>
            <a:ext cx="7070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Incontrare l’altro è un evento fondamentale ma anche pieno di </a:t>
            </a:r>
            <a:r>
              <a:rPr lang="it-IT" dirty="0" smtClean="0"/>
              <a:t>difficoltà poiché entrano in gioco due fattori: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Cultura come pratiche di vita in cui una persona nasce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Cultura più astratta con i suoi sistemi di credenze, norme e tradizioni</a:t>
            </a:r>
          </a:p>
        </p:txBody>
      </p:sp>
      <p:sp>
        <p:nvSpPr>
          <p:cNvPr id="8" name="Freccia a destra 7"/>
          <p:cNvSpPr/>
          <p:nvPr/>
        </p:nvSpPr>
        <p:spPr>
          <a:xfrm rot="5400000">
            <a:off x="4211960" y="2384884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" name="Connettore 7 10"/>
          <p:cNvCxnSpPr/>
          <p:nvPr/>
        </p:nvCxnSpPr>
        <p:spPr>
          <a:xfrm>
            <a:off x="2555776" y="4012034"/>
            <a:ext cx="432048" cy="281062"/>
          </a:xfrm>
          <a:prstGeom prst="curvedConnector3">
            <a:avLst>
              <a:gd name="adj1" fmla="val -21743"/>
            </a:avLst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84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DEFINIZIONI DI CULTURA</a:t>
            </a:r>
            <a:endParaRPr lang="it-IT" sz="2000" b="1" dirty="0"/>
          </a:p>
        </p:txBody>
      </p:sp>
      <p:sp>
        <p:nvSpPr>
          <p:cNvPr id="6" name="Fumetto 1 5"/>
          <p:cNvSpPr/>
          <p:nvPr/>
        </p:nvSpPr>
        <p:spPr>
          <a:xfrm>
            <a:off x="179512" y="1412776"/>
            <a:ext cx="3427016" cy="1417516"/>
          </a:xfrm>
          <a:prstGeom prst="wedgeRectCallout">
            <a:avLst>
              <a:gd name="adj1" fmla="val -45839"/>
              <a:gd name="adj2" fmla="val 72317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Il pericolo </a:t>
            </a:r>
            <a:r>
              <a:rPr lang="it-IT" dirty="0">
                <a:solidFill>
                  <a:schemeClr val="tx1"/>
                </a:solidFill>
              </a:rPr>
              <a:t>maggiore oggi è l’aumento delle forme di identità culturale e nazionale che cercano di difendersi adottando una visione chiusa della cultura</a:t>
            </a:r>
            <a:r>
              <a:rPr lang="it-IT" dirty="0" smtClean="0">
                <a:solidFill>
                  <a:schemeClr val="tx1"/>
                </a:solidFill>
              </a:rPr>
              <a:t>.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139952" y="2230127"/>
            <a:ext cx="4572000" cy="1200329"/>
          </a:xfrm>
          <a:prstGeom prst="rect">
            <a:avLst/>
          </a:prstGeom>
          <a:ln>
            <a:solidFill>
              <a:srgbClr val="CC0000"/>
            </a:solidFill>
          </a:ln>
        </p:spPr>
        <p:txBody>
          <a:bodyPr>
            <a:spAutoFit/>
          </a:bodyPr>
          <a:lstStyle/>
          <a:p>
            <a:pPr algn="ctr"/>
            <a:r>
              <a:rPr lang="it-IT" dirty="0"/>
              <a:t>Uno dei maggiori problemi che possiamo incontrare nel dibattito </a:t>
            </a:r>
            <a:r>
              <a:rPr lang="it-IT" dirty="0" smtClean="0"/>
              <a:t>fra cultura </a:t>
            </a:r>
            <a:r>
              <a:rPr lang="it-IT" dirty="0"/>
              <a:t>e culture è quello che ci rimanda al tema della </a:t>
            </a:r>
            <a:r>
              <a:rPr lang="it-IT" b="1" i="1" dirty="0"/>
              <a:t>condivisione </a:t>
            </a:r>
            <a:endParaRPr lang="it-IT" b="1" dirty="0"/>
          </a:p>
        </p:txBody>
      </p:sp>
      <p:cxnSp>
        <p:nvCxnSpPr>
          <p:cNvPr id="8" name="Connettore 7 7"/>
          <p:cNvCxnSpPr/>
          <p:nvPr/>
        </p:nvCxnSpPr>
        <p:spPr>
          <a:xfrm>
            <a:off x="3606528" y="1988840"/>
            <a:ext cx="929468" cy="227346"/>
          </a:xfrm>
          <a:prstGeom prst="curvedConnector3">
            <a:avLst>
              <a:gd name="adj1" fmla="val 95910"/>
            </a:avLst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7 12"/>
          <p:cNvCxnSpPr/>
          <p:nvPr/>
        </p:nvCxnSpPr>
        <p:spPr>
          <a:xfrm rot="5400000">
            <a:off x="6181899" y="3610517"/>
            <a:ext cx="480810" cy="261793"/>
          </a:xfrm>
          <a:prstGeom prst="curvedConnector3">
            <a:avLst>
              <a:gd name="adj1" fmla="val 83365"/>
            </a:avLst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4725870" y="4005064"/>
            <a:ext cx="3654660" cy="1477328"/>
          </a:xfrm>
          <a:prstGeom prst="rect">
            <a:avLst/>
          </a:prstGeom>
          <a:noFill/>
          <a:ln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Il </a:t>
            </a:r>
            <a:r>
              <a:rPr lang="it-IT" b="1" i="1" dirty="0"/>
              <a:t>discorso</a:t>
            </a:r>
            <a:r>
              <a:rPr lang="it-IT" dirty="0"/>
              <a:t> viene considerato </a:t>
            </a:r>
            <a:r>
              <a:rPr lang="it-IT" dirty="0" smtClean="0"/>
              <a:t>come un </a:t>
            </a:r>
            <a:r>
              <a:rPr lang="it-IT" dirty="0"/>
              <a:t>luogo concreto di costruzione sociale </a:t>
            </a:r>
            <a:r>
              <a:rPr lang="it-IT" dirty="0" smtClean="0"/>
              <a:t>delle conoscenze, </a:t>
            </a:r>
            <a:r>
              <a:rPr lang="it-IT" dirty="0"/>
              <a:t>non è solamente </a:t>
            </a:r>
            <a:r>
              <a:rPr lang="it-IT" dirty="0" smtClean="0"/>
              <a:t>un mezzo </a:t>
            </a:r>
            <a:r>
              <a:rPr lang="it-IT" dirty="0"/>
              <a:t>attraverso cui ci si rappresenta la </a:t>
            </a:r>
            <a:r>
              <a:rPr lang="it-IT" dirty="0" smtClean="0"/>
              <a:t>realtà. </a:t>
            </a:r>
            <a:endParaRPr lang="it-IT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232429" y="4221088"/>
            <a:ext cx="38355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Perseguire quindi la formazione di identità plurali, narrative e dialogiche capaci di riconoscersi nel segno della differenza = </a:t>
            </a:r>
            <a:r>
              <a:rPr lang="it-IT" b="1" dirty="0"/>
              <a:t>CULTURA COME PROCESSO DIALOGICO</a:t>
            </a:r>
          </a:p>
          <a:p>
            <a:endParaRPr lang="it-IT" dirty="0"/>
          </a:p>
        </p:txBody>
      </p:sp>
      <p:sp>
        <p:nvSpPr>
          <p:cNvPr id="35" name="Ovale 34"/>
          <p:cNvSpPr/>
          <p:nvPr/>
        </p:nvSpPr>
        <p:spPr>
          <a:xfrm>
            <a:off x="173487" y="3883411"/>
            <a:ext cx="3966465" cy="2065869"/>
          </a:xfrm>
          <a:prstGeom prst="ellipse">
            <a:avLst/>
          </a:prstGeom>
          <a:noFill/>
          <a:ln w="28575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7" name="Connettore 7 36"/>
          <p:cNvCxnSpPr/>
          <p:nvPr/>
        </p:nvCxnSpPr>
        <p:spPr>
          <a:xfrm rot="10800000" flipV="1">
            <a:off x="3778243" y="5522062"/>
            <a:ext cx="1047437" cy="139185"/>
          </a:xfrm>
          <a:prstGeom prst="curvedConnector3">
            <a:avLst>
              <a:gd name="adj1" fmla="val -23515"/>
            </a:avLst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29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21" grpId="0" animBg="1"/>
      <p:bldP spid="22" grpId="0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5" name="Pentagono 4"/>
          <p:cNvSpPr/>
          <p:nvPr/>
        </p:nvSpPr>
        <p:spPr>
          <a:xfrm>
            <a:off x="323528" y="1052736"/>
            <a:ext cx="1728192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CO - CULTURA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267744" y="908720"/>
            <a:ext cx="6552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Oggi è pressoché impossibile identificarsi con una sola cultura, ci si sente invece </a:t>
            </a:r>
            <a:r>
              <a:rPr lang="it-IT" b="1" dirty="0" smtClean="0"/>
              <a:t>membri di una cultura appartenete a una più vasta che le contiene</a:t>
            </a:r>
            <a:r>
              <a:rPr lang="it-IT" dirty="0" smtClean="0"/>
              <a:t> (ES. Afroamericani negli Stati Uniti o i gay).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67544" y="2204864"/>
            <a:ext cx="82192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u="sng" dirty="0" smtClean="0"/>
              <a:t>Sei dimensioni salienti nelle società pluraliste:</a:t>
            </a:r>
          </a:p>
          <a:p>
            <a:pPr algn="ctr"/>
            <a:endParaRPr lang="it-IT" dirty="0" smtClean="0"/>
          </a:p>
          <a:p>
            <a:pPr marL="342900" indent="-342900">
              <a:buFont typeface="+mj-lt"/>
              <a:buAutoNum type="arabicPeriod"/>
            </a:pPr>
            <a:r>
              <a:rPr lang="it-IT" b="1" dirty="0" smtClean="0"/>
              <a:t>Diversità</a:t>
            </a:r>
            <a:r>
              <a:rPr lang="it-IT" dirty="0" smtClean="0"/>
              <a:t>. Culture che al loro interno hanno una variabilità (alta o bassa) per identità etnica o regionale.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 smtClean="0"/>
              <a:t>Uguaglianza</a:t>
            </a:r>
            <a:r>
              <a:rPr lang="it-IT" dirty="0" smtClean="0"/>
              <a:t>. Le reali differenze tra i gruppi e gli individui sono in base allo status.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 smtClean="0"/>
              <a:t>Conformismo</a:t>
            </a:r>
            <a:r>
              <a:rPr lang="it-IT" dirty="0" smtClean="0"/>
              <a:t>. Vi sono società in cui i soggetti devono attenersi strettamente alle norme sociali, altre invece sono c’è più elasticità.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 smtClean="0"/>
              <a:t>Ricchezza</a:t>
            </a:r>
            <a:r>
              <a:rPr lang="it-IT" dirty="0" smtClean="0"/>
              <a:t>. Si tiene conto di come essa sia distribuita per soggetti e gruppi della società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 smtClean="0"/>
              <a:t>Spazio</a:t>
            </a:r>
            <a:r>
              <a:rPr lang="it-IT" dirty="0" smtClean="0"/>
              <a:t>. Come le persone usano gli spazi nelle relazioni.</a:t>
            </a:r>
          </a:p>
          <a:p>
            <a:pPr marL="342900" indent="-342900">
              <a:buFont typeface="+mj-lt"/>
              <a:buAutoNum type="arabicPeriod"/>
            </a:pPr>
            <a:r>
              <a:rPr lang="it-IT" b="1" dirty="0" smtClean="0"/>
              <a:t>Tempo</a:t>
            </a:r>
            <a:r>
              <a:rPr lang="it-IT" dirty="0" smtClean="0"/>
              <a:t>. Analogamente allo spazio, anche questa dimensione determina i rapporti interpersonale e </a:t>
            </a:r>
            <a:r>
              <a:rPr lang="it-IT" dirty="0" err="1" smtClean="0"/>
              <a:t>intergruppi</a:t>
            </a:r>
            <a:r>
              <a:rPr lang="it-IT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889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400103" y="1532529"/>
            <a:ext cx="2570575" cy="369332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none" rtlCol="0">
            <a:spAutoFit/>
          </a:bodyPr>
          <a:lstStyle/>
          <a:p>
            <a:r>
              <a:rPr lang="it-IT" b="1" dirty="0" smtClean="0"/>
              <a:t>SOCIET</a:t>
            </a:r>
            <a:r>
              <a:rPr lang="it-IT" b="1" dirty="0" smtClean="0">
                <a:latin typeface="Calibri" panose="020F0502020204030204" pitchFamily="34" charset="0"/>
              </a:rPr>
              <a:t>Á INDIVIDUALISTE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21847" y="3406122"/>
            <a:ext cx="2436886" cy="369332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none" rtlCol="0">
            <a:spAutoFit/>
          </a:bodyPr>
          <a:lstStyle/>
          <a:p>
            <a:r>
              <a:rPr lang="it-IT" b="1" dirty="0" smtClean="0"/>
              <a:t>SOCIET</a:t>
            </a:r>
            <a:r>
              <a:rPr lang="it-IT" b="1" dirty="0" smtClean="0">
                <a:latin typeface="Calibri" panose="020F0502020204030204" pitchFamily="34" charset="0"/>
              </a:rPr>
              <a:t>Á COLLETTIVISTE</a:t>
            </a:r>
            <a:endParaRPr lang="it-IT" b="1" dirty="0"/>
          </a:p>
        </p:txBody>
      </p:sp>
      <p:sp>
        <p:nvSpPr>
          <p:cNvPr id="7" name="Diverso da 6"/>
          <p:cNvSpPr/>
          <p:nvPr/>
        </p:nvSpPr>
        <p:spPr>
          <a:xfrm>
            <a:off x="1154156" y="2397081"/>
            <a:ext cx="936104" cy="432048"/>
          </a:xfrm>
          <a:prstGeom prst="mathNotEqual">
            <a:avLst>
              <a:gd name="adj1" fmla="val 12381"/>
              <a:gd name="adj2" fmla="val 6600000"/>
              <a:gd name="adj3" fmla="val 22279"/>
            </a:avLst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040495" y="1196752"/>
            <a:ext cx="59121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V</a:t>
            </a:r>
            <a:r>
              <a:rPr lang="it-IT" dirty="0" smtClean="0"/>
              <a:t>isione </a:t>
            </a:r>
            <a:r>
              <a:rPr lang="it-IT" dirty="0"/>
              <a:t>del mondo in cui le persone </a:t>
            </a:r>
            <a:r>
              <a:rPr lang="it-IT" dirty="0" smtClean="0"/>
              <a:t>attribuiscono </a:t>
            </a:r>
            <a:r>
              <a:rPr lang="it-IT" b="1" dirty="0" smtClean="0"/>
              <a:t>maggiore </a:t>
            </a:r>
            <a:r>
              <a:rPr lang="it-IT" b="1" dirty="0"/>
              <a:t>importanza a emergere come singoli individui</a:t>
            </a:r>
            <a:r>
              <a:rPr lang="it-IT" dirty="0"/>
              <a:t> e prediligono </a:t>
            </a:r>
            <a:r>
              <a:rPr lang="it-IT" dirty="0" smtClean="0"/>
              <a:t>i valori </a:t>
            </a:r>
            <a:r>
              <a:rPr lang="it-IT" dirty="0"/>
              <a:t>di indipendenza e </a:t>
            </a:r>
            <a:r>
              <a:rPr lang="it-IT" dirty="0" smtClean="0"/>
              <a:t>unicità. </a:t>
            </a:r>
          </a:p>
          <a:p>
            <a:r>
              <a:rPr lang="it-IT" dirty="0" smtClean="0"/>
              <a:t>È tipica dell’ America del Nord o dell’Europa occidentale.</a:t>
            </a:r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2982590" y="3092767"/>
            <a:ext cx="60279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Le </a:t>
            </a:r>
            <a:r>
              <a:rPr lang="it-IT" dirty="0"/>
              <a:t>persone attribuiscono </a:t>
            </a:r>
            <a:r>
              <a:rPr lang="it-IT" b="1" dirty="0"/>
              <a:t>più </a:t>
            </a:r>
            <a:r>
              <a:rPr lang="it-IT" b="1" dirty="0" smtClean="0"/>
              <a:t>importanza </a:t>
            </a:r>
            <a:r>
              <a:rPr lang="it-IT" dirty="0" smtClean="0"/>
              <a:t>invece alla </a:t>
            </a:r>
            <a:r>
              <a:rPr lang="it-IT" b="1" dirty="0" smtClean="0"/>
              <a:t>dimensione </a:t>
            </a:r>
            <a:r>
              <a:rPr lang="it-IT" b="1" dirty="0"/>
              <a:t>di gruppo</a:t>
            </a:r>
            <a:r>
              <a:rPr lang="it-IT" dirty="0"/>
              <a:t>, alla sua appartenenza e </a:t>
            </a:r>
            <a:r>
              <a:rPr lang="it-IT" dirty="0" smtClean="0"/>
              <a:t>adattamento, alla </a:t>
            </a:r>
            <a:r>
              <a:rPr lang="it-IT" dirty="0"/>
              <a:t>fedeltà, all’impegno</a:t>
            </a:r>
            <a:r>
              <a:rPr lang="it-IT" dirty="0" smtClean="0"/>
              <a:t>. </a:t>
            </a:r>
          </a:p>
          <a:p>
            <a:r>
              <a:rPr lang="it-IT" dirty="0" smtClean="0"/>
              <a:t>È tipica delle culture asiatiche, africane e latinoamericane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14400" y="4679550"/>
            <a:ext cx="81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Categorizzazione molto dibattuta, ma non ancora smentita da vari studi: chiedendo a dei soggetti la loro percezione di quattro eventi, tra cui un incidente strada, si è notato che gli asiatici si sentivano molto responsabili ed erano propensi a scusarsi anche se non erano in realtà direttamente coinvolti </a:t>
            </a:r>
            <a:r>
              <a:rPr lang="it-IT" dirty="0" smtClean="0"/>
              <a:t>(</a:t>
            </a:r>
            <a:r>
              <a:rPr lang="it-IT" dirty="0" err="1" smtClean="0"/>
              <a:t>Maddux</a:t>
            </a:r>
            <a:r>
              <a:rPr lang="it-IT" dirty="0" smtClean="0"/>
              <a:t> </a:t>
            </a:r>
            <a:r>
              <a:rPr lang="it-IT" dirty="0"/>
              <a:t>e Yuki </a:t>
            </a:r>
            <a:r>
              <a:rPr lang="it-IT" dirty="0" smtClean="0"/>
              <a:t>2006).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951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585182" y="1259468"/>
            <a:ext cx="1939650" cy="369332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 smtClean="0"/>
              <a:t>S</a:t>
            </a:r>
            <a:r>
              <a:rPr lang="it-IT" b="1" dirty="0" smtClean="0">
                <a:latin typeface="Calibri" panose="020F0502020204030204" pitchFamily="34" charset="0"/>
              </a:rPr>
              <a:t>É</a:t>
            </a:r>
            <a:r>
              <a:rPr lang="it-IT" b="1" dirty="0" smtClean="0"/>
              <a:t> INDIPENDENTE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44767" y="3779748"/>
            <a:ext cx="2258952" cy="369332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none" rtlCol="0">
            <a:spAutoFit/>
          </a:bodyPr>
          <a:lstStyle/>
          <a:p>
            <a:r>
              <a:rPr lang="it-IT" b="1" dirty="0" smtClean="0"/>
              <a:t>S</a:t>
            </a:r>
            <a:r>
              <a:rPr lang="it-IT" b="1" dirty="0" smtClean="0">
                <a:latin typeface="Calibri" panose="020F0502020204030204" pitchFamily="34" charset="0"/>
              </a:rPr>
              <a:t>É INTERDIPENDENTE</a:t>
            </a:r>
            <a:endParaRPr lang="it-IT" b="1" dirty="0"/>
          </a:p>
        </p:txBody>
      </p:sp>
      <p:sp>
        <p:nvSpPr>
          <p:cNvPr id="7" name="Diverso da 6"/>
          <p:cNvSpPr/>
          <p:nvPr/>
        </p:nvSpPr>
        <p:spPr>
          <a:xfrm>
            <a:off x="1043608" y="2492896"/>
            <a:ext cx="936104" cy="432048"/>
          </a:xfrm>
          <a:prstGeom prst="mathNotEqual">
            <a:avLst>
              <a:gd name="adj1" fmla="val 12381"/>
              <a:gd name="adj2" fmla="val 6600000"/>
              <a:gd name="adj3" fmla="val 22279"/>
            </a:avLst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699792" y="1126485"/>
            <a:ext cx="5842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Sé </a:t>
            </a:r>
            <a:r>
              <a:rPr lang="it-IT" dirty="0"/>
              <a:t>autonomo, i cui confini </a:t>
            </a:r>
            <a:r>
              <a:rPr lang="it-IT" dirty="0" smtClean="0"/>
              <a:t>rispetto agli </a:t>
            </a:r>
            <a:r>
              <a:rPr lang="it-IT" dirty="0"/>
              <a:t>altri sono ben delineati e </a:t>
            </a:r>
            <a:r>
              <a:rPr lang="it-IT" dirty="0" smtClean="0"/>
              <a:t>chiari.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347864" y="1868631"/>
            <a:ext cx="5379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UNICIT</a:t>
            </a:r>
            <a:r>
              <a:rPr lang="it-IT" dirty="0">
                <a:latin typeface="Calibri" panose="020F0502020204030204" pitchFamily="34" charset="0"/>
              </a:rPr>
              <a:t>Á</a:t>
            </a:r>
            <a:endParaRPr lang="it-IT" dirty="0" smtClean="0"/>
          </a:p>
          <a:p>
            <a:r>
              <a:rPr lang="it-IT" dirty="0" smtClean="0"/>
              <a:t>in </a:t>
            </a:r>
            <a:r>
              <a:rPr lang="it-IT" dirty="0"/>
              <a:t>termini di </a:t>
            </a:r>
            <a:r>
              <a:rPr lang="it-IT" dirty="0" smtClean="0"/>
              <a:t>esclusività e indipendenza</a:t>
            </a:r>
            <a:r>
              <a:rPr lang="it-IT" dirty="0"/>
              <a:t>, per cui </a:t>
            </a:r>
            <a:r>
              <a:rPr lang="it-IT" dirty="0" smtClean="0"/>
              <a:t>i pensieri</a:t>
            </a:r>
            <a:r>
              <a:rPr lang="it-IT" dirty="0"/>
              <a:t>, </a:t>
            </a:r>
            <a:r>
              <a:rPr lang="it-IT" dirty="0" smtClean="0"/>
              <a:t>le emozioni </a:t>
            </a:r>
            <a:r>
              <a:rPr lang="it-IT" dirty="0"/>
              <a:t>e le abilità sono stabili e </a:t>
            </a:r>
            <a:r>
              <a:rPr lang="it-IT" dirty="0" smtClean="0"/>
              <a:t>poco condizionati </a:t>
            </a:r>
            <a:r>
              <a:rPr lang="it-IT" dirty="0"/>
              <a:t>dal </a:t>
            </a:r>
            <a:r>
              <a:rPr lang="it-IT" dirty="0" smtClean="0"/>
              <a:t>contesto.</a:t>
            </a:r>
            <a:endParaRPr lang="it-IT" dirty="0"/>
          </a:p>
        </p:txBody>
      </p:sp>
      <p:cxnSp>
        <p:nvCxnSpPr>
          <p:cNvPr id="12" name="Connettore 7 11"/>
          <p:cNvCxnSpPr/>
          <p:nvPr/>
        </p:nvCxnSpPr>
        <p:spPr>
          <a:xfrm>
            <a:off x="3037932" y="1772816"/>
            <a:ext cx="309932" cy="258415"/>
          </a:xfrm>
          <a:prstGeom prst="curvedConnector3">
            <a:avLst>
              <a:gd name="adj1" fmla="val -28675"/>
            </a:avLst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2868408" y="3657798"/>
            <a:ext cx="5707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</a:t>
            </a:r>
            <a:r>
              <a:rPr lang="it-IT" dirty="0" smtClean="0"/>
              <a:t>’individuo si sente </a:t>
            </a:r>
            <a:r>
              <a:rPr lang="it-IT" dirty="0"/>
              <a:t>parte integrante del contesto e presenta un Sé fluido, flessibile </a:t>
            </a:r>
            <a:r>
              <a:rPr lang="it-IT" dirty="0" smtClean="0"/>
              <a:t>e impegnato </a:t>
            </a:r>
            <a:r>
              <a:rPr lang="it-IT" dirty="0"/>
              <a:t>nel contesto in cui vive.</a:t>
            </a:r>
          </a:p>
        </p:txBody>
      </p:sp>
      <p:cxnSp>
        <p:nvCxnSpPr>
          <p:cNvPr id="15" name="Connettore 7 14"/>
          <p:cNvCxnSpPr/>
          <p:nvPr/>
        </p:nvCxnSpPr>
        <p:spPr>
          <a:xfrm>
            <a:off x="3192898" y="4598250"/>
            <a:ext cx="309932" cy="258415"/>
          </a:xfrm>
          <a:prstGeom prst="curvedConnector3">
            <a:avLst>
              <a:gd name="adj1" fmla="val -28675"/>
            </a:avLst>
          </a:prstGeom>
          <a:ln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3502830" y="4677975"/>
            <a:ext cx="4690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RELAZIONALIT</a:t>
            </a:r>
            <a:r>
              <a:rPr lang="it-IT" dirty="0">
                <a:latin typeface="Calibri" panose="020F0502020204030204" pitchFamily="34" charset="0"/>
              </a:rPr>
              <a:t>Á</a:t>
            </a:r>
            <a:endParaRPr lang="it-IT" dirty="0"/>
          </a:p>
          <a:p>
            <a:r>
              <a:rPr lang="it-IT" dirty="0" smtClean="0"/>
              <a:t>Enfasi sul concetto di empatia ed armonia, descrivono se stessi in relazione agli altri e al contesto di vita.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278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" grpId="0"/>
      <p:bldP spid="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MULTICULTURALISMO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115616" y="1484784"/>
            <a:ext cx="7128792" cy="646331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Il termine si rifà alla </a:t>
            </a:r>
            <a:r>
              <a:rPr lang="it-IT" b="1" i="1" dirty="0" smtClean="0"/>
              <a:t>coabitazione di etnie</a:t>
            </a:r>
            <a:r>
              <a:rPr lang="it-IT" i="1" dirty="0" smtClean="0"/>
              <a:t> diverse, ed ha ispirato molte idee politiche innovative per amalgamare i gruppi sociale.</a:t>
            </a:r>
            <a:endParaRPr lang="it-IT" i="1" dirty="0"/>
          </a:p>
        </p:txBody>
      </p:sp>
      <p:sp>
        <p:nvSpPr>
          <p:cNvPr id="7" name="Freccia a destra 6"/>
          <p:cNvSpPr/>
          <p:nvPr/>
        </p:nvSpPr>
        <p:spPr>
          <a:xfrm rot="5400000">
            <a:off x="4355976" y="2312876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547664" y="2748984"/>
            <a:ext cx="61926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u="sng" dirty="0" smtClean="0"/>
              <a:t>Il suo uso tuttavia non ha avuto l’efficacia sperata</a:t>
            </a:r>
            <a:r>
              <a:rPr lang="it-IT" dirty="0" smtClean="0"/>
              <a:t>: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Rievoca discorsi </a:t>
            </a:r>
            <a:r>
              <a:rPr lang="it-IT" dirty="0" err="1" smtClean="0"/>
              <a:t>essenzialisti</a:t>
            </a:r>
            <a:r>
              <a:rPr lang="it-IT" dirty="0" smtClean="0"/>
              <a:t> in cui i gruppi sociali vengono semplificati esattamente come fanno gli stereotipi;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Cancella le naturali differenze tra gruppi che però emergono ugualmente nell’incontro e nello scambio di diverse persone di diversa cultura;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dirty="0" smtClean="0"/>
              <a:t>Crea insicurezza e ansia poiché non sono fissate norme chiare e condivise: metterebbe a rischio l’unità di una nazione.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467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3007</TotalTime>
  <Words>2578</Words>
  <Application>Microsoft Office PowerPoint</Application>
  <PresentationFormat>Presentazione su schermo (4:3)</PresentationFormat>
  <Paragraphs>203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1" baseType="lpstr">
      <vt:lpstr>Aharoni</vt:lpstr>
      <vt:lpstr>Arial</vt:lpstr>
      <vt:lpstr>Calibri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Gabriella Mariapia Piazzolla</cp:lastModifiedBy>
  <cp:revision>274</cp:revision>
  <dcterms:created xsi:type="dcterms:W3CDTF">2014-07-28T14:21:47Z</dcterms:created>
  <dcterms:modified xsi:type="dcterms:W3CDTF">2016-09-14T13:14:06Z</dcterms:modified>
</cp:coreProperties>
</file>