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1" r:id="rId24"/>
    <p:sldId id="280" r:id="rId25"/>
    <p:sldId id="279" r:id="rId26"/>
    <p:sldId id="278" r:id="rId2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tile chiaro 3 - Color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 varScale="1">
        <p:scale>
          <a:sx n="63" d="100"/>
          <a:sy n="63" d="100"/>
        </p:scale>
        <p:origin x="151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8AD7D-F295-43C6-BA87-67A0200D3C36}" type="datetimeFigureOut">
              <a:rPr lang="it-IT" smtClean="0"/>
              <a:pPr/>
              <a:t>10/09/2016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7E38F-3BA1-4C01-877B-84BC49B9159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022976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FC748-6110-495D-82E4-A352E0A24456}" type="datetimeFigureOut">
              <a:rPr lang="it-IT" smtClean="0"/>
              <a:pPr/>
              <a:t>10/09/2016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9A9F0-15F3-43FD-A34E-DB71226D0F5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20060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80728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AEEB7-370C-4CD1-84ED-44A96922B98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Rectangle 8"/>
          <p:cNvSpPr>
            <a:spLocks noChangeArrowheads="1"/>
          </p:cNvSpPr>
          <p:nvPr userDrawn="1"/>
        </p:nvSpPr>
        <p:spPr bwMode="auto">
          <a:xfrm>
            <a:off x="0" y="-99392"/>
            <a:ext cx="91440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VILLANO, «</a:t>
            </a:r>
            <a:r>
              <a:rPr kumimoji="0" lang="it-IT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Psicologia sociale, dalla teoria alla pratica</a:t>
            </a:r>
            <a: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» Il Mulino, 2016</a:t>
            </a:r>
            <a:b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</a:br>
            <a:r>
              <a:rPr kumimoji="0" lang="it-IT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Capitolo V. AGGRESSIVITA’ E CONFLITTI.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</a:t>
            </a:fld>
            <a:endParaRPr lang="it-IT"/>
          </a:p>
        </p:txBody>
      </p:sp>
      <p:sp>
        <p:nvSpPr>
          <p:cNvPr id="3" name="Rettangolo 2"/>
          <p:cNvSpPr/>
          <p:nvPr/>
        </p:nvSpPr>
        <p:spPr>
          <a:xfrm>
            <a:off x="827584" y="764704"/>
            <a:ext cx="74888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noProof="1" smtClean="0">
                <a:solidFill>
                  <a:srgbClr val="0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AGGRESSIVITA`E CONFLITTI</a:t>
            </a:r>
            <a:endParaRPr lang="it-IT" sz="28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67544" y="1484784"/>
            <a:ext cx="892899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1. Che cos’è </a:t>
            </a:r>
            <a:r>
              <a:rPr lang="it-IT" sz="2000" i="1" dirty="0" smtClean="0"/>
              <a:t>l’aggressività</a:t>
            </a:r>
            <a:endParaRPr lang="it-IT" sz="2000" i="1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2. Le spiegazioni biologiche (individuali) </a:t>
            </a:r>
            <a:r>
              <a:rPr lang="it-IT" sz="2000" i="1" dirty="0" smtClean="0"/>
              <a:t>dell’aggressività</a:t>
            </a:r>
            <a:endParaRPr lang="it-IT" sz="2000" i="1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3. L’aggressività come risposta alla </a:t>
            </a:r>
            <a:r>
              <a:rPr lang="it-IT" sz="2000" i="1" dirty="0" smtClean="0"/>
              <a:t>situazione</a:t>
            </a:r>
            <a:endParaRPr lang="it-IT" sz="2000" i="1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4. L’importanza dell’individuo e delle situazione nelle reazioni </a:t>
            </a:r>
            <a:r>
              <a:rPr lang="it-IT" sz="2000" i="1" dirty="0" smtClean="0"/>
              <a:t>aggressive</a:t>
            </a:r>
            <a:endParaRPr lang="it-IT" sz="2000" i="1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5. Aggressività e processi di influenza </a:t>
            </a:r>
            <a:r>
              <a:rPr lang="it-IT" sz="2000" i="1" dirty="0" smtClean="0"/>
              <a:t>sociale</a:t>
            </a:r>
            <a:endParaRPr lang="it-IT" sz="2000" i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6. L’aggressività influenzata dalla </a:t>
            </a:r>
            <a:r>
              <a:rPr lang="it-IT" sz="2000" i="1" dirty="0" smtClean="0"/>
              <a:t>cultura</a:t>
            </a:r>
            <a:endParaRPr lang="it-IT" sz="2000" i="1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7. Il modello generale </a:t>
            </a:r>
            <a:r>
              <a:rPr lang="it-IT" sz="2000" i="1" dirty="0" smtClean="0"/>
              <a:t>dell’aggressività</a:t>
            </a:r>
            <a:endParaRPr lang="it-IT" sz="2000" i="1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8. Aggressività e </a:t>
            </a:r>
            <a:r>
              <a:rPr lang="it-IT" sz="2000" i="1" dirty="0" smtClean="0"/>
              <a:t>conflitti</a:t>
            </a:r>
            <a:endParaRPr lang="it-IT" sz="2000" i="1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it-IT" sz="2000" i="1" dirty="0" smtClean="0"/>
              <a:t>9. Ridurre l’aggressività e affrontare meglio i </a:t>
            </a:r>
            <a:r>
              <a:rPr lang="it-IT" sz="2000" i="1" dirty="0" smtClean="0"/>
              <a:t>conflitti</a:t>
            </a:r>
            <a:endParaRPr lang="it-IT" sz="2000" i="1" dirty="0" smtClean="0"/>
          </a:p>
          <a:p>
            <a:endParaRPr lang="it-IT" sz="2000" i="1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sz="2000" i="1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10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L’AGGRESSIVIT</a:t>
            </a:r>
            <a:r>
              <a:rPr lang="it-IT" sz="2000" b="1" dirty="0" smtClean="0">
                <a:latin typeface="Calibri" panose="020F0502020204030204" pitchFamily="34" charset="0"/>
              </a:rPr>
              <a:t>Á COME RISPOSTA ALLE SITUAZIONI</a:t>
            </a:r>
            <a:endParaRPr lang="it-IT" sz="2000" b="1" dirty="0"/>
          </a:p>
        </p:txBody>
      </p:sp>
      <p:sp>
        <p:nvSpPr>
          <p:cNvPr id="6" name="Onda 1 5"/>
          <p:cNvSpPr/>
          <p:nvPr/>
        </p:nvSpPr>
        <p:spPr>
          <a:xfrm>
            <a:off x="3260770" y="1516722"/>
            <a:ext cx="2574286" cy="792088"/>
          </a:xfrm>
          <a:prstGeom prst="wave">
            <a:avLst>
              <a:gd name="adj1" fmla="val 6630"/>
              <a:gd name="adj2" fmla="val 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ESCLUSIONE SOCIALE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748601" y="2654249"/>
            <a:ext cx="566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La mancata partecipazione alla vita sociale provoca uno stato di </a:t>
            </a:r>
            <a:r>
              <a:rPr lang="it-IT" b="1" dirty="0" smtClean="0"/>
              <a:t>malessere emotivo</a:t>
            </a:r>
            <a:endParaRPr lang="it-IT" b="1" dirty="0"/>
          </a:p>
        </p:txBody>
      </p:sp>
      <p:sp>
        <p:nvSpPr>
          <p:cNvPr id="8" name="Freccia a destra 7"/>
          <p:cNvSpPr/>
          <p:nvPr/>
        </p:nvSpPr>
        <p:spPr>
          <a:xfrm rot="5400000">
            <a:off x="4400981" y="4257092"/>
            <a:ext cx="360040" cy="288032"/>
          </a:xfrm>
          <a:prstGeom prst="rightArrow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3707904" y="3789040"/>
            <a:ext cx="1740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«</a:t>
            </a:r>
            <a:r>
              <a:rPr lang="it-IT" b="1" dirty="0" smtClean="0"/>
              <a:t>Sentirsi ferito</a:t>
            </a:r>
            <a:r>
              <a:rPr lang="it-IT" dirty="0" smtClean="0"/>
              <a:t>»</a:t>
            </a:r>
            <a:endParaRPr lang="it-IT" dirty="0"/>
          </a:p>
        </p:txBody>
      </p:sp>
      <p:sp>
        <p:nvSpPr>
          <p:cNvPr id="10" name="Freccia a destra 9"/>
          <p:cNvSpPr/>
          <p:nvPr/>
        </p:nvSpPr>
        <p:spPr>
          <a:xfrm rot="5400000">
            <a:off x="4400981" y="3392996"/>
            <a:ext cx="360040" cy="288032"/>
          </a:xfrm>
          <a:prstGeom prst="rightArrow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2511567" y="4653136"/>
            <a:ext cx="4132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Rabbia che determina reazioni aggressive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4065129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0" grpId="0" animBg="1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11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L’ INDIVIDUO E LA </a:t>
            </a:r>
            <a:r>
              <a:rPr lang="it-IT" sz="2000" b="1" dirty="0" smtClean="0">
                <a:latin typeface="Calibri" panose="020F0502020204030204" pitchFamily="34" charset="0"/>
              </a:rPr>
              <a:t>SITUAZIONE</a:t>
            </a:r>
            <a:endParaRPr lang="it-IT" sz="2000" b="1" dirty="0"/>
          </a:p>
        </p:txBody>
      </p:sp>
      <p:sp>
        <p:nvSpPr>
          <p:cNvPr id="13" name="Pentagono 12"/>
          <p:cNvSpPr/>
          <p:nvPr/>
        </p:nvSpPr>
        <p:spPr>
          <a:xfrm>
            <a:off x="179512" y="1484784"/>
            <a:ext cx="2592288" cy="792088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dirty="0" smtClean="0"/>
              <a:t>MODELLO DEL TRASFERMENTO DELLA ECCITAZIONE </a:t>
            </a:r>
            <a:endParaRPr lang="it-IT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2850903" y="1455265"/>
            <a:ext cx="54655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Pone enfasi sul </a:t>
            </a:r>
            <a:r>
              <a:rPr lang="it-IT" b="1" dirty="0" smtClean="0"/>
              <a:t>modo in cui le persone apprendono cognitivamente i loro stati fisiologici e psicologici </a:t>
            </a:r>
            <a:r>
              <a:rPr lang="it-IT" dirty="0" smtClean="0"/>
              <a:t>(</a:t>
            </a:r>
            <a:r>
              <a:rPr lang="it-IT" dirty="0" err="1" smtClean="0"/>
              <a:t>Zillmann</a:t>
            </a:r>
            <a:r>
              <a:rPr lang="it-IT" dirty="0" smtClean="0"/>
              <a:t>, 1979).</a:t>
            </a:r>
            <a:endParaRPr lang="it-IT" dirty="0"/>
          </a:p>
        </p:txBody>
      </p:sp>
      <p:cxnSp>
        <p:nvCxnSpPr>
          <p:cNvPr id="14" name="Connettore 2 13"/>
          <p:cNvCxnSpPr/>
          <p:nvPr/>
        </p:nvCxnSpPr>
        <p:spPr>
          <a:xfrm>
            <a:off x="4139952" y="2378595"/>
            <a:ext cx="0" cy="432048"/>
          </a:xfrm>
          <a:prstGeom prst="straightConnector1">
            <a:avLst/>
          </a:prstGeom>
          <a:ln w="3810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2"/>
          <p:cNvSpPr txBox="1"/>
          <p:nvPr/>
        </p:nvSpPr>
        <p:spPr>
          <a:xfrm>
            <a:off x="2233168" y="2787100"/>
            <a:ext cx="69127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L’ aggressività si manifesta se sono presenti: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it-IT" dirty="0" smtClean="0"/>
              <a:t>Un comportamento aggressivo appreso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it-IT" dirty="0" smtClean="0"/>
              <a:t>Una attivazione proveniente da una qualsiasi fonte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Ø"/>
            </a:pPr>
            <a:r>
              <a:rPr lang="it-IT" dirty="0" smtClean="0"/>
              <a:t>L’interpretazione di tale attivazione in modo che la risposta aggressiva sembri appropriata</a:t>
            </a:r>
          </a:p>
          <a:p>
            <a:pPr marL="285750" indent="-285750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it-IT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1007390" y="4616040"/>
            <a:ext cx="697928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b="1" i="1" dirty="0" smtClean="0"/>
              <a:t>I giochi violenti hanno una maggiore influenza sull’aggressività</a:t>
            </a:r>
          </a:p>
          <a:p>
            <a:pPr marL="285750" indent="-285750" algn="ctr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i="1" dirty="0" smtClean="0"/>
              <a:t>Aumenta lo stato di eccitabilità</a:t>
            </a:r>
          </a:p>
          <a:p>
            <a:pPr marL="285750" indent="-285750" algn="ctr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i="1" dirty="0" smtClean="0"/>
              <a:t>La visione della violenza può essere poi imitata</a:t>
            </a:r>
          </a:p>
          <a:p>
            <a:pPr marL="285750" indent="-285750" algn="ctr"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it-IT" i="1" dirty="0" smtClean="0"/>
              <a:t>Si scambia la sensazione di irritabilità per rabbia, la quale ci fa reagire</a:t>
            </a:r>
            <a:endParaRPr lang="it-IT" i="1" dirty="0"/>
          </a:p>
        </p:txBody>
      </p:sp>
      <p:sp>
        <p:nvSpPr>
          <p:cNvPr id="16" name="Rettangolo con angoli arrotondati in diagonale 15"/>
          <p:cNvSpPr/>
          <p:nvPr/>
        </p:nvSpPr>
        <p:spPr>
          <a:xfrm>
            <a:off x="971600" y="4541426"/>
            <a:ext cx="7344817" cy="1407854"/>
          </a:xfrm>
          <a:prstGeom prst="round2DiagRect">
            <a:avLst>
              <a:gd name="adj1" fmla="val 50000"/>
              <a:gd name="adj2" fmla="val 0"/>
            </a:avLst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9123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2" grpId="0"/>
      <p:bldP spid="3" grpId="0"/>
      <p:bldP spid="15" grpId="0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12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L’ INDIVIDUO E LA </a:t>
            </a:r>
            <a:r>
              <a:rPr lang="it-IT" sz="2000" b="1" dirty="0" smtClean="0">
                <a:latin typeface="Calibri" panose="020F0502020204030204" pitchFamily="34" charset="0"/>
              </a:rPr>
              <a:t>SITUAZIONE</a:t>
            </a:r>
            <a:endParaRPr lang="it-IT" sz="2000" b="1" dirty="0"/>
          </a:p>
        </p:txBody>
      </p:sp>
      <p:sp>
        <p:nvSpPr>
          <p:cNvPr id="13" name="Pentagono 12"/>
          <p:cNvSpPr/>
          <p:nvPr/>
        </p:nvSpPr>
        <p:spPr>
          <a:xfrm>
            <a:off x="179512" y="1556792"/>
            <a:ext cx="4176464" cy="576064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dirty="0" smtClean="0"/>
              <a:t>TEORIA dell’ APPRENDIMENTO SOCIALE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535996" y="1484784"/>
            <a:ext cx="40684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Condizioni esterne che regolano la condotta di un individuo </a:t>
            </a:r>
            <a:r>
              <a:rPr lang="it-IT" dirty="0" smtClean="0"/>
              <a:t>(Bandura, 1973)</a:t>
            </a:r>
            <a:endParaRPr lang="it-IT" dirty="0"/>
          </a:p>
        </p:txBody>
      </p:sp>
      <p:cxnSp>
        <p:nvCxnSpPr>
          <p:cNvPr id="11" name="Connettore 2 10"/>
          <p:cNvCxnSpPr/>
          <p:nvPr/>
        </p:nvCxnSpPr>
        <p:spPr>
          <a:xfrm>
            <a:off x="6180812" y="2132856"/>
            <a:ext cx="1" cy="343781"/>
          </a:xfrm>
          <a:prstGeom prst="straightConnector1">
            <a:avLst/>
          </a:prstGeom>
          <a:ln w="3810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sellaDiTesto 6"/>
          <p:cNvSpPr txBox="1"/>
          <p:nvPr/>
        </p:nvSpPr>
        <p:spPr>
          <a:xfrm>
            <a:off x="5269345" y="2420888"/>
            <a:ext cx="18229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MODELLI SOCIALI</a:t>
            </a:r>
            <a:endParaRPr lang="it-IT" dirty="0"/>
          </a:p>
        </p:txBody>
      </p:sp>
      <p:cxnSp>
        <p:nvCxnSpPr>
          <p:cNvPr id="18" name="Connettore 2 17"/>
          <p:cNvCxnSpPr/>
          <p:nvPr/>
        </p:nvCxnSpPr>
        <p:spPr>
          <a:xfrm>
            <a:off x="6180811" y="2780928"/>
            <a:ext cx="1" cy="343781"/>
          </a:xfrm>
          <a:prstGeom prst="straightConnector1">
            <a:avLst/>
          </a:prstGeom>
          <a:ln w="3810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sellaDiTesto 18"/>
          <p:cNvSpPr txBox="1"/>
          <p:nvPr/>
        </p:nvSpPr>
        <p:spPr>
          <a:xfrm>
            <a:off x="4788024" y="3068960"/>
            <a:ext cx="32403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Vedere una persona che si comporta aggressivamente può dare inizio a una </a:t>
            </a:r>
            <a:r>
              <a:rPr lang="it-IT" b="1" dirty="0" smtClean="0"/>
              <a:t>imitazione.</a:t>
            </a:r>
          </a:p>
          <a:p>
            <a:r>
              <a:rPr lang="it-IT" dirty="0" smtClean="0"/>
              <a:t>Se ciò appare anche </a:t>
            </a:r>
            <a:r>
              <a:rPr lang="it-IT" b="1" dirty="0" smtClean="0"/>
              <a:t>gratificante</a:t>
            </a:r>
            <a:r>
              <a:rPr lang="it-IT" dirty="0" smtClean="0"/>
              <a:t> aumenteranno le probabilità che l’aggressività sia espressa.</a:t>
            </a:r>
            <a:endParaRPr lang="it-IT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431540" y="3415933"/>
            <a:ext cx="34563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i="1" dirty="0" smtClean="0"/>
              <a:t>Esperimenti hanno dimostrato che se a un bambino viene fatto vedere un adulto che maltratta una bambola, quando toccherà a lui giocare con questa, riproporrà il comportamento visto.</a:t>
            </a:r>
            <a:endParaRPr lang="it-IT" i="1" dirty="0"/>
          </a:p>
        </p:txBody>
      </p:sp>
      <p:sp>
        <p:nvSpPr>
          <p:cNvPr id="21" name="Rettangolo con angoli arrotondati in diagonale 20"/>
          <p:cNvSpPr/>
          <p:nvPr/>
        </p:nvSpPr>
        <p:spPr>
          <a:xfrm>
            <a:off x="323528" y="3284984"/>
            <a:ext cx="3672408" cy="2016224"/>
          </a:xfrm>
          <a:prstGeom prst="round2DiagRect">
            <a:avLst>
              <a:gd name="adj1" fmla="val 27429"/>
              <a:gd name="adj2" fmla="val 0"/>
            </a:avLst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30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6" grpId="0"/>
      <p:bldP spid="7" grpId="0"/>
      <p:bldP spid="19" grpId="0"/>
      <p:bldP spid="20" grpId="0"/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13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L’ INDIVIDUO E LA </a:t>
            </a:r>
            <a:r>
              <a:rPr lang="it-IT" sz="2000" b="1" dirty="0" smtClean="0">
                <a:latin typeface="Calibri" panose="020F0502020204030204" pitchFamily="34" charset="0"/>
              </a:rPr>
              <a:t>SITUAZIONE</a:t>
            </a:r>
            <a:endParaRPr lang="it-IT" sz="2000" b="1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376425" y="1556792"/>
            <a:ext cx="39795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TEORIA DELL’ APPRENDIMENTO SOCIALE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4814807" y="1556792"/>
            <a:ext cx="3476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STUDI SULLA COGNIZIONE SOCIALE</a:t>
            </a:r>
            <a:endParaRPr lang="it-IT" dirty="0"/>
          </a:p>
        </p:txBody>
      </p:sp>
      <p:sp>
        <p:nvSpPr>
          <p:cNvPr id="8" name="Più 7"/>
          <p:cNvSpPr/>
          <p:nvPr/>
        </p:nvSpPr>
        <p:spPr>
          <a:xfrm>
            <a:off x="4396590" y="1581763"/>
            <a:ext cx="278811" cy="319390"/>
          </a:xfrm>
          <a:prstGeom prst="mathPlus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a destra 14"/>
          <p:cNvSpPr/>
          <p:nvPr/>
        </p:nvSpPr>
        <p:spPr>
          <a:xfrm rot="5400000">
            <a:off x="4355975" y="2089884"/>
            <a:ext cx="360040" cy="288032"/>
          </a:xfrm>
          <a:prstGeom prst="rightArrow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1916092" y="2516703"/>
            <a:ext cx="54642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SCHEMI COGNITIVI O «SCRIPT»</a:t>
            </a:r>
          </a:p>
          <a:p>
            <a:pPr algn="ctr"/>
            <a:r>
              <a:rPr lang="it-IT" dirty="0" smtClean="0"/>
              <a:t>Si apprendono le norme di condotta tramite vari modelli (es. gli adulti, i media) per poi essere interiorizzati ed usati ogni volta che la situazione relativa di ripresenta</a:t>
            </a:r>
            <a:endParaRPr lang="it-IT" dirty="0"/>
          </a:p>
        </p:txBody>
      </p:sp>
      <p:sp>
        <p:nvSpPr>
          <p:cNvPr id="17" name="Rettangolo con angoli arrotondati in diagonale 16"/>
          <p:cNvSpPr/>
          <p:nvPr/>
        </p:nvSpPr>
        <p:spPr>
          <a:xfrm>
            <a:off x="2555774" y="4077072"/>
            <a:ext cx="4176465" cy="1549475"/>
          </a:xfrm>
          <a:prstGeom prst="round2DiagRect">
            <a:avLst>
              <a:gd name="adj1" fmla="val 34671"/>
              <a:gd name="adj2" fmla="val 0"/>
            </a:avLst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Un bimbo vede che, dopo aver estratto la pistola, la situazione conflittuale si è risolta: interiorizza quello strumento come mezzo per risolvere i problemi</a:t>
            </a:r>
            <a:endParaRPr lang="it-I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285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 animBg="1"/>
      <p:bldP spid="15" grpId="0" animBg="1"/>
      <p:bldP spid="9" grpId="0"/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14</a:t>
            </a:fld>
            <a:endParaRPr lang="it-IT"/>
          </a:p>
        </p:txBody>
      </p:sp>
      <p:sp>
        <p:nvSpPr>
          <p:cNvPr id="5" name="Fumetto 4 4"/>
          <p:cNvSpPr/>
          <p:nvPr/>
        </p:nvSpPr>
        <p:spPr>
          <a:xfrm>
            <a:off x="395536" y="764704"/>
            <a:ext cx="2376264" cy="1602174"/>
          </a:xfrm>
          <a:prstGeom prst="cloudCallout">
            <a:avLst>
              <a:gd name="adj1" fmla="val -52215"/>
              <a:gd name="adj2" fmla="val 63614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Che effetto ha la televisione?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2483768" y="2366878"/>
            <a:ext cx="58326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it-IT" dirty="0" smtClean="0"/>
              <a:t>La vista ripetuta di scene violente crea </a:t>
            </a:r>
            <a:r>
              <a:rPr lang="it-IT" b="1" dirty="0" smtClean="0"/>
              <a:t>DESENSIBILIZZAZIONE</a:t>
            </a:r>
            <a:r>
              <a:rPr lang="it-IT" dirty="0" smtClean="0"/>
              <a:t>: la maggiore esposizione all’aggressività ci rende più tolleranti verso essa.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Ø"/>
            </a:pPr>
            <a:endParaRPr lang="it-IT" dirty="0"/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it-IT" dirty="0" smtClean="0"/>
              <a:t>Giocare con videogiochi violenti per molto tempo aumenta </a:t>
            </a:r>
            <a:r>
              <a:rPr lang="it-IT" b="1" dirty="0" smtClean="0"/>
              <a:t>l’indifferenza verso le vittime </a:t>
            </a:r>
            <a:r>
              <a:rPr lang="it-IT" dirty="0" smtClean="0"/>
              <a:t>e ci porta a credere che tali mezzi siano necessari.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Ø"/>
            </a:pPr>
            <a:endParaRPr lang="it-IT" dirty="0"/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Ø"/>
            </a:pPr>
            <a:r>
              <a:rPr lang="it-IT" b="1" dirty="0" smtClean="0"/>
              <a:t>Bambini esposti a molte scene di violenza = adolescenti ed adulti più inclini a comportamenti aggressivi.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817413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15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AGGRESSIVIT</a:t>
            </a:r>
            <a:r>
              <a:rPr lang="it-IT" sz="2000" b="1" dirty="0" smtClean="0">
                <a:latin typeface="Calibri" panose="020F0502020204030204" pitchFamily="34" charset="0"/>
              </a:rPr>
              <a:t>Á</a:t>
            </a:r>
            <a:r>
              <a:rPr lang="it-IT" sz="2000" b="1" dirty="0" smtClean="0"/>
              <a:t> E PROCESSI DI INFLUENZA SOCIALE</a:t>
            </a:r>
            <a:endParaRPr lang="it-IT" sz="2000" b="1" dirty="0"/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29" y="1700808"/>
            <a:ext cx="3214643" cy="2016224"/>
          </a:xfrm>
          <a:prstGeom prst="rect">
            <a:avLst/>
          </a:prstGeom>
        </p:spPr>
      </p:pic>
      <p:sp>
        <p:nvSpPr>
          <p:cNvPr id="7" name="Pergamena 2 6"/>
          <p:cNvSpPr/>
          <p:nvPr/>
        </p:nvSpPr>
        <p:spPr>
          <a:xfrm>
            <a:off x="4932040" y="1412776"/>
            <a:ext cx="2376264" cy="792088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Esperimento di </a:t>
            </a:r>
            <a:r>
              <a:rPr lang="it-IT" b="1" dirty="0" err="1" smtClean="0">
                <a:solidFill>
                  <a:schemeClr val="tx1"/>
                </a:solidFill>
              </a:rPr>
              <a:t>Milgram</a:t>
            </a:r>
            <a:r>
              <a:rPr lang="it-IT" b="1" dirty="0" smtClean="0">
                <a:solidFill>
                  <a:schemeClr val="tx1"/>
                </a:solidFill>
              </a:rPr>
              <a:t> (1963)</a:t>
            </a:r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3563888" y="2456892"/>
            <a:ext cx="53640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dirty="0" smtClean="0"/>
              <a:t>40 maschi reclutati tramite un annuncio sul giornale locale: viene offerta una somma di denaro per un esperimento su memoria e apprendimento;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it-IT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dirty="0" smtClean="0"/>
              <a:t>Viene spiegato che si sarebbero dovuti dividere in due ruoli, insegnante allievo, per verificare gli effetti della punizione sull’apprendimento;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539552" y="4581128"/>
            <a:ext cx="78488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dirty="0" smtClean="0"/>
              <a:t>A esperimento iniziato</a:t>
            </a:r>
            <a:r>
              <a:rPr lang="it-IT" dirty="0"/>
              <a:t>, l’insegnante doveva </a:t>
            </a:r>
            <a:r>
              <a:rPr lang="it-IT" dirty="0" smtClean="0"/>
              <a:t>somministrare - all’allievo che in realtà era complice degli sperimentatori - un </a:t>
            </a:r>
            <a:r>
              <a:rPr lang="it-IT" dirty="0"/>
              <a:t>impulso elettrico a </a:t>
            </a:r>
            <a:r>
              <a:rPr lang="it-IT" dirty="0" smtClean="0"/>
              <a:t>ogni risposta </a:t>
            </a:r>
            <a:r>
              <a:rPr lang="it-IT" dirty="0"/>
              <a:t>sbagliata (da 15 a 450 volt</a:t>
            </a:r>
            <a:r>
              <a:rPr lang="it-IT" dirty="0" smtClean="0"/>
              <a:t>);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it-IT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u="sng" dirty="0" smtClean="0"/>
              <a:t>IL 65% DEI SOGGETTI PORTO’ AVANTI TUTTO L’ESPERIMENTO!!!</a:t>
            </a:r>
            <a:endParaRPr lang="it-IT" u="sng" dirty="0"/>
          </a:p>
        </p:txBody>
      </p:sp>
    </p:spTree>
    <p:extLst>
      <p:ext uri="{BB962C8B-B14F-4D97-AF65-F5344CB8AC3E}">
        <p14:creationId xmlns:p14="http://schemas.microsoft.com/office/powerpoint/2010/main" val="3827466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16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AGGRESSIVIT</a:t>
            </a:r>
            <a:r>
              <a:rPr lang="it-IT" sz="2000" b="1" dirty="0" smtClean="0">
                <a:latin typeface="Calibri" panose="020F0502020204030204" pitchFamily="34" charset="0"/>
              </a:rPr>
              <a:t>Á</a:t>
            </a:r>
            <a:r>
              <a:rPr lang="it-IT" sz="2000" b="1" dirty="0" smtClean="0"/>
              <a:t> E PROCESSI DI INFLUENZA SOCIALE</a:t>
            </a:r>
            <a:endParaRPr lang="it-IT" sz="2000" b="1" dirty="0"/>
          </a:p>
        </p:txBody>
      </p:sp>
      <p:sp>
        <p:nvSpPr>
          <p:cNvPr id="7" name="Pergamena 2 6"/>
          <p:cNvSpPr/>
          <p:nvPr/>
        </p:nvSpPr>
        <p:spPr>
          <a:xfrm>
            <a:off x="3131840" y="1412776"/>
            <a:ext cx="2376264" cy="792088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Esperimento di </a:t>
            </a:r>
            <a:r>
              <a:rPr lang="it-IT" b="1" dirty="0" err="1" smtClean="0">
                <a:solidFill>
                  <a:schemeClr val="tx1"/>
                </a:solidFill>
              </a:rPr>
              <a:t>Milgram</a:t>
            </a:r>
            <a:r>
              <a:rPr lang="it-IT" b="1" dirty="0" smtClean="0">
                <a:solidFill>
                  <a:schemeClr val="tx1"/>
                </a:solidFill>
              </a:rPr>
              <a:t> (1963)</a:t>
            </a:r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539552" y="2492896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i="1" dirty="0" smtClean="0"/>
              <a:t>Fu dimostrato </a:t>
            </a:r>
            <a:r>
              <a:rPr lang="it-IT" i="1" dirty="0"/>
              <a:t>come uno sperimentatore potesse influenzare </a:t>
            </a:r>
            <a:r>
              <a:rPr lang="it-IT" i="1" dirty="0" smtClean="0"/>
              <a:t>una persona </a:t>
            </a:r>
            <a:r>
              <a:rPr lang="it-IT" i="1" dirty="0"/>
              <a:t>normale nel commettere atti immorali, come ad esempio </a:t>
            </a:r>
            <a:r>
              <a:rPr lang="it-IT" i="1" dirty="0" smtClean="0"/>
              <a:t>infliggere scosse elettriche.</a:t>
            </a:r>
            <a:endParaRPr lang="it-IT" i="1" dirty="0"/>
          </a:p>
        </p:txBody>
      </p:sp>
      <p:sp>
        <p:nvSpPr>
          <p:cNvPr id="9" name="Freccia a destra 8"/>
          <p:cNvSpPr/>
          <p:nvPr/>
        </p:nvSpPr>
        <p:spPr>
          <a:xfrm rot="5400000">
            <a:off x="4175956" y="3227706"/>
            <a:ext cx="360040" cy="288032"/>
          </a:xfrm>
          <a:prstGeom prst="rightArrow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539552" y="3629054"/>
            <a:ext cx="763284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OBBEDIENZA ALL’ AUTORIT</a:t>
            </a:r>
            <a:r>
              <a:rPr lang="it-IT" b="1" dirty="0">
                <a:latin typeface="Calibri" panose="020F0502020204030204" pitchFamily="34" charset="0"/>
              </a:rPr>
              <a:t>Á</a:t>
            </a:r>
            <a:endParaRPr lang="it-IT" b="1" dirty="0" smtClean="0"/>
          </a:p>
          <a:p>
            <a:pPr algn="ctr"/>
            <a:r>
              <a:rPr lang="it-IT" dirty="0" smtClean="0"/>
              <a:t>il </a:t>
            </a:r>
            <a:r>
              <a:rPr lang="it-IT" dirty="0"/>
              <a:t>risultato di un processo che si verifica quando un individuo entra a far</a:t>
            </a:r>
          </a:p>
          <a:p>
            <a:pPr algn="ctr"/>
            <a:r>
              <a:rPr lang="it-IT" dirty="0"/>
              <a:t>parte di un sistema gerarchico e si trova in uno stato di </a:t>
            </a:r>
            <a:r>
              <a:rPr lang="it-IT" u="sng" dirty="0"/>
              <a:t>eteronomia</a:t>
            </a:r>
            <a:r>
              <a:rPr lang="it-IT" dirty="0"/>
              <a:t>, ovvero</a:t>
            </a:r>
          </a:p>
          <a:p>
            <a:pPr algn="ctr"/>
            <a:r>
              <a:rPr lang="it-IT" u="sng" dirty="0"/>
              <a:t>non si considera più libero di intraprendere condotte autonome</a:t>
            </a:r>
            <a:r>
              <a:rPr lang="it-IT" dirty="0"/>
              <a:t>, ma si</a:t>
            </a:r>
          </a:p>
          <a:p>
            <a:pPr algn="ctr"/>
            <a:r>
              <a:rPr lang="it-IT" dirty="0"/>
              <a:t>avverte come strumento per eseguire gli ordini impartiti </a:t>
            </a:r>
            <a:r>
              <a:rPr lang="it-IT" dirty="0" smtClean="0"/>
              <a:t>dall’autorità.</a:t>
            </a:r>
            <a:endParaRPr lang="it-IT" dirty="0"/>
          </a:p>
        </p:txBody>
      </p:sp>
      <p:cxnSp>
        <p:nvCxnSpPr>
          <p:cNvPr id="11" name="Connettore 7 10"/>
          <p:cNvCxnSpPr/>
          <p:nvPr/>
        </p:nvCxnSpPr>
        <p:spPr>
          <a:xfrm>
            <a:off x="1187624" y="5092154"/>
            <a:ext cx="432048" cy="281062"/>
          </a:xfrm>
          <a:prstGeom prst="curvedConnector3">
            <a:avLst>
              <a:gd name="adj1" fmla="val -21743"/>
            </a:avLst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1619672" y="5229200"/>
            <a:ext cx="671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Perdita di responsabilità</a:t>
            </a:r>
            <a:r>
              <a:rPr lang="it-IT" dirty="0" smtClean="0"/>
              <a:t>: è l’altro che stabilisce le azioni e ne risponde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94813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animBg="1"/>
      <p:bldP spid="3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17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AGGRESSIVIT</a:t>
            </a:r>
            <a:r>
              <a:rPr lang="it-IT" sz="2000" b="1" dirty="0" smtClean="0">
                <a:latin typeface="Calibri" panose="020F0502020204030204" pitchFamily="34" charset="0"/>
              </a:rPr>
              <a:t>Á</a:t>
            </a:r>
            <a:r>
              <a:rPr lang="it-IT" sz="2000" b="1" dirty="0" smtClean="0"/>
              <a:t> E PROCESSI DI INFLUENZA SOCIALE</a:t>
            </a:r>
            <a:endParaRPr lang="it-IT" sz="2000" b="1" dirty="0"/>
          </a:p>
        </p:txBody>
      </p:sp>
      <p:sp>
        <p:nvSpPr>
          <p:cNvPr id="7" name="Pergamena 2 6"/>
          <p:cNvSpPr/>
          <p:nvPr/>
        </p:nvSpPr>
        <p:spPr>
          <a:xfrm>
            <a:off x="3131840" y="1412776"/>
            <a:ext cx="2376264" cy="792088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Esperimento di </a:t>
            </a:r>
            <a:r>
              <a:rPr lang="it-IT" b="1" dirty="0" err="1" smtClean="0">
                <a:solidFill>
                  <a:schemeClr val="tx1"/>
                </a:solidFill>
              </a:rPr>
              <a:t>Milgram</a:t>
            </a:r>
            <a:r>
              <a:rPr lang="it-IT" b="1" dirty="0" smtClean="0">
                <a:solidFill>
                  <a:schemeClr val="tx1"/>
                </a:solidFill>
              </a:rPr>
              <a:t> (1963)</a:t>
            </a:r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971600" y="29969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575556" y="2442954"/>
            <a:ext cx="79208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it-IT" dirty="0"/>
              <a:t>i soggetti dell’esperimento </a:t>
            </a:r>
            <a:r>
              <a:rPr lang="it-IT" b="1" i="1" dirty="0"/>
              <a:t>non si sono sentiti moralmente responsabili </a:t>
            </a:r>
            <a:r>
              <a:rPr lang="it-IT" dirty="0"/>
              <a:t>delle loro azioni, ma esecutori dei voleri di un potere </a:t>
            </a:r>
            <a:r>
              <a:rPr lang="it-IT" dirty="0" smtClean="0"/>
              <a:t>esterno</a:t>
            </a:r>
          </a:p>
          <a:p>
            <a:pPr marL="342900" indent="-342900">
              <a:buFont typeface="+mj-lt"/>
              <a:buAutoNum type="alphaUcPeriod"/>
            </a:pPr>
            <a:r>
              <a:rPr lang="it-IT" dirty="0" smtClean="0"/>
              <a:t>l’obbedienza </a:t>
            </a:r>
            <a:r>
              <a:rPr lang="it-IT" dirty="0"/>
              <a:t>all’autorità si alimenta nell’ambito di una </a:t>
            </a:r>
            <a:r>
              <a:rPr lang="it-IT" b="1" i="1" dirty="0"/>
              <a:t>relazione </a:t>
            </a:r>
            <a:r>
              <a:rPr lang="it-IT" b="1" i="1" dirty="0" smtClean="0"/>
              <a:t>di ruolo </a:t>
            </a:r>
            <a:r>
              <a:rPr lang="it-IT" b="1" i="1" dirty="0"/>
              <a:t>in cui si è subordinati a un’altra </a:t>
            </a:r>
            <a:r>
              <a:rPr lang="it-IT" b="1" i="1" dirty="0" smtClean="0"/>
              <a:t>persona</a:t>
            </a:r>
            <a:endParaRPr lang="it-IT" dirty="0" smtClean="0"/>
          </a:p>
          <a:p>
            <a:pPr marL="342900" indent="-342900">
              <a:buFont typeface="+mj-lt"/>
              <a:buAutoNum type="alphaUcPeriod"/>
            </a:pPr>
            <a:r>
              <a:rPr lang="it-IT" dirty="0"/>
              <a:t>l’obbedienza dipende anche dalla </a:t>
            </a:r>
            <a:r>
              <a:rPr lang="it-IT" b="1" i="1" dirty="0"/>
              <a:t>ridefinizione del significato </a:t>
            </a:r>
            <a:r>
              <a:rPr lang="it-IT" b="1" i="1" dirty="0" smtClean="0"/>
              <a:t>della situazione</a:t>
            </a:r>
          </a:p>
        </p:txBody>
      </p:sp>
      <p:sp>
        <p:nvSpPr>
          <p:cNvPr id="13" name="Freccia a destra 12"/>
          <p:cNvSpPr/>
          <p:nvPr/>
        </p:nvSpPr>
        <p:spPr>
          <a:xfrm rot="5400000" flipH="1">
            <a:off x="4105642" y="3970754"/>
            <a:ext cx="374653" cy="270030"/>
          </a:xfrm>
          <a:prstGeom prst="rightArrow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CasellaDiTesto 13"/>
          <p:cNvSpPr txBox="1"/>
          <p:nvPr/>
        </p:nvSpPr>
        <p:spPr>
          <a:xfrm>
            <a:off x="1157877" y="4375594"/>
            <a:ext cx="67562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Per aderire a tale perdita di autonomia occorre: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Riconoscere quella </a:t>
            </a:r>
            <a:r>
              <a:rPr lang="it-IT" u="sng" dirty="0" smtClean="0"/>
              <a:t>autorità come legittima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u="sng" dirty="0" smtClean="0"/>
              <a:t>Aderire al sistema di autorità</a:t>
            </a:r>
            <a:r>
              <a:rPr lang="it-IT" dirty="0" smtClean="0"/>
              <a:t>, cioè essere stati educati ad obbedire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u="sng" dirty="0" smtClean="0"/>
              <a:t>Pressioni sociali </a:t>
            </a:r>
            <a:r>
              <a:rPr lang="it-IT" dirty="0" smtClean="0"/>
              <a:t>(es. non eseguire ciò che diceva lo sperimentatore era contraddire un esperto e rompere l’accordo iniziale)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08381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 animBg="1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18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AGGRESSIVIT</a:t>
            </a:r>
            <a:r>
              <a:rPr lang="it-IT" sz="2000" b="1" dirty="0" smtClean="0">
                <a:latin typeface="Calibri" panose="020F0502020204030204" pitchFamily="34" charset="0"/>
              </a:rPr>
              <a:t>Á</a:t>
            </a:r>
            <a:r>
              <a:rPr lang="it-IT" sz="2000" b="1" dirty="0" smtClean="0"/>
              <a:t> E PROCESSI DI INFLUENZA SOCIALE</a:t>
            </a:r>
            <a:endParaRPr lang="it-IT" sz="2000" b="1" dirty="0"/>
          </a:p>
        </p:txBody>
      </p:sp>
      <p:sp>
        <p:nvSpPr>
          <p:cNvPr id="7" name="Pergamena 2 6"/>
          <p:cNvSpPr/>
          <p:nvPr/>
        </p:nvSpPr>
        <p:spPr>
          <a:xfrm>
            <a:off x="3131840" y="1412776"/>
            <a:ext cx="2376264" cy="792088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«Prigione simulata» </a:t>
            </a:r>
            <a:r>
              <a:rPr lang="it-IT" b="1" dirty="0" err="1" smtClean="0">
                <a:solidFill>
                  <a:schemeClr val="tx1"/>
                </a:solidFill>
              </a:rPr>
              <a:t>Zimbardo</a:t>
            </a:r>
            <a:r>
              <a:rPr lang="it-IT" b="1" dirty="0" smtClean="0">
                <a:solidFill>
                  <a:schemeClr val="tx1"/>
                </a:solidFill>
              </a:rPr>
              <a:t>(1970)</a:t>
            </a:r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971600" y="29969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323528" y="27089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94" y="2314670"/>
            <a:ext cx="2776539" cy="2103228"/>
          </a:xfrm>
          <a:prstGeom prst="rect">
            <a:avLst/>
          </a:prstGeom>
        </p:spPr>
      </p:pic>
      <p:sp>
        <p:nvSpPr>
          <p:cNvPr id="9" name="CasellaDiTesto 8"/>
          <p:cNvSpPr txBox="1"/>
          <p:nvPr/>
        </p:nvSpPr>
        <p:spPr>
          <a:xfrm>
            <a:off x="3203848" y="2708920"/>
            <a:ext cx="56521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dirty="0" smtClean="0"/>
              <a:t>Furono selezionati 24 maschi ritenuti pacati e poco inclini alla violenza.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it-IT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dirty="0" smtClean="0"/>
              <a:t>Il gruppo fu diviso in due: carcerieri e prigionieri.</a:t>
            </a:r>
            <a:r>
              <a:rPr lang="it-IT" dirty="0"/>
              <a:t> </a:t>
            </a:r>
            <a:r>
              <a:rPr lang="it-IT" dirty="0" smtClean="0"/>
              <a:t>Anche </a:t>
            </a:r>
            <a:r>
              <a:rPr lang="it-IT" dirty="0"/>
              <a:t>se gli fu dato tutto il necessario per </a:t>
            </a:r>
            <a:r>
              <a:rPr lang="it-IT" dirty="0" smtClean="0"/>
              <a:t>interpretare tali ruoli, fu chiarito che non era nulla di vero. 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508259" y="4653136"/>
            <a:ext cx="78801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it-IT" dirty="0" smtClean="0"/>
              <a:t>Dopo sei giorni l’esperimento fu bloccato….gli individui entrarono </a:t>
            </a:r>
            <a:r>
              <a:rPr lang="it-IT" dirty="0"/>
              <a:t>nei loro ruoli al punto di dimenticare in qualche modo le </a:t>
            </a:r>
            <a:r>
              <a:rPr lang="it-IT" dirty="0" smtClean="0"/>
              <a:t>loro identità </a:t>
            </a:r>
            <a:r>
              <a:rPr lang="it-IT" dirty="0"/>
              <a:t>personali e il proprio senso di </a:t>
            </a:r>
            <a:r>
              <a:rPr lang="it-IT" dirty="0" smtClean="0"/>
              <a:t>umanità: i CARCERIERI SI DIMOSTRARONO VIOLENTI CONTRO I PRIGIONIERI CHE SI MOSTRARONO RASSEGNATI E PASSIVI !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96017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19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AGGRESSIVIT</a:t>
            </a:r>
            <a:r>
              <a:rPr lang="it-IT" sz="2000" b="1" dirty="0" smtClean="0">
                <a:latin typeface="Calibri" panose="020F0502020204030204" pitchFamily="34" charset="0"/>
              </a:rPr>
              <a:t>Á</a:t>
            </a:r>
            <a:r>
              <a:rPr lang="it-IT" sz="2000" b="1" dirty="0" smtClean="0"/>
              <a:t> E PROCESSI DI INFLUENZA SOCIALE</a:t>
            </a:r>
            <a:endParaRPr lang="it-IT" sz="2000" b="1" dirty="0"/>
          </a:p>
        </p:txBody>
      </p:sp>
      <p:sp>
        <p:nvSpPr>
          <p:cNvPr id="7" name="Pergamena 2 6"/>
          <p:cNvSpPr/>
          <p:nvPr/>
        </p:nvSpPr>
        <p:spPr>
          <a:xfrm>
            <a:off x="3131840" y="1412776"/>
            <a:ext cx="2376264" cy="792088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«Prigione simulata» </a:t>
            </a:r>
            <a:r>
              <a:rPr lang="it-IT" b="1" dirty="0" err="1" smtClean="0">
                <a:solidFill>
                  <a:schemeClr val="tx1"/>
                </a:solidFill>
              </a:rPr>
              <a:t>Zimbardo</a:t>
            </a:r>
            <a:r>
              <a:rPr lang="it-IT" b="1" dirty="0" smtClean="0">
                <a:solidFill>
                  <a:schemeClr val="tx1"/>
                </a:solidFill>
              </a:rPr>
              <a:t>(1970)</a:t>
            </a:r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971600" y="299695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323528" y="27089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323528" y="2581453"/>
            <a:ext cx="8363272" cy="1200329"/>
          </a:xfrm>
          <a:prstGeom prst="rect">
            <a:avLst/>
          </a:prstGeom>
          <a:noFill/>
          <a:ln w="28575">
            <a:solidFill>
              <a:srgbClr val="C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DEINDIVIDUAZIONE</a:t>
            </a:r>
          </a:p>
          <a:p>
            <a:pPr algn="ctr"/>
            <a:r>
              <a:rPr lang="it-IT" dirty="0" smtClean="0"/>
              <a:t>quella </a:t>
            </a:r>
            <a:r>
              <a:rPr lang="it-IT" dirty="0"/>
              <a:t>sensazione psicologica </a:t>
            </a:r>
            <a:r>
              <a:rPr lang="it-IT" dirty="0" smtClean="0"/>
              <a:t>caratterizzata dalla </a:t>
            </a:r>
            <a:r>
              <a:rPr lang="it-IT" dirty="0"/>
              <a:t>riduzione del senso di individualità e di responsabilità </a:t>
            </a:r>
            <a:r>
              <a:rPr lang="it-IT" dirty="0" smtClean="0"/>
              <a:t>personale provata </a:t>
            </a:r>
            <a:r>
              <a:rPr lang="it-IT" dirty="0"/>
              <a:t>da colui che si sente anonimo in una situazione </a:t>
            </a:r>
            <a:r>
              <a:rPr lang="it-IT" dirty="0" smtClean="0"/>
              <a:t>di gruppo </a:t>
            </a:r>
            <a:r>
              <a:rPr lang="it-IT" dirty="0"/>
              <a:t>(</a:t>
            </a:r>
            <a:r>
              <a:rPr lang="it-IT" dirty="0" smtClean="0"/>
              <a:t>o folla).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281941" y="4352803"/>
            <a:ext cx="863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- </a:t>
            </a:r>
            <a:r>
              <a:rPr lang="it-IT" dirty="0" smtClean="0"/>
              <a:t>Riduzione dell’identificabilità </a:t>
            </a:r>
            <a:r>
              <a:rPr lang="it-IT" dirty="0"/>
              <a:t>sociale e </a:t>
            </a:r>
            <a:r>
              <a:rPr lang="it-IT" dirty="0" smtClean="0"/>
              <a:t>della </a:t>
            </a:r>
            <a:r>
              <a:rPr lang="it-IT" dirty="0"/>
              <a:t>consapevolezza di </a:t>
            </a:r>
            <a:r>
              <a:rPr lang="it-IT" dirty="0" smtClean="0"/>
              <a:t>sé </a:t>
            </a:r>
          </a:p>
          <a:p>
            <a:pPr marL="93663" indent="-93663"/>
            <a:r>
              <a:rPr lang="it-IT" b="1" dirty="0" smtClean="0"/>
              <a:t>-</a:t>
            </a:r>
            <a:r>
              <a:rPr lang="it-IT" dirty="0" smtClean="0"/>
              <a:t> Aumenta </a:t>
            </a:r>
            <a:r>
              <a:rPr lang="it-IT" dirty="0"/>
              <a:t>l’identificazione agli scopi e alle azioni intraprese dal </a:t>
            </a:r>
            <a:r>
              <a:rPr lang="it-IT" dirty="0" smtClean="0"/>
              <a:t>gruppo, tanto </a:t>
            </a:r>
            <a:r>
              <a:rPr lang="it-IT" dirty="0"/>
              <a:t>da rendere possibili comportamenti normalmente inibiti, come </a:t>
            </a:r>
            <a:r>
              <a:rPr lang="it-IT" dirty="0" smtClean="0"/>
              <a:t>atti di </a:t>
            </a:r>
            <a:r>
              <a:rPr lang="it-IT" dirty="0"/>
              <a:t>violenza (anche estrema) o di </a:t>
            </a:r>
            <a:r>
              <a:rPr lang="it-IT" dirty="0" smtClean="0"/>
              <a:t>aggressività.</a:t>
            </a:r>
            <a:endParaRPr lang="it-IT" dirty="0"/>
          </a:p>
        </p:txBody>
      </p:sp>
      <p:sp>
        <p:nvSpPr>
          <p:cNvPr id="12" name="Freccia a destra 11"/>
          <p:cNvSpPr/>
          <p:nvPr/>
        </p:nvSpPr>
        <p:spPr>
          <a:xfrm rot="5400000">
            <a:off x="4274905" y="3969060"/>
            <a:ext cx="360040" cy="288032"/>
          </a:xfrm>
          <a:prstGeom prst="rightArrow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0805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</a:t>
            </a:fld>
            <a:endParaRPr lang="it-IT"/>
          </a:p>
        </p:txBody>
      </p:sp>
      <p:sp>
        <p:nvSpPr>
          <p:cNvPr id="3" name="Pentagono 2"/>
          <p:cNvSpPr/>
          <p:nvPr/>
        </p:nvSpPr>
        <p:spPr>
          <a:xfrm>
            <a:off x="323528" y="1052736"/>
            <a:ext cx="1872208" cy="504056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AGGRESSIVIT</a:t>
            </a:r>
            <a:r>
              <a:rPr lang="it-IT" b="1" dirty="0" smtClean="0">
                <a:latin typeface="Calibri" panose="020F0502020204030204" pitchFamily="34" charset="0"/>
              </a:rPr>
              <a:t>Á</a:t>
            </a:r>
            <a:endParaRPr lang="it-IT" b="1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2339752" y="982469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Atto intenzionale volto a fare del male a qualcuno o a provocare dolore.</a:t>
            </a:r>
            <a:endParaRPr lang="it-IT" b="1" dirty="0"/>
          </a:p>
        </p:txBody>
      </p:sp>
      <p:cxnSp>
        <p:nvCxnSpPr>
          <p:cNvPr id="5" name="Connettore 4 4"/>
          <p:cNvCxnSpPr/>
          <p:nvPr/>
        </p:nvCxnSpPr>
        <p:spPr>
          <a:xfrm>
            <a:off x="2843808" y="1650286"/>
            <a:ext cx="442646" cy="338554"/>
          </a:xfrm>
          <a:prstGeom prst="bentConnector3">
            <a:avLst>
              <a:gd name="adj1" fmla="val 2329"/>
            </a:avLst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sellaDiTesto 5"/>
          <p:cNvSpPr txBox="1"/>
          <p:nvPr/>
        </p:nvSpPr>
        <p:spPr>
          <a:xfrm>
            <a:off x="3311860" y="1796623"/>
            <a:ext cx="45365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u="sng" dirty="0" smtClean="0"/>
              <a:t>AZIONE AGGRESSIVA</a:t>
            </a:r>
            <a:r>
              <a:rPr lang="it-IT" dirty="0" smtClean="0"/>
              <a:t>: qualsiasi forma di comportamento finalizzata a fare del male a un’altra persona motivata a evitare tale trattamento (</a:t>
            </a:r>
            <a:r>
              <a:rPr lang="it-IT" dirty="0" err="1" smtClean="0"/>
              <a:t>Baron</a:t>
            </a:r>
            <a:r>
              <a:rPr lang="it-IT" dirty="0" smtClean="0"/>
              <a:t> e Richardson, 1994).</a:t>
            </a:r>
            <a:endParaRPr lang="it-IT" dirty="0"/>
          </a:p>
        </p:txBody>
      </p:sp>
      <p:cxnSp>
        <p:nvCxnSpPr>
          <p:cNvPr id="7" name="Connettore 2 6"/>
          <p:cNvCxnSpPr/>
          <p:nvPr/>
        </p:nvCxnSpPr>
        <p:spPr>
          <a:xfrm>
            <a:off x="5220072" y="3068960"/>
            <a:ext cx="0" cy="432048"/>
          </a:xfrm>
          <a:prstGeom prst="straightConnector1">
            <a:avLst/>
          </a:prstGeom>
          <a:ln w="3810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/>
          <p:cNvSpPr txBox="1"/>
          <p:nvPr/>
        </p:nvSpPr>
        <p:spPr>
          <a:xfrm>
            <a:off x="4211960" y="3524815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2 caratteristiche: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ü"/>
            </a:pPr>
            <a:r>
              <a:rPr lang="it-IT" dirty="0" smtClean="0"/>
              <a:t>Intenzionalità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ü"/>
            </a:pPr>
            <a:r>
              <a:rPr lang="it-IT" dirty="0" err="1" smtClean="0"/>
              <a:t>Evitamento</a:t>
            </a:r>
            <a:r>
              <a:rPr lang="it-IT" dirty="0" smtClean="0"/>
              <a:t> del comportamento aggressivo da parte del soggetto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89264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  <p:bldP spid="6" grpId="0"/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20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AGGRESSIVIT</a:t>
            </a:r>
            <a:r>
              <a:rPr lang="it-IT" sz="2000" b="1" dirty="0" smtClean="0">
                <a:latin typeface="Calibri" panose="020F0502020204030204" pitchFamily="34" charset="0"/>
              </a:rPr>
              <a:t>Á</a:t>
            </a:r>
            <a:r>
              <a:rPr lang="it-IT" sz="2000" b="1" dirty="0" smtClean="0"/>
              <a:t> E CULTURA</a:t>
            </a:r>
            <a:endParaRPr lang="it-IT" sz="2000" b="1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1291421" y="1486525"/>
            <a:ext cx="6489149" cy="646331"/>
          </a:xfrm>
          <a:prstGeom prst="rect">
            <a:avLst/>
          </a:prstGeom>
          <a:noFill/>
          <a:ln w="19050">
            <a:solidFill>
              <a:srgbClr val="CC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it-IT" i="1" dirty="0"/>
              <a:t>P</a:t>
            </a:r>
            <a:r>
              <a:rPr lang="it-IT" i="1" dirty="0" smtClean="0"/>
              <a:t>er </a:t>
            </a:r>
            <a:r>
              <a:rPr lang="it-IT" i="1" dirty="0"/>
              <a:t>gli esseri umani la situazione sociale e culturale diventa</a:t>
            </a:r>
          </a:p>
          <a:p>
            <a:pPr algn="ctr"/>
            <a:r>
              <a:rPr lang="it-IT" i="1" dirty="0"/>
              <a:t>molto più importante degli ormoni o della </a:t>
            </a:r>
            <a:r>
              <a:rPr lang="it-IT" i="1" dirty="0" smtClean="0"/>
              <a:t>predisposizione </a:t>
            </a:r>
            <a:r>
              <a:rPr lang="it-IT" i="1" dirty="0"/>
              <a:t>genetica</a:t>
            </a:r>
          </a:p>
        </p:txBody>
      </p:sp>
      <p:cxnSp>
        <p:nvCxnSpPr>
          <p:cNvPr id="7" name="Connettore 2 6"/>
          <p:cNvCxnSpPr/>
          <p:nvPr/>
        </p:nvCxnSpPr>
        <p:spPr>
          <a:xfrm>
            <a:off x="4535995" y="2329134"/>
            <a:ext cx="0" cy="451794"/>
          </a:xfrm>
          <a:prstGeom prst="straightConnector1">
            <a:avLst/>
          </a:prstGeom>
          <a:ln w="3810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asellaDiTesto 7"/>
          <p:cNvSpPr txBox="1"/>
          <p:nvPr/>
        </p:nvSpPr>
        <p:spPr>
          <a:xfrm>
            <a:off x="1043608" y="2798926"/>
            <a:ext cx="73873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L’aggressività è influenzata dal contesto di vita che infatti attribuisce peso diverso a certi comportamenti: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In cultura collettiviste raramente si ricorre alla violenza per risolvere i conflitti, cosa contraria in quelli individualiste;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Esistono anche cultura, come in Amazzonia, che vedono l’aggressività come parte naturale e integrante dell’essere umano per cui sin da piccoli si è indirizzati versi comportamenti che a noi potrebbero sembrare inappropriate e troppo violente</a:t>
            </a:r>
          </a:p>
          <a:p>
            <a:pPr marL="285750" indent="-285750">
              <a:buFontTx/>
              <a:buChar char="-"/>
            </a:pPr>
            <a:endParaRPr lang="it-IT" dirty="0" smtClean="0"/>
          </a:p>
          <a:p>
            <a:pPr marL="93663" indent="-93663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49194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21</a:t>
            </a:fld>
            <a:endParaRPr lang="it-IT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836712"/>
            <a:ext cx="7552988" cy="5301363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463618" y="543774"/>
            <a:ext cx="8136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MODELLO GENERALE  DELL’ AGGRESSIVIT</a:t>
            </a:r>
            <a:r>
              <a:rPr lang="it-IT" sz="2000" b="1" dirty="0" smtClean="0">
                <a:latin typeface="Calibri" panose="020F0502020204030204" pitchFamily="34" charset="0"/>
              </a:rPr>
              <a:t>Á </a:t>
            </a:r>
            <a:r>
              <a:rPr lang="it-IT" sz="2200" b="1" baseline="-25000" dirty="0" smtClean="0">
                <a:latin typeface="Calibri" panose="020F0502020204030204" pitchFamily="34" charset="0"/>
              </a:rPr>
              <a:t>(</a:t>
            </a:r>
            <a:r>
              <a:rPr lang="it-IT" sz="2200" b="1" baseline="-25000" dirty="0"/>
              <a:t>Anderson e </a:t>
            </a:r>
            <a:r>
              <a:rPr lang="it-IT" sz="2200" b="1" baseline="-25000" dirty="0" err="1" smtClean="0"/>
              <a:t>Bushman</a:t>
            </a:r>
            <a:r>
              <a:rPr lang="it-IT" sz="2200" b="1" baseline="-25000" dirty="0" smtClean="0"/>
              <a:t>, 2002)</a:t>
            </a:r>
            <a:endParaRPr lang="it-IT" sz="2200" b="1" baseline="-25000" dirty="0"/>
          </a:p>
        </p:txBody>
      </p:sp>
    </p:spTree>
    <p:extLst>
      <p:ext uri="{BB962C8B-B14F-4D97-AF65-F5344CB8AC3E}">
        <p14:creationId xmlns:p14="http://schemas.microsoft.com/office/powerpoint/2010/main" val="3263533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22</a:t>
            </a:fld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AGGRESSIVIT</a:t>
            </a:r>
            <a:r>
              <a:rPr lang="it-IT" sz="2000" b="1" dirty="0" smtClean="0">
                <a:latin typeface="Calibri" panose="020F0502020204030204" pitchFamily="34" charset="0"/>
              </a:rPr>
              <a:t>Á</a:t>
            </a:r>
            <a:r>
              <a:rPr lang="it-IT" sz="2000" b="1" dirty="0" smtClean="0"/>
              <a:t> E CONFLITTI</a:t>
            </a:r>
            <a:endParaRPr lang="it-IT" sz="2000" b="1" dirty="0"/>
          </a:p>
        </p:txBody>
      </p:sp>
      <p:sp>
        <p:nvSpPr>
          <p:cNvPr id="7" name="Pentagono 6"/>
          <p:cNvSpPr/>
          <p:nvPr/>
        </p:nvSpPr>
        <p:spPr>
          <a:xfrm>
            <a:off x="395536" y="1556792"/>
            <a:ext cx="1656184" cy="504056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CONFLITTO</a:t>
            </a:r>
            <a:endParaRPr lang="it-IT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123728" y="1425550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Uno o più parti percepiscono i propri obiettivi/interessi in diretta contrapposizione e si decide di reagire a tale percezione.</a:t>
            </a:r>
            <a:endParaRPr lang="it-IT" b="1" dirty="0"/>
          </a:p>
        </p:txBody>
      </p:sp>
      <p:cxnSp>
        <p:nvCxnSpPr>
          <p:cNvPr id="8" name="Connettore 2 7"/>
          <p:cNvCxnSpPr/>
          <p:nvPr/>
        </p:nvCxnSpPr>
        <p:spPr>
          <a:xfrm>
            <a:off x="5004048" y="2071881"/>
            <a:ext cx="0" cy="349007"/>
          </a:xfrm>
          <a:prstGeom prst="straightConnector1">
            <a:avLst/>
          </a:prstGeom>
          <a:ln w="3810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/>
          <p:cNvSpPr txBox="1"/>
          <p:nvPr/>
        </p:nvSpPr>
        <p:spPr>
          <a:xfrm>
            <a:off x="2644017" y="2420888"/>
            <a:ext cx="48753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dirty="0" smtClean="0"/>
              <a:t>Condizioni:</a:t>
            </a:r>
          </a:p>
          <a:p>
            <a:r>
              <a:rPr lang="it-IT" dirty="0" smtClean="0"/>
              <a:t>1- </a:t>
            </a:r>
            <a:r>
              <a:rPr lang="it-IT" i="1" dirty="0" smtClean="0"/>
              <a:t>identificare la contrapposizione</a:t>
            </a:r>
          </a:p>
          <a:p>
            <a:r>
              <a:rPr lang="it-IT" dirty="0" smtClean="0"/>
              <a:t>2- </a:t>
            </a:r>
            <a:r>
              <a:rPr lang="it-IT" i="1" dirty="0" smtClean="0"/>
              <a:t>decidere di agire </a:t>
            </a:r>
            <a:r>
              <a:rPr lang="it-IT" dirty="0" smtClean="0"/>
              <a:t>in modo che si attui il conflitto</a:t>
            </a:r>
          </a:p>
        </p:txBody>
      </p:sp>
      <p:sp>
        <p:nvSpPr>
          <p:cNvPr id="11" name="Ovale 10"/>
          <p:cNvSpPr/>
          <p:nvPr/>
        </p:nvSpPr>
        <p:spPr>
          <a:xfrm>
            <a:off x="467544" y="3861048"/>
            <a:ext cx="2376264" cy="1800200"/>
          </a:xfrm>
          <a:prstGeom prst="ellipse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«I conflitti sono una dimensione naturale»</a:t>
            </a:r>
          </a:p>
          <a:p>
            <a:pPr algn="ctr"/>
            <a:r>
              <a:rPr lang="it-IT" dirty="0" smtClean="0">
                <a:solidFill>
                  <a:schemeClr val="tx1"/>
                </a:solidFill>
              </a:rPr>
              <a:t>(</a:t>
            </a:r>
            <a:r>
              <a:rPr lang="it-IT" dirty="0" err="1" smtClean="0">
                <a:solidFill>
                  <a:schemeClr val="tx1"/>
                </a:solidFill>
              </a:rPr>
              <a:t>Tajfel</a:t>
            </a:r>
            <a:r>
              <a:rPr lang="it-IT" dirty="0" smtClean="0">
                <a:solidFill>
                  <a:schemeClr val="tx1"/>
                </a:solidFill>
              </a:rPr>
              <a:t>, 1981)</a:t>
            </a:r>
            <a:endParaRPr lang="it-IT" dirty="0">
              <a:solidFill>
                <a:schemeClr val="tx1"/>
              </a:solidFill>
            </a:endParaRPr>
          </a:p>
        </p:txBody>
      </p:sp>
      <p:cxnSp>
        <p:nvCxnSpPr>
          <p:cNvPr id="12" name="Connettore 2 11"/>
          <p:cNvCxnSpPr/>
          <p:nvPr/>
        </p:nvCxnSpPr>
        <p:spPr>
          <a:xfrm>
            <a:off x="2915816" y="4797152"/>
            <a:ext cx="504056" cy="0"/>
          </a:xfrm>
          <a:prstGeom prst="straightConnector1">
            <a:avLst/>
          </a:prstGeom>
          <a:ln w="3810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3443536" y="4244895"/>
            <a:ext cx="4872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Può </a:t>
            </a:r>
            <a:r>
              <a:rPr lang="it-IT" u="sng" dirty="0" smtClean="0"/>
              <a:t>avere aspetti positivi </a:t>
            </a:r>
            <a:r>
              <a:rPr lang="it-IT" dirty="0" smtClean="0"/>
              <a:t>perché scontrandosi ci si confronta, si ha la possibilità di cambiare idea.</a:t>
            </a:r>
          </a:p>
          <a:p>
            <a:r>
              <a:rPr lang="it-IT" dirty="0" smtClean="0"/>
              <a:t>Ad esempio: conflitti nati per difendere gruppi meno potenti o evidenziare discriminazioni sociali.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97213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0"/>
      <p:bldP spid="10" grpId="0"/>
      <p:bldP spid="11" grpId="0" animBg="1"/>
      <p:bldP spid="1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23</a:t>
            </a:fld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AGGRESSIVIT</a:t>
            </a:r>
            <a:r>
              <a:rPr lang="it-IT" sz="2000" b="1" dirty="0" smtClean="0">
                <a:latin typeface="Calibri" panose="020F0502020204030204" pitchFamily="34" charset="0"/>
              </a:rPr>
              <a:t>Á</a:t>
            </a:r>
            <a:r>
              <a:rPr lang="it-IT" sz="2000" b="1" dirty="0" smtClean="0"/>
              <a:t> E CONFLITTI</a:t>
            </a:r>
            <a:endParaRPr lang="it-IT" sz="2000" b="1" dirty="0"/>
          </a:p>
        </p:txBody>
      </p:sp>
      <p:sp>
        <p:nvSpPr>
          <p:cNvPr id="5" name="Onda 1 4"/>
          <p:cNvSpPr/>
          <p:nvPr/>
        </p:nvSpPr>
        <p:spPr>
          <a:xfrm>
            <a:off x="3248853" y="1484784"/>
            <a:ext cx="2574286" cy="792088"/>
          </a:xfrm>
          <a:prstGeom prst="wave">
            <a:avLst>
              <a:gd name="adj1" fmla="val 6630"/>
              <a:gd name="adj2" fmla="val 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CONFLITTI INTERGRUPPI</a:t>
            </a:r>
            <a:endParaRPr lang="it-IT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251520" y="2564904"/>
            <a:ext cx="836327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rgbClr val="CC0000"/>
              </a:buClr>
              <a:buFont typeface="Wingdings" panose="05000000000000000000" pitchFamily="2" charset="2"/>
              <a:buChar char="v"/>
            </a:pPr>
            <a:r>
              <a:rPr lang="it-IT" b="1" dirty="0" smtClean="0"/>
              <a:t>Sentimenti ed emozioni che non si riescono a gestire </a:t>
            </a:r>
            <a:r>
              <a:rPr lang="it-IT" dirty="0" smtClean="0"/>
              <a:t>sfociano in rapporti conflittuali; ma anche fattori come l’ignoranza, la rigidità cognitiva, una cattiva comunicazione o interessi opposti.</a:t>
            </a:r>
          </a:p>
          <a:p>
            <a:pPr marL="285750" indent="-285750" algn="just">
              <a:buClr>
                <a:srgbClr val="CC0000"/>
              </a:buClr>
              <a:buFont typeface="Wingdings" panose="05000000000000000000" pitchFamily="2" charset="2"/>
              <a:buChar char="v"/>
            </a:pPr>
            <a:endParaRPr lang="it-IT" dirty="0"/>
          </a:p>
          <a:p>
            <a:pPr marL="285750" indent="-285750" algn="just">
              <a:buClr>
                <a:srgbClr val="CC0000"/>
              </a:buClr>
              <a:buFont typeface="Wingdings" panose="05000000000000000000" pitchFamily="2" charset="2"/>
              <a:buChar char="v"/>
            </a:pPr>
            <a:r>
              <a:rPr lang="it-IT" b="1" dirty="0"/>
              <a:t>Identità sociale: </a:t>
            </a:r>
            <a:r>
              <a:rPr lang="it-IT" dirty="0" smtClean="0"/>
              <a:t>Se una situazione </a:t>
            </a:r>
            <a:r>
              <a:rPr lang="it-IT" dirty="0"/>
              <a:t>sociale si avvicina </a:t>
            </a:r>
            <a:r>
              <a:rPr lang="it-IT" dirty="0" smtClean="0"/>
              <a:t>all’estremo </a:t>
            </a:r>
            <a:r>
              <a:rPr lang="it-IT" dirty="0" err="1" smtClean="0"/>
              <a:t>intergruppi</a:t>
            </a:r>
            <a:r>
              <a:rPr lang="it-IT" dirty="0" smtClean="0"/>
              <a:t>, </a:t>
            </a:r>
            <a:r>
              <a:rPr lang="it-IT" dirty="0"/>
              <a:t>maggiore sarà l’uniformità mostrata </a:t>
            </a:r>
            <a:r>
              <a:rPr lang="it-IT" dirty="0" smtClean="0"/>
              <a:t>dai membri dell’</a:t>
            </a:r>
            <a:r>
              <a:rPr lang="it-IT" dirty="0" err="1" smtClean="0"/>
              <a:t>ingroup</a:t>
            </a:r>
            <a:r>
              <a:rPr lang="it-IT" dirty="0" smtClean="0"/>
              <a:t> </a:t>
            </a:r>
            <a:r>
              <a:rPr lang="it-IT" dirty="0"/>
              <a:t>nei confronti dei membri dell’</a:t>
            </a:r>
            <a:r>
              <a:rPr lang="it-IT" dirty="0" err="1"/>
              <a:t>outgroup</a:t>
            </a:r>
            <a:r>
              <a:rPr lang="it-IT" dirty="0"/>
              <a:t> e la </a:t>
            </a:r>
            <a:r>
              <a:rPr lang="it-IT" dirty="0" smtClean="0"/>
              <a:t>tendenza a considerarli </a:t>
            </a:r>
            <a:r>
              <a:rPr lang="it-IT" dirty="0"/>
              <a:t>come elementi </a:t>
            </a:r>
            <a:r>
              <a:rPr lang="it-IT" dirty="0" smtClean="0"/>
              <a:t>indifferenziati, a cui poi legare giudizi di valore (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dirty="0" smtClean="0"/>
              <a:t>le donne sono…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dirty="0" smtClean="0"/>
              <a:t>). Se siamo all’estremo </a:t>
            </a:r>
            <a:r>
              <a:rPr lang="it-IT" dirty="0"/>
              <a:t>interpersonale, </a:t>
            </a:r>
            <a:r>
              <a:rPr lang="it-IT" dirty="0" smtClean="0"/>
              <a:t>riconosciamo le singole caratteristiche dei membri </a:t>
            </a:r>
            <a:r>
              <a:rPr lang="it-IT" dirty="0"/>
              <a:t>dell’</a:t>
            </a:r>
            <a:r>
              <a:rPr lang="it-IT" dirty="0" err="1"/>
              <a:t>outgroup</a:t>
            </a:r>
            <a:r>
              <a:rPr lang="it-IT" dirty="0"/>
              <a:t>, </a:t>
            </a:r>
            <a:r>
              <a:rPr lang="it-IT" dirty="0" smtClean="0"/>
              <a:t>senza generalizzare.</a:t>
            </a:r>
            <a:endParaRPr lang="it-IT" b="1" dirty="0"/>
          </a:p>
        </p:txBody>
      </p:sp>
      <p:cxnSp>
        <p:nvCxnSpPr>
          <p:cNvPr id="7" name="Connettore 2 6"/>
          <p:cNvCxnSpPr/>
          <p:nvPr/>
        </p:nvCxnSpPr>
        <p:spPr>
          <a:xfrm>
            <a:off x="2485728" y="5661248"/>
            <a:ext cx="4067472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llaDiTesto 8"/>
          <p:cNvSpPr txBox="1"/>
          <p:nvPr/>
        </p:nvSpPr>
        <p:spPr>
          <a:xfrm>
            <a:off x="1043608" y="5589240"/>
            <a:ext cx="1557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u="sng" dirty="0" smtClean="0"/>
              <a:t>Interpersonale</a:t>
            </a:r>
            <a:endParaRPr lang="it-IT" i="1" u="sng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503860" y="5589240"/>
            <a:ext cx="1236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i="1" u="sng" dirty="0" err="1" smtClean="0"/>
              <a:t>Intergruppi</a:t>
            </a:r>
            <a:endParaRPr lang="it-IT" i="1" u="sng" dirty="0"/>
          </a:p>
        </p:txBody>
      </p:sp>
    </p:spTree>
    <p:extLst>
      <p:ext uri="{BB962C8B-B14F-4D97-AF65-F5344CB8AC3E}">
        <p14:creationId xmlns:p14="http://schemas.microsoft.com/office/powerpoint/2010/main" val="1247153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24</a:t>
            </a:fld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AGGRESSIVIT</a:t>
            </a:r>
            <a:r>
              <a:rPr lang="it-IT" sz="2000" b="1" dirty="0" smtClean="0">
                <a:latin typeface="Calibri" panose="020F0502020204030204" pitchFamily="34" charset="0"/>
              </a:rPr>
              <a:t>Á</a:t>
            </a:r>
            <a:r>
              <a:rPr lang="it-IT" sz="2000" b="1" dirty="0" smtClean="0"/>
              <a:t> E CONFLITTI</a:t>
            </a:r>
            <a:endParaRPr lang="it-IT" sz="2000" b="1" dirty="0"/>
          </a:p>
        </p:txBody>
      </p:sp>
      <p:sp>
        <p:nvSpPr>
          <p:cNvPr id="5" name="Onda 1 4"/>
          <p:cNvSpPr/>
          <p:nvPr/>
        </p:nvSpPr>
        <p:spPr>
          <a:xfrm>
            <a:off x="3248853" y="1412776"/>
            <a:ext cx="2574286" cy="792088"/>
          </a:xfrm>
          <a:prstGeom prst="wave">
            <a:avLst>
              <a:gd name="adj1" fmla="val 6630"/>
              <a:gd name="adj2" fmla="val 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CONFLITTI SOCIALI ESTREMI</a:t>
            </a:r>
            <a:endParaRPr lang="it-IT" dirty="0"/>
          </a:p>
        </p:txBody>
      </p:sp>
      <p:sp>
        <p:nvSpPr>
          <p:cNvPr id="7" name="Pentagono 6"/>
          <p:cNvSpPr/>
          <p:nvPr/>
        </p:nvSpPr>
        <p:spPr>
          <a:xfrm>
            <a:off x="179512" y="2492896"/>
            <a:ext cx="2016224" cy="504056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Conflitti risolvibili</a:t>
            </a:r>
            <a:endParaRPr lang="it-IT" b="1" dirty="0"/>
          </a:p>
        </p:txBody>
      </p:sp>
      <p:sp>
        <p:nvSpPr>
          <p:cNvPr id="8" name="Pentagono 7"/>
          <p:cNvSpPr/>
          <p:nvPr/>
        </p:nvSpPr>
        <p:spPr>
          <a:xfrm>
            <a:off x="179512" y="3573016"/>
            <a:ext cx="2161684" cy="504056"/>
          </a:xfrm>
          <a:prstGeom prst="homePlate">
            <a:avLst>
              <a:gd name="adj" fmla="val 62554"/>
            </a:avLst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b="1" dirty="0" smtClean="0"/>
              <a:t>Conflitti intrattabili</a:t>
            </a:r>
            <a:endParaRPr lang="it-IT" b="1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2339752" y="2420888"/>
            <a:ext cx="64807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Hanno durata relativamente breve, con obiettivi poco importanti per cui è possibile che le due parti possano trovare una soluzione condivisa.</a:t>
            </a:r>
            <a:endParaRPr lang="it-IT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339752" y="3501008"/>
            <a:ext cx="6480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Prolunganti nel tempo, senza possibilità di compromesso tra le parti e con un uso estremo di violenza. Cause come religiose, etnia ecc.</a:t>
            </a:r>
            <a:endParaRPr lang="it-IT" dirty="0"/>
          </a:p>
        </p:txBody>
      </p:sp>
      <p:cxnSp>
        <p:nvCxnSpPr>
          <p:cNvPr id="9" name="Connettore 2 8"/>
          <p:cNvCxnSpPr/>
          <p:nvPr/>
        </p:nvCxnSpPr>
        <p:spPr>
          <a:xfrm>
            <a:off x="5292080" y="4149080"/>
            <a:ext cx="0" cy="349007"/>
          </a:xfrm>
          <a:prstGeom prst="straightConnector1">
            <a:avLst/>
          </a:prstGeom>
          <a:ln w="38100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9"/>
          <p:cNvSpPr txBox="1"/>
          <p:nvPr/>
        </p:nvSpPr>
        <p:spPr>
          <a:xfrm>
            <a:off x="2645376" y="4437112"/>
            <a:ext cx="567104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Effetto totalizzante, percepiti come molto gravi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Sono a somma zero: se uno vince l’altro perde tutto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Toccano parti importanti della vita dei soggetti coinvolti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La violenza usata è giustificata dall’ideologia di base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Immagine del nemico del tutto stereotipata e distorta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9541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2" grpId="0"/>
      <p:bldP spid="3" grpId="0"/>
      <p:bldP spid="1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25</a:t>
            </a:fld>
            <a:endParaRPr lang="it-IT"/>
          </a:p>
        </p:txBody>
      </p:sp>
      <p:sp>
        <p:nvSpPr>
          <p:cNvPr id="5" name="Onda 1 4"/>
          <p:cNvSpPr/>
          <p:nvPr/>
        </p:nvSpPr>
        <p:spPr>
          <a:xfrm>
            <a:off x="3248853" y="1412776"/>
            <a:ext cx="2574286" cy="792088"/>
          </a:xfrm>
          <a:prstGeom prst="wave">
            <a:avLst>
              <a:gd name="adj1" fmla="val 6630"/>
              <a:gd name="adj2" fmla="val 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DELEGITTIMAZIONE</a:t>
            </a:r>
            <a:endParaRPr lang="it-IT" dirty="0"/>
          </a:p>
        </p:txBody>
      </p:sp>
      <p:sp>
        <p:nvSpPr>
          <p:cNvPr id="6" name="Onda 1 5"/>
          <p:cNvSpPr/>
          <p:nvPr/>
        </p:nvSpPr>
        <p:spPr>
          <a:xfrm>
            <a:off x="3266026" y="3861048"/>
            <a:ext cx="2574286" cy="792088"/>
          </a:xfrm>
          <a:prstGeom prst="wave">
            <a:avLst>
              <a:gd name="adj1" fmla="val 6630"/>
              <a:gd name="adj2" fmla="val 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DEUMANIZZAZIONE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AGGRESSIVIT</a:t>
            </a:r>
            <a:r>
              <a:rPr lang="it-IT" sz="2000" b="1" dirty="0" smtClean="0">
                <a:latin typeface="Calibri" panose="020F0502020204030204" pitchFamily="34" charset="0"/>
              </a:rPr>
              <a:t>Á</a:t>
            </a:r>
            <a:r>
              <a:rPr lang="it-IT" sz="2000" b="1" dirty="0" smtClean="0"/>
              <a:t> E CONFLITTI</a:t>
            </a:r>
            <a:endParaRPr lang="it-IT" sz="20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251521" y="2420888"/>
            <a:ext cx="85689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 smtClean="0"/>
              <a:t>Ad alcuni gruppi si attribuiscono </a:t>
            </a:r>
            <a:r>
              <a:rPr lang="it-IT" b="1" dirty="0" smtClean="0"/>
              <a:t>categorie estremamente negative</a:t>
            </a:r>
            <a:r>
              <a:rPr lang="it-IT" dirty="0" smtClean="0"/>
              <a:t>, cosi da essere </a:t>
            </a:r>
            <a:r>
              <a:rPr lang="it-IT" b="1" dirty="0" smtClean="0"/>
              <a:t>sistematicamente esclusi dalla vita sociale</a:t>
            </a:r>
            <a:r>
              <a:rPr lang="it-IT" dirty="0" smtClean="0"/>
              <a:t>, poiché non congrui alle norme vigenti.</a:t>
            </a:r>
          </a:p>
          <a:p>
            <a:pPr algn="just"/>
            <a:r>
              <a:rPr lang="it-IT" dirty="0" smtClean="0"/>
              <a:t>Avviene soprattutto </a:t>
            </a:r>
            <a:r>
              <a:rPr lang="it-IT" b="1" dirty="0" smtClean="0"/>
              <a:t>li dove un gruppo di sente minacciato </a:t>
            </a:r>
            <a:r>
              <a:rPr lang="it-IT" dirty="0" smtClean="0"/>
              <a:t>e quindi cerca di eliminare la fonte di tale percezione: l’</a:t>
            </a:r>
            <a:r>
              <a:rPr lang="it-IT" dirty="0" err="1" smtClean="0"/>
              <a:t>outgroup</a:t>
            </a:r>
            <a:r>
              <a:rPr lang="it-IT" dirty="0" smtClean="0"/>
              <a:t>.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251521" y="4809926"/>
            <a:ext cx="843527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b="1" dirty="0"/>
              <a:t>P</a:t>
            </a:r>
            <a:r>
              <a:rPr lang="it-IT" b="1" dirty="0" smtClean="0"/>
              <a:t>rocesso che sottrae </a:t>
            </a:r>
            <a:r>
              <a:rPr lang="it-IT" b="1" dirty="0"/>
              <a:t>agli esseri umani le due qualità che li definiscono come tali: </a:t>
            </a:r>
            <a:r>
              <a:rPr lang="it-IT" b="1" dirty="0" smtClean="0"/>
              <a:t>l’ Identità </a:t>
            </a:r>
            <a:r>
              <a:rPr lang="it-IT" b="1" dirty="0"/>
              <a:t>e la </a:t>
            </a:r>
            <a:r>
              <a:rPr lang="it-IT" b="1" dirty="0" smtClean="0"/>
              <a:t>Comunità. </a:t>
            </a:r>
            <a:r>
              <a:rPr lang="it-IT" dirty="0" smtClean="0"/>
              <a:t>L’esclusione è totale, poiché a tale gruppo non gli si attribuiscono nemmeno i sentimenti umani o altra facoltà.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87274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3" grpId="0"/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26</a:t>
            </a:fld>
            <a:endParaRPr 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2771801" y="1073061"/>
            <a:ext cx="65527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METODO CATARTICO</a:t>
            </a:r>
            <a:r>
              <a:rPr lang="it-IT" dirty="0" smtClean="0"/>
              <a:t>: Dare sfogo all’aggressività. In realtà l’aggressività non veniva ridotta ma al contrario.</a:t>
            </a:r>
          </a:p>
          <a:p>
            <a:r>
              <a:rPr lang="it-IT" b="1" dirty="0" smtClean="0"/>
              <a:t>PUNIZIONE</a:t>
            </a:r>
            <a:r>
              <a:rPr lang="it-IT" dirty="0" smtClean="0"/>
              <a:t>: efficace solo se è immediata, concreta e poco severe (altrimenti non farebbe altro che riproporre un comportamento aggressivo)</a:t>
            </a:r>
            <a:endParaRPr lang="it-IT" dirty="0"/>
          </a:p>
        </p:txBody>
      </p:sp>
      <p:sp>
        <p:nvSpPr>
          <p:cNvPr id="6" name="Fumetto 4 5"/>
          <p:cNvSpPr/>
          <p:nvPr/>
        </p:nvSpPr>
        <p:spPr>
          <a:xfrm>
            <a:off x="251520" y="746706"/>
            <a:ext cx="2376264" cy="1170126"/>
          </a:xfrm>
          <a:prstGeom prst="cloudCallout">
            <a:avLst>
              <a:gd name="adj1" fmla="val -55476"/>
              <a:gd name="adj2" fmla="val 51694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Come ridurre l’aggressività?</a:t>
            </a:r>
            <a:endParaRPr lang="it-IT" dirty="0"/>
          </a:p>
        </p:txBody>
      </p:sp>
      <p:sp>
        <p:nvSpPr>
          <p:cNvPr id="7" name="Fumetto 4 6"/>
          <p:cNvSpPr/>
          <p:nvPr/>
        </p:nvSpPr>
        <p:spPr>
          <a:xfrm>
            <a:off x="251028" y="2852936"/>
            <a:ext cx="2376264" cy="1170126"/>
          </a:xfrm>
          <a:prstGeom prst="cloudCallout">
            <a:avLst>
              <a:gd name="adj1" fmla="val -55476"/>
              <a:gd name="adj2" fmla="val 51694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Come gestire i conflitti?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2806639" y="2996952"/>
            <a:ext cx="601383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MEDIAZIONE</a:t>
            </a:r>
            <a:r>
              <a:rPr lang="it-IT" dirty="0" smtClean="0"/>
              <a:t>: processo </a:t>
            </a:r>
            <a:r>
              <a:rPr lang="it-IT" dirty="0"/>
              <a:t>di costruzione e di gestione della </a:t>
            </a:r>
            <a:r>
              <a:rPr lang="it-IT" dirty="0" smtClean="0"/>
              <a:t>vita sociale, </a:t>
            </a:r>
            <a:r>
              <a:rPr lang="it-IT" dirty="0"/>
              <a:t>il cui scopo è quello di suscitare </a:t>
            </a:r>
            <a:r>
              <a:rPr lang="it-IT" dirty="0" smtClean="0"/>
              <a:t>tra persone </a:t>
            </a:r>
            <a:r>
              <a:rPr lang="it-IT" dirty="0"/>
              <a:t>o gruppi dei nuovi legami, prima inesistenti, di cui </a:t>
            </a:r>
            <a:r>
              <a:rPr lang="it-IT" dirty="0" smtClean="0"/>
              <a:t>beneficiano tutti i coinvolti.</a:t>
            </a:r>
          </a:p>
          <a:p>
            <a:r>
              <a:rPr lang="it-IT" b="1" dirty="0"/>
              <a:t>PSICOLOGIA DELLA RICONCILIAZIONE</a:t>
            </a:r>
            <a:r>
              <a:rPr lang="it-IT" dirty="0"/>
              <a:t>: </a:t>
            </a:r>
            <a:r>
              <a:rPr lang="it-IT" dirty="0" smtClean="0"/>
              <a:t>la riconciliazione è uno strumento preventivo </a:t>
            </a:r>
            <a:r>
              <a:rPr lang="it-IT" dirty="0"/>
              <a:t>perché cambia la natura delle relazioni sociali </a:t>
            </a:r>
            <a:r>
              <a:rPr lang="it-IT" dirty="0" smtClean="0"/>
              <a:t>sperimentando diverse condizioni tra le parti come la convivenza o la cooperazione. Azioni varie che possono includere politici, enti pubblici, altri gruppi sociali per avere cambiamenti positivi per il benessere di tutti.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86215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vale 26"/>
          <p:cNvSpPr/>
          <p:nvPr/>
        </p:nvSpPr>
        <p:spPr>
          <a:xfrm>
            <a:off x="3563888" y="3429000"/>
            <a:ext cx="1894853" cy="1004053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3</a:t>
            </a:fld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476378" y="1196752"/>
            <a:ext cx="308751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OSTILE</a:t>
            </a:r>
          </a:p>
          <a:p>
            <a:pPr algn="ctr"/>
            <a:r>
              <a:rPr lang="it-IT" dirty="0" smtClean="0"/>
              <a:t>deriva </a:t>
            </a:r>
            <a:r>
              <a:rPr lang="it-IT" dirty="0"/>
              <a:t>dalla rabbia e unico scopo è infliggere dolore a un’altra persona.</a:t>
            </a:r>
          </a:p>
          <a:p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5580112" y="1265269"/>
            <a:ext cx="30243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STRUMENTALE</a:t>
            </a:r>
          </a:p>
          <a:p>
            <a:pPr algn="ctr"/>
            <a:r>
              <a:rPr lang="it-IT" dirty="0"/>
              <a:t>l’intenzione è solo un mezzo verso un altro </a:t>
            </a:r>
            <a:r>
              <a:rPr lang="it-IT" dirty="0" smtClean="0"/>
              <a:t>scopo (come un giocatore che commette fallo).</a:t>
            </a:r>
          </a:p>
          <a:p>
            <a:endParaRPr lang="it-IT" dirty="0"/>
          </a:p>
        </p:txBody>
      </p:sp>
      <p:sp>
        <p:nvSpPr>
          <p:cNvPr id="21" name="CasellaDiTesto 20"/>
          <p:cNvSpPr txBox="1"/>
          <p:nvPr/>
        </p:nvSpPr>
        <p:spPr>
          <a:xfrm>
            <a:off x="3707902" y="3615694"/>
            <a:ext cx="1796009" cy="64633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FUNZIONI DELL’ AGGRESSIVIT</a:t>
            </a:r>
            <a:r>
              <a:rPr lang="it-IT" dirty="0" smtClean="0">
                <a:latin typeface="Calibri" panose="020F0502020204030204" pitchFamily="34" charset="0"/>
              </a:rPr>
              <a:t>Á</a:t>
            </a:r>
            <a:endParaRPr lang="it-IT" dirty="0"/>
          </a:p>
        </p:txBody>
      </p:sp>
      <p:sp>
        <p:nvSpPr>
          <p:cNvPr id="24" name="CasellaDiTesto 23"/>
          <p:cNvSpPr txBox="1"/>
          <p:nvPr/>
        </p:nvSpPr>
        <p:spPr>
          <a:xfrm>
            <a:off x="954019" y="3319854"/>
            <a:ext cx="246585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COMPORTAMENTO PROATTIVO</a:t>
            </a:r>
          </a:p>
          <a:p>
            <a:pPr algn="ctr"/>
            <a:r>
              <a:rPr lang="it-IT" dirty="0"/>
              <a:t>prevede </a:t>
            </a:r>
            <a:r>
              <a:rPr lang="it-IT" dirty="0" smtClean="0"/>
              <a:t>un’azione </a:t>
            </a:r>
            <a:r>
              <a:rPr lang="it-IT" dirty="0"/>
              <a:t>ragionata, avviene in assenza di qualsiasi</a:t>
            </a:r>
          </a:p>
          <a:p>
            <a:pPr algn="ctr"/>
            <a:r>
              <a:rPr lang="it-IT" dirty="0"/>
              <a:t>provocazione e ha </a:t>
            </a:r>
            <a:r>
              <a:rPr lang="it-IT" dirty="0" smtClean="0"/>
              <a:t>componenti </a:t>
            </a:r>
            <a:r>
              <a:rPr lang="it-IT" dirty="0"/>
              <a:t>affettive </a:t>
            </a:r>
            <a:r>
              <a:rPr lang="it-IT" dirty="0" smtClean="0"/>
              <a:t>ridotte o nulle.</a:t>
            </a:r>
            <a:endParaRPr lang="it-IT" dirty="0"/>
          </a:p>
        </p:txBody>
      </p:sp>
      <p:sp>
        <p:nvSpPr>
          <p:cNvPr id="25" name="CasellaDiTesto 24"/>
          <p:cNvSpPr txBox="1"/>
          <p:nvPr/>
        </p:nvSpPr>
        <p:spPr>
          <a:xfrm>
            <a:off x="5652120" y="3356992"/>
            <a:ext cx="268646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COMPORTAMENTO </a:t>
            </a:r>
          </a:p>
          <a:p>
            <a:pPr algn="ctr"/>
            <a:r>
              <a:rPr lang="it-IT" dirty="0" smtClean="0"/>
              <a:t>REATTIVO</a:t>
            </a:r>
          </a:p>
          <a:p>
            <a:pPr algn="ctr"/>
            <a:r>
              <a:rPr lang="it-IT" dirty="0"/>
              <a:t>avviene generalmente in risposta a una provocazione ed è accompagnato</a:t>
            </a:r>
          </a:p>
          <a:p>
            <a:pPr algn="ctr"/>
            <a:r>
              <a:rPr lang="it-IT" dirty="0"/>
              <a:t>da sentimenti di </a:t>
            </a:r>
            <a:r>
              <a:rPr lang="it-IT" dirty="0" smtClean="0"/>
              <a:t>rabbia.</a:t>
            </a:r>
            <a:endParaRPr lang="it-IT" dirty="0"/>
          </a:p>
        </p:txBody>
      </p:sp>
      <p:sp>
        <p:nvSpPr>
          <p:cNvPr id="26" name="Ovale 25"/>
          <p:cNvSpPr/>
          <p:nvPr/>
        </p:nvSpPr>
        <p:spPr>
          <a:xfrm>
            <a:off x="3574146" y="1265269"/>
            <a:ext cx="1796009" cy="867587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CasellaDiTesto 1"/>
          <p:cNvSpPr txBox="1"/>
          <p:nvPr/>
        </p:nvSpPr>
        <p:spPr>
          <a:xfrm>
            <a:off x="3707902" y="1514396"/>
            <a:ext cx="1528495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it-IT" dirty="0" smtClean="0"/>
              <a:t>AGGRESSIVIT</a:t>
            </a:r>
            <a:r>
              <a:rPr lang="it-IT" dirty="0" smtClean="0">
                <a:latin typeface="Calibri" panose="020F0502020204030204" pitchFamily="34" charset="0"/>
              </a:rPr>
              <a:t>Á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59920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10" grpId="0"/>
      <p:bldP spid="11" grpId="0"/>
      <p:bldP spid="21" grpId="0"/>
      <p:bldP spid="24" grpId="0"/>
      <p:bldP spid="25" grpId="0"/>
      <p:bldP spid="26" grpId="0" animBg="1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4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SPIEGAZIONI BIOLOGICHE ALL’AGGRESSIVIT</a:t>
            </a:r>
            <a:r>
              <a:rPr lang="it-IT" sz="2000" b="1" dirty="0" smtClean="0">
                <a:latin typeface="Calibri" panose="020F0502020204030204" pitchFamily="34" charset="0"/>
              </a:rPr>
              <a:t>Á</a:t>
            </a:r>
            <a:endParaRPr lang="it-IT" sz="2000" b="1" dirty="0"/>
          </a:p>
        </p:txBody>
      </p:sp>
      <p:sp>
        <p:nvSpPr>
          <p:cNvPr id="6" name="Onda 1 5"/>
          <p:cNvSpPr/>
          <p:nvPr/>
        </p:nvSpPr>
        <p:spPr>
          <a:xfrm>
            <a:off x="3419872" y="1412776"/>
            <a:ext cx="2160240" cy="792088"/>
          </a:xfrm>
          <a:prstGeom prst="wave">
            <a:avLst>
              <a:gd name="adj1" fmla="val 6630"/>
              <a:gd name="adj2" fmla="val 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TEORIA PSICODINAMICA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23528" y="2368624"/>
            <a:ext cx="83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La tendenza all’aggressività costituisce il fattore principale di </a:t>
            </a:r>
            <a:r>
              <a:rPr lang="it-IT" b="1" i="1" dirty="0" smtClean="0"/>
              <a:t>perturbazione nei rapporti col prossimo</a:t>
            </a:r>
            <a:r>
              <a:rPr lang="it-IT" i="1" dirty="0" smtClean="0"/>
              <a:t>. Non è gratuita e non si può ignorare che il suo </a:t>
            </a:r>
            <a:r>
              <a:rPr lang="it-IT" b="1" i="1" dirty="0" smtClean="0"/>
              <a:t>appagamento</a:t>
            </a:r>
            <a:r>
              <a:rPr lang="it-IT" i="1" dirty="0" smtClean="0"/>
              <a:t> sia legato a un piacere narcisistico </a:t>
            </a:r>
            <a:r>
              <a:rPr lang="it-IT" dirty="0" smtClean="0"/>
              <a:t>(Freud, 1929).</a:t>
            </a:r>
            <a:endParaRPr lang="it-IT" dirty="0"/>
          </a:p>
        </p:txBody>
      </p:sp>
      <p:cxnSp>
        <p:nvCxnSpPr>
          <p:cNvPr id="9" name="Connettore 7 8"/>
          <p:cNvCxnSpPr/>
          <p:nvPr/>
        </p:nvCxnSpPr>
        <p:spPr>
          <a:xfrm>
            <a:off x="1259632" y="3291954"/>
            <a:ext cx="432048" cy="281062"/>
          </a:xfrm>
          <a:prstGeom prst="curvedConnector3">
            <a:avLst>
              <a:gd name="adj1" fmla="val -21743"/>
            </a:avLst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/>
          <p:cNvSpPr txBox="1"/>
          <p:nvPr/>
        </p:nvSpPr>
        <p:spPr>
          <a:xfrm>
            <a:off x="1691680" y="3356992"/>
            <a:ext cx="68407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smtClean="0"/>
              <a:t>Capro espiatorio</a:t>
            </a:r>
            <a:r>
              <a:rPr lang="it-IT" dirty="0" smtClean="0"/>
              <a:t>: quando si è frustrati o infelici si tende a mostrare aggressività verso gruppi con meno potere.</a:t>
            </a:r>
            <a:endParaRPr lang="it-IT" dirty="0"/>
          </a:p>
        </p:txBody>
      </p:sp>
      <p:sp>
        <p:nvSpPr>
          <p:cNvPr id="18" name="Stella a 16 punte 17"/>
          <p:cNvSpPr/>
          <p:nvPr/>
        </p:nvSpPr>
        <p:spPr>
          <a:xfrm>
            <a:off x="835569" y="4215284"/>
            <a:ext cx="1944216" cy="1524942"/>
          </a:xfrm>
          <a:prstGeom prst="star16">
            <a:avLst>
              <a:gd name="adj" fmla="val 38478"/>
            </a:avLst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Eros </a:t>
            </a:r>
          </a:p>
          <a:p>
            <a:pPr algn="ctr"/>
            <a:r>
              <a:rPr lang="it-IT" b="1" dirty="0" smtClean="0">
                <a:solidFill>
                  <a:schemeClr val="tx1"/>
                </a:solidFill>
              </a:rPr>
              <a:t>vs. Thanatos</a:t>
            </a:r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20" name="Freccia a destra rientrata 19"/>
          <p:cNvSpPr/>
          <p:nvPr/>
        </p:nvSpPr>
        <p:spPr>
          <a:xfrm>
            <a:off x="2991173" y="4803718"/>
            <a:ext cx="501290" cy="248730"/>
          </a:xfrm>
          <a:prstGeom prst="notchedRightArrow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CasellaDiTesto 20"/>
          <p:cNvSpPr txBox="1"/>
          <p:nvPr/>
        </p:nvSpPr>
        <p:spPr>
          <a:xfrm>
            <a:off x="3707904" y="4377589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Il conflitto tra i due istinti- Vita/Eros e Morte/Thanatos - </a:t>
            </a:r>
            <a:r>
              <a:rPr lang="it-IT" b="1" dirty="0" smtClean="0"/>
              <a:t>genera energia aggressiva che deve liberarsi </a:t>
            </a:r>
            <a:r>
              <a:rPr lang="it-IT" dirty="0" smtClean="0"/>
              <a:t>per evitare che si accumuli e diventi malattia (</a:t>
            </a:r>
            <a:r>
              <a:rPr lang="it-IT" i="1" dirty="0" smtClean="0"/>
              <a:t>Teoria idraulica</a:t>
            </a:r>
            <a:r>
              <a:rPr lang="it-IT" dirty="0" smtClean="0"/>
              <a:t>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9870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3" grpId="0"/>
      <p:bldP spid="18" grpId="0" animBg="1"/>
      <p:bldP spid="20" grpId="0" animBg="1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5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SPIEGAZIONI BIOLOGICHE ALL’AGGRESSIVIT</a:t>
            </a:r>
            <a:r>
              <a:rPr lang="it-IT" sz="2000" b="1" dirty="0" smtClean="0">
                <a:latin typeface="Calibri" panose="020F0502020204030204" pitchFamily="34" charset="0"/>
              </a:rPr>
              <a:t>Á</a:t>
            </a:r>
            <a:endParaRPr lang="it-IT" sz="2000" b="1" dirty="0"/>
          </a:p>
        </p:txBody>
      </p:sp>
      <p:sp>
        <p:nvSpPr>
          <p:cNvPr id="6" name="Onda 1 5"/>
          <p:cNvSpPr/>
          <p:nvPr/>
        </p:nvSpPr>
        <p:spPr>
          <a:xfrm>
            <a:off x="3347864" y="1484784"/>
            <a:ext cx="2160240" cy="792088"/>
          </a:xfrm>
          <a:prstGeom prst="wave">
            <a:avLst>
              <a:gd name="adj1" fmla="val 6630"/>
              <a:gd name="adj2" fmla="val 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ETOLOGIA</a:t>
            </a:r>
            <a:endParaRPr lang="it-IT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476551" y="2708920"/>
            <a:ext cx="82709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Ramo della biologia che studia i modelli costanti e gli istinti nei membri di una specie</a:t>
            </a:r>
            <a:endParaRPr lang="it-IT" b="1" dirty="0"/>
          </a:p>
        </p:txBody>
      </p:sp>
      <p:sp>
        <p:nvSpPr>
          <p:cNvPr id="3" name="Callout con freccia in giù 2"/>
          <p:cNvSpPr/>
          <p:nvPr/>
        </p:nvSpPr>
        <p:spPr>
          <a:xfrm>
            <a:off x="5580112" y="2708920"/>
            <a:ext cx="576064" cy="792088"/>
          </a:xfrm>
          <a:prstGeom prst="downArrowCallout">
            <a:avLst>
              <a:gd name="adj1" fmla="val 19619"/>
              <a:gd name="adj2" fmla="val 25000"/>
              <a:gd name="adj3" fmla="val 22310"/>
              <a:gd name="adj4" fmla="val 55194"/>
            </a:avLst>
          </a:prstGeom>
          <a:noFill/>
          <a:ln w="1270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CasellaDiTesto 7"/>
          <p:cNvSpPr txBox="1"/>
          <p:nvPr/>
        </p:nvSpPr>
        <p:spPr>
          <a:xfrm>
            <a:off x="4283968" y="3522717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Tendenza innata a comportarsi in un certo modo</a:t>
            </a:r>
            <a:endParaRPr lang="it-IT" dirty="0"/>
          </a:p>
        </p:txBody>
      </p:sp>
      <p:sp>
        <p:nvSpPr>
          <p:cNvPr id="9" name="Stella a 16 punte 8"/>
          <p:cNvSpPr/>
          <p:nvPr/>
        </p:nvSpPr>
        <p:spPr>
          <a:xfrm>
            <a:off x="835568" y="4215284"/>
            <a:ext cx="2584303" cy="1524942"/>
          </a:xfrm>
          <a:prstGeom prst="star16">
            <a:avLst>
              <a:gd name="adj" fmla="val 36445"/>
            </a:avLst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chemeClr val="tx1"/>
                </a:solidFill>
              </a:rPr>
              <a:t>Aggressività</a:t>
            </a:r>
            <a:endParaRPr lang="it-IT" b="1" dirty="0">
              <a:solidFill>
                <a:schemeClr val="tx1"/>
              </a:solidFill>
            </a:endParaRPr>
          </a:p>
        </p:txBody>
      </p:sp>
      <p:sp>
        <p:nvSpPr>
          <p:cNvPr id="10" name="Freccia a destra rientrata 9"/>
          <p:cNvSpPr/>
          <p:nvPr/>
        </p:nvSpPr>
        <p:spPr>
          <a:xfrm>
            <a:off x="3699932" y="4853390"/>
            <a:ext cx="501290" cy="248730"/>
          </a:xfrm>
          <a:prstGeom prst="notchedRightArrow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4552750" y="4524597"/>
            <a:ext cx="3067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Impulso innato all’aggressione </a:t>
            </a:r>
            <a:endParaRPr lang="it-IT" dirty="0"/>
          </a:p>
        </p:txBody>
      </p:sp>
      <p:sp>
        <p:nvSpPr>
          <p:cNvPr id="12" name="CasellaDiTesto 11"/>
          <p:cNvSpPr txBox="1"/>
          <p:nvPr/>
        </p:nvSpPr>
        <p:spPr>
          <a:xfrm>
            <a:off x="4752020" y="5102120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Stimolazione adeguata da parte di certe situazioni</a:t>
            </a:r>
            <a:endParaRPr lang="it-IT" dirty="0"/>
          </a:p>
        </p:txBody>
      </p:sp>
      <p:sp>
        <p:nvSpPr>
          <p:cNvPr id="13" name="Più 12"/>
          <p:cNvSpPr/>
          <p:nvPr/>
        </p:nvSpPr>
        <p:spPr>
          <a:xfrm>
            <a:off x="5868144" y="4893929"/>
            <a:ext cx="288032" cy="268288"/>
          </a:xfrm>
          <a:prstGeom prst="mathPlus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2117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3" grpId="0" animBg="1"/>
      <p:bldP spid="8" grpId="0"/>
      <p:bldP spid="9" grpId="0" animBg="1"/>
      <p:bldP spid="10" grpId="0" animBg="1"/>
      <p:bldP spid="11" grpId="0"/>
      <p:bldP spid="12" grpId="0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6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SPIEGAZIONI BIOLOGICHE ALL’AGGRESSIVIT</a:t>
            </a:r>
            <a:r>
              <a:rPr lang="it-IT" sz="2000" b="1" dirty="0" smtClean="0">
                <a:latin typeface="Calibri" panose="020F0502020204030204" pitchFamily="34" charset="0"/>
              </a:rPr>
              <a:t>Á</a:t>
            </a:r>
            <a:endParaRPr lang="it-IT" sz="2000" b="1" dirty="0"/>
          </a:p>
        </p:txBody>
      </p:sp>
      <p:sp>
        <p:nvSpPr>
          <p:cNvPr id="6" name="Onda 1 5"/>
          <p:cNvSpPr/>
          <p:nvPr/>
        </p:nvSpPr>
        <p:spPr>
          <a:xfrm>
            <a:off x="3419872" y="1484784"/>
            <a:ext cx="2160240" cy="792088"/>
          </a:xfrm>
          <a:prstGeom prst="wave">
            <a:avLst>
              <a:gd name="adj1" fmla="val 6630"/>
              <a:gd name="adj2" fmla="val 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TEORIA DELLA EVOLUZIONE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755576" y="2721694"/>
            <a:ext cx="79312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Gli psicologi evoluzionisti sostengono che l’aggressività si sia sviluppata per favorire la sopravvivenza di geni che consentono di vivere abbastanza a lungo e perpetrarsi in varie generazioni.</a:t>
            </a:r>
            <a:endParaRPr lang="it-IT" b="1" dirty="0"/>
          </a:p>
        </p:txBody>
      </p:sp>
      <p:cxnSp>
        <p:nvCxnSpPr>
          <p:cNvPr id="14" name="Connettore 7 13"/>
          <p:cNvCxnSpPr/>
          <p:nvPr/>
        </p:nvCxnSpPr>
        <p:spPr>
          <a:xfrm>
            <a:off x="1331640" y="3651994"/>
            <a:ext cx="432048" cy="281062"/>
          </a:xfrm>
          <a:prstGeom prst="curvedConnector3">
            <a:avLst>
              <a:gd name="adj1" fmla="val -21743"/>
            </a:avLst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sellaDiTesto 15"/>
          <p:cNvSpPr txBox="1"/>
          <p:nvPr/>
        </p:nvSpPr>
        <p:spPr>
          <a:xfrm>
            <a:off x="1835697" y="3789040"/>
            <a:ext cx="590465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L’aggressività nel maschio, più che nella femmina, avrebbe la funzione di: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Stabilire il dominio sugli altri maschi</a:t>
            </a:r>
          </a:p>
          <a:p>
            <a:pPr marL="285750" indent="-285750">
              <a:buFontTx/>
              <a:buChar char="-"/>
            </a:pPr>
            <a:r>
              <a:rPr lang="it-IT" dirty="0" smtClean="0"/>
              <a:t>Assicurarsi che la partner non abbia rapporti sessuali con altri e garantirsi la progenie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30455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7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SPIEGAZIONI BIOLOGICHE ALL’AGGRESSIVIT</a:t>
            </a:r>
            <a:r>
              <a:rPr lang="it-IT" sz="2000" b="1" dirty="0" smtClean="0">
                <a:latin typeface="Calibri" panose="020F0502020204030204" pitchFamily="34" charset="0"/>
              </a:rPr>
              <a:t>Á</a:t>
            </a:r>
            <a:endParaRPr lang="it-IT" sz="2000" b="1" dirty="0"/>
          </a:p>
        </p:txBody>
      </p:sp>
      <p:sp>
        <p:nvSpPr>
          <p:cNvPr id="6" name="Onda 1 5"/>
          <p:cNvSpPr/>
          <p:nvPr/>
        </p:nvSpPr>
        <p:spPr>
          <a:xfrm>
            <a:off x="3419872" y="1412776"/>
            <a:ext cx="2160240" cy="792088"/>
          </a:xfrm>
          <a:prstGeom prst="wave">
            <a:avLst>
              <a:gd name="adj1" fmla="val 6630"/>
              <a:gd name="adj2" fmla="val 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NEURONI E BIOCHIMICA</a:t>
            </a:r>
            <a:endParaRPr lang="it-IT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318356" y="2564904"/>
            <a:ext cx="843527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v"/>
            </a:pPr>
            <a:r>
              <a:rPr lang="it-IT" dirty="0" smtClean="0"/>
              <a:t>Esistenza di </a:t>
            </a:r>
            <a:r>
              <a:rPr lang="it-IT" b="1" dirty="0" smtClean="0"/>
              <a:t>aree cerebrali </a:t>
            </a:r>
            <a:r>
              <a:rPr lang="it-IT" dirty="0" smtClean="0"/>
              <a:t>attive per l’aggressività: tronco dell’encefalo, sistema limbico, nuclei </a:t>
            </a:r>
            <a:r>
              <a:rPr lang="it-IT" dirty="0" err="1" smtClean="0"/>
              <a:t>amigdaloidei</a:t>
            </a:r>
            <a:r>
              <a:rPr lang="it-IT" dirty="0" smtClean="0"/>
              <a:t> e scarsa funzionalità inibitoria della corteccia prefrontale.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v"/>
            </a:pPr>
            <a:endParaRPr lang="it-IT" dirty="0"/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v"/>
            </a:pPr>
            <a:r>
              <a:rPr lang="it-IT" dirty="0" smtClean="0"/>
              <a:t>L’ </a:t>
            </a:r>
            <a:r>
              <a:rPr lang="it-IT" b="1" dirty="0" smtClean="0"/>
              <a:t>Alcol </a:t>
            </a:r>
            <a:r>
              <a:rPr lang="it-IT" dirty="0" smtClean="0"/>
              <a:t>abbassa l’inibizione di comportamenti vietati. È possibile notare:</a:t>
            </a:r>
          </a:p>
          <a:p>
            <a:pPr marL="549275" indent="-285750">
              <a:buClr>
                <a:srgbClr val="CC0000"/>
              </a:buClr>
              <a:buFontTx/>
              <a:buChar char="-"/>
            </a:pPr>
            <a:r>
              <a:rPr lang="it-IT" dirty="0" smtClean="0"/>
              <a:t>L’ emergere delle tendenze primarie di un soggetto</a:t>
            </a:r>
          </a:p>
          <a:p>
            <a:pPr marL="549275" indent="-285750">
              <a:buClr>
                <a:srgbClr val="CC0000"/>
              </a:buClr>
              <a:buFontTx/>
              <a:buChar char="-"/>
            </a:pPr>
            <a:r>
              <a:rPr lang="it-IT" dirty="0" smtClean="0"/>
              <a:t>L’effetto 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it-IT" dirty="0" err="1" smtClean="0"/>
              <a:t>think</a:t>
            </a:r>
            <a:r>
              <a:rPr lang="it-IT" dirty="0" smtClean="0"/>
              <a:t>- drink</a:t>
            </a:r>
            <a:r>
              <a:rPr lang="it-IT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it-IT" dirty="0" smtClean="0">
                <a:latin typeface="+mj-lt"/>
                <a:cs typeface="Times New Roman" panose="02020603050405020304" pitchFamily="18" charset="0"/>
              </a:rPr>
              <a:t>con cui si afferma che i soggetti assumono alcol avendo delle aspettative che poi si avverano</a:t>
            </a: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v"/>
            </a:pPr>
            <a:endParaRPr lang="it-IT" dirty="0">
              <a:latin typeface="+mj-lt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CC0000"/>
              </a:buClr>
              <a:buFont typeface="Wingdings" panose="05000000000000000000" pitchFamily="2" charset="2"/>
              <a:buChar char="v"/>
            </a:pPr>
            <a:r>
              <a:rPr lang="it-IT" b="1" dirty="0" smtClean="0">
                <a:latin typeface="+mj-lt"/>
                <a:cs typeface="Times New Roman" panose="02020603050405020304" pitchFamily="18" charset="0"/>
              </a:rPr>
              <a:t>Ormoni</a:t>
            </a:r>
            <a:r>
              <a:rPr lang="it-IT" dirty="0" smtClean="0">
                <a:latin typeface="+mj-lt"/>
                <a:cs typeface="Times New Roman" panose="02020603050405020304" pitchFamily="18" charset="0"/>
              </a:rPr>
              <a:t> come il testosterone che, maggiormente presente nei maschi, evidenzia una maggiore tendenza all’aggressività; oppure la serotonina che risulta inferiore in soggetti aggressivi.</a:t>
            </a:r>
          </a:p>
        </p:txBody>
      </p:sp>
    </p:spTree>
    <p:extLst>
      <p:ext uri="{BB962C8B-B14F-4D97-AF65-F5344CB8AC3E}">
        <p14:creationId xmlns:p14="http://schemas.microsoft.com/office/powerpoint/2010/main" val="2429058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8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L’AGGRESSIVIT</a:t>
            </a:r>
            <a:r>
              <a:rPr lang="it-IT" sz="2000" b="1" dirty="0" smtClean="0">
                <a:latin typeface="Calibri" panose="020F0502020204030204" pitchFamily="34" charset="0"/>
              </a:rPr>
              <a:t>Á COME RISPOSTA ALLE SITUAZIONI</a:t>
            </a:r>
            <a:endParaRPr lang="it-IT" sz="2000" b="1" dirty="0"/>
          </a:p>
        </p:txBody>
      </p:sp>
      <p:sp>
        <p:nvSpPr>
          <p:cNvPr id="6" name="Onda 1 5"/>
          <p:cNvSpPr/>
          <p:nvPr/>
        </p:nvSpPr>
        <p:spPr>
          <a:xfrm>
            <a:off x="3149842" y="1484784"/>
            <a:ext cx="2772308" cy="792088"/>
          </a:xfrm>
          <a:prstGeom prst="wave">
            <a:avLst>
              <a:gd name="adj1" fmla="val 6630"/>
              <a:gd name="adj2" fmla="val 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TEORIA FRUSTRAZIONE-AGGRESSIVIT</a:t>
            </a:r>
            <a:r>
              <a:rPr lang="it-IT" dirty="0" smtClean="0">
                <a:latin typeface="Calibri" panose="020F0502020204030204" pitchFamily="34" charset="0"/>
              </a:rPr>
              <a:t>Á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467544" y="2492896"/>
            <a:ext cx="8363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La frustrazione – percezione di non essere gratificato o che il percorso verso certi obiettivi sia stato ostacolato – crea un movente per l’aggressività </a:t>
            </a:r>
            <a:r>
              <a:rPr lang="it-IT" dirty="0" smtClean="0"/>
              <a:t>(</a:t>
            </a:r>
            <a:r>
              <a:rPr lang="it-IT" dirty="0" err="1" smtClean="0"/>
              <a:t>Dollard</a:t>
            </a:r>
            <a:r>
              <a:rPr lang="it-IT" dirty="0" smtClean="0"/>
              <a:t> et al., 1939).</a:t>
            </a:r>
            <a:endParaRPr lang="it-IT" dirty="0"/>
          </a:p>
        </p:txBody>
      </p:sp>
      <p:sp>
        <p:nvSpPr>
          <p:cNvPr id="8" name="Freccia a destra 7"/>
          <p:cNvSpPr/>
          <p:nvPr/>
        </p:nvSpPr>
        <p:spPr>
          <a:xfrm rot="5400000">
            <a:off x="4211960" y="3211235"/>
            <a:ext cx="360040" cy="288032"/>
          </a:xfrm>
          <a:prstGeom prst="rightArrow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1241356" y="3573016"/>
            <a:ext cx="681564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Connessione causale tra frustrazione e aggressività;</a:t>
            </a:r>
          </a:p>
          <a:p>
            <a:r>
              <a:rPr lang="it-IT" dirty="0" smtClean="0"/>
              <a:t>L’aggressività è direttamente proporzionale alla frustrazione;</a:t>
            </a:r>
          </a:p>
          <a:p>
            <a:r>
              <a:rPr lang="it-IT" dirty="0" smtClean="0"/>
              <a:t>La paura di punizioni per gli atteggiamenti aggressivi crea spostamento.</a:t>
            </a:r>
          </a:p>
          <a:p>
            <a:endParaRPr lang="it-IT" dirty="0"/>
          </a:p>
        </p:txBody>
      </p:sp>
      <p:sp>
        <p:nvSpPr>
          <p:cNvPr id="10" name="Freccia a destra 9"/>
          <p:cNvSpPr/>
          <p:nvPr/>
        </p:nvSpPr>
        <p:spPr>
          <a:xfrm rot="5400000">
            <a:off x="4211960" y="4603772"/>
            <a:ext cx="360040" cy="288032"/>
          </a:xfrm>
          <a:prstGeom prst="rightArrow">
            <a:avLst/>
          </a:prstGeom>
          <a:noFill/>
          <a:ln w="19050"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777926" y="4963307"/>
            <a:ext cx="77425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Catarsi</a:t>
            </a:r>
            <a:r>
              <a:rPr lang="it-IT" dirty="0" smtClean="0"/>
              <a:t> = eliminazione della causa di frustrazione.</a:t>
            </a:r>
          </a:p>
          <a:p>
            <a:r>
              <a:rPr lang="it-IT" b="1" dirty="0" smtClean="0"/>
              <a:t>Spostamento</a:t>
            </a:r>
            <a:r>
              <a:rPr lang="it-IT" dirty="0" smtClean="0"/>
              <a:t> =  se la catarsi è bloccata si sceglie un altro bersaglio cui rivolgere l’aggressività (di solito persone/oggetti meno forti della fonte di frustrazione).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01439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  <p:bldP spid="10" grpId="0" animBg="1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AEEB7-370C-4CD1-84ED-44A96922B98A}" type="slidenum">
              <a:rPr lang="it-IT" smtClean="0"/>
              <a:pPr/>
              <a:t>9</a:t>
            </a:fld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848906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L’AGGRESSIVIT</a:t>
            </a:r>
            <a:r>
              <a:rPr lang="it-IT" sz="2000" b="1" dirty="0" smtClean="0">
                <a:latin typeface="Calibri" panose="020F0502020204030204" pitchFamily="34" charset="0"/>
              </a:rPr>
              <a:t>Á COME RISPOSTA ALLE SITUAZIONI</a:t>
            </a:r>
            <a:endParaRPr lang="it-IT" sz="2000" b="1" dirty="0"/>
          </a:p>
        </p:txBody>
      </p:sp>
      <p:sp>
        <p:nvSpPr>
          <p:cNvPr id="6" name="Onda 1 5"/>
          <p:cNvSpPr/>
          <p:nvPr/>
        </p:nvSpPr>
        <p:spPr>
          <a:xfrm>
            <a:off x="3149842" y="1484784"/>
            <a:ext cx="2772308" cy="792088"/>
          </a:xfrm>
          <a:prstGeom prst="wave">
            <a:avLst>
              <a:gd name="adj1" fmla="val 6630"/>
              <a:gd name="adj2" fmla="val 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TEORIA FRUSTRAZIONE-AGGRESSIVIT</a:t>
            </a:r>
            <a:r>
              <a:rPr lang="it-IT" dirty="0" smtClean="0">
                <a:latin typeface="Calibri" panose="020F0502020204030204" pitchFamily="34" charset="0"/>
              </a:rPr>
              <a:t>Á</a:t>
            </a:r>
            <a:endParaRPr lang="it-IT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251520" y="2519371"/>
            <a:ext cx="3788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u="sng" dirty="0" smtClean="0"/>
              <a:t>Fattori che accentuano la frustrazione:</a:t>
            </a:r>
            <a:endParaRPr lang="it-IT" u="sng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395536" y="3109563"/>
            <a:ext cx="82912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it-IT" b="1" dirty="0" smtClean="0"/>
              <a:t>Vicinanza con lo scopo dei nostri desideri</a:t>
            </a:r>
            <a:r>
              <a:rPr lang="it-IT" dirty="0" smtClean="0"/>
              <a:t>: + vicinanza = + attesa = aggressività.</a:t>
            </a:r>
          </a:p>
          <a:p>
            <a:pPr marL="342900" indent="-342900">
              <a:buAutoNum type="arabicPeriod"/>
            </a:pPr>
            <a:endParaRPr lang="it-IT" b="1" dirty="0"/>
          </a:p>
          <a:p>
            <a:pPr marL="342900" indent="-342900">
              <a:buAutoNum type="arabicPeriod"/>
            </a:pPr>
            <a:r>
              <a:rPr lang="it-IT" b="1" dirty="0" smtClean="0"/>
              <a:t>Forza di chi provoca frustrazione </a:t>
            </a:r>
            <a:r>
              <a:rPr lang="it-IT" dirty="0" smtClean="0"/>
              <a:t>(i terroristi commettono atti che inducano il nemico a una reazione eccessiva, con effetti in linea con le dinamiche del terrore).</a:t>
            </a:r>
          </a:p>
          <a:p>
            <a:pPr marL="342900" indent="-342900">
              <a:buAutoNum type="arabicPeriod"/>
            </a:pPr>
            <a:endParaRPr lang="it-IT" dirty="0"/>
          </a:p>
          <a:p>
            <a:pPr marL="342900" indent="-342900">
              <a:buAutoNum type="arabicPeriod"/>
            </a:pPr>
            <a:r>
              <a:rPr lang="it-IT" b="1" dirty="0" smtClean="0"/>
              <a:t>Stimoli sociali </a:t>
            </a:r>
            <a:r>
              <a:rPr lang="it-IT" dirty="0" smtClean="0"/>
              <a:t>che condizionano la direzione dell’aggressività.</a:t>
            </a:r>
          </a:p>
          <a:p>
            <a:pPr marL="342900" indent="-342900">
              <a:buAutoNum type="arabicPeriod"/>
            </a:pPr>
            <a:endParaRPr lang="it-IT" dirty="0"/>
          </a:p>
          <a:p>
            <a:pPr marL="342900" indent="-342900">
              <a:buAutoNum type="arabicPeriod"/>
            </a:pPr>
            <a:r>
              <a:rPr lang="it-IT" b="1" dirty="0" smtClean="0"/>
              <a:t>Deprivazione relativa</a:t>
            </a:r>
            <a:r>
              <a:rPr lang="it-IT" dirty="0" smtClean="0"/>
              <a:t>: percepire una discrepanza tra quello che si è avuto effettivamente e le aspettative che si avevano all’inizio.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12739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  <p:bldP spid="3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4409</TotalTime>
  <Words>2187</Words>
  <Application>Microsoft Office PowerPoint</Application>
  <PresentationFormat>Presentazione su schermo (4:3)</PresentationFormat>
  <Paragraphs>223</Paragraphs>
  <Slides>26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2" baseType="lpstr">
      <vt:lpstr>Aharoni</vt:lpstr>
      <vt:lpstr>Arial</vt:lpstr>
      <vt:lpstr>Calibri</vt:lpstr>
      <vt:lpstr>Times New Roman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ILARIA MARTINI</dc:creator>
  <cp:lastModifiedBy>Gabriella Mariapia Piazzolla</cp:lastModifiedBy>
  <cp:revision>263</cp:revision>
  <dcterms:created xsi:type="dcterms:W3CDTF">2014-07-28T14:21:47Z</dcterms:created>
  <dcterms:modified xsi:type="dcterms:W3CDTF">2016-09-11T14:31:45Z</dcterms:modified>
</cp:coreProperties>
</file>