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63" d="100"/>
          <a:sy n="63" d="100"/>
        </p:scale>
        <p:origin x="15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10/09/2016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10/09/2016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IV. DAI PREGIUDIZI ALL’ESCLUSIONE SOCIALE.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827584" y="764704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DAI PREGIUDIZI ALL’ESCLUSIONE SOCIALE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340768"/>
            <a:ext cx="892899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1. Definizione dei </a:t>
            </a:r>
            <a:r>
              <a:rPr lang="it-IT" sz="2000" i="1" dirty="0" smtClean="0"/>
              <a:t>concetti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2. Le basi cognitive di stereotipi e </a:t>
            </a:r>
            <a:r>
              <a:rPr lang="it-IT" sz="2000" i="1" dirty="0" smtClean="0"/>
              <a:t>pregiudizi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3. Gli stereotipi e i pregiudizi nella ricerca psicologica: breve rassegna dell’evoluzione dei </a:t>
            </a:r>
            <a:r>
              <a:rPr lang="it-IT" sz="2000" i="1" dirty="0" smtClean="0"/>
              <a:t>concetti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4. Le teorizzazioni sul </a:t>
            </a:r>
            <a:r>
              <a:rPr lang="it-IT" sz="2000" i="1" dirty="0" smtClean="0"/>
              <a:t>pregiudizio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5. Le nuove forme di </a:t>
            </a:r>
            <a:r>
              <a:rPr lang="it-IT" sz="2000" i="1" dirty="0" smtClean="0"/>
              <a:t>pregiudizio</a:t>
            </a:r>
            <a:endParaRPr lang="it-IT" sz="2000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6. Alcune conseguenze cognitive nell’uso di </a:t>
            </a:r>
            <a:r>
              <a:rPr lang="it-IT" sz="2000" i="1" dirty="0" smtClean="0"/>
              <a:t>stereotipi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7. Un esempio di conseguenza comportamentale: il fenomeno dell’esclusione </a:t>
            </a:r>
            <a:r>
              <a:rPr lang="it-IT" sz="2000" i="1" dirty="0" smtClean="0"/>
              <a:t>sociale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8. Modelli di riduzione </a:t>
            </a:r>
            <a:r>
              <a:rPr lang="it-IT" sz="2000" i="1" smtClean="0"/>
              <a:t>dei </a:t>
            </a:r>
            <a:r>
              <a:rPr lang="it-IT" sz="2000" i="1" smtClean="0"/>
              <a:t>pregiudizi</a:t>
            </a:r>
            <a:endParaRPr lang="it-IT" sz="2000" i="1" dirty="0" smtClean="0"/>
          </a:p>
          <a:p>
            <a:endParaRPr lang="it-IT" sz="20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2" name="Fumetto 4 1"/>
          <p:cNvSpPr/>
          <p:nvPr/>
        </p:nvSpPr>
        <p:spPr>
          <a:xfrm>
            <a:off x="251520" y="1308830"/>
            <a:ext cx="2088232" cy="1472098"/>
          </a:xfrm>
          <a:prstGeom prst="cloudCallout">
            <a:avLst>
              <a:gd name="adj1" fmla="val -52215"/>
              <a:gd name="adj2" fmla="val 636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Qual è il contenuto dello stereotipo?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771800" y="1700808"/>
            <a:ext cx="54726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La psicologa sociale Susan </a:t>
            </a:r>
            <a:r>
              <a:rPr lang="it-IT" dirty="0" err="1" smtClean="0"/>
              <a:t>Fiske</a:t>
            </a:r>
            <a:r>
              <a:rPr lang="it-IT" dirty="0" smtClean="0"/>
              <a:t> (2004) sostiene invece che lo stereotipo sia un particolare </a:t>
            </a:r>
            <a:r>
              <a:rPr lang="it-IT" b="1" dirty="0" smtClean="0"/>
              <a:t>schema: </a:t>
            </a:r>
            <a:r>
              <a:rPr lang="it-IT" dirty="0" smtClean="0"/>
              <a:t>una aspettativa  o teoria ingenua che rende più facilmente interpretabile la </a:t>
            </a:r>
            <a:r>
              <a:rPr lang="it-IT" dirty="0" err="1" smtClean="0"/>
              <a:t>relatà</a:t>
            </a:r>
            <a:r>
              <a:rPr lang="it-IT" dirty="0" smtClean="0"/>
              <a:t>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b="1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Il modello proposto dal </a:t>
            </a:r>
            <a:r>
              <a:rPr lang="it-IT" dirty="0" err="1" smtClean="0"/>
              <a:t>Cuddy</a:t>
            </a:r>
            <a:r>
              <a:rPr lang="it-IT" dirty="0" smtClean="0"/>
              <a:t> e colleghi (2009) prevede sia le variabili culturali che due trend universali: </a:t>
            </a:r>
          </a:p>
          <a:p>
            <a:pPr marL="727075" indent="-285750">
              <a:buClr>
                <a:srgbClr val="C00000"/>
              </a:buClr>
              <a:buFontTx/>
              <a:buChar char="-"/>
            </a:pPr>
            <a:r>
              <a:rPr lang="it-IT" i="1" dirty="0" smtClean="0"/>
              <a:t>calorosità</a:t>
            </a:r>
            <a:r>
              <a:rPr lang="it-IT" dirty="0" smtClean="0"/>
              <a:t>, cioè un orientamento verso le relazioni;</a:t>
            </a:r>
          </a:p>
          <a:p>
            <a:pPr marL="727075" indent="-285750">
              <a:buClr>
                <a:srgbClr val="C00000"/>
              </a:buClr>
              <a:buFontTx/>
              <a:buChar char="-"/>
            </a:pPr>
            <a:r>
              <a:rPr lang="it-IT" i="1" dirty="0"/>
              <a:t>c</a:t>
            </a:r>
            <a:r>
              <a:rPr lang="it-IT" i="1" dirty="0" smtClean="0"/>
              <a:t>ompetenza</a:t>
            </a:r>
            <a:r>
              <a:rPr lang="it-IT" dirty="0" smtClean="0"/>
              <a:t>, orientamento verso l’obiettivo e tiene conto ad esempio dell’efficacia.</a:t>
            </a:r>
          </a:p>
          <a:p>
            <a:pPr marL="441325">
              <a:buClr>
                <a:srgbClr val="C00000"/>
              </a:buClr>
            </a:pPr>
            <a:r>
              <a:rPr lang="it-IT" dirty="0" smtClean="0"/>
              <a:t>Esempio: le femministe sono molto competenti e poco calorose, l’inverso di pensa delle persone anziane.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8299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27584" y="1652607"/>
            <a:ext cx="7348484" cy="1477328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L’approccio psicodinamico concepisce gli stereotipi e i pregiudizi come espressione dei </a:t>
            </a:r>
            <a:r>
              <a:rPr lang="it-IT" i="1" dirty="0" smtClean="0"/>
              <a:t>bisogni motivazionali del soggetto e di profondi conflitti intrapsichici.</a:t>
            </a:r>
          </a:p>
          <a:p>
            <a:r>
              <a:rPr lang="it-IT" dirty="0" smtClean="0"/>
              <a:t>Gli attributi negativi di sé e del gruppo di appartenenza,  vengono percepiti come caratteristiche di altri gruppi, generalmente più deboli.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 rot="5400000">
            <a:off x="4209336" y="3329696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3789040"/>
            <a:ext cx="7348484" cy="175432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Enfasi sulla </a:t>
            </a:r>
            <a:r>
              <a:rPr lang="it-IT" b="1" dirty="0" smtClean="0"/>
              <a:t>PERSONALITA’</a:t>
            </a:r>
            <a:r>
              <a:rPr lang="it-IT" dirty="0" smtClean="0"/>
              <a:t>,</a:t>
            </a:r>
            <a:r>
              <a:rPr lang="it-IT" b="1" dirty="0" smtClean="0"/>
              <a:t> </a:t>
            </a:r>
            <a:r>
              <a:rPr lang="it-IT" dirty="0" smtClean="0"/>
              <a:t>soprattutto di tipo </a:t>
            </a:r>
            <a:r>
              <a:rPr lang="it-IT" b="1" dirty="0" smtClean="0"/>
              <a:t>AUTORITARIA</a:t>
            </a:r>
            <a:r>
              <a:rPr lang="it-IT" dirty="0" smtClean="0"/>
              <a:t> descritta da Adorno (1950):</a:t>
            </a:r>
          </a:p>
          <a:p>
            <a:pPr marL="285750" indent="-285750" algn="ctr">
              <a:buFontTx/>
              <a:buChar char="-"/>
            </a:pPr>
            <a:r>
              <a:rPr lang="it-IT" dirty="0" smtClean="0"/>
              <a:t>Stile di pensiero rigido e dogmatico;</a:t>
            </a:r>
          </a:p>
          <a:p>
            <a:pPr marL="285750" indent="-285750" algn="ctr">
              <a:buFontTx/>
              <a:buChar char="-"/>
            </a:pPr>
            <a:r>
              <a:rPr lang="it-IT" dirty="0" smtClean="0"/>
              <a:t>Tendenza a seguire in maniera incondizionata gli ordini superiori;</a:t>
            </a:r>
          </a:p>
          <a:p>
            <a:pPr marL="285750" indent="-285750" algn="ctr">
              <a:buFontTx/>
              <a:buChar char="-"/>
            </a:pPr>
            <a:r>
              <a:rPr lang="it-IT" dirty="0" smtClean="0"/>
              <a:t>Tratti etnocentrici e conservatori spesso incanalati in atteggiamenti aggressivi.</a:t>
            </a:r>
          </a:p>
        </p:txBody>
      </p:sp>
    </p:spTree>
    <p:extLst>
      <p:ext uri="{BB962C8B-B14F-4D97-AF65-F5344CB8AC3E}">
        <p14:creationId xmlns:p14="http://schemas.microsoft.com/office/powerpoint/2010/main" val="1212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813292" y="2100104"/>
            <a:ext cx="1440160" cy="369332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CULTURA</a:t>
            </a:r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823105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Fornisce mezzi e limiti per l’azione umana, cioè un sistema di mediazione.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166954" y="1823105"/>
            <a:ext cx="2906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Analizza come mente e cultura si costituiscono reciprocamente.</a:t>
            </a:r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2987824" y="2276872"/>
            <a:ext cx="576064" cy="0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5465872" y="2284770"/>
            <a:ext cx="613048" cy="611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ccia a destra 10"/>
          <p:cNvSpPr/>
          <p:nvPr/>
        </p:nvSpPr>
        <p:spPr>
          <a:xfrm rot="16200000">
            <a:off x="4292512" y="2750446"/>
            <a:ext cx="393022" cy="309970"/>
          </a:xfrm>
          <a:prstGeom prst="rightArrow">
            <a:avLst/>
          </a:prstGeom>
          <a:noFill/>
          <a:ln w="127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638868" y="3330001"/>
            <a:ext cx="5832648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Stereotipi e pregiudizi sono considerati prodotto del contesto sociale e culturale, con un ruolo importante rivestito dall’influenza sociale.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667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13" name="Freccia a destra 12"/>
          <p:cNvSpPr/>
          <p:nvPr/>
        </p:nvSpPr>
        <p:spPr>
          <a:xfrm rot="5400000">
            <a:off x="4209336" y="2498699"/>
            <a:ext cx="360040" cy="288032"/>
          </a:xfrm>
          <a:prstGeom prst="rightArrow">
            <a:avLst/>
          </a:prstGeom>
          <a:noFill/>
          <a:ln w="127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827584" y="1652607"/>
            <a:ext cx="7348484" cy="646331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La formazione degli stereotipi avviene nel momento in cui alcuni individui vengono percepiti come appartenenti a un gruppo altro, diverso dal nostro.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827584" y="2986492"/>
            <a:ext cx="7348484" cy="2031325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La prospettiva </a:t>
            </a:r>
            <a:r>
              <a:rPr lang="it-IT" b="1" dirty="0" smtClean="0"/>
              <a:t>COGNITIVA</a:t>
            </a:r>
            <a:r>
              <a:rPr lang="it-IT" dirty="0" smtClean="0"/>
              <a:t> sostiene il processo di </a:t>
            </a:r>
            <a:r>
              <a:rPr lang="it-IT" i="1" dirty="0" err="1" smtClean="0"/>
              <a:t>stereotipizzazione</a:t>
            </a:r>
            <a:r>
              <a:rPr lang="it-IT" i="1" dirty="0" smtClean="0"/>
              <a:t> come normale e comune a tutti gli individui </a:t>
            </a:r>
            <a:r>
              <a:rPr lang="it-IT" dirty="0" smtClean="0"/>
              <a:t>(</a:t>
            </a:r>
            <a:r>
              <a:rPr lang="it-IT" dirty="0" err="1" smtClean="0"/>
              <a:t>Tajfel</a:t>
            </a:r>
            <a:r>
              <a:rPr lang="it-IT" dirty="0" smtClean="0"/>
              <a:t>, 1969).</a:t>
            </a:r>
          </a:p>
          <a:p>
            <a:pPr algn="ctr"/>
            <a:endParaRPr lang="it-IT" dirty="0" smtClean="0"/>
          </a:p>
          <a:p>
            <a:pPr algn="ctr"/>
            <a:r>
              <a:rPr lang="it-IT" dirty="0" smtClean="0"/>
              <a:t>La </a:t>
            </a:r>
            <a:r>
              <a:rPr lang="it-IT" i="1" dirty="0" smtClean="0"/>
              <a:t>cognizione sociale </a:t>
            </a:r>
            <a:r>
              <a:rPr lang="it-IT" dirty="0" smtClean="0"/>
              <a:t>assume un ruolo fondamentale poiché enfatizza la relazione </a:t>
            </a:r>
            <a:r>
              <a:rPr lang="it-IT" dirty="0" err="1" smtClean="0"/>
              <a:t>stereotipizzazione</a:t>
            </a:r>
            <a:r>
              <a:rPr lang="it-IT" dirty="0" smtClean="0"/>
              <a:t>- elaborazione delle informazioni:</a:t>
            </a:r>
          </a:p>
          <a:p>
            <a:pPr algn="ctr"/>
            <a:r>
              <a:rPr lang="it-IT" dirty="0" smtClean="0"/>
              <a:t>Lo stereotipo è una struttura cognitiva o schema, entro cui sono elaborate le informazioni.</a:t>
            </a:r>
          </a:p>
        </p:txBody>
      </p:sp>
    </p:spTree>
    <p:extLst>
      <p:ext uri="{BB962C8B-B14F-4D97-AF65-F5344CB8AC3E}">
        <p14:creationId xmlns:p14="http://schemas.microsoft.com/office/powerpoint/2010/main" val="377705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5" name="Fumetto 4 4"/>
          <p:cNvSpPr/>
          <p:nvPr/>
        </p:nvSpPr>
        <p:spPr>
          <a:xfrm>
            <a:off x="251520" y="548680"/>
            <a:ext cx="2088232" cy="1472098"/>
          </a:xfrm>
          <a:prstGeom prst="cloudCallout">
            <a:avLst>
              <a:gd name="adj1" fmla="val -52215"/>
              <a:gd name="adj2" fmla="val 5429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Attiviamo gli stereotipi perché…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843808" y="1098232"/>
            <a:ext cx="5842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lang="it-IT" b="1" dirty="0" smtClean="0"/>
              <a:t>1</a:t>
            </a:r>
            <a:r>
              <a:rPr lang="it-IT" dirty="0" smtClean="0"/>
              <a:t>. Necessità di fare previsioni rispetto alle caratteristiche e   ai comportamenti che gli altri adottano in modo da </a:t>
            </a:r>
            <a:r>
              <a:rPr lang="it-IT" b="1" dirty="0" smtClean="0"/>
              <a:t>RAPPORTARSI CON GLI ALTRI</a:t>
            </a:r>
            <a:endParaRPr lang="it-IT" b="1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3059832" y="2020778"/>
            <a:ext cx="504056" cy="54412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5220072" y="2031082"/>
            <a:ext cx="545232" cy="533822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240560" y="2564904"/>
            <a:ext cx="3435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Gli stereotipi fanno parte del </a:t>
            </a:r>
            <a:r>
              <a:rPr lang="it-IT" u="sng" dirty="0" smtClean="0"/>
              <a:t>bagaglio culturale </a:t>
            </a:r>
            <a:r>
              <a:rPr lang="it-IT" dirty="0" smtClean="0"/>
              <a:t>per cui rivelano e sono </a:t>
            </a:r>
            <a:r>
              <a:rPr lang="it-IT" u="sng" dirty="0" smtClean="0"/>
              <a:t>collegati a percezioni e caratteristiche reali degli individui.</a:t>
            </a:r>
            <a:endParaRPr lang="it-IT" u="sng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467544" y="2564904"/>
            <a:ext cx="3960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persone si orientano nelle interazioni tramite il </a:t>
            </a:r>
            <a:r>
              <a:rPr lang="it-IT" u="sng" dirty="0" smtClean="0"/>
              <a:t>processo di inferenza </a:t>
            </a:r>
            <a:r>
              <a:rPr lang="it-IT" dirty="0" smtClean="0"/>
              <a:t>che porta a prevedere una corrispondenza tra certi tratti delle persone e alcune disposizioni comportamentali.</a:t>
            </a:r>
            <a:endParaRPr lang="it-IT" u="sng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791580" y="4585574"/>
            <a:ext cx="7272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lang="it-IT" b="1" dirty="0" smtClean="0"/>
              <a:t>2. </a:t>
            </a:r>
            <a:r>
              <a:rPr lang="it-IT" dirty="0" smtClean="0"/>
              <a:t>Si attivano anche in base alla </a:t>
            </a:r>
            <a:r>
              <a:rPr lang="it-IT" b="1" dirty="0" smtClean="0"/>
              <a:t>SALIENZA</a:t>
            </a:r>
            <a:r>
              <a:rPr lang="it-IT" dirty="0" smtClean="0"/>
              <a:t> di certe caratteristiche, ad esempio sarà più notata una donna all’internodi un gruppo solo maschile: è un nuovo stimolo che attira l’attenzione.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914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767632" y="980728"/>
            <a:ext cx="3531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FUNZIONI DEGLI STEREOTIPI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600964" y="1844824"/>
            <a:ext cx="78648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Semplificazione dell’elaborazione cognitiva</a:t>
            </a:r>
            <a:r>
              <a:rPr lang="it-IT" dirty="0" smtClean="0"/>
              <a:t>. Consente di formare delle classi di raggruppamento e semplificare l’ambiente circostante.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Economia mentale</a:t>
            </a:r>
            <a:r>
              <a:rPr lang="it-IT" dirty="0" smtClean="0"/>
              <a:t>. Essendo psicologicamente presenti, ricorrere a uno stereotipo è un sistema poco faticoso per il sistema cognitivo.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Costanza dei valori sociali. </a:t>
            </a:r>
            <a:r>
              <a:rPr lang="it-IT" dirty="0" smtClean="0"/>
              <a:t>Fanno in modo che ci si senta sicuri nelle proprie credenze condivise.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Causalità sociale. </a:t>
            </a:r>
            <a:r>
              <a:rPr lang="it-IT" dirty="0" smtClean="0"/>
              <a:t>Lo stereotipo è uno schema interpretativo per cui lo usiamo per comprendere eventi sociali complessi.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Giustificazione</a:t>
            </a:r>
            <a:r>
              <a:rPr lang="it-IT" dirty="0" smtClean="0"/>
              <a:t>. Gli stereotipi consentono di valutare positivamente ogni azione del proprio gruppo.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Differenziazione</a:t>
            </a:r>
            <a:r>
              <a:rPr lang="it-IT" dirty="0" smtClean="0"/>
              <a:t>. Adempiono alla necessità di accentuare le diversità tra </a:t>
            </a:r>
            <a:r>
              <a:rPr lang="it-IT" dirty="0" err="1" smtClean="0"/>
              <a:t>ingroup</a:t>
            </a:r>
            <a:r>
              <a:rPr lang="it-IT" dirty="0" smtClean="0"/>
              <a:t> ed </a:t>
            </a:r>
            <a:r>
              <a:rPr lang="it-IT" dirty="0" err="1" smtClean="0"/>
              <a:t>outgroup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16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nda 2 8"/>
          <p:cNvSpPr/>
          <p:nvPr/>
        </p:nvSpPr>
        <p:spPr>
          <a:xfrm>
            <a:off x="5310607" y="1519075"/>
            <a:ext cx="2915272" cy="2185938"/>
          </a:xfrm>
          <a:prstGeom prst="doubleWave">
            <a:avLst>
              <a:gd name="adj1" fmla="val 4158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nda 2 7"/>
          <p:cNvSpPr/>
          <p:nvPr/>
        </p:nvSpPr>
        <p:spPr>
          <a:xfrm>
            <a:off x="683569" y="1532427"/>
            <a:ext cx="2952326" cy="1948989"/>
          </a:xfrm>
          <a:prstGeom prst="doubleWave">
            <a:avLst>
              <a:gd name="adj1" fmla="val 4486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62352" y="908720"/>
            <a:ext cx="5142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MODELLI DI CAMBIAMENTO DEGLI STEREOTIPI</a:t>
            </a:r>
            <a:endParaRPr lang="it-IT" sz="20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1892126"/>
            <a:ext cx="3096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MODELLO CONTABILE</a:t>
            </a:r>
          </a:p>
          <a:p>
            <a:pPr algn="ctr"/>
            <a:r>
              <a:rPr lang="it-IT" dirty="0" smtClean="0"/>
              <a:t>Accumulare informazioni diverse da quelle dello stereotipo.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076055" y="1927304"/>
            <a:ext cx="3384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MODELLO DI CONVERSIONE</a:t>
            </a:r>
          </a:p>
          <a:p>
            <a:pPr algn="ctr"/>
            <a:r>
              <a:rPr lang="it-IT" dirty="0" smtClean="0"/>
              <a:t>Cambiamento immediato a seguito di informazioni fortemente diverse dallo stereotipo.</a:t>
            </a:r>
            <a:endParaRPr lang="it-IT" dirty="0"/>
          </a:p>
        </p:txBody>
      </p:sp>
      <p:sp>
        <p:nvSpPr>
          <p:cNvPr id="10" name="Onda 2 9"/>
          <p:cNvSpPr/>
          <p:nvPr/>
        </p:nvSpPr>
        <p:spPr>
          <a:xfrm>
            <a:off x="2087723" y="3705013"/>
            <a:ext cx="3286080" cy="2201520"/>
          </a:xfrm>
          <a:prstGeom prst="doubleWave">
            <a:avLst>
              <a:gd name="adj1" fmla="val 5558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166195" y="3928610"/>
            <a:ext cx="30963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MODELLO DELLA SOTTOTIPIZZAZIONE</a:t>
            </a:r>
          </a:p>
          <a:p>
            <a:pPr algn="ctr"/>
            <a:r>
              <a:rPr lang="it-IT" dirty="0" smtClean="0"/>
              <a:t>Quando si incontrano membri diversi dalle caratteristiche dello stereotipo si effettuano sottocategorie.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192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5" grpId="0"/>
      <p:bldP spid="6" grpId="0"/>
      <p:bldP spid="10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631378" y="908720"/>
            <a:ext cx="3803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SUI PREGIUDIZI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320010" y="1628800"/>
            <a:ext cx="4426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IL PREGIUDIZIO </a:t>
            </a:r>
            <a:r>
              <a:rPr lang="it-IT" dirty="0" smtClean="0">
                <a:latin typeface="Calibri" panose="020F0502020204030204" pitchFamily="34" charset="0"/>
              </a:rPr>
              <a:t>È UN FENOMENO DI GRUPPO</a:t>
            </a:r>
            <a:endParaRPr lang="it-IT" dirty="0"/>
          </a:p>
        </p:txBody>
      </p:sp>
      <p:sp>
        <p:nvSpPr>
          <p:cNvPr id="7" name="Callout con freccia in giù 6"/>
          <p:cNvSpPr/>
          <p:nvPr/>
        </p:nvSpPr>
        <p:spPr>
          <a:xfrm>
            <a:off x="2267744" y="1556792"/>
            <a:ext cx="4464496" cy="792088"/>
          </a:xfrm>
          <a:prstGeom prst="downArrowCallou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899592" y="242088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Si caratterizza in termini di rapporti tra gruppi e di consolidamento di credenze preconcette a tutti i membri di un </a:t>
            </a:r>
            <a:r>
              <a:rPr lang="it-IT" i="1" dirty="0" err="1" smtClean="0"/>
              <a:t>outgroup</a:t>
            </a:r>
            <a:r>
              <a:rPr lang="it-IT" i="1" dirty="0" smtClean="0"/>
              <a:t>.</a:t>
            </a:r>
            <a:endParaRPr lang="it-IT" i="1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2571202" y="3139227"/>
            <a:ext cx="504056" cy="54412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>
            <a:off x="5724128" y="3149531"/>
            <a:ext cx="545232" cy="533822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899592" y="3755361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Se gli interessi tra gruppi entrano in conflitto, si origina </a:t>
            </a:r>
            <a:r>
              <a:rPr lang="it-IT" b="1" dirty="0" smtClean="0"/>
              <a:t>competizione</a:t>
            </a:r>
            <a:r>
              <a:rPr lang="it-IT" dirty="0" smtClean="0"/>
              <a:t> nei confronti dell’</a:t>
            </a:r>
            <a:r>
              <a:rPr lang="it-IT" dirty="0" err="1" smtClean="0"/>
              <a:t>outgroup</a:t>
            </a:r>
            <a:r>
              <a:rPr lang="it-IT" dirty="0" smtClean="0"/>
              <a:t>.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5394941" y="3687153"/>
            <a:ext cx="3137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Se gli interessi coincidono, tra i gruppi si crea </a:t>
            </a:r>
            <a:r>
              <a:rPr lang="it-IT" b="1" dirty="0" smtClean="0"/>
              <a:t>cooperazione</a:t>
            </a:r>
            <a:r>
              <a:rPr lang="it-IT" dirty="0" smtClean="0"/>
              <a:t> per giungere ed esempio a un medesimo obiettivo.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451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631378" y="908720"/>
            <a:ext cx="3803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SUI PREGIUDIZI</a:t>
            </a:r>
            <a:endParaRPr lang="it-IT" sz="20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856247" y="1618960"/>
            <a:ext cx="335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IL RUOLO DELL’ IDENTITÁ SOCIALE</a:t>
            </a:r>
            <a:endParaRPr lang="it-IT" dirty="0"/>
          </a:p>
        </p:txBody>
      </p:sp>
      <p:sp>
        <p:nvSpPr>
          <p:cNvPr id="6" name="Callout con freccia in giù 5"/>
          <p:cNvSpPr/>
          <p:nvPr/>
        </p:nvSpPr>
        <p:spPr>
          <a:xfrm>
            <a:off x="2631378" y="1556792"/>
            <a:ext cx="3803991" cy="792088"/>
          </a:xfrm>
          <a:prstGeom prst="downArrowCallou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2411048"/>
            <a:ext cx="757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Le persone tendono a mantenere un’identità sociale positiva, e perciò cercano di far parte di gruppi valutati positivamente in base al confronto sociale.</a:t>
            </a:r>
          </a:p>
          <a:p>
            <a:pPr algn="ctr"/>
            <a:r>
              <a:rPr lang="it-IT" dirty="0"/>
              <a:t>(</a:t>
            </a:r>
            <a:r>
              <a:rPr lang="it-IT" dirty="0" err="1"/>
              <a:t>Tajfel</a:t>
            </a:r>
            <a:r>
              <a:rPr lang="it-IT" dirty="0"/>
              <a:t> e Turner, 1979</a:t>
            </a:r>
            <a:r>
              <a:rPr lang="it-IT" dirty="0" smtClean="0"/>
              <a:t>).</a:t>
            </a:r>
            <a:endParaRPr lang="it-IT" dirty="0"/>
          </a:p>
        </p:txBody>
      </p:sp>
      <p:sp>
        <p:nvSpPr>
          <p:cNvPr id="10" name="Stella a 10 punte 9"/>
          <p:cNvSpPr/>
          <p:nvPr/>
        </p:nvSpPr>
        <p:spPr>
          <a:xfrm>
            <a:off x="2483768" y="3334378"/>
            <a:ext cx="4100862" cy="2758918"/>
          </a:xfrm>
          <a:prstGeom prst="star10">
            <a:avLst>
              <a:gd name="adj" fmla="val 39257"/>
              <a:gd name="hf" fmla="val 105146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2771800" y="3848198"/>
            <a:ext cx="3477425" cy="18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L’ipotesi chiave è che le discriminazioni </a:t>
            </a:r>
            <a:r>
              <a:rPr lang="it-IT" dirty="0" err="1" smtClean="0"/>
              <a:t>intergruppi</a:t>
            </a:r>
            <a:r>
              <a:rPr lang="it-IT" dirty="0" smtClean="0"/>
              <a:t> e l’attivazione di stereotipi negativi derivino dal desiderio  di raggiungere e mantenere un’identità sociale positiva.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31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0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677087" y="836712"/>
            <a:ext cx="3839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NUOVE FORME DI PREGIUDIZIO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126544" y="1545758"/>
            <a:ext cx="1893520" cy="432048"/>
          </a:xfrm>
          <a:prstGeom prst="homePlate">
            <a:avLst>
              <a:gd name="adj" fmla="val 66963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AMBIVALENTE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195736" y="1377642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Caratterizzato dalla tensione costante tra un atteggiamento favorevole e il disagio provato verso gli altri gruppi. Si possono avere atteggiamenti positivi (rispetto, giustizia sociale) e assieme negativi (difesa delle tradizioni, chiusura culturale) (Katz e </a:t>
            </a:r>
            <a:r>
              <a:rPr lang="it-IT" dirty="0" err="1" smtClean="0"/>
              <a:t>Hass</a:t>
            </a:r>
            <a:r>
              <a:rPr lang="it-IT" dirty="0" smtClean="0"/>
              <a:t>, 1988).</a:t>
            </a:r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126544" y="4653136"/>
            <a:ext cx="2613600" cy="648072"/>
          </a:xfrm>
          <a:prstGeom prst="homePlate">
            <a:avLst>
              <a:gd name="adj" fmla="val 61085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RAZZISMO SIMBOLICO E MODERNO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61632" y="2821533"/>
            <a:ext cx="637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In un soggetto possono coesistere processi automatici, che di solito sono quelli stereotipati, e processi controllati. Questi ultimi possono inibire i primi e dare il via a comportamenti non pregiudiziosi, ma occorre essere motivati a fare tale sforzo. (</a:t>
            </a:r>
            <a:r>
              <a:rPr lang="it-IT" dirty="0" err="1"/>
              <a:t>D</a:t>
            </a:r>
            <a:r>
              <a:rPr lang="it-IT" dirty="0" err="1" smtClean="0"/>
              <a:t>evine</a:t>
            </a:r>
            <a:r>
              <a:rPr lang="it-IT" dirty="0" smtClean="0"/>
              <a:t>, 1989)</a:t>
            </a:r>
            <a:endParaRPr lang="it-IT" dirty="0"/>
          </a:p>
        </p:txBody>
      </p:sp>
      <p:sp>
        <p:nvSpPr>
          <p:cNvPr id="9" name="Pentagono 8"/>
          <p:cNvSpPr/>
          <p:nvPr/>
        </p:nvSpPr>
        <p:spPr>
          <a:xfrm>
            <a:off x="126544" y="3033722"/>
            <a:ext cx="2181552" cy="576064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MODELLO DELLA DISSOCIAZIONE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843808" y="4542423"/>
            <a:ext cx="6080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Apparentemente si sostiene l’egualitarismo ma di fatto si cerca la </a:t>
            </a:r>
            <a:r>
              <a:rPr lang="it-IT" dirty="0" err="1" smtClean="0"/>
              <a:t>distintività</a:t>
            </a:r>
            <a:r>
              <a:rPr lang="it-IT" dirty="0" smtClean="0"/>
              <a:t> positiva dell’</a:t>
            </a:r>
            <a:r>
              <a:rPr lang="it-IT" dirty="0" err="1" smtClean="0"/>
              <a:t>ingroup</a:t>
            </a:r>
            <a:r>
              <a:rPr lang="it-IT" dirty="0" smtClean="0"/>
              <a:t> e la necessità di apparire liberi da pregiudizi.</a:t>
            </a:r>
          </a:p>
          <a:p>
            <a:r>
              <a:rPr lang="it-IT" dirty="0" smtClean="0"/>
              <a:t>Vi è un rifiuto delle vecchie tradizioni e nel contempo il rifiuto di altri gruppi.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049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7" grpId="0" animBg="1"/>
      <p:bldP spid="6" grpId="0"/>
      <p:bldP spid="9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Pentagono 2"/>
          <p:cNvSpPr/>
          <p:nvPr/>
        </p:nvSpPr>
        <p:spPr>
          <a:xfrm>
            <a:off x="132913" y="1011383"/>
            <a:ext cx="2015655" cy="576064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1099360"/>
            <a:ext cx="149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STEREOTIPO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411760" y="97625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Immagini molto semplificate riguardanti una categoria di persone, che vengono condivisi a livello collettivo</a:t>
            </a:r>
            <a:endParaRPr lang="it-IT" b="1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4932040" y="1622581"/>
            <a:ext cx="0" cy="506071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691680" y="2128652"/>
            <a:ext cx="69422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«Una generalizzazione fatta su un gruppo di persone, in cui caratteristiche identiche vengono attribuite a tutti i membri del gruppo, senza tenere conto delle variazioni tra di essi» </a:t>
            </a:r>
            <a:r>
              <a:rPr lang="it-IT" dirty="0" smtClean="0"/>
              <a:t>(</a:t>
            </a:r>
            <a:r>
              <a:rPr lang="it-IT" dirty="0" err="1" smtClean="0"/>
              <a:t>Aronson</a:t>
            </a:r>
            <a:r>
              <a:rPr lang="it-IT" dirty="0" smtClean="0"/>
              <a:t> et al., 2010).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51520" y="3717032"/>
            <a:ext cx="33457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Esistono stereotipi di vario tipo: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Di genere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Nazionali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Culturali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Su Disabili, omossessuali, </a:t>
            </a:r>
            <a:r>
              <a:rPr lang="it-IT" dirty="0" err="1" smtClean="0"/>
              <a:t>ecc</a:t>
            </a:r>
            <a:r>
              <a:rPr lang="it-IT" dirty="0" smtClean="0"/>
              <a:t>…</a:t>
            </a:r>
            <a:endParaRPr lang="it-IT" dirty="0"/>
          </a:p>
        </p:txBody>
      </p:sp>
      <p:sp>
        <p:nvSpPr>
          <p:cNvPr id="10" name="Parentesi graffa chiusa 9"/>
          <p:cNvSpPr/>
          <p:nvPr/>
        </p:nvSpPr>
        <p:spPr>
          <a:xfrm>
            <a:off x="3275856" y="3593187"/>
            <a:ext cx="792088" cy="1815163"/>
          </a:xfrm>
          <a:prstGeom prst="rightBrace">
            <a:avLst>
              <a:gd name="adj1" fmla="val 22510"/>
              <a:gd name="adj2" fmla="val 49116"/>
            </a:avLst>
          </a:prstGeom>
          <a:ln>
            <a:solidFill>
              <a:srgbClr val="CC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4114292" y="3769493"/>
            <a:ext cx="45725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Quello che le accomuna è che lo </a:t>
            </a:r>
            <a:r>
              <a:rPr lang="it-IT" b="1" dirty="0" smtClean="0"/>
              <a:t>stereotipo è una rappresentazione della realtà</a:t>
            </a:r>
            <a:r>
              <a:rPr lang="it-IT" dirty="0" smtClean="0"/>
              <a:t>, arricchita spesso da aspetti valutativi ed affettivi, i quali segnalano alla </a:t>
            </a:r>
            <a:r>
              <a:rPr lang="it-IT" dirty="0" err="1" smtClean="0"/>
              <a:t>personache</a:t>
            </a:r>
            <a:r>
              <a:rPr lang="it-IT" dirty="0" smtClean="0"/>
              <a:t> li mette in atto quali siano aspetti buoni e cattivi (</a:t>
            </a:r>
            <a:r>
              <a:rPr lang="it-IT" dirty="0" err="1" smtClean="0"/>
              <a:t>Brown</a:t>
            </a:r>
            <a:r>
              <a:rPr lang="it-IT" dirty="0" smtClean="0"/>
              <a:t>, 2013).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676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2" grpId="0"/>
      <p:bldP spid="8" grpId="0"/>
      <p:bldP spid="9" grpId="0"/>
      <p:bldP spid="10" grpId="0" animBg="1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677087" y="836712"/>
            <a:ext cx="3839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NUOVE FORME DI PREGIUDIZIO</a:t>
            </a:r>
            <a:endParaRPr lang="it-IT" sz="2000" b="1" dirty="0"/>
          </a:p>
        </p:txBody>
      </p:sp>
      <p:sp>
        <p:nvSpPr>
          <p:cNvPr id="10" name="Pentagono 9"/>
          <p:cNvSpPr/>
          <p:nvPr/>
        </p:nvSpPr>
        <p:spPr>
          <a:xfrm>
            <a:off x="179512" y="1556792"/>
            <a:ext cx="2592288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RAZZISMO RILUTTANTE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843808" y="1412776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Atteggiamento ambivalente; </a:t>
            </a:r>
            <a:r>
              <a:rPr lang="it-IT" dirty="0" err="1" smtClean="0"/>
              <a:t>evitamento</a:t>
            </a:r>
            <a:r>
              <a:rPr lang="it-IT" dirty="0" smtClean="0"/>
              <a:t> del contatto con disgusto e paura.</a:t>
            </a:r>
          </a:p>
          <a:p>
            <a:r>
              <a:rPr lang="it-IT" dirty="0" smtClean="0"/>
              <a:t> La discriminazione è esercitata soprattutto in situazioni nuove o ambigue in cui è difficile controllare le tendenze non egualitarie.</a:t>
            </a:r>
            <a:endParaRPr lang="it-IT" dirty="0"/>
          </a:p>
        </p:txBody>
      </p:sp>
      <p:sp>
        <p:nvSpPr>
          <p:cNvPr id="12" name="Pentagono 11"/>
          <p:cNvSpPr/>
          <p:nvPr/>
        </p:nvSpPr>
        <p:spPr>
          <a:xfrm>
            <a:off x="179512" y="3212976"/>
            <a:ext cx="2592288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PREGIUDIZIO LATENTE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843808" y="3092767"/>
            <a:ext cx="6408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Espressione indirette, caratterizzata da:</a:t>
            </a:r>
          </a:p>
          <a:p>
            <a:r>
              <a:rPr lang="it-IT" dirty="0" smtClean="0"/>
              <a:t>- </a:t>
            </a:r>
            <a:r>
              <a:rPr lang="it-IT" i="1" dirty="0" smtClean="0"/>
              <a:t>difesa dei valori tradizionali</a:t>
            </a:r>
            <a:endParaRPr lang="it-IT" dirty="0"/>
          </a:p>
          <a:p>
            <a:r>
              <a:rPr lang="it-IT" i="1" dirty="0" smtClean="0"/>
              <a:t>- esagerazione delle differenze culturali</a:t>
            </a:r>
            <a:r>
              <a:rPr lang="it-IT" dirty="0" smtClean="0"/>
              <a:t> </a:t>
            </a:r>
            <a:endParaRPr lang="it-IT" dirty="0"/>
          </a:p>
          <a:p>
            <a:r>
              <a:rPr lang="it-IT" i="1" dirty="0" smtClean="0"/>
              <a:t>- rifiutare emozioni positive dell’</a:t>
            </a:r>
            <a:r>
              <a:rPr lang="it-IT" i="1" dirty="0" err="1" smtClean="0"/>
              <a:t>outgroup</a:t>
            </a:r>
            <a:r>
              <a:rPr lang="it-IT" dirty="0" smtClean="0"/>
              <a:t>. </a:t>
            </a:r>
            <a:endParaRPr lang="it-IT" dirty="0"/>
          </a:p>
        </p:txBody>
      </p:sp>
      <p:sp>
        <p:nvSpPr>
          <p:cNvPr id="14" name="Pentagono 13"/>
          <p:cNvSpPr/>
          <p:nvPr/>
        </p:nvSpPr>
        <p:spPr>
          <a:xfrm>
            <a:off x="179512" y="4725144"/>
            <a:ext cx="2808312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PREGIUDIZIO MANIFESTO</a:t>
            </a:r>
            <a:endParaRPr lang="it-IT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019365" y="4593902"/>
            <a:ext cx="5873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Rifiuto esplicito degli altri gruppi, giustificato dalla percezione di sentirli come una minaccia, nonché la credenza che l’</a:t>
            </a:r>
            <a:r>
              <a:rPr lang="it-IT" dirty="0" err="1" smtClean="0"/>
              <a:t>outgroup</a:t>
            </a:r>
            <a:r>
              <a:rPr lang="it-IT" dirty="0" smtClean="0"/>
              <a:t> sia geneticamente inferiore.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976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/>
      <p:bldP spid="12" grpId="0" animBg="1"/>
      <p:bldP spid="13" grpId="0"/>
      <p:bldP spid="14" grpId="0" animBg="1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677087" y="836712"/>
            <a:ext cx="3839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NUOVE FORME DI PREGIUDIZIO</a:t>
            </a:r>
            <a:endParaRPr lang="it-IT" sz="2000" b="1" dirty="0"/>
          </a:p>
        </p:txBody>
      </p:sp>
      <p:sp>
        <p:nvSpPr>
          <p:cNvPr id="10" name="Pentagono 9"/>
          <p:cNvSpPr/>
          <p:nvPr/>
        </p:nvSpPr>
        <p:spPr>
          <a:xfrm>
            <a:off x="461363" y="4149080"/>
            <a:ext cx="3030517" cy="648072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RAZZISMO DI FRONTSTAGE E Di BACKSTAGE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9288" y="1530658"/>
            <a:ext cx="8702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/>
              <a:t>Benign</a:t>
            </a:r>
            <a:r>
              <a:rPr lang="it-IT" b="1" dirty="0" smtClean="0"/>
              <a:t> </a:t>
            </a:r>
            <a:r>
              <a:rPr lang="it-IT" b="1" dirty="0" err="1" smtClean="0"/>
              <a:t>bigotry</a:t>
            </a:r>
            <a:r>
              <a:rPr lang="it-IT" b="1" dirty="0" smtClean="0"/>
              <a:t> </a:t>
            </a:r>
            <a:r>
              <a:rPr lang="it-IT" dirty="0" smtClean="0"/>
              <a:t>o fanatismo benevolo = atteggiamenti e comportamenti che possono apparire inoffensivi ma sono solo una cambiamento di forma. </a:t>
            </a:r>
          </a:p>
          <a:p>
            <a:pPr algn="ctr"/>
            <a:r>
              <a:rPr lang="it-IT" dirty="0" smtClean="0"/>
              <a:t>Trova espressione in certi miti:</a:t>
            </a:r>
          </a:p>
          <a:p>
            <a:pPr algn="ctr"/>
            <a:r>
              <a:rPr lang="it-IT" i="1" dirty="0" smtClean="0"/>
              <a:t>Mito dell’Altro</a:t>
            </a:r>
          </a:p>
          <a:p>
            <a:pPr algn="ctr"/>
            <a:r>
              <a:rPr lang="it-IT" i="1" dirty="0" smtClean="0"/>
              <a:t>Mito della criminalizzazione di certi gruppi </a:t>
            </a:r>
          </a:p>
          <a:p>
            <a:pPr algn="ctr"/>
            <a:r>
              <a:rPr lang="it-IT" i="1" dirty="0" smtClean="0"/>
              <a:t>Mito della neutralità.</a:t>
            </a:r>
            <a:endParaRPr lang="it-IT" i="1" dirty="0"/>
          </a:p>
        </p:txBody>
      </p:sp>
      <p:sp>
        <p:nvSpPr>
          <p:cNvPr id="5" name="Freccia in giù 4"/>
          <p:cNvSpPr/>
          <p:nvPr/>
        </p:nvSpPr>
        <p:spPr>
          <a:xfrm>
            <a:off x="4283969" y="3428528"/>
            <a:ext cx="373082" cy="43251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3833833" y="4077072"/>
            <a:ext cx="5024035" cy="93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Ci si presenta in pubblico come privi di pregiudizi, ma in luoghi privati si mostrano chiaramente idee discriminatorie.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145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677087" y="836712"/>
            <a:ext cx="3839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NUOVE FORME DI PREGIUDIZIO</a:t>
            </a:r>
            <a:endParaRPr lang="it-IT" sz="2000" b="1" dirty="0"/>
          </a:p>
        </p:txBody>
      </p:sp>
      <p:sp>
        <p:nvSpPr>
          <p:cNvPr id="10" name="Pentagono 9"/>
          <p:cNvSpPr/>
          <p:nvPr/>
        </p:nvSpPr>
        <p:spPr>
          <a:xfrm>
            <a:off x="467544" y="3429000"/>
            <a:ext cx="3030517" cy="648072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L’ORIENTAMENTO ALLA DOMINAZIONE SOCIALE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9288" y="1530658"/>
            <a:ext cx="8702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Teoria della dominanza sociale = </a:t>
            </a:r>
            <a:r>
              <a:rPr lang="it-IT" dirty="0" smtClean="0"/>
              <a:t>la società postindustriale è concepita come sistema di gerarchie fondate sui gruppi e gli atteggiamenti sociali determinati dalle credenze degli individui su come i gruppi si devono relazionare tra loro.</a:t>
            </a:r>
            <a:endParaRPr lang="it-IT" i="1" dirty="0"/>
          </a:p>
        </p:txBody>
      </p:sp>
      <p:sp>
        <p:nvSpPr>
          <p:cNvPr id="5" name="Freccia in giù 4"/>
          <p:cNvSpPr/>
          <p:nvPr/>
        </p:nvSpPr>
        <p:spPr>
          <a:xfrm>
            <a:off x="4354059" y="2517638"/>
            <a:ext cx="373082" cy="43251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3662765" y="3291371"/>
            <a:ext cx="5024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È la tendenza a considerare l’esistenza come continua competizione tra gruppi, sostenendo il dominio di gruppi superiore su altri inferiori. </a:t>
            </a:r>
            <a:endParaRPr lang="it-IT" dirty="0"/>
          </a:p>
        </p:txBody>
      </p:sp>
      <p:sp>
        <p:nvSpPr>
          <p:cNvPr id="8" name="Fumetto 2 7"/>
          <p:cNvSpPr/>
          <p:nvPr/>
        </p:nvSpPr>
        <p:spPr>
          <a:xfrm rot="10800000">
            <a:off x="2915816" y="4555914"/>
            <a:ext cx="3312368" cy="1274556"/>
          </a:xfrm>
          <a:prstGeom prst="wedgeRoundRectCallout">
            <a:avLst>
              <a:gd name="adj1" fmla="val -30035"/>
              <a:gd name="adj2" fmla="val 74457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2585647" y="4630141"/>
            <a:ext cx="3930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Il pregiudizio è evidente in tale dominanza. Inoltre si crede che i benefici siano solo dei gruppi dominanti.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72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5" grpId="0" animBg="1"/>
      <p:bldP spid="7" grpId="0"/>
      <p:bldP spid="8" grpId="0" animBg="1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23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520244" y="908720"/>
            <a:ext cx="6026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CONSEGUENZE COGNITIVE DI STEREOTIPI E PREGIUDIZI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179512" y="1877184"/>
            <a:ext cx="1944216" cy="615712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CORRELAZIONE ILLUSORIA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267745" y="1735648"/>
            <a:ext cx="68407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Una correlazione in realtà non esistente tra due caratteristiche, o la percezione di una relazione più forte di quella reale.</a:t>
            </a:r>
          </a:p>
          <a:p>
            <a:r>
              <a:rPr lang="it-IT" dirty="0" smtClean="0"/>
              <a:t>Per le minoranze succede che vi siano più associazioni tra esse e comportamento negativo.</a:t>
            </a:r>
          </a:p>
          <a:p>
            <a:r>
              <a:rPr lang="it-IT" i="1" dirty="0" smtClean="0"/>
              <a:t>«Essere donna non significa non essere portata per la matematica»</a:t>
            </a:r>
            <a:endParaRPr lang="it-IT" i="1" dirty="0"/>
          </a:p>
        </p:txBody>
      </p:sp>
      <p:sp>
        <p:nvSpPr>
          <p:cNvPr id="7" name="Pentagono 6"/>
          <p:cNvSpPr/>
          <p:nvPr/>
        </p:nvSpPr>
        <p:spPr>
          <a:xfrm>
            <a:off x="179512" y="3677384"/>
            <a:ext cx="2160240" cy="615712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PROFEZIA CHE SI AUTOAVVERA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73424" y="3546882"/>
            <a:ext cx="6419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Tendenza spontanea che ci porta a interpretare la realtà alla luce delle nostre aspettative. Si articola in tal modo: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Lo stereotipo influenza il modo di rapportarsi con gli altri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Lo stereotipo genera attese ben precise  riguardo l’interazione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Tali attese influenzano la risposta dell’individuo- bersaglio che cosi adotta i comportamenti attesi.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543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7" grpId="0" animBg="1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160022" y="908720"/>
            <a:ext cx="6746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CONSEGUENZE COOMPORTAMENTALI: L’ESCLUSIONE SOCIALE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39552" y="1556792"/>
            <a:ext cx="7976301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Tipo di discriminazione in cui non si è ammessi a partecipare alla vita sociale, alle opportunità, ai diritti, alle risorse sociali e culturali, e che vede la progressiva perdita delle relazioni sociali e della partecipazione alla vita quotidiana generale.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95536" y="3125867"/>
            <a:ext cx="38460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3 fattori</a:t>
            </a:r>
            <a:r>
              <a:rPr lang="it-IT" dirty="0" smtClean="0"/>
              <a:t>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Relatività</a:t>
            </a:r>
            <a:r>
              <a:rPr lang="it-IT" dirty="0" smtClean="0"/>
              <a:t>. Va considerata una particolare società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Agency</a:t>
            </a:r>
            <a:r>
              <a:rPr lang="it-IT" dirty="0" smtClean="0"/>
              <a:t>. L’esclusione è un atto compiuto verso qualcun altro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Dinamiche</a:t>
            </a:r>
            <a:r>
              <a:rPr lang="it-IT" dirty="0" smtClean="0"/>
              <a:t>. Si è esclusi anche per la scarsità delle prospettive future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4563505" y="3125867"/>
            <a:ext cx="45644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Livelli di applicazione</a:t>
            </a:r>
            <a:r>
              <a:rPr lang="it-IT" dirty="0" smtClean="0"/>
              <a:t>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Transnazionale</a:t>
            </a:r>
            <a:r>
              <a:rPr lang="it-IT" dirty="0" smtClean="0"/>
              <a:t>. In base alle differenze geografiche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Sociale</a:t>
            </a:r>
            <a:r>
              <a:rPr lang="it-IT" dirty="0" smtClean="0"/>
              <a:t>. Persone stigmatizzate.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Interindividuale</a:t>
            </a:r>
            <a:r>
              <a:rPr lang="it-IT" dirty="0" smtClean="0"/>
              <a:t>. Rifiuto a relazionarsi con un’altra persona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i="1" dirty="0" err="1" smtClean="0"/>
              <a:t>Intraindividuale</a:t>
            </a:r>
            <a:r>
              <a:rPr lang="it-IT" dirty="0" smtClean="0"/>
              <a:t>. Rifiuto di avere relazioni con chi non è incluso nei nostri schemi mentali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337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con angoli arrotondati in diagonale 10"/>
          <p:cNvSpPr/>
          <p:nvPr/>
        </p:nvSpPr>
        <p:spPr>
          <a:xfrm>
            <a:off x="5209415" y="1626350"/>
            <a:ext cx="3323025" cy="175432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con angoli arrotondati in diagonale 1"/>
          <p:cNvSpPr/>
          <p:nvPr/>
        </p:nvSpPr>
        <p:spPr>
          <a:xfrm>
            <a:off x="395536" y="1626350"/>
            <a:ext cx="3096343" cy="175432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087547" y="908720"/>
            <a:ext cx="4891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MODELLI DI CAMBIAMENTO DEI PREGIUDIZI</a:t>
            </a:r>
            <a:endParaRPr lang="it-IT" sz="20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626350"/>
            <a:ext cx="30026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CONTATTO TRA GRUPPI</a:t>
            </a:r>
          </a:p>
          <a:p>
            <a:pPr algn="ctr"/>
            <a:r>
              <a:rPr lang="it-IT" dirty="0" smtClean="0"/>
              <a:t>Favorire le relazioni tra gruppi in modo da allentare la tensione tra essi. È fondamentale che abbiano obiettivi comuni e cooperino.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209414" y="1633167"/>
            <a:ext cx="33230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EMPATIA</a:t>
            </a:r>
          </a:p>
          <a:p>
            <a:pPr algn="ctr"/>
            <a:r>
              <a:rPr lang="it-IT" dirty="0" smtClean="0"/>
              <a:t>Comprendere l’altro: percepire le </a:t>
            </a:r>
            <a:r>
              <a:rPr lang="it-IT" dirty="0"/>
              <a:t>difficoltà di un certo soggetto e del suo </a:t>
            </a:r>
            <a:r>
              <a:rPr lang="it-IT" dirty="0" smtClean="0"/>
              <a:t>gruppo, riconoscendogli il diritto al benessere.</a:t>
            </a:r>
            <a:endParaRPr lang="it-IT" dirty="0"/>
          </a:p>
          <a:p>
            <a:pPr algn="ctr"/>
            <a:r>
              <a:rPr lang="it-IT" dirty="0" smtClean="0"/>
              <a:t>Permette la rottura Noi/Loro. </a:t>
            </a:r>
            <a:endParaRPr lang="it-IT" dirty="0"/>
          </a:p>
        </p:txBody>
      </p:sp>
      <p:sp>
        <p:nvSpPr>
          <p:cNvPr id="12" name="Rettangolo con angoli arrotondati in diagonale 11"/>
          <p:cNvSpPr/>
          <p:nvPr/>
        </p:nvSpPr>
        <p:spPr>
          <a:xfrm>
            <a:off x="323528" y="3905378"/>
            <a:ext cx="3096343" cy="175432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373830" y="4043877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DECATEGORIZZAZIONE</a:t>
            </a:r>
          </a:p>
          <a:p>
            <a:pPr algn="ctr"/>
            <a:r>
              <a:rPr lang="it-IT" dirty="0" smtClean="0"/>
              <a:t>Enfatizzare la percezione interpersonale durante il contatto, più del confronto/scontro tra gruppi.</a:t>
            </a:r>
            <a:endParaRPr lang="it-IT" dirty="0"/>
          </a:p>
        </p:txBody>
      </p:sp>
      <p:cxnSp>
        <p:nvCxnSpPr>
          <p:cNvPr id="14" name="Connettore 2 13"/>
          <p:cNvCxnSpPr/>
          <p:nvPr/>
        </p:nvCxnSpPr>
        <p:spPr>
          <a:xfrm flipV="1">
            <a:off x="3470174" y="4221088"/>
            <a:ext cx="669778" cy="5753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3484631" y="4796442"/>
            <a:ext cx="655321" cy="510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4159188" y="3906927"/>
            <a:ext cx="4788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/>
              <a:t>Ricategorizzare</a:t>
            </a:r>
            <a:r>
              <a:rPr lang="it-IT" dirty="0" smtClean="0"/>
              <a:t>: creare categorie superordinate più ampie (non italiani vs. francesi ma europei)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4139952" y="4796442"/>
            <a:ext cx="4788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Educazione: </a:t>
            </a:r>
            <a:r>
              <a:rPr lang="it-IT" dirty="0" smtClean="0"/>
              <a:t>un sistema educativo che contrasta l’ignoranza e la discriminazione, promuove la tolleranza, il pensiero critico e la responsabilità di ognuno.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169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5" grpId="0"/>
      <p:bldP spid="6" grpId="0"/>
      <p:bldP spid="12" grpId="0" animBg="1"/>
      <p:bldP spid="7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3" name="Pentagono 2"/>
          <p:cNvSpPr/>
          <p:nvPr/>
        </p:nvSpPr>
        <p:spPr>
          <a:xfrm>
            <a:off x="132913" y="1011383"/>
            <a:ext cx="2015655" cy="576064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099360"/>
            <a:ext cx="1580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PREGIUDIZIO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339752" y="950529"/>
            <a:ext cx="6347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Atteggiamento positivo o </a:t>
            </a:r>
            <a:r>
              <a:rPr lang="it-IT" b="1" dirty="0"/>
              <a:t>n</a:t>
            </a:r>
            <a:r>
              <a:rPr lang="it-IT" b="1" dirty="0" smtClean="0"/>
              <a:t>egativo nei confronti degli individui appartenenti a una determinata categoria </a:t>
            </a:r>
            <a:r>
              <a:rPr lang="it-IT" dirty="0" smtClean="0"/>
              <a:t>(</a:t>
            </a:r>
            <a:r>
              <a:rPr lang="it-IT" dirty="0" err="1" smtClean="0"/>
              <a:t>Brown</a:t>
            </a:r>
            <a:r>
              <a:rPr lang="it-IT" dirty="0" smtClean="0"/>
              <a:t>, 2013).</a:t>
            </a:r>
            <a:endParaRPr lang="it-IT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4932040" y="1556792"/>
            <a:ext cx="0" cy="438267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2316401" y="1988840"/>
            <a:ext cx="6393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L’etimologia rimanda a un </a:t>
            </a:r>
            <a:r>
              <a:rPr lang="it-IT" b="1" dirty="0" smtClean="0"/>
              <a:t>giudizio che precede l’esperienza;</a:t>
            </a:r>
          </a:p>
          <a:p>
            <a:r>
              <a:rPr lang="it-IT" dirty="0" smtClean="0"/>
              <a:t>Ma anche una </a:t>
            </a:r>
            <a:r>
              <a:rPr lang="it-IT" b="1" dirty="0" smtClean="0"/>
              <a:t>tendenza a considerare in maniera sfavorevole un gruppo sociale.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471228" y="3347817"/>
            <a:ext cx="8238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Componenti cognitive  + affettive +  comportamentali =  Atteggiamento del pregiudizio</a:t>
            </a: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5724128" y="3347817"/>
            <a:ext cx="2890664" cy="36933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2 10"/>
          <p:cNvCxnSpPr/>
          <p:nvPr/>
        </p:nvCxnSpPr>
        <p:spPr>
          <a:xfrm>
            <a:off x="7163740" y="3717149"/>
            <a:ext cx="5720" cy="503939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5689024" y="4267254"/>
            <a:ext cx="3021126" cy="9233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Il pregiudizio non è solo una valutazione ma esso </a:t>
            </a:r>
            <a:r>
              <a:rPr lang="it-IT" i="1" dirty="0" smtClean="0"/>
              <a:t>orienta il comportamento delle persone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86808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2" grpId="0"/>
      <p:bldP spid="8" grpId="0"/>
      <p:bldP spid="9" grpId="0"/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015716" y="763754"/>
            <a:ext cx="5364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BASI COGNITIVE DI STEREOTIPI E PREGIUDIZI</a:t>
            </a:r>
            <a:endParaRPr lang="it-IT" sz="2000" b="1" dirty="0"/>
          </a:p>
        </p:txBody>
      </p:sp>
      <p:sp>
        <p:nvSpPr>
          <p:cNvPr id="5" name="Pentagono 4"/>
          <p:cNvSpPr/>
          <p:nvPr/>
        </p:nvSpPr>
        <p:spPr>
          <a:xfrm>
            <a:off x="158200" y="1484784"/>
            <a:ext cx="2520280" cy="432048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58200" y="1498144"/>
            <a:ext cx="2094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/>
              <a:t>CATEGORIZZAZIONE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761456" y="1340768"/>
            <a:ext cx="5698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Processo cognitivo con cui gli individui ordinano mentalmente il loro mondo sociale e riducono la quantità di informazioni con cui si confrontano. In tal modo raggruppano persone e oggetti simili tra loro.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347864" y="3020759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Lo stereotipo nasce da tale processo, dal momento che ci consente di formare un’impressione su un individuo o gruppo senza compiere particolari sforzi mentali</a:t>
            </a:r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299557" y="463819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 </a:t>
            </a:r>
          </a:p>
        </p:txBody>
      </p:sp>
      <p:cxnSp>
        <p:nvCxnSpPr>
          <p:cNvPr id="20" name="Connettore 2 19"/>
          <p:cNvCxnSpPr/>
          <p:nvPr/>
        </p:nvCxnSpPr>
        <p:spPr>
          <a:xfrm>
            <a:off x="5220072" y="2541097"/>
            <a:ext cx="0" cy="438267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3491880" y="4676359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SEMPLIFICAZIONE</a:t>
            </a:r>
          </a:p>
          <a:p>
            <a:pPr algn="ctr"/>
            <a:r>
              <a:rPr lang="it-IT" dirty="0" smtClean="0"/>
              <a:t>utile in vista della limitata capacità umana di elaborare informazioni </a:t>
            </a:r>
            <a:endParaRPr lang="it-IT" dirty="0"/>
          </a:p>
        </p:txBody>
      </p:sp>
      <p:cxnSp>
        <p:nvCxnSpPr>
          <p:cNvPr id="24" name="Connettore 2 23"/>
          <p:cNvCxnSpPr/>
          <p:nvPr/>
        </p:nvCxnSpPr>
        <p:spPr>
          <a:xfrm>
            <a:off x="5292080" y="4221088"/>
            <a:ext cx="0" cy="438267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1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015716" y="763754"/>
            <a:ext cx="5364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BASI COGNITIVE DI STEREOTIPI E PREGIUDIZI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79512" y="1484784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Oltre alla semplificazione, la categorizzazione consente di ELABORARE E DARE SIGNIFICATO ALL’ ESPERIENZA</a:t>
            </a:r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>
            <a:off x="4283968" y="1844824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4949552" y="1475492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Necessità  espressa quando si è dinanzi a pochi stimoli sociali, poveri di informazioni.</a:t>
            </a:r>
            <a:endParaRPr lang="it-IT" dirty="0"/>
          </a:p>
        </p:txBody>
      </p:sp>
      <p:sp>
        <p:nvSpPr>
          <p:cNvPr id="8" name="Rettangolo con angoli arrotondati in diagonale 7"/>
          <p:cNvSpPr/>
          <p:nvPr/>
        </p:nvSpPr>
        <p:spPr>
          <a:xfrm>
            <a:off x="2215045" y="3195556"/>
            <a:ext cx="4590020" cy="1944216"/>
          </a:xfrm>
          <a:prstGeom prst="round2Diag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 rot="10800000" flipV="1">
            <a:off x="2385820" y="3429000"/>
            <a:ext cx="4248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La </a:t>
            </a:r>
            <a:r>
              <a:rPr lang="it-IT" b="1" dirty="0" smtClean="0"/>
              <a:t>realtà sociale </a:t>
            </a:r>
            <a:r>
              <a:rPr lang="it-IT" dirty="0" smtClean="0"/>
              <a:t>risulta avere un ruolo fondamentale per comprendere i processi cognitivi: dal sociale e dalla cultura assumiamo le categorie per conoscere, elaborare e ordinare la realtà.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065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8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547664" y="84890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BASI COGNITIVE DI STEREOTIPI E PREGIUDIZI:GLI EFFETTI DELLA CATEGORIZZAZIONE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23528" y="1844824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ACCENTUATA SOMIGLIANZA INTRACATEGORIALE. Aumento della somiglianza tra oggetti o soggetti della stessa categoria.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ACCENTUATA DIFFERENZA INTERCATEGORIALE. Incremento della differenza di soggetti o oggetti appartenenti a categorie diverse.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EFFETTO DI OMOGENEITA’ DELL’ OUTGROUP : «Loro sono tutti uguali e diversi da noi che siamo di un gruppo diverso»</a:t>
            </a:r>
            <a:endParaRPr lang="it-IT" dirty="0"/>
          </a:p>
        </p:txBody>
      </p:sp>
      <p:cxnSp>
        <p:nvCxnSpPr>
          <p:cNvPr id="9" name="Connettore 4 8"/>
          <p:cNvCxnSpPr/>
          <p:nvPr/>
        </p:nvCxnSpPr>
        <p:spPr>
          <a:xfrm>
            <a:off x="1113442" y="4153148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1547664" y="4322425"/>
            <a:ext cx="2210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/>
              <a:t>Ingroup</a:t>
            </a:r>
            <a:r>
              <a:rPr lang="it-IT" b="1" dirty="0" smtClean="0"/>
              <a:t> vs. </a:t>
            </a:r>
            <a:r>
              <a:rPr lang="it-IT" b="1" dirty="0" err="1" smtClean="0"/>
              <a:t>Outgroup</a:t>
            </a:r>
            <a:endParaRPr lang="it-IT" b="1" dirty="0"/>
          </a:p>
        </p:txBody>
      </p:sp>
      <p:cxnSp>
        <p:nvCxnSpPr>
          <p:cNvPr id="16" name="Connettore 2 15"/>
          <p:cNvCxnSpPr>
            <a:stCxn id="10" idx="3"/>
          </p:cNvCxnSpPr>
          <p:nvPr/>
        </p:nvCxnSpPr>
        <p:spPr>
          <a:xfrm>
            <a:off x="3758590" y="4507091"/>
            <a:ext cx="453370" cy="0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305599" y="4265355"/>
            <a:ext cx="44952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Causato dalla </a:t>
            </a:r>
            <a:r>
              <a:rPr lang="it-IT" b="1" dirty="0" smtClean="0"/>
              <a:t>familiarità</a:t>
            </a:r>
            <a:r>
              <a:rPr lang="it-IT" dirty="0" smtClean="0"/>
              <a:t>: si ha più contatto con i membri dello stesso gruppo, per cui di essi si sanno descrizioni più particolari. Invece coi membri di altri gruppi non si hanno </a:t>
            </a:r>
            <a:r>
              <a:rPr lang="it-IT" dirty="0" err="1" smtClean="0"/>
              <a:t>rapposti</a:t>
            </a:r>
            <a:r>
              <a:rPr lang="it-IT" dirty="0" smtClean="0"/>
              <a:t> e quindi si tende a tipicizzare.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192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547664" y="84890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BASI COGNITIVE DI STEREOTIPI E PREGIUDIZI:GLI EFFETTI DELLA CATEGORIZZAZIONE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39552" y="1916832"/>
            <a:ext cx="8147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FAVORITISMO PER IL PROPRIO GRUPPO. Una volta avvenuta la separazione in gruppi – </a:t>
            </a:r>
            <a:r>
              <a:rPr lang="it-IT" i="1" dirty="0" err="1" smtClean="0"/>
              <a:t>ingroup</a:t>
            </a:r>
            <a:r>
              <a:rPr lang="it-IT" dirty="0" smtClean="0"/>
              <a:t> a cui il soggetto appartiene e </a:t>
            </a:r>
            <a:r>
              <a:rPr lang="it-IT" i="1" dirty="0" err="1" smtClean="0"/>
              <a:t>outgroup</a:t>
            </a:r>
            <a:r>
              <a:rPr lang="it-IT" dirty="0" smtClean="0"/>
              <a:t> a cui non vi è appartenenza – sorge una </a:t>
            </a:r>
            <a:r>
              <a:rPr lang="it-IT" u="sng" dirty="0" smtClean="0"/>
              <a:t>asimmetria valutativa: favorire i comportamenti dell’</a:t>
            </a:r>
            <a:r>
              <a:rPr lang="it-IT" u="sng" dirty="0" err="1" smtClean="0"/>
              <a:t>ingroup</a:t>
            </a:r>
            <a:r>
              <a:rPr lang="it-IT" u="sng" dirty="0" smtClean="0"/>
              <a:t> e discriminare quelli dell’</a:t>
            </a:r>
            <a:r>
              <a:rPr lang="it-IT" u="sng" dirty="0" err="1" smtClean="0"/>
              <a:t>outgroup</a:t>
            </a:r>
            <a:r>
              <a:rPr lang="it-IT" u="sng" dirty="0" smtClean="0"/>
              <a:t>.</a:t>
            </a:r>
            <a:endParaRPr lang="it-IT" u="sng" dirty="0"/>
          </a:p>
        </p:txBody>
      </p:sp>
      <p:cxnSp>
        <p:nvCxnSpPr>
          <p:cNvPr id="5" name="Connettore 2 4"/>
          <p:cNvCxnSpPr/>
          <p:nvPr/>
        </p:nvCxnSpPr>
        <p:spPr>
          <a:xfrm flipH="1">
            <a:off x="2627784" y="3117161"/>
            <a:ext cx="360040" cy="527863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>
            <a:off x="5235488" y="3154680"/>
            <a:ext cx="401216" cy="490344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539552" y="3797347"/>
            <a:ext cx="3600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 comportamenti dell’</a:t>
            </a:r>
            <a:r>
              <a:rPr lang="it-IT" dirty="0" err="1" smtClean="0"/>
              <a:t>outgroup</a:t>
            </a:r>
            <a:r>
              <a:rPr lang="it-IT" dirty="0" smtClean="0"/>
              <a:t> sono giudicati in modo più polarizzato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76056" y="3773939"/>
            <a:ext cx="36107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Attribuzione causale:</a:t>
            </a:r>
          </a:p>
          <a:p>
            <a:r>
              <a:rPr lang="it-IT" dirty="0" smtClean="0"/>
              <a:t>I comportamenti positivi dell’</a:t>
            </a:r>
            <a:r>
              <a:rPr lang="it-IT" dirty="0" err="1" smtClean="0"/>
              <a:t>ingroup</a:t>
            </a:r>
            <a:r>
              <a:rPr lang="it-IT" dirty="0" smtClean="0"/>
              <a:t> sono giudicate secondo cause interne;</a:t>
            </a:r>
          </a:p>
          <a:p>
            <a:r>
              <a:rPr lang="it-IT" dirty="0"/>
              <a:t>m</a:t>
            </a:r>
            <a:r>
              <a:rPr lang="it-IT" dirty="0" smtClean="0"/>
              <a:t>entre se sono di un </a:t>
            </a:r>
            <a:r>
              <a:rPr lang="it-IT" dirty="0" err="1" smtClean="0"/>
              <a:t>outgroup</a:t>
            </a:r>
            <a:r>
              <a:rPr lang="it-IT" dirty="0" smtClean="0"/>
              <a:t> sono valutati seguendo cause esterne.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168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047276" y="1796623"/>
            <a:ext cx="7128792" cy="1200329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Il termine «stereotipo» fu usato per la prima volta dal giornalista Walter </a:t>
            </a:r>
            <a:r>
              <a:rPr lang="it-IT" dirty="0" err="1" smtClean="0"/>
              <a:t>Lippman</a:t>
            </a:r>
            <a:r>
              <a:rPr lang="it-IT" dirty="0" smtClean="0"/>
              <a:t> nel 1922 per indicare le piccole immagini mentali che ci portiamo con noi.</a:t>
            </a:r>
          </a:p>
          <a:p>
            <a:r>
              <a:rPr lang="it-IT" dirty="0" smtClean="0"/>
              <a:t>Deriva dal greco </a:t>
            </a:r>
            <a:r>
              <a:rPr lang="it-IT" i="1" dirty="0" err="1" smtClean="0"/>
              <a:t>stereos</a:t>
            </a:r>
            <a:r>
              <a:rPr lang="it-IT" i="1" dirty="0" smtClean="0"/>
              <a:t> (rigido) </a:t>
            </a:r>
            <a:r>
              <a:rPr lang="it-IT" dirty="0" smtClean="0"/>
              <a:t>e</a:t>
            </a:r>
            <a:r>
              <a:rPr lang="it-IT" i="1" dirty="0" smtClean="0"/>
              <a:t> </a:t>
            </a:r>
            <a:r>
              <a:rPr lang="it-IT" i="1" dirty="0" err="1" smtClean="0"/>
              <a:t>typos</a:t>
            </a:r>
            <a:r>
              <a:rPr lang="it-IT" i="1" dirty="0" smtClean="0"/>
              <a:t> (impronta).</a:t>
            </a:r>
            <a:endParaRPr lang="it-IT" i="1" dirty="0"/>
          </a:p>
        </p:txBody>
      </p:sp>
      <p:sp>
        <p:nvSpPr>
          <p:cNvPr id="7" name="Freccia a destra 6"/>
          <p:cNvSpPr/>
          <p:nvPr/>
        </p:nvSpPr>
        <p:spPr>
          <a:xfrm rot="5400000">
            <a:off x="4431652" y="3248980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222837" y="3789040"/>
            <a:ext cx="6621068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Idea dello stereotipo come </a:t>
            </a:r>
            <a:r>
              <a:rPr lang="it-IT" b="1" dirty="0" smtClean="0"/>
              <a:t>DISTORSIONE MENTALE </a:t>
            </a:r>
            <a:r>
              <a:rPr lang="it-IT" dirty="0" smtClean="0"/>
              <a:t>poiché risulterebbero fissi. Poco inclini al cambiamento.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400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04291" y="908720"/>
            <a:ext cx="4058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LE TEORIZZAZIONI SUGLI STEREOTIPI</a:t>
            </a:r>
            <a:endParaRPr lang="it-IT" sz="2000" b="1" dirty="0"/>
          </a:p>
        </p:txBody>
      </p:sp>
      <p:sp>
        <p:nvSpPr>
          <p:cNvPr id="2" name="Fumetto 4 1"/>
          <p:cNvSpPr/>
          <p:nvPr/>
        </p:nvSpPr>
        <p:spPr>
          <a:xfrm>
            <a:off x="251520" y="1308830"/>
            <a:ext cx="2088232" cy="1472098"/>
          </a:xfrm>
          <a:prstGeom prst="cloudCallout">
            <a:avLst>
              <a:gd name="adj1" fmla="val -52215"/>
              <a:gd name="adj2" fmla="val 636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Qual è il contenuto dello stereotipo?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771800" y="1700808"/>
            <a:ext cx="5266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Aspetti fisici e comportamentali </a:t>
            </a:r>
            <a:r>
              <a:rPr lang="it-IT" dirty="0" smtClean="0"/>
              <a:t>dei membri di un gruppo con la valutazione di tali caratteristiche;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Tendenza individuale a </a:t>
            </a:r>
            <a:r>
              <a:rPr lang="it-IT" b="1" dirty="0" smtClean="0"/>
              <a:t>definire prima di </a:t>
            </a:r>
            <a:r>
              <a:rPr lang="it-IT" b="1" dirty="0" err="1" smtClean="0"/>
              <a:t>ossevare</a:t>
            </a:r>
            <a:r>
              <a:rPr lang="it-IT" i="1" dirty="0" smtClean="0"/>
              <a:t>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i="1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Assimila vari tipi di esperienza in un unico concetto sulla base si somiglianze facci, configurandosi come un processo mentale </a:t>
            </a:r>
            <a:r>
              <a:rPr lang="it-IT" b="1" dirty="0" smtClean="0"/>
              <a:t>anormale e tendenzioso</a:t>
            </a:r>
            <a:r>
              <a:rPr lang="it-IT" dirty="0" smtClean="0"/>
              <a:t>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i="1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Caratterizzato da </a:t>
            </a:r>
            <a:r>
              <a:rPr lang="it-IT" b="1" dirty="0" smtClean="0"/>
              <a:t>atteggiamento di rifiuto </a:t>
            </a:r>
            <a:r>
              <a:rPr lang="it-IT" dirty="0" smtClean="0"/>
              <a:t>nei confronti di certi gruppi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940152" y="5324440"/>
            <a:ext cx="1970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(Katz e </a:t>
            </a:r>
            <a:r>
              <a:rPr lang="it-IT" dirty="0" err="1" smtClean="0"/>
              <a:t>Braly</a:t>
            </a:r>
            <a:r>
              <a:rPr lang="it-IT" dirty="0" smtClean="0"/>
              <a:t>, 1933)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49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2213</Words>
  <Application>Microsoft Office PowerPoint</Application>
  <PresentationFormat>Presentazione su schermo (4:3)</PresentationFormat>
  <Paragraphs>207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Aharoni</vt:lpstr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264</cp:revision>
  <dcterms:created xsi:type="dcterms:W3CDTF">2014-07-28T14:21:47Z</dcterms:created>
  <dcterms:modified xsi:type="dcterms:W3CDTF">2016-09-10T14:04:22Z</dcterms:modified>
</cp:coreProperties>
</file>