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67" d="100"/>
          <a:sy n="67" d="100"/>
        </p:scale>
        <p:origin x="139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C15510-7A8A-4483-8AAC-6397A8715178}" type="doc">
      <dgm:prSet loTypeId="urn:microsoft.com/office/officeart/2005/8/layout/cycle6" loCatId="cycle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it-IT"/>
        </a:p>
      </dgm:t>
    </dgm:pt>
    <dgm:pt modelId="{4FE31537-EE95-43A2-91B7-1DE4B4E59159}">
      <dgm:prSet phldrT="[Testo]"/>
      <dgm:spPr/>
      <dgm:t>
        <a:bodyPr/>
        <a:lstStyle/>
        <a:p>
          <a:r>
            <a:rPr lang="it-IT" dirty="0" smtClean="0"/>
            <a:t>COGNITIVA</a:t>
          </a:r>
          <a:endParaRPr lang="it-IT" dirty="0"/>
        </a:p>
      </dgm:t>
    </dgm:pt>
    <dgm:pt modelId="{A70DCEFD-91EF-40DC-9FDB-26EA7397E755}" type="parTrans" cxnId="{C9A1312E-977B-4A9E-ACFA-808D923F4431}">
      <dgm:prSet/>
      <dgm:spPr/>
      <dgm:t>
        <a:bodyPr/>
        <a:lstStyle/>
        <a:p>
          <a:endParaRPr lang="it-IT"/>
        </a:p>
      </dgm:t>
    </dgm:pt>
    <dgm:pt modelId="{D7E1DF5A-B31B-4BE2-A405-45B70D2A8F44}" type="sibTrans" cxnId="{C9A1312E-977B-4A9E-ACFA-808D923F4431}">
      <dgm:prSet/>
      <dgm:spPr>
        <a:ln w="28575">
          <a:solidFill>
            <a:srgbClr val="CC0000"/>
          </a:solidFill>
        </a:ln>
      </dgm:spPr>
      <dgm:t>
        <a:bodyPr/>
        <a:lstStyle/>
        <a:p>
          <a:endParaRPr lang="it-IT"/>
        </a:p>
      </dgm:t>
    </dgm:pt>
    <dgm:pt modelId="{00049533-9446-4FB1-BEB9-196CAE5BFB3C}">
      <dgm:prSet phldrT="[Testo]"/>
      <dgm:spPr/>
      <dgm:t>
        <a:bodyPr/>
        <a:lstStyle/>
        <a:p>
          <a:r>
            <a:rPr lang="it-IT" dirty="0" smtClean="0"/>
            <a:t>COMPORTAMENTALE</a:t>
          </a:r>
          <a:endParaRPr lang="it-IT" dirty="0"/>
        </a:p>
      </dgm:t>
    </dgm:pt>
    <dgm:pt modelId="{3BF735E1-8561-49CF-8503-2556F439DBFA}" type="parTrans" cxnId="{EA10F172-62EE-4F5E-90E0-56C9FF3A123B}">
      <dgm:prSet/>
      <dgm:spPr/>
      <dgm:t>
        <a:bodyPr/>
        <a:lstStyle/>
        <a:p>
          <a:endParaRPr lang="it-IT"/>
        </a:p>
      </dgm:t>
    </dgm:pt>
    <dgm:pt modelId="{D0629410-8224-4182-BEE9-F00E850C125D}" type="sibTrans" cxnId="{EA10F172-62EE-4F5E-90E0-56C9FF3A123B}">
      <dgm:prSet/>
      <dgm:spPr>
        <a:ln w="28575">
          <a:solidFill>
            <a:srgbClr val="CC0000"/>
          </a:solidFill>
        </a:ln>
      </dgm:spPr>
      <dgm:t>
        <a:bodyPr/>
        <a:lstStyle/>
        <a:p>
          <a:endParaRPr lang="it-IT"/>
        </a:p>
      </dgm:t>
    </dgm:pt>
    <dgm:pt modelId="{A3915E6D-B718-4B29-AE55-0069851C28D1}">
      <dgm:prSet phldrT="[Testo]"/>
      <dgm:spPr/>
      <dgm:t>
        <a:bodyPr/>
        <a:lstStyle/>
        <a:p>
          <a:r>
            <a:rPr lang="it-IT" dirty="0" smtClean="0"/>
            <a:t>AFFETTIVA</a:t>
          </a:r>
          <a:endParaRPr lang="it-IT" dirty="0"/>
        </a:p>
      </dgm:t>
    </dgm:pt>
    <dgm:pt modelId="{D0AFE824-2314-4479-BF46-F6177E587ABA}" type="parTrans" cxnId="{73AF1129-9BD5-4DF8-A27D-AD84A43E4FF1}">
      <dgm:prSet/>
      <dgm:spPr/>
      <dgm:t>
        <a:bodyPr/>
        <a:lstStyle/>
        <a:p>
          <a:endParaRPr lang="it-IT"/>
        </a:p>
      </dgm:t>
    </dgm:pt>
    <dgm:pt modelId="{8CBCCF78-C7E7-48C1-AD67-4D5CC44135CB}" type="sibTrans" cxnId="{73AF1129-9BD5-4DF8-A27D-AD84A43E4FF1}">
      <dgm:prSet/>
      <dgm:spPr>
        <a:ln w="28575">
          <a:solidFill>
            <a:srgbClr val="CC0000"/>
          </a:solidFill>
        </a:ln>
      </dgm:spPr>
      <dgm:t>
        <a:bodyPr/>
        <a:lstStyle/>
        <a:p>
          <a:endParaRPr lang="it-IT"/>
        </a:p>
      </dgm:t>
    </dgm:pt>
    <dgm:pt modelId="{C2B1EF6B-0C2B-4A44-A249-5760C4393F8B}" type="pres">
      <dgm:prSet presAssocID="{14C15510-7A8A-4483-8AAC-6397A871517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D0E8F22-BFD4-42B2-A7A1-0FA6CC08E1DE}" type="pres">
      <dgm:prSet presAssocID="{4FE31537-EE95-43A2-91B7-1DE4B4E59159}" presName="node" presStyleLbl="node1" presStyleIdx="0" presStyleCnt="3" custScaleX="93608" custScaleY="51694" custRadScaleRad="99523" custRadScaleInc="-5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E42A5B2-D844-4F76-AF77-926FA8A07DC8}" type="pres">
      <dgm:prSet presAssocID="{4FE31537-EE95-43A2-91B7-1DE4B4E59159}" presName="spNode" presStyleCnt="0"/>
      <dgm:spPr/>
    </dgm:pt>
    <dgm:pt modelId="{1766B949-7577-487B-96E5-0A2E999767AE}" type="pres">
      <dgm:prSet presAssocID="{D7E1DF5A-B31B-4BE2-A405-45B70D2A8F44}" presName="sibTrans" presStyleLbl="sibTrans1D1" presStyleIdx="0" presStyleCnt="3"/>
      <dgm:spPr/>
      <dgm:t>
        <a:bodyPr/>
        <a:lstStyle/>
        <a:p>
          <a:endParaRPr lang="it-IT"/>
        </a:p>
      </dgm:t>
    </dgm:pt>
    <dgm:pt modelId="{7771B48A-AA63-44E9-9EB4-AF81A46C3CCC}" type="pres">
      <dgm:prSet presAssocID="{00049533-9446-4FB1-BEB9-196CAE5BFB3C}" presName="node" presStyleLbl="node1" presStyleIdx="1" presStyleCnt="3" custScaleX="104958" custScaleY="56281" custRadScaleRad="106737" custRadScaleInc="-145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05CB3E3-4DA1-4BAF-B022-54358C4E5DB7}" type="pres">
      <dgm:prSet presAssocID="{00049533-9446-4FB1-BEB9-196CAE5BFB3C}" presName="spNode" presStyleCnt="0"/>
      <dgm:spPr/>
    </dgm:pt>
    <dgm:pt modelId="{0722A4DB-B415-4755-8A74-4995086893B5}" type="pres">
      <dgm:prSet presAssocID="{D0629410-8224-4182-BEE9-F00E850C125D}" presName="sibTrans" presStyleLbl="sibTrans1D1" presStyleIdx="1" presStyleCnt="3"/>
      <dgm:spPr/>
      <dgm:t>
        <a:bodyPr/>
        <a:lstStyle/>
        <a:p>
          <a:endParaRPr lang="it-IT"/>
        </a:p>
      </dgm:t>
    </dgm:pt>
    <dgm:pt modelId="{5099DDB5-F1F7-4642-A332-09A1F175F0E6}" type="pres">
      <dgm:prSet presAssocID="{A3915E6D-B718-4B29-AE55-0069851C28D1}" presName="node" presStyleLbl="node1" presStyleIdx="2" presStyleCnt="3" custScaleY="56361" custRadScaleRad="108012" custRadScaleInc="60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57BCEC8-81CD-46FC-AE8D-11F0FFB174FF}" type="pres">
      <dgm:prSet presAssocID="{A3915E6D-B718-4B29-AE55-0069851C28D1}" presName="spNode" presStyleCnt="0"/>
      <dgm:spPr/>
    </dgm:pt>
    <dgm:pt modelId="{014E684A-392E-4F09-A2D1-D4BC745AC6B5}" type="pres">
      <dgm:prSet presAssocID="{8CBCCF78-C7E7-48C1-AD67-4D5CC44135CB}" presName="sibTrans" presStyleLbl="sibTrans1D1" presStyleIdx="2" presStyleCnt="3"/>
      <dgm:spPr/>
      <dgm:t>
        <a:bodyPr/>
        <a:lstStyle/>
        <a:p>
          <a:endParaRPr lang="it-IT"/>
        </a:p>
      </dgm:t>
    </dgm:pt>
  </dgm:ptLst>
  <dgm:cxnLst>
    <dgm:cxn modelId="{405B4CA3-E0B6-4308-8D93-0F7CA8E021F7}" type="presOf" srcId="{14C15510-7A8A-4483-8AAC-6397A8715178}" destId="{C2B1EF6B-0C2B-4A44-A249-5760C4393F8B}" srcOrd="0" destOrd="0" presId="urn:microsoft.com/office/officeart/2005/8/layout/cycle6"/>
    <dgm:cxn modelId="{D38DA1CE-B5B4-4017-ADA6-92DA058B29DE}" type="presOf" srcId="{D7E1DF5A-B31B-4BE2-A405-45B70D2A8F44}" destId="{1766B949-7577-487B-96E5-0A2E999767AE}" srcOrd="0" destOrd="0" presId="urn:microsoft.com/office/officeart/2005/8/layout/cycle6"/>
    <dgm:cxn modelId="{EA10F172-62EE-4F5E-90E0-56C9FF3A123B}" srcId="{14C15510-7A8A-4483-8AAC-6397A8715178}" destId="{00049533-9446-4FB1-BEB9-196CAE5BFB3C}" srcOrd="1" destOrd="0" parTransId="{3BF735E1-8561-49CF-8503-2556F439DBFA}" sibTransId="{D0629410-8224-4182-BEE9-F00E850C125D}"/>
    <dgm:cxn modelId="{95969888-FF8E-4C7D-891E-AE9886413BA8}" type="presOf" srcId="{A3915E6D-B718-4B29-AE55-0069851C28D1}" destId="{5099DDB5-F1F7-4642-A332-09A1F175F0E6}" srcOrd="0" destOrd="0" presId="urn:microsoft.com/office/officeart/2005/8/layout/cycle6"/>
    <dgm:cxn modelId="{C9A1312E-977B-4A9E-ACFA-808D923F4431}" srcId="{14C15510-7A8A-4483-8AAC-6397A8715178}" destId="{4FE31537-EE95-43A2-91B7-1DE4B4E59159}" srcOrd="0" destOrd="0" parTransId="{A70DCEFD-91EF-40DC-9FDB-26EA7397E755}" sibTransId="{D7E1DF5A-B31B-4BE2-A405-45B70D2A8F44}"/>
    <dgm:cxn modelId="{73AF1129-9BD5-4DF8-A27D-AD84A43E4FF1}" srcId="{14C15510-7A8A-4483-8AAC-6397A8715178}" destId="{A3915E6D-B718-4B29-AE55-0069851C28D1}" srcOrd="2" destOrd="0" parTransId="{D0AFE824-2314-4479-BF46-F6177E587ABA}" sibTransId="{8CBCCF78-C7E7-48C1-AD67-4D5CC44135CB}"/>
    <dgm:cxn modelId="{3A431F82-8F78-45E3-9870-63618F4F9A06}" type="presOf" srcId="{00049533-9446-4FB1-BEB9-196CAE5BFB3C}" destId="{7771B48A-AA63-44E9-9EB4-AF81A46C3CCC}" srcOrd="0" destOrd="0" presId="urn:microsoft.com/office/officeart/2005/8/layout/cycle6"/>
    <dgm:cxn modelId="{2EA78627-7672-482C-AF83-B842933CA0D8}" type="presOf" srcId="{4FE31537-EE95-43A2-91B7-1DE4B4E59159}" destId="{8D0E8F22-BFD4-42B2-A7A1-0FA6CC08E1DE}" srcOrd="0" destOrd="0" presId="urn:microsoft.com/office/officeart/2005/8/layout/cycle6"/>
    <dgm:cxn modelId="{55D9CAB0-3953-4101-9B28-40C7BEF88A9E}" type="presOf" srcId="{D0629410-8224-4182-BEE9-F00E850C125D}" destId="{0722A4DB-B415-4755-8A74-4995086893B5}" srcOrd="0" destOrd="0" presId="urn:microsoft.com/office/officeart/2005/8/layout/cycle6"/>
    <dgm:cxn modelId="{AFADBBB9-779B-4382-ACDC-5FA1FA16C0A3}" type="presOf" srcId="{8CBCCF78-C7E7-48C1-AD67-4D5CC44135CB}" destId="{014E684A-392E-4F09-A2D1-D4BC745AC6B5}" srcOrd="0" destOrd="0" presId="urn:microsoft.com/office/officeart/2005/8/layout/cycle6"/>
    <dgm:cxn modelId="{8DA8A031-C14B-487A-9542-3A16A0FE318D}" type="presParOf" srcId="{C2B1EF6B-0C2B-4A44-A249-5760C4393F8B}" destId="{8D0E8F22-BFD4-42B2-A7A1-0FA6CC08E1DE}" srcOrd="0" destOrd="0" presId="urn:microsoft.com/office/officeart/2005/8/layout/cycle6"/>
    <dgm:cxn modelId="{32D16785-852E-41C4-BA5C-787AE65CD329}" type="presParOf" srcId="{C2B1EF6B-0C2B-4A44-A249-5760C4393F8B}" destId="{6E42A5B2-D844-4F76-AF77-926FA8A07DC8}" srcOrd="1" destOrd="0" presId="urn:microsoft.com/office/officeart/2005/8/layout/cycle6"/>
    <dgm:cxn modelId="{E0ACA378-DF4C-48F4-9118-4C27B1B7436B}" type="presParOf" srcId="{C2B1EF6B-0C2B-4A44-A249-5760C4393F8B}" destId="{1766B949-7577-487B-96E5-0A2E999767AE}" srcOrd="2" destOrd="0" presId="urn:microsoft.com/office/officeart/2005/8/layout/cycle6"/>
    <dgm:cxn modelId="{22A8F92A-43A5-407F-9AE5-05E98B6559C1}" type="presParOf" srcId="{C2B1EF6B-0C2B-4A44-A249-5760C4393F8B}" destId="{7771B48A-AA63-44E9-9EB4-AF81A46C3CCC}" srcOrd="3" destOrd="0" presId="urn:microsoft.com/office/officeart/2005/8/layout/cycle6"/>
    <dgm:cxn modelId="{D81E529A-A86D-412F-A21A-F05DCE380659}" type="presParOf" srcId="{C2B1EF6B-0C2B-4A44-A249-5760C4393F8B}" destId="{005CB3E3-4DA1-4BAF-B022-54358C4E5DB7}" srcOrd="4" destOrd="0" presId="urn:microsoft.com/office/officeart/2005/8/layout/cycle6"/>
    <dgm:cxn modelId="{69221ACA-CB77-4982-808C-01BDF1076997}" type="presParOf" srcId="{C2B1EF6B-0C2B-4A44-A249-5760C4393F8B}" destId="{0722A4DB-B415-4755-8A74-4995086893B5}" srcOrd="5" destOrd="0" presId="urn:microsoft.com/office/officeart/2005/8/layout/cycle6"/>
    <dgm:cxn modelId="{93BA79D9-125F-4BC5-8AC3-F5739DC19A20}" type="presParOf" srcId="{C2B1EF6B-0C2B-4A44-A249-5760C4393F8B}" destId="{5099DDB5-F1F7-4642-A332-09A1F175F0E6}" srcOrd="6" destOrd="0" presId="urn:microsoft.com/office/officeart/2005/8/layout/cycle6"/>
    <dgm:cxn modelId="{4CDF8AF1-AF3C-4041-BCDD-C733523EB40C}" type="presParOf" srcId="{C2B1EF6B-0C2B-4A44-A249-5760C4393F8B}" destId="{757BCEC8-81CD-46FC-AE8D-11F0FFB174FF}" srcOrd="7" destOrd="0" presId="urn:microsoft.com/office/officeart/2005/8/layout/cycle6"/>
    <dgm:cxn modelId="{6DBDAD86-A42D-4C70-9E31-5EBFC6FE2485}" type="presParOf" srcId="{C2B1EF6B-0C2B-4A44-A249-5760C4393F8B}" destId="{014E684A-392E-4F09-A2D1-D4BC745AC6B5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E8F22-BFD4-42B2-A7A1-0FA6CC08E1DE}">
      <dsp:nvSpPr>
        <dsp:cNvPr id="0" name=""/>
        <dsp:cNvSpPr/>
      </dsp:nvSpPr>
      <dsp:spPr>
        <a:xfrm>
          <a:off x="2255914" y="160855"/>
          <a:ext cx="1799516" cy="64594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COGNITIVA</a:t>
          </a:r>
          <a:endParaRPr lang="it-IT" sz="1600" kern="1200" dirty="0"/>
        </a:p>
      </dsp:txBody>
      <dsp:txXfrm>
        <a:off x="2287446" y="192387"/>
        <a:ext cx="1736452" cy="582882"/>
      </dsp:txXfrm>
    </dsp:sp>
    <dsp:sp modelId="{1766B949-7577-487B-96E5-0A2E999767AE}">
      <dsp:nvSpPr>
        <dsp:cNvPr id="0" name=""/>
        <dsp:cNvSpPr/>
      </dsp:nvSpPr>
      <dsp:spPr>
        <a:xfrm>
          <a:off x="1587181" y="543066"/>
          <a:ext cx="3332766" cy="3332766"/>
        </a:xfrm>
        <a:custGeom>
          <a:avLst/>
          <a:gdLst/>
          <a:ahLst/>
          <a:cxnLst/>
          <a:rect l="0" t="0" r="0" b="0"/>
          <a:pathLst>
            <a:path>
              <a:moveTo>
                <a:pt x="2486389" y="215720"/>
              </a:moveTo>
              <a:arcTo wR="1666383" hR="1666383" stAng="17968672" swAng="4538897"/>
            </a:path>
          </a:pathLst>
        </a:custGeom>
        <a:noFill/>
        <a:ln w="28575" cap="flat" cmpd="sng" algn="ctr">
          <a:solidFill>
            <a:srgbClr val="CC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71B48A-AA63-44E9-9EB4-AF81A46C3CCC}">
      <dsp:nvSpPr>
        <dsp:cNvPr id="0" name=""/>
        <dsp:cNvSpPr/>
      </dsp:nvSpPr>
      <dsp:spPr>
        <a:xfrm>
          <a:off x="3696791" y="2664294"/>
          <a:ext cx="2017708" cy="70326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COMPORTAMENTALE</a:t>
          </a:r>
          <a:endParaRPr lang="it-IT" sz="1600" kern="1200" dirty="0"/>
        </a:p>
      </dsp:txBody>
      <dsp:txXfrm>
        <a:off x="3731121" y="2698624"/>
        <a:ext cx="1949048" cy="634603"/>
      </dsp:txXfrm>
    </dsp:sp>
    <dsp:sp modelId="{0722A4DB-B415-4755-8A74-4995086893B5}">
      <dsp:nvSpPr>
        <dsp:cNvPr id="0" name=""/>
        <dsp:cNvSpPr/>
      </dsp:nvSpPr>
      <dsp:spPr>
        <a:xfrm>
          <a:off x="1472705" y="666876"/>
          <a:ext cx="3332766" cy="3332766"/>
        </a:xfrm>
        <a:custGeom>
          <a:avLst/>
          <a:gdLst/>
          <a:ahLst/>
          <a:cxnLst/>
          <a:rect l="0" t="0" r="0" b="0"/>
          <a:pathLst>
            <a:path>
              <a:moveTo>
                <a:pt x="2956352" y="2721281"/>
              </a:moveTo>
              <a:arcTo wR="1666383" hR="1666383" stAng="2356516" swAng="6190910"/>
            </a:path>
          </a:pathLst>
        </a:custGeom>
        <a:noFill/>
        <a:ln w="28575" cap="flat" cmpd="sng" algn="ctr">
          <a:solidFill>
            <a:srgbClr val="CC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9DDB5-F1F7-4642-A332-09A1F175F0E6}">
      <dsp:nvSpPr>
        <dsp:cNvPr id="0" name=""/>
        <dsp:cNvSpPr/>
      </dsp:nvSpPr>
      <dsp:spPr>
        <a:xfrm>
          <a:off x="599724" y="2623324"/>
          <a:ext cx="1922396" cy="70426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AFFETTIVA</a:t>
          </a:r>
          <a:endParaRPr lang="it-IT" sz="1600" kern="1200" dirty="0"/>
        </a:p>
      </dsp:txBody>
      <dsp:txXfrm>
        <a:off x="634103" y="2657703"/>
        <a:ext cx="1853638" cy="635505"/>
      </dsp:txXfrm>
    </dsp:sp>
    <dsp:sp modelId="{014E684A-392E-4F09-A2D1-D4BC745AC6B5}">
      <dsp:nvSpPr>
        <dsp:cNvPr id="0" name=""/>
        <dsp:cNvSpPr/>
      </dsp:nvSpPr>
      <dsp:spPr>
        <a:xfrm>
          <a:off x="1372527" y="554149"/>
          <a:ext cx="3332766" cy="3332766"/>
        </a:xfrm>
        <a:custGeom>
          <a:avLst/>
          <a:gdLst/>
          <a:ahLst/>
          <a:cxnLst/>
          <a:rect l="0" t="0" r="0" b="0"/>
          <a:pathLst>
            <a:path>
              <a:moveTo>
                <a:pt x="44578" y="2049242"/>
              </a:moveTo>
              <a:arcTo wR="1666383" hR="1666383" stAng="10003041" swAng="4473066"/>
            </a:path>
          </a:pathLst>
        </a:custGeom>
        <a:noFill/>
        <a:ln w="28575" cap="flat" cmpd="sng" algn="ctr">
          <a:solidFill>
            <a:srgbClr val="CC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22/08/2016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22/08/2016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VILLANO, «</a:t>
            </a:r>
            <a:r>
              <a:rPr kumimoji="0" lang="it-I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Psicologia sociale, dalla teoria alla pratica</a:t>
            </a: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» Il Mulino, 2016</a:t>
            </a:r>
            <a:b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Capitolo III. ATTEGGIAMENTI E COMPORTAMENTI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1115616" y="923186"/>
            <a:ext cx="68407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noProof="1" smtClean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ATTEGGIAMENTI E COMPORTAMENTI</a:t>
            </a:r>
            <a:endParaRPr lang="it-IT" sz="28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48667" y="1678211"/>
            <a:ext cx="8928992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i="1" dirty="0" smtClean="0"/>
              <a:t>1. Il concetto di atteggiamento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i="1" dirty="0" smtClean="0"/>
              <a:t>2. </a:t>
            </a:r>
            <a:r>
              <a:rPr lang="it-IT" i="1" dirty="0"/>
              <a:t>E</a:t>
            </a:r>
            <a:r>
              <a:rPr lang="it-IT" i="1" dirty="0" smtClean="0"/>
              <a:t>voluzione del concetto di atteggiamento: da oggetto individuale a costruzione sociale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i="1" dirty="0" smtClean="0"/>
              <a:t>3. Da dove derivano gli atteggiamenti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i="1" dirty="0" smtClean="0"/>
              <a:t>4. La struttura </a:t>
            </a:r>
            <a:r>
              <a:rPr lang="it-IT" i="1" smtClean="0"/>
              <a:t>degli atteggiamenti</a:t>
            </a:r>
            <a:endParaRPr lang="it-IT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i="1" dirty="0" smtClean="0"/>
              <a:t>5. Gli atteggiamenti ambivalenti</a:t>
            </a:r>
            <a:endParaRPr lang="it-IT" i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i="1" dirty="0" smtClean="0"/>
              <a:t>6. Gli atteggiamenti impliciti e espliciti e la loro misurazione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i="1" dirty="0" smtClean="0"/>
              <a:t>7. Funzione degli atteggiamenti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i="1" dirty="0" smtClean="0"/>
              <a:t>8. Gli atteggiamenti e i comportamenti: direzioni teorie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i="1" dirty="0" smtClean="0"/>
              <a:t>9. La dissonanza cognitiva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000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627784" y="908720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TIPOLOGIE DI ATTEGGIAMENTI</a:t>
            </a:r>
            <a:endParaRPr lang="it-IT" sz="2000" b="1" dirty="0"/>
          </a:p>
        </p:txBody>
      </p:sp>
      <p:sp>
        <p:nvSpPr>
          <p:cNvPr id="4" name="Pentagono 3"/>
          <p:cNvSpPr/>
          <p:nvPr/>
        </p:nvSpPr>
        <p:spPr>
          <a:xfrm>
            <a:off x="108073" y="1628799"/>
            <a:ext cx="2231679" cy="646331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79512" y="1628800"/>
            <a:ext cx="1620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ATTEGIAMENTI AMBIVALENTI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411190" y="1484784"/>
            <a:ext cx="58332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Atteggiamenti che assumono elementi positivi e negativi in contemporanea.</a:t>
            </a:r>
          </a:p>
          <a:p>
            <a:r>
              <a:rPr lang="it-IT" dirty="0" smtClean="0"/>
              <a:t>Esempio: «mi piacciono i cibi fritti, ma non mi piace l’effetto dannoso che hanno sulla salute»</a:t>
            </a:r>
            <a:endParaRPr lang="it-IT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4478275" y="3212976"/>
            <a:ext cx="40427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Prospettiva bidimensionale </a:t>
            </a:r>
            <a:r>
              <a:rPr lang="it-IT" dirty="0" smtClean="0"/>
              <a:t>degli atteggiamenti (</a:t>
            </a:r>
            <a:r>
              <a:rPr lang="it-IT" dirty="0" err="1" smtClean="0"/>
              <a:t>Cacioppo</a:t>
            </a:r>
            <a:r>
              <a:rPr lang="it-IT" dirty="0" smtClean="0"/>
              <a:t> et al., 1997): gli elementi positivi e negativi vengono immagazzinanti in memoria in base a due dimensioni indipendenti. Utilizziamo tale prospettiva in affermazioni come</a:t>
            </a:r>
          </a:p>
          <a:p>
            <a:r>
              <a:rPr lang="it-IT" dirty="0" smtClean="0"/>
              <a:t>«Mi piace/non mi piace X perché…»</a:t>
            </a:r>
            <a:endParaRPr lang="it-IT" dirty="0"/>
          </a:p>
        </p:txBody>
      </p:sp>
      <p:cxnSp>
        <p:nvCxnSpPr>
          <p:cNvPr id="21" name="Connettore 2 20"/>
          <p:cNvCxnSpPr/>
          <p:nvPr/>
        </p:nvCxnSpPr>
        <p:spPr>
          <a:xfrm>
            <a:off x="827584" y="5013176"/>
            <a:ext cx="230425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 flipV="1">
            <a:off x="827584" y="3501008"/>
            <a:ext cx="0" cy="15121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CasellaDiTesto 24"/>
          <p:cNvSpPr txBox="1"/>
          <p:nvPr/>
        </p:nvSpPr>
        <p:spPr>
          <a:xfrm>
            <a:off x="1835696" y="392261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«X»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179512" y="3185377"/>
            <a:ext cx="1692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Molto negativo</a:t>
            </a:r>
            <a:endParaRPr lang="it-IT" sz="1600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2591780" y="5075024"/>
            <a:ext cx="1692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Molto positivo</a:t>
            </a:r>
            <a:endParaRPr lang="it-IT" sz="1600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108073" y="5045064"/>
            <a:ext cx="1692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Né positivo</a:t>
            </a:r>
          </a:p>
          <a:p>
            <a:r>
              <a:rPr lang="it-IT" sz="1600" dirty="0" smtClean="0"/>
              <a:t>Né positivo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58645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19" grpId="0"/>
      <p:bldP spid="25" grpId="0"/>
      <p:bldP spid="26" grpId="0"/>
      <p:bldP spid="27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627784" y="908720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TIPOLOGIE DI ATTEGGIAMENTI</a:t>
            </a:r>
            <a:endParaRPr lang="it-IT" sz="2000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39552" y="1556792"/>
            <a:ext cx="836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Gli atteggiamenti ambivalenti evidenziano come le nostre valutazione siano sfumate</a:t>
            </a:r>
            <a:endParaRPr lang="it-IT" i="1" dirty="0"/>
          </a:p>
        </p:txBody>
      </p:sp>
      <p:sp>
        <p:nvSpPr>
          <p:cNvPr id="8" name="Freccia a destra 7"/>
          <p:cNvSpPr/>
          <p:nvPr/>
        </p:nvSpPr>
        <p:spPr>
          <a:xfrm rot="5400000">
            <a:off x="4247831" y="2024710"/>
            <a:ext cx="390818" cy="257521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914848" y="2380817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TEORIA DELL’ AMBIVALENZA</a:t>
            </a:r>
          </a:p>
          <a:p>
            <a:pPr algn="ctr"/>
            <a:r>
              <a:rPr lang="it-IT" dirty="0" smtClean="0"/>
              <a:t>Studi sul pregiudizio (Katz e </a:t>
            </a:r>
            <a:r>
              <a:rPr lang="it-IT" dirty="0" err="1" smtClean="0"/>
              <a:t>Hass</a:t>
            </a:r>
            <a:r>
              <a:rPr lang="it-IT" dirty="0" smtClean="0"/>
              <a:t>, 1988) hanno dimostrato come le persone possono presentare contemporaneamente reazioni positive e negative verso delle minoranze etniche.</a:t>
            </a:r>
            <a:endParaRPr lang="it-IT" dirty="0"/>
          </a:p>
        </p:txBody>
      </p:sp>
      <p:cxnSp>
        <p:nvCxnSpPr>
          <p:cNvPr id="11" name="Connettore 2 10"/>
          <p:cNvCxnSpPr/>
          <p:nvPr/>
        </p:nvCxnSpPr>
        <p:spPr>
          <a:xfrm>
            <a:off x="4427984" y="3581146"/>
            <a:ext cx="0" cy="449794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1979712" y="4030940"/>
            <a:ext cx="61774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Ad esempio, se chiediamo l’opinione in merito a </a:t>
            </a:r>
            <a:r>
              <a:rPr lang="it-IT" i="1" dirty="0" smtClean="0"/>
              <a:t>movimenti attivisti </a:t>
            </a:r>
            <a:r>
              <a:rPr lang="it-IT" dirty="0" smtClean="0"/>
              <a:t>(femministe, no global, no </a:t>
            </a:r>
            <a:r>
              <a:rPr lang="it-IT" dirty="0" err="1" smtClean="0"/>
              <a:t>tav</a:t>
            </a:r>
            <a:r>
              <a:rPr lang="it-IT" dirty="0" smtClean="0"/>
              <a:t>) potremmo scoprire che:</a:t>
            </a:r>
          </a:p>
          <a:p>
            <a:r>
              <a:rPr lang="it-IT" dirty="0" smtClean="0"/>
              <a:t>Si hanno </a:t>
            </a:r>
            <a:r>
              <a:rPr lang="it-IT" i="1" dirty="0" smtClean="0"/>
              <a:t>atteggiamenti di ammirazione </a:t>
            </a:r>
            <a:r>
              <a:rPr lang="it-IT" dirty="0" smtClean="0"/>
              <a:t>per le loro azioni (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smtClean="0"/>
              <a:t>sono coraggiosi, si mettono io gioco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smtClean="0"/>
              <a:t>) ma anche </a:t>
            </a:r>
            <a:r>
              <a:rPr lang="it-IT" i="1" dirty="0" smtClean="0"/>
              <a:t>atteggiamenti avversi </a:t>
            </a:r>
            <a:r>
              <a:rPr lang="it-IT" dirty="0" smtClean="0"/>
              <a:t>(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smtClean="0"/>
              <a:t>sono </a:t>
            </a:r>
            <a:r>
              <a:rPr lang="it-IT" dirty="0"/>
              <a:t>a</a:t>
            </a:r>
            <a:r>
              <a:rPr lang="it-IT" dirty="0" smtClean="0"/>
              <a:t>ntipatici, sempre cosi ostinati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13" name="Parentesi graffa aperta 12"/>
          <p:cNvSpPr/>
          <p:nvPr/>
        </p:nvSpPr>
        <p:spPr>
          <a:xfrm>
            <a:off x="1871700" y="4581128"/>
            <a:ext cx="252028" cy="927140"/>
          </a:xfrm>
          <a:prstGeom prst="leftBrace">
            <a:avLst/>
          </a:prstGeom>
          <a:ln w="28575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/>
          <p:cNvSpPr txBox="1"/>
          <p:nvPr/>
        </p:nvSpPr>
        <p:spPr>
          <a:xfrm>
            <a:off x="446796" y="4584938"/>
            <a:ext cx="1424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Ambivalenza cognitivo-affettivo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28392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2" grpId="0"/>
      <p:bldP spid="13" grpId="0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627784" y="908720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TIPOLOGIE DI ATTEGGIAMENTI</a:t>
            </a:r>
            <a:endParaRPr lang="it-IT" sz="2000" b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95636" y="1556792"/>
            <a:ext cx="6336704" cy="923330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L’esperienza soggettiva dell’ambivalenza attitudinale dipende anche dalla discrepanza tra le reazioni personali e quelle di altre persone conosciute con le quali si hanno rapporti significativi</a:t>
            </a:r>
            <a:endParaRPr lang="it-IT" i="1" dirty="0"/>
          </a:p>
        </p:txBody>
      </p:sp>
      <p:sp>
        <p:nvSpPr>
          <p:cNvPr id="5" name="Freccia a destra 4"/>
          <p:cNvSpPr/>
          <p:nvPr/>
        </p:nvSpPr>
        <p:spPr>
          <a:xfrm rot="5400000">
            <a:off x="4175956" y="2528900"/>
            <a:ext cx="360040" cy="288032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457654" y="2877715"/>
            <a:ext cx="5796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TEORIA DELL’ EQUILIBRIO COGNITIVO (</a:t>
            </a:r>
            <a:r>
              <a:rPr lang="it-IT" dirty="0" err="1" smtClean="0"/>
              <a:t>Heider</a:t>
            </a:r>
            <a:r>
              <a:rPr lang="it-IT" dirty="0" smtClean="0"/>
              <a:t>, 1946)</a:t>
            </a:r>
          </a:p>
          <a:p>
            <a:pPr algn="ctr"/>
            <a:r>
              <a:rPr lang="it-IT" dirty="0" smtClean="0"/>
              <a:t>Le persone sono quasi sempre consapevoli delle proprie e altrui valutazioni e reazioni circa uno stesso oggetto, per cui cercano di ristabilire uno stato di coerenza.</a:t>
            </a:r>
            <a:endParaRPr lang="it-IT" dirty="0"/>
          </a:p>
        </p:txBody>
      </p:sp>
      <p:cxnSp>
        <p:nvCxnSpPr>
          <p:cNvPr id="8" name="Connettore 7 7"/>
          <p:cNvCxnSpPr/>
          <p:nvPr/>
        </p:nvCxnSpPr>
        <p:spPr>
          <a:xfrm rot="10800000">
            <a:off x="3835350" y="4102824"/>
            <a:ext cx="880666" cy="739987"/>
          </a:xfrm>
          <a:prstGeom prst="curvedConnector3">
            <a:avLst>
              <a:gd name="adj1" fmla="val 129495"/>
            </a:avLst>
          </a:prstGeom>
          <a:ln w="190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4788024" y="4570865"/>
            <a:ext cx="3754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Si è effettuato un passaggio di livello:</a:t>
            </a:r>
          </a:p>
          <a:p>
            <a:r>
              <a:rPr lang="it-IT" i="1" dirty="0" smtClean="0"/>
              <a:t>da </a:t>
            </a:r>
            <a:r>
              <a:rPr lang="it-IT" i="1" dirty="0" err="1" smtClean="0"/>
              <a:t>intrattitudinale</a:t>
            </a:r>
            <a:r>
              <a:rPr lang="it-IT" i="1" dirty="0" smtClean="0"/>
              <a:t> a </a:t>
            </a:r>
            <a:r>
              <a:rPr lang="it-IT" i="1" dirty="0" err="1" smtClean="0"/>
              <a:t>interattitudinale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69830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627784" y="908720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TIPOLOGIE DI ATTEGGIAMENTI</a:t>
            </a:r>
            <a:endParaRPr lang="it-IT" sz="2000" b="1" dirty="0"/>
          </a:p>
        </p:txBody>
      </p:sp>
      <p:sp>
        <p:nvSpPr>
          <p:cNvPr id="4" name="Pentagono 3"/>
          <p:cNvSpPr/>
          <p:nvPr/>
        </p:nvSpPr>
        <p:spPr>
          <a:xfrm>
            <a:off x="108073" y="1631107"/>
            <a:ext cx="2087663" cy="644024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08073" y="1628799"/>
            <a:ext cx="1799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ATTEGGIAMENTI ESPLICITI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339752" y="1569566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Atteggiamenti che </a:t>
            </a:r>
            <a:r>
              <a:rPr lang="it-IT" b="1" dirty="0" smtClean="0"/>
              <a:t>sosteniamo coscientemente </a:t>
            </a:r>
            <a:r>
              <a:rPr lang="it-IT" dirty="0" smtClean="0"/>
              <a:t>e che possiamo riportare con facilità qualora sia chiesta una valutazione/opinione su un argomento.</a:t>
            </a:r>
            <a:endParaRPr lang="it-IT" dirty="0"/>
          </a:p>
        </p:txBody>
      </p:sp>
      <p:cxnSp>
        <p:nvCxnSpPr>
          <p:cNvPr id="7" name="Connettore 2 6"/>
          <p:cNvCxnSpPr/>
          <p:nvPr/>
        </p:nvCxnSpPr>
        <p:spPr>
          <a:xfrm>
            <a:off x="5148064" y="2492896"/>
            <a:ext cx="0" cy="504056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2771800" y="2996952"/>
            <a:ext cx="51125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u="sng" dirty="0" smtClean="0"/>
              <a:t>Come misurarli?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Self- report</a:t>
            </a:r>
            <a:r>
              <a:rPr lang="it-IT" dirty="0" smtClean="0"/>
              <a:t>: Approccio diretto che usa l’</a:t>
            </a:r>
            <a:r>
              <a:rPr lang="it-IT" dirty="0" err="1" smtClean="0"/>
              <a:t>autodescrizione</a:t>
            </a:r>
            <a:r>
              <a:rPr lang="it-IT" dirty="0" smtClean="0"/>
              <a:t> o l’osservazione (es. questionari, focus </a:t>
            </a:r>
            <a:r>
              <a:rPr lang="it-IT" dirty="0" err="1" smtClean="0"/>
              <a:t>group</a:t>
            </a:r>
            <a:r>
              <a:rPr lang="it-IT" dirty="0" smtClean="0"/>
              <a:t>);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Scale di atteggiamento</a:t>
            </a:r>
            <a:r>
              <a:rPr lang="it-IT" dirty="0" smtClean="0"/>
              <a:t>: scala </a:t>
            </a:r>
            <a:r>
              <a:rPr lang="it-IT" dirty="0" err="1" smtClean="0"/>
              <a:t>Likert</a:t>
            </a:r>
            <a:r>
              <a:rPr lang="it-IT" dirty="0" smtClean="0"/>
              <a:t>, differenziale semantico, scala di distanza sociale.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51520" y="4012614"/>
            <a:ext cx="25202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/>
              <a:t>Desiderabilità sociale </a:t>
            </a:r>
            <a:r>
              <a:rPr lang="it-IT" sz="1600" dirty="0" smtClean="0"/>
              <a:t>= le persona sanno di essere giudicate per cui possono cercare di rispondere in modo da avere risultati positivi e/o per compiacere il ricercatore</a:t>
            </a:r>
            <a:endParaRPr lang="it-IT" sz="1600" dirty="0"/>
          </a:p>
        </p:txBody>
      </p:sp>
      <p:sp>
        <p:nvSpPr>
          <p:cNvPr id="12" name="Fumetto 3 11"/>
          <p:cNvSpPr/>
          <p:nvPr/>
        </p:nvSpPr>
        <p:spPr>
          <a:xfrm>
            <a:off x="35496" y="3717032"/>
            <a:ext cx="2879751" cy="2232248"/>
          </a:xfrm>
          <a:prstGeom prst="wedgeEllipseCallout">
            <a:avLst>
              <a:gd name="adj1" fmla="val 54160"/>
              <a:gd name="adj2" fmla="val 44942"/>
            </a:avLst>
          </a:prstGeom>
          <a:noFill/>
          <a:ln w="1270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64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8" grpId="0"/>
      <p:bldP spid="11" grpId="0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627784" y="908720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TIPOLOGIE DI ATTEGGIAMENTI</a:t>
            </a:r>
            <a:endParaRPr lang="it-IT" sz="2000" b="1" dirty="0"/>
          </a:p>
        </p:txBody>
      </p:sp>
      <p:sp>
        <p:nvSpPr>
          <p:cNvPr id="4" name="Pentagono 3"/>
          <p:cNvSpPr/>
          <p:nvPr/>
        </p:nvSpPr>
        <p:spPr>
          <a:xfrm>
            <a:off x="108073" y="1631107"/>
            <a:ext cx="2087663" cy="644024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08073" y="1628799"/>
            <a:ext cx="1799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ATTEGGIAMENTI IMPLICITI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411760" y="1556792"/>
            <a:ext cx="6048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Sono </a:t>
            </a:r>
            <a:r>
              <a:rPr lang="it-IT" b="1" dirty="0" smtClean="0"/>
              <a:t>valutazioni incontrollabili</a:t>
            </a:r>
            <a:r>
              <a:rPr lang="it-IT" dirty="0" smtClean="0"/>
              <a:t>, spesso imprecise e inconsce. Tali atteggiamenti emergono automaticamente quando viene presentato un oggetto sociale con cui sono associati.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401416" y="2587455"/>
            <a:ext cx="5842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Per </a:t>
            </a:r>
            <a:r>
              <a:rPr lang="it-IT" dirty="0" err="1" smtClean="0"/>
              <a:t>Greenwald</a:t>
            </a:r>
            <a:r>
              <a:rPr lang="it-IT" dirty="0" smtClean="0"/>
              <a:t> e </a:t>
            </a:r>
            <a:r>
              <a:rPr lang="it-IT" dirty="0" err="1"/>
              <a:t>B</a:t>
            </a:r>
            <a:r>
              <a:rPr lang="it-IT" dirty="0" err="1" smtClean="0"/>
              <a:t>anaji</a:t>
            </a:r>
            <a:r>
              <a:rPr lang="it-IT" dirty="0" smtClean="0"/>
              <a:t> (1995), nascono dall’esperienza diretto o dall’apprendimento sociale dell’associazione tra oggetto e valutazione; non sono identificate introspettivamente dal soggetto.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2632893" y="4149080"/>
            <a:ext cx="41044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u="sng" dirty="0" smtClean="0"/>
              <a:t>Come misurarli?</a:t>
            </a:r>
          </a:p>
          <a:p>
            <a:r>
              <a:rPr lang="it-IT" dirty="0" smtClean="0"/>
              <a:t>Si prediligono </a:t>
            </a:r>
            <a:r>
              <a:rPr lang="it-IT" i="1" dirty="0" smtClean="0"/>
              <a:t>tecniche indirette</a:t>
            </a:r>
            <a:r>
              <a:rPr lang="it-IT" dirty="0" smtClean="0"/>
              <a:t>: osservare i comportamenti senza farlo sapere al soggetto o far credere che si stia misurando una altro costrutto</a:t>
            </a:r>
            <a:endParaRPr lang="it-IT" dirty="0"/>
          </a:p>
        </p:txBody>
      </p:sp>
      <p:cxnSp>
        <p:nvCxnSpPr>
          <p:cNvPr id="10" name="Connettore 2 9"/>
          <p:cNvCxnSpPr/>
          <p:nvPr/>
        </p:nvCxnSpPr>
        <p:spPr>
          <a:xfrm>
            <a:off x="4716016" y="3787784"/>
            <a:ext cx="0" cy="361296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7 14"/>
          <p:cNvCxnSpPr/>
          <p:nvPr/>
        </p:nvCxnSpPr>
        <p:spPr>
          <a:xfrm flipV="1">
            <a:off x="5868144" y="4274220"/>
            <a:ext cx="613048" cy="288032"/>
          </a:xfrm>
          <a:prstGeom prst="curvedConnector3">
            <a:avLst>
              <a:gd name="adj1" fmla="val 50000"/>
            </a:avLst>
          </a:prstGeom>
          <a:ln w="190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/>
          <p:cNvSpPr txBox="1"/>
          <p:nvPr/>
        </p:nvSpPr>
        <p:spPr>
          <a:xfrm>
            <a:off x="6516216" y="3687180"/>
            <a:ext cx="2406204" cy="1077218"/>
          </a:xfrm>
          <a:prstGeom prst="rect">
            <a:avLst/>
          </a:prstGeom>
          <a:noFill/>
          <a:ln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Usate anche per gli atteggiamenti espliciti per limitare la desiderabilità sociale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89939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  <p:bldP spid="8" grpId="0"/>
      <p:bldP spid="9" grpId="0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627784" y="908720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TIPOLOGIE DI ATTEGGIAMENTI</a:t>
            </a:r>
            <a:endParaRPr lang="it-IT" sz="2000" b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79512" y="1556792"/>
            <a:ext cx="6373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u="sng" dirty="0" smtClean="0"/>
              <a:t>Altre tecniche di misurazione per gli atteggiamenti impliciti:</a:t>
            </a:r>
            <a:endParaRPr lang="it-IT" u="sng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395536" y="2129050"/>
            <a:ext cx="82912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IAT, </a:t>
            </a:r>
            <a:r>
              <a:rPr lang="it-IT" i="1" dirty="0" err="1" smtClean="0"/>
              <a:t>Implicit</a:t>
            </a:r>
            <a:r>
              <a:rPr lang="it-IT" i="1" dirty="0" smtClean="0"/>
              <a:t> </a:t>
            </a:r>
            <a:r>
              <a:rPr lang="it-IT" i="1" dirty="0" err="1" smtClean="0"/>
              <a:t>Association</a:t>
            </a:r>
            <a:r>
              <a:rPr lang="it-IT" i="1" dirty="0" smtClean="0"/>
              <a:t> Test</a:t>
            </a:r>
            <a:r>
              <a:rPr lang="it-IT" dirty="0" smtClean="0"/>
              <a:t>. Valuta le associazioni presenti tra una categoria target e alcuni attributi, misurando il tempo che intercorre tra un oggetto stimolo e la risposta a esso legata (</a:t>
            </a:r>
            <a:r>
              <a:rPr lang="it-IT" dirty="0" err="1" smtClean="0"/>
              <a:t>Greenwald</a:t>
            </a:r>
            <a:r>
              <a:rPr lang="it-IT" dirty="0" smtClean="0"/>
              <a:t> et al., 1998).</a:t>
            </a:r>
          </a:p>
          <a:p>
            <a:pPr algn="just">
              <a:buClr>
                <a:srgbClr val="CC0000"/>
              </a:buClr>
            </a:pPr>
            <a:endParaRPr lang="it-IT" dirty="0" smtClean="0"/>
          </a:p>
          <a:p>
            <a:pPr marL="285750" indent="-285750" algn="just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LIB, </a:t>
            </a:r>
            <a:r>
              <a:rPr lang="it-IT" i="1" dirty="0" err="1" smtClean="0"/>
              <a:t>Linguistic</a:t>
            </a:r>
            <a:r>
              <a:rPr lang="it-IT" i="1" dirty="0" smtClean="0"/>
              <a:t> </a:t>
            </a:r>
            <a:r>
              <a:rPr lang="it-IT" i="1" dirty="0" err="1" smtClean="0"/>
              <a:t>Intergroup</a:t>
            </a:r>
            <a:r>
              <a:rPr lang="it-IT" i="1" dirty="0" smtClean="0"/>
              <a:t> </a:t>
            </a:r>
            <a:r>
              <a:rPr lang="it-IT" i="1" dirty="0" err="1" smtClean="0"/>
              <a:t>Bias</a:t>
            </a:r>
            <a:r>
              <a:rPr lang="it-IT" dirty="0" smtClean="0"/>
              <a:t>. Si basa sull’ utilizzo tendenzioso del linguaggio:</a:t>
            </a:r>
          </a:p>
          <a:p>
            <a:pPr marL="271463" algn="just">
              <a:buClr>
                <a:srgbClr val="CC0000"/>
              </a:buClr>
            </a:pPr>
            <a:r>
              <a:rPr lang="it-IT" dirty="0" smtClean="0"/>
              <a:t>I comportamenti positivi dell’</a:t>
            </a:r>
            <a:r>
              <a:rPr lang="it-IT" dirty="0" err="1" smtClean="0"/>
              <a:t>ingroup</a:t>
            </a:r>
            <a:r>
              <a:rPr lang="it-IT" dirty="0" smtClean="0"/>
              <a:t> e i negativi dell’</a:t>
            </a:r>
            <a:r>
              <a:rPr lang="it-IT" dirty="0" err="1" smtClean="0"/>
              <a:t>outgroup</a:t>
            </a:r>
            <a:r>
              <a:rPr lang="it-IT" dirty="0" smtClean="0"/>
              <a:t> sono descritti in termini astratti dalle persone, mentre si ha un linguaggio più concreto se si tratta di comportamenti negativi dell’</a:t>
            </a:r>
            <a:r>
              <a:rPr lang="it-IT" dirty="0" err="1" smtClean="0"/>
              <a:t>ingroup</a:t>
            </a:r>
            <a:r>
              <a:rPr lang="it-IT" dirty="0" smtClean="0"/>
              <a:t> e positivi dell’</a:t>
            </a:r>
            <a:r>
              <a:rPr lang="it-IT" dirty="0" err="1" smtClean="0"/>
              <a:t>outgroup</a:t>
            </a:r>
            <a:r>
              <a:rPr lang="it-IT" dirty="0" smtClean="0"/>
              <a:t> (</a:t>
            </a:r>
            <a:r>
              <a:rPr lang="it-IT" dirty="0" err="1" smtClean="0"/>
              <a:t>Maass</a:t>
            </a:r>
            <a:r>
              <a:rPr lang="it-IT" dirty="0" smtClean="0"/>
              <a:t>, 1999).</a:t>
            </a:r>
          </a:p>
          <a:p>
            <a:pPr marL="271463" algn="just">
              <a:buClr>
                <a:srgbClr val="CC0000"/>
              </a:buClr>
            </a:pPr>
            <a:endParaRPr lang="it-IT" dirty="0" smtClean="0"/>
          </a:p>
          <a:p>
            <a:pPr marL="285750" indent="-285750" algn="just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i="1" dirty="0" err="1" smtClean="0"/>
              <a:t>Priming</a:t>
            </a:r>
            <a:r>
              <a:rPr lang="it-IT" i="1" dirty="0" smtClean="0"/>
              <a:t> valutativo</a:t>
            </a:r>
            <a:r>
              <a:rPr lang="it-IT" dirty="0" smtClean="0"/>
              <a:t>. Misura l’influenza di uno stimolo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smtClean="0"/>
              <a:t>prime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smtClean="0"/>
              <a:t> sull’elaborazione di uno stimolo immediatamente successivo detto </a:t>
            </a:r>
            <a:r>
              <a:rPr lang="it-IT" dirty="0" smtClean="0">
                <a:cs typeface="Times New Roman" panose="02020603050405020304" pitchFamily="18" charset="0"/>
              </a:rPr>
              <a:t>"</a:t>
            </a:r>
            <a:r>
              <a:rPr lang="it-IT" dirty="0" smtClean="0"/>
              <a:t>target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smtClean="0">
                <a:cs typeface="Times New Roman" panose="02020603050405020304" pitchFamily="18" charset="0"/>
              </a:rPr>
              <a:t> </a:t>
            </a:r>
            <a:r>
              <a:rPr lang="it-IT" dirty="0">
                <a:cs typeface="Times New Roman" panose="02020603050405020304" pitchFamily="18" charset="0"/>
              </a:rPr>
              <a:t>(Fazio et al., 1995</a:t>
            </a:r>
            <a:r>
              <a:rPr lang="it-IT" dirty="0" smtClean="0">
                <a:cs typeface="Times New Roman" panose="02020603050405020304" pitchFamily="18" charset="0"/>
              </a:rPr>
              <a:t>).</a:t>
            </a:r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CC0000"/>
              </a:buClr>
            </a:pPr>
            <a:endParaRPr lang="it-IT" dirty="0" smtClean="0">
              <a:cs typeface="Times New Roman" panose="02020603050405020304" pitchFamily="18" charset="0"/>
            </a:endParaRPr>
          </a:p>
          <a:p>
            <a:pPr marL="285750" indent="-285750" algn="just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i="1" dirty="0" smtClean="0">
                <a:cs typeface="Times New Roman" panose="02020603050405020304" pitchFamily="18" charset="0"/>
              </a:rPr>
              <a:t>Indizi corporei</a:t>
            </a:r>
            <a:r>
              <a:rPr lang="it-IT" dirty="0" smtClean="0">
                <a:cs typeface="Times New Roman" panose="02020603050405020304" pitchFamily="18" charset="0"/>
              </a:rPr>
              <a:t>. Risposte fisiologiche elicitate dopo uno stimolo e misurate con appositi macchinari come l’elettromiogramma facciale.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914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4" name="Fumetto 4 3"/>
          <p:cNvSpPr/>
          <p:nvPr/>
        </p:nvSpPr>
        <p:spPr>
          <a:xfrm>
            <a:off x="323528" y="692696"/>
            <a:ext cx="1944216" cy="1008112"/>
          </a:xfrm>
          <a:prstGeom prst="cloudCallout">
            <a:avLst>
              <a:gd name="adj1" fmla="val -49493"/>
              <a:gd name="adj2" fmla="val 62500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…Esempi per chiarire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223120" y="2237464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Se viene diamo il compito di associare volti bianchi a attributi piacevoli, notiamo che le persone riescono a svolgerlo correttamente e senza errori rispetto a quando viene chiesto di associare attributi piacevoli a volti afro.</a:t>
            </a:r>
            <a:endParaRPr lang="it-IT" dirty="0"/>
          </a:p>
        </p:txBody>
      </p:sp>
      <p:cxnSp>
        <p:nvCxnSpPr>
          <p:cNvPr id="8" name="Connettore 2 7"/>
          <p:cNvCxnSpPr/>
          <p:nvPr/>
        </p:nvCxnSpPr>
        <p:spPr>
          <a:xfrm>
            <a:off x="6660232" y="2692944"/>
            <a:ext cx="360040" cy="0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7116874" y="2267513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Preferenza etnica automatica verso i volti bianchi</a:t>
            </a:r>
            <a:endParaRPr lang="it-IT" i="1" dirty="0"/>
          </a:p>
        </p:txBody>
      </p:sp>
      <p:sp>
        <p:nvSpPr>
          <p:cNvPr id="14" name="Pentagono 13"/>
          <p:cNvSpPr/>
          <p:nvPr/>
        </p:nvSpPr>
        <p:spPr>
          <a:xfrm>
            <a:off x="304069" y="2518426"/>
            <a:ext cx="829295" cy="349037"/>
          </a:xfrm>
          <a:prstGeom prst="homePlate">
            <a:avLst>
              <a:gd name="adj" fmla="val 74585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IAT</a:t>
            </a:r>
            <a:endParaRPr lang="it-IT" b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1152823" y="4027107"/>
            <a:ext cx="2713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Luca </a:t>
            </a:r>
            <a:r>
              <a:rPr lang="it-IT" i="1" dirty="0" smtClean="0"/>
              <a:t>dà un pugno </a:t>
            </a:r>
            <a:r>
              <a:rPr lang="it-IT" dirty="0" smtClean="0"/>
              <a:t>a Marco</a:t>
            </a:r>
          </a:p>
          <a:p>
            <a:r>
              <a:rPr lang="it-IT" dirty="0" smtClean="0"/>
              <a:t>Teo </a:t>
            </a:r>
            <a:r>
              <a:rPr lang="it-IT" i="1" dirty="0" smtClean="0"/>
              <a:t>è violento</a:t>
            </a:r>
            <a:endParaRPr lang="it-IT" i="1" dirty="0"/>
          </a:p>
        </p:txBody>
      </p:sp>
      <p:cxnSp>
        <p:nvCxnSpPr>
          <p:cNvPr id="16" name="Connettore 2 15"/>
          <p:cNvCxnSpPr/>
          <p:nvPr/>
        </p:nvCxnSpPr>
        <p:spPr>
          <a:xfrm>
            <a:off x="2627784" y="4540486"/>
            <a:ext cx="360040" cy="148646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>
            <a:off x="3851920" y="4244547"/>
            <a:ext cx="360040" cy="0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4280123" y="3945296"/>
            <a:ext cx="49364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Verbo concreto. Luca, un mio amico (</a:t>
            </a:r>
            <a:r>
              <a:rPr lang="it-IT" dirty="0" err="1" smtClean="0"/>
              <a:t>ingroup</a:t>
            </a:r>
            <a:r>
              <a:rPr lang="it-IT" dirty="0" smtClean="0"/>
              <a:t>),</a:t>
            </a:r>
          </a:p>
          <a:p>
            <a:r>
              <a:rPr lang="it-IT" dirty="0" smtClean="0"/>
              <a:t>ha fatto qualcosa di brutto ma legata al momento. </a:t>
            </a:r>
            <a:endParaRPr lang="it-IT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2915816" y="4664929"/>
            <a:ext cx="6073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Valutazione che si riferisce a una personalità stabile nel tempo.</a:t>
            </a:r>
          </a:p>
          <a:p>
            <a:r>
              <a:rPr lang="it-IT" dirty="0" smtClean="0"/>
              <a:t>È possibile che Teo non sia mio amico o conoscente (</a:t>
            </a:r>
            <a:r>
              <a:rPr lang="it-IT" dirty="0" err="1" smtClean="0"/>
              <a:t>outgroup</a:t>
            </a:r>
            <a:r>
              <a:rPr lang="it-IT" dirty="0" smtClean="0"/>
              <a:t>).</a:t>
            </a:r>
          </a:p>
        </p:txBody>
      </p:sp>
      <p:sp>
        <p:nvSpPr>
          <p:cNvPr id="21" name="Pentagono 20"/>
          <p:cNvSpPr/>
          <p:nvPr/>
        </p:nvSpPr>
        <p:spPr>
          <a:xfrm>
            <a:off x="318406" y="4159372"/>
            <a:ext cx="808037" cy="349037"/>
          </a:xfrm>
          <a:prstGeom prst="homePlate">
            <a:avLst>
              <a:gd name="adj" fmla="val 74585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LIB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422288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13" grpId="0"/>
      <p:bldP spid="14" grpId="0" animBg="1"/>
      <p:bldP spid="15" grpId="0"/>
      <p:bldP spid="18" grpId="0"/>
      <p:bldP spid="20" grpId="0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950049"/>
            <a:ext cx="2433314" cy="187464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4" name="Fumetto 4 3"/>
          <p:cNvSpPr/>
          <p:nvPr/>
        </p:nvSpPr>
        <p:spPr>
          <a:xfrm>
            <a:off x="323528" y="692696"/>
            <a:ext cx="1944216" cy="1008112"/>
          </a:xfrm>
          <a:prstGeom prst="cloudCallout">
            <a:avLst>
              <a:gd name="adj1" fmla="val -49493"/>
              <a:gd name="adj2" fmla="val 62500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…Esempi per chiarire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7" name="Pentagono 6"/>
          <p:cNvSpPr/>
          <p:nvPr/>
        </p:nvSpPr>
        <p:spPr>
          <a:xfrm>
            <a:off x="323528" y="2390385"/>
            <a:ext cx="1188640" cy="349037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PRIMING</a:t>
            </a:r>
            <a:endParaRPr lang="it-IT" b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4765724" y="2078381"/>
            <a:ext cx="35237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Il compito successivo è dire se l’aggettivo ‘disgustoso’ è positivo/negativo il più veloce possibile</a:t>
            </a:r>
            <a:endParaRPr lang="it-IT" dirty="0"/>
          </a:p>
        </p:txBody>
      </p:sp>
      <p:cxnSp>
        <p:nvCxnSpPr>
          <p:cNvPr id="22" name="Connettore 2 21"/>
          <p:cNvCxnSpPr/>
          <p:nvPr/>
        </p:nvCxnSpPr>
        <p:spPr>
          <a:xfrm>
            <a:off x="4355976" y="2558057"/>
            <a:ext cx="504056" cy="0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>
            <a:off x="6527613" y="3333352"/>
            <a:ext cx="0" cy="527696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4765724" y="3933056"/>
            <a:ext cx="38884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Posso calcolare il tempo di risposta e vedere se il termine è associato alla sigaretta, questo perché </a:t>
            </a:r>
            <a:r>
              <a:rPr lang="it-IT" i="1" dirty="0" smtClean="0"/>
              <a:t>è automatico per le persone giudicare gli oggetti sociali che incontrano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399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18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051720" y="908720"/>
            <a:ext cx="5013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CHE FUNZIONE HANNO GLI ATTEGGIAMENTI?</a:t>
            </a:r>
            <a:endParaRPr lang="it-IT" sz="2000" b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88207" y="1700808"/>
            <a:ext cx="7998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CONOSCITIVA= Valutazione degli oggetti. Gli atteggiamenti ci aiutano a classificare gli oggetti dell’ambiente in base all’azione.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659501" y="2565797"/>
            <a:ext cx="670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STRUMENTALE= Atteggiamenti come strumenti a vantaggio personale.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55870" y="3151097"/>
            <a:ext cx="5139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ESPRESSIVA= Consentono di esprimere i nostri valori.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55870" y="3708421"/>
            <a:ext cx="8063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ADATTAMENTO SOCIALE= Atteggiamenti visti come strumenti per stabilire e mantenere relazioni sociali, senza che questo implichi finzione: è possibile modificare effettivamente i nostri comportamenti per essere d’accordo con gli altri.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655870" y="4847719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EGODIFENSIVA= Funzione con cui gli atteggiamenti ci aiutano a difendere aspetti del nostro concetto di sé e a conseguire un’identità positiva. </a:t>
            </a:r>
            <a:endParaRPr lang="it-IT" dirty="0"/>
          </a:p>
        </p:txBody>
      </p:sp>
      <p:sp>
        <p:nvSpPr>
          <p:cNvPr id="9" name="Connettore 8"/>
          <p:cNvSpPr/>
          <p:nvPr/>
        </p:nvSpPr>
        <p:spPr>
          <a:xfrm>
            <a:off x="311554" y="1792504"/>
            <a:ext cx="383990" cy="319591"/>
          </a:xfrm>
          <a:prstGeom prst="flowChartConnector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CC0000"/>
                </a:solidFill>
              </a:rPr>
              <a:t>1</a:t>
            </a:r>
          </a:p>
        </p:txBody>
      </p:sp>
      <p:sp>
        <p:nvSpPr>
          <p:cNvPr id="10" name="Connettore 9"/>
          <p:cNvSpPr/>
          <p:nvPr/>
        </p:nvSpPr>
        <p:spPr>
          <a:xfrm>
            <a:off x="311553" y="2569838"/>
            <a:ext cx="372015" cy="315550"/>
          </a:xfrm>
          <a:prstGeom prst="flowChartConnector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CC0000"/>
                </a:solidFill>
              </a:rPr>
              <a:t>2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1" name="Connettore 10"/>
          <p:cNvSpPr/>
          <p:nvPr/>
        </p:nvSpPr>
        <p:spPr>
          <a:xfrm>
            <a:off x="311553" y="3188801"/>
            <a:ext cx="372015" cy="325334"/>
          </a:xfrm>
          <a:prstGeom prst="flowChartConnector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CC0000"/>
                </a:solidFill>
              </a:rPr>
              <a:t>3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2" name="Connettore 11"/>
          <p:cNvSpPr/>
          <p:nvPr/>
        </p:nvSpPr>
        <p:spPr>
          <a:xfrm>
            <a:off x="311553" y="3784921"/>
            <a:ext cx="372015" cy="325334"/>
          </a:xfrm>
          <a:prstGeom prst="flowChartConnector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CC0000"/>
                </a:solidFill>
              </a:rPr>
              <a:t>4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3" name="Connettore 12"/>
          <p:cNvSpPr/>
          <p:nvPr/>
        </p:nvSpPr>
        <p:spPr>
          <a:xfrm>
            <a:off x="311553" y="4875416"/>
            <a:ext cx="372015" cy="319077"/>
          </a:xfrm>
          <a:prstGeom prst="flowChartConnector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CC0000"/>
                </a:solidFill>
              </a:rPr>
              <a:t>5</a:t>
            </a:r>
            <a:endParaRPr lang="it-IT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50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19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051720" y="908720"/>
            <a:ext cx="5013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CHE FUNZIONE HANNO GLI ATTEGGIAMENTI?</a:t>
            </a:r>
            <a:endParaRPr lang="it-IT" sz="2000" b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560110" y="1700808"/>
            <a:ext cx="59962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Tutte le funzioni ci consentono di: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ü"/>
            </a:pPr>
            <a:r>
              <a:rPr lang="it-IT" b="1" dirty="0" smtClean="0"/>
              <a:t>Prevedere l’influenza sul comportamento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ü"/>
            </a:pPr>
            <a:r>
              <a:rPr lang="it-IT" b="1" dirty="0" smtClean="0"/>
              <a:t>Capire come un comportamento possa essere modificato</a:t>
            </a:r>
            <a:endParaRPr lang="it-IT" b="1" dirty="0"/>
          </a:p>
        </p:txBody>
      </p:sp>
      <p:cxnSp>
        <p:nvCxnSpPr>
          <p:cNvPr id="5" name="Connettore 2 4"/>
          <p:cNvCxnSpPr/>
          <p:nvPr/>
        </p:nvCxnSpPr>
        <p:spPr>
          <a:xfrm>
            <a:off x="4283968" y="2636912"/>
            <a:ext cx="0" cy="432048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/>
          <p:cNvSpPr txBox="1"/>
          <p:nvPr/>
        </p:nvSpPr>
        <p:spPr>
          <a:xfrm>
            <a:off x="958887" y="3081734"/>
            <a:ext cx="7198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Gli atteggiamenti sono </a:t>
            </a:r>
            <a:r>
              <a:rPr lang="it-IT" b="1" dirty="0" smtClean="0"/>
              <a:t>mutevoli e plastici </a:t>
            </a:r>
            <a:r>
              <a:rPr lang="it-IT" dirty="0" smtClean="0"/>
              <a:t>poiché si adattano alle situazioni</a:t>
            </a:r>
            <a:endParaRPr lang="it-IT" dirty="0"/>
          </a:p>
        </p:txBody>
      </p:sp>
      <p:cxnSp>
        <p:nvCxnSpPr>
          <p:cNvPr id="8" name="Connettore 2 7"/>
          <p:cNvCxnSpPr/>
          <p:nvPr/>
        </p:nvCxnSpPr>
        <p:spPr>
          <a:xfrm>
            <a:off x="4283968" y="3501008"/>
            <a:ext cx="0" cy="432048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989694" y="4002990"/>
            <a:ext cx="68953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Psicologia sociale discorsiva: </a:t>
            </a:r>
          </a:p>
          <a:p>
            <a:pPr algn="ctr"/>
            <a:r>
              <a:rPr lang="it-IT" dirty="0" smtClean="0"/>
              <a:t>Gli atteggiamenti sono significati che si creano nel discorso e nelle relazioni interne al gruppo dei parlanti; la </a:t>
            </a:r>
            <a:r>
              <a:rPr lang="it-IT" dirty="0" err="1" smtClean="0"/>
              <a:t>fluidità,non</a:t>
            </a:r>
            <a:r>
              <a:rPr lang="it-IT" dirty="0" smtClean="0"/>
              <a:t> la schematicità, è la loro </a:t>
            </a:r>
            <a:r>
              <a:rPr lang="it-IT" dirty="0" err="1" smtClean="0"/>
              <a:t>caratterisitica</a:t>
            </a:r>
            <a:r>
              <a:rPr lang="it-IT" dirty="0" smtClean="0"/>
              <a:t>(Potter e </a:t>
            </a:r>
            <a:r>
              <a:rPr lang="it-IT" dirty="0" err="1" smtClean="0"/>
              <a:t>Wetherell</a:t>
            </a:r>
            <a:r>
              <a:rPr lang="it-IT" dirty="0" smtClean="0"/>
              <a:t> 1987; Mantovani 2003).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973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3" name="Pentagono 2"/>
          <p:cNvSpPr/>
          <p:nvPr/>
        </p:nvSpPr>
        <p:spPr>
          <a:xfrm>
            <a:off x="108073" y="1270464"/>
            <a:ext cx="2376263" cy="576064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180080" y="1386346"/>
            <a:ext cx="1870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ATTEGGIAMENTO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66132" y="1220559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 smtClean="0"/>
              <a:t>Uno stato mentale o neurologico di prontezza, organizzata attraverso l’esperienza, che esercita una funzione diretta o dinamica sulla risposta dell’individuo nei confronti di ogni oggetto e situazione con cui entra in relazione</a:t>
            </a:r>
            <a:r>
              <a:rPr lang="it-IT" dirty="0" smtClean="0"/>
              <a:t>. </a:t>
            </a:r>
            <a:r>
              <a:rPr lang="it-IT" i="1" dirty="0" smtClean="0"/>
              <a:t>- </a:t>
            </a:r>
            <a:r>
              <a:rPr lang="it-IT" i="1" dirty="0" err="1" smtClean="0"/>
              <a:t>Allport</a:t>
            </a:r>
            <a:r>
              <a:rPr lang="it-IT" i="1" dirty="0" smtClean="0"/>
              <a:t>, 1935 - </a:t>
            </a:r>
            <a:endParaRPr lang="it-IT" i="1" dirty="0"/>
          </a:p>
        </p:txBody>
      </p:sp>
      <p:cxnSp>
        <p:nvCxnSpPr>
          <p:cNvPr id="6" name="Connettore 2 5"/>
          <p:cNvCxnSpPr/>
          <p:nvPr/>
        </p:nvCxnSpPr>
        <p:spPr>
          <a:xfrm>
            <a:off x="5436096" y="2516996"/>
            <a:ext cx="0" cy="623972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/>
          <p:cNvSpPr txBox="1"/>
          <p:nvPr/>
        </p:nvSpPr>
        <p:spPr>
          <a:xfrm>
            <a:off x="3851920" y="3192936"/>
            <a:ext cx="4248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Oggi </a:t>
            </a:r>
            <a:r>
              <a:rPr lang="it-IT" dirty="0" smtClean="0"/>
              <a:t>l’ a</a:t>
            </a:r>
            <a:r>
              <a:rPr lang="it-IT" dirty="0" smtClean="0"/>
              <a:t>tteggiamento è visto come</a:t>
            </a:r>
            <a:r>
              <a:rPr lang="it-IT" dirty="0" smtClean="0"/>
              <a:t>:</a:t>
            </a:r>
          </a:p>
          <a:p>
            <a:pPr marL="342900" indent="-34290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disposizione </a:t>
            </a:r>
            <a:r>
              <a:rPr lang="it-IT" b="1" dirty="0" smtClean="0"/>
              <a:t>individuale, positiva o negativa, verso un oggetto o soggetto</a:t>
            </a:r>
            <a:endParaRPr lang="it-IT" b="1" dirty="0" smtClean="0"/>
          </a:p>
          <a:p>
            <a:pPr marL="342900" indent="-34290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valutazione generale di un oggetto </a:t>
            </a:r>
          </a:p>
          <a:p>
            <a:pPr marL="342900" indent="-34290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Concetto non osservabile direttamente ma che guida le nostre scelte all’azione</a:t>
            </a:r>
          </a:p>
          <a:p>
            <a:pPr marL="342900" indent="-34290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Misurabile come scale valutative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414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20</a:t>
            </a:fld>
            <a:endParaRPr lang="it-IT"/>
          </a:p>
        </p:txBody>
      </p:sp>
      <p:sp>
        <p:nvSpPr>
          <p:cNvPr id="3" name="Rettangolo arrotondato 2"/>
          <p:cNvSpPr/>
          <p:nvPr/>
        </p:nvSpPr>
        <p:spPr>
          <a:xfrm>
            <a:off x="2051720" y="962472"/>
            <a:ext cx="2952328" cy="504056"/>
          </a:xfrm>
          <a:prstGeom prst="roundRect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Atteggiamento = </a:t>
            </a:r>
            <a:r>
              <a:rPr lang="it-IT" b="1" dirty="0" err="1" smtClean="0">
                <a:solidFill>
                  <a:schemeClr val="tx1"/>
                </a:solidFill>
              </a:rPr>
              <a:t>predittore</a:t>
            </a:r>
            <a:r>
              <a:rPr lang="it-IT" b="1" dirty="0" smtClean="0">
                <a:solidFill>
                  <a:schemeClr val="tx1"/>
                </a:solidFill>
              </a:rPr>
              <a:t> di comportamento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7" name="Connettore 6"/>
          <p:cNvSpPr/>
          <p:nvPr/>
        </p:nvSpPr>
        <p:spPr>
          <a:xfrm>
            <a:off x="5508104" y="962472"/>
            <a:ext cx="685056" cy="504056"/>
          </a:xfrm>
          <a:prstGeom prst="flowChartConnector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NO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9" name="Freccia a destra 8"/>
          <p:cNvSpPr/>
          <p:nvPr/>
        </p:nvSpPr>
        <p:spPr>
          <a:xfrm>
            <a:off x="5076056" y="1088486"/>
            <a:ext cx="360040" cy="252028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1475656" y="1844824"/>
            <a:ext cx="5976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Il comportamento delle persone può variare in base alle situazioni: c’è differenza tra un’azione pubblica e una privata</a:t>
            </a:r>
            <a:endParaRPr lang="it-IT" i="1" dirty="0"/>
          </a:p>
        </p:txBody>
      </p:sp>
      <p:cxnSp>
        <p:nvCxnSpPr>
          <p:cNvPr id="11" name="Connettore 2 10"/>
          <p:cNvCxnSpPr/>
          <p:nvPr/>
        </p:nvCxnSpPr>
        <p:spPr>
          <a:xfrm>
            <a:off x="4355976" y="2491155"/>
            <a:ext cx="0" cy="432048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1835696" y="2995465"/>
            <a:ext cx="53018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- Esperimento di </a:t>
            </a:r>
            <a:r>
              <a:rPr lang="it-IT" dirty="0" err="1" smtClean="0"/>
              <a:t>LaPiere</a:t>
            </a:r>
            <a:r>
              <a:rPr lang="it-IT" dirty="0" smtClean="0"/>
              <a:t> - </a:t>
            </a:r>
          </a:p>
          <a:p>
            <a:pPr algn="ctr"/>
            <a:r>
              <a:rPr lang="it-IT" dirty="0" smtClean="0"/>
              <a:t>Negli anni trenta, periodo storico in cui vi era un forte pregiudizio </a:t>
            </a:r>
            <a:r>
              <a:rPr lang="it-IT" dirty="0" err="1" smtClean="0"/>
              <a:t>antiasiatico</a:t>
            </a:r>
            <a:r>
              <a:rPr lang="it-IT" dirty="0" smtClean="0"/>
              <a:t>, </a:t>
            </a:r>
            <a:r>
              <a:rPr lang="it-IT" dirty="0" err="1" smtClean="0"/>
              <a:t>LaPiere</a:t>
            </a:r>
            <a:r>
              <a:rPr lang="it-IT" dirty="0" smtClean="0"/>
              <a:t> intraprese un lungo viaggio con degli amici cinesi  negli Stati Uniti. </a:t>
            </a:r>
          </a:p>
          <a:p>
            <a:pPr algn="ctr"/>
            <a:r>
              <a:rPr lang="it-IT" dirty="0" smtClean="0"/>
              <a:t>Sei mesi dopo chiese agli albergatori che li avevano ospitati se avessero avuto clienti cinesi negli ultimi tempi….la risposta fu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smtClean="0"/>
              <a:t>no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smtClean="0"/>
              <a:t> per il 92%!!!</a:t>
            </a:r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2" t="21686" r="15555" b="24517"/>
          <a:stretch/>
        </p:blipFill>
        <p:spPr>
          <a:xfrm rot="20357010">
            <a:off x="253704" y="4925325"/>
            <a:ext cx="1910970" cy="76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72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9" grpId="0" animBg="1"/>
      <p:bldP spid="10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21</a:t>
            </a:fld>
            <a:endParaRPr lang="it-IT"/>
          </a:p>
        </p:txBody>
      </p:sp>
      <p:sp>
        <p:nvSpPr>
          <p:cNvPr id="3" name="Connettore 2"/>
          <p:cNvSpPr/>
          <p:nvPr/>
        </p:nvSpPr>
        <p:spPr>
          <a:xfrm>
            <a:off x="5508104" y="962472"/>
            <a:ext cx="648072" cy="504056"/>
          </a:xfrm>
          <a:prstGeom prst="flowChartConnector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SI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4" name="Rettangolo arrotondato 3"/>
          <p:cNvSpPr/>
          <p:nvPr/>
        </p:nvSpPr>
        <p:spPr>
          <a:xfrm>
            <a:off x="2051720" y="962472"/>
            <a:ext cx="2952328" cy="504056"/>
          </a:xfrm>
          <a:prstGeom prst="roundRect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Atteggiamento = </a:t>
            </a:r>
            <a:r>
              <a:rPr lang="it-IT" b="1" dirty="0" err="1" smtClean="0">
                <a:solidFill>
                  <a:schemeClr val="tx1"/>
                </a:solidFill>
              </a:rPr>
              <a:t>predittore</a:t>
            </a:r>
            <a:r>
              <a:rPr lang="it-IT" b="1" dirty="0" smtClean="0">
                <a:solidFill>
                  <a:schemeClr val="tx1"/>
                </a:solidFill>
              </a:rPr>
              <a:t> di comportamento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5076056" y="1088486"/>
            <a:ext cx="360040" cy="252028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355063" y="1884092"/>
            <a:ext cx="4198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Possono esserlo in determinate condizioni: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27584" y="2347415"/>
            <a:ext cx="78592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b="1" dirty="0" smtClean="0"/>
              <a:t>Corrispondenza fra specificità dell’atteggiamento e quella del comportamento. </a:t>
            </a:r>
            <a:r>
              <a:rPr lang="it-IT" dirty="0" smtClean="0"/>
              <a:t>Si va a misurare l’atteggiamento verso lo specifico comportamento, ad esempio si chiede quanto si è d’accordo nell’ospitare dei cinesi nel proprio albergo su una scala da 1 (per nulla d’accordo) a 5 (totalmente d’accordo).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b="1" dirty="0" smtClean="0"/>
              <a:t>In situazioni nuove</a:t>
            </a:r>
            <a:r>
              <a:rPr lang="it-IT" dirty="0" smtClean="0"/>
              <a:t>. I comportamenti non sono automatici quindi occorre prima pensare.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Indurre l’</a:t>
            </a:r>
            <a:r>
              <a:rPr lang="it-IT" b="1" dirty="0" smtClean="0"/>
              <a:t>autoconsapevolezza</a:t>
            </a:r>
            <a:r>
              <a:rPr lang="it-IT" dirty="0" smtClean="0"/>
              <a:t> in modo che vi sia corrispondenza tra parole e azioni.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b="1" dirty="0" smtClean="0"/>
              <a:t>L’accessibilità dell’atteggiamento</a:t>
            </a:r>
            <a:r>
              <a:rPr lang="it-IT" dirty="0" smtClean="0"/>
              <a:t>, cioè la velocità con cui richiamiamo un atteggiamento in memoria.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Gli atteggiamenti derivanti dall’</a:t>
            </a:r>
            <a:r>
              <a:rPr lang="it-IT" b="1" dirty="0" smtClean="0"/>
              <a:t>esperienza diretta </a:t>
            </a:r>
            <a:r>
              <a:rPr lang="it-IT" dirty="0" smtClean="0"/>
              <a:t>è più probabile che influenzino i comportamenti.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0918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22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907704" y="866414"/>
            <a:ext cx="5568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TEORIA DELL’ AZIONE RAGIONATA (</a:t>
            </a:r>
            <a:r>
              <a:rPr lang="it-IT" dirty="0" err="1" smtClean="0"/>
              <a:t>Fishbein</a:t>
            </a:r>
            <a:r>
              <a:rPr lang="it-IT" dirty="0" smtClean="0"/>
              <a:t> e </a:t>
            </a:r>
            <a:r>
              <a:rPr lang="it-IT" dirty="0" err="1" smtClean="0"/>
              <a:t>Ajzen</a:t>
            </a:r>
            <a:r>
              <a:rPr lang="it-IT" dirty="0" smtClean="0"/>
              <a:t> 1975)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563888" y="2258802"/>
            <a:ext cx="1512168" cy="648072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Intenzione </a:t>
            </a:r>
          </a:p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comportamentale</a:t>
            </a:r>
          </a:p>
        </p:txBody>
      </p:sp>
      <p:sp>
        <p:nvSpPr>
          <p:cNvPr id="5" name="Rettangolo 4"/>
          <p:cNvSpPr/>
          <p:nvPr/>
        </p:nvSpPr>
        <p:spPr>
          <a:xfrm>
            <a:off x="827584" y="1628800"/>
            <a:ext cx="1512168" cy="648072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Atteggiamento verso il comportamento</a:t>
            </a:r>
            <a:endParaRPr lang="it-IT" sz="1400" dirty="0">
              <a:solidFill>
                <a:schemeClr val="tx1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827584" y="2780928"/>
            <a:ext cx="1512168" cy="648072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Norme </a:t>
            </a:r>
          </a:p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soggettive</a:t>
            </a:r>
            <a:endParaRPr lang="it-IT" sz="1400" dirty="0">
              <a:solidFill>
                <a:schemeClr val="tx1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6084168" y="2258802"/>
            <a:ext cx="1512168" cy="648072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Comportamento</a:t>
            </a:r>
          </a:p>
        </p:txBody>
      </p:sp>
      <p:cxnSp>
        <p:nvCxnSpPr>
          <p:cNvPr id="9" name="Connettore 2 8"/>
          <p:cNvCxnSpPr>
            <a:stCxn id="5" idx="3"/>
          </p:cNvCxnSpPr>
          <p:nvPr/>
        </p:nvCxnSpPr>
        <p:spPr>
          <a:xfrm>
            <a:off x="2339752" y="1952836"/>
            <a:ext cx="1166993" cy="630002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>
            <a:stCxn id="6" idx="3"/>
          </p:cNvCxnSpPr>
          <p:nvPr/>
        </p:nvCxnSpPr>
        <p:spPr>
          <a:xfrm flipV="1">
            <a:off x="2339752" y="2600908"/>
            <a:ext cx="1152128" cy="504056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>
            <a:off x="5148064" y="2600908"/>
            <a:ext cx="864096" cy="0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443552" y="3967896"/>
            <a:ext cx="84969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In presenza di sufficiente tempo, un modo per prevedere un comportamento è considerare l’</a:t>
            </a:r>
            <a:r>
              <a:rPr lang="it-IT" i="1" u="sng" dirty="0" smtClean="0"/>
              <a:t>intenzione</a:t>
            </a:r>
            <a:r>
              <a:rPr lang="it-IT" i="1" dirty="0" smtClean="0"/>
              <a:t> di agire in un certo modo.</a:t>
            </a:r>
          </a:p>
          <a:p>
            <a:r>
              <a:rPr lang="it-IT" dirty="0" smtClean="0"/>
              <a:t>Va notato che solo gli atteggiamenti specifici possono davvero prevedere il comportamento. A questo va aggiunta l’importanza delle norme soggettive, ovvero le credenze su come le persone giudicheranno un certo comportamento.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139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23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907704" y="866414"/>
            <a:ext cx="5595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TEORIA DEL COMPORTAMENTO PIANIFICATO (</a:t>
            </a:r>
            <a:r>
              <a:rPr lang="it-IT" dirty="0" err="1" smtClean="0"/>
              <a:t>Ajzen</a:t>
            </a:r>
            <a:r>
              <a:rPr lang="it-IT" dirty="0" smtClean="0"/>
              <a:t> 1985)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707904" y="2572209"/>
            <a:ext cx="1512168" cy="648072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Intenzione </a:t>
            </a:r>
          </a:p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comportamentale</a:t>
            </a:r>
          </a:p>
        </p:txBody>
      </p:sp>
      <p:sp>
        <p:nvSpPr>
          <p:cNvPr id="5" name="Rettangolo 4"/>
          <p:cNvSpPr/>
          <p:nvPr/>
        </p:nvSpPr>
        <p:spPr>
          <a:xfrm>
            <a:off x="827584" y="1628800"/>
            <a:ext cx="1512168" cy="504056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Atteggiamento</a:t>
            </a:r>
            <a:endParaRPr lang="it-IT" sz="1400" dirty="0">
              <a:solidFill>
                <a:schemeClr val="tx1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827584" y="3687868"/>
            <a:ext cx="1512168" cy="711696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Percezione di controllo di comportamento</a:t>
            </a:r>
          </a:p>
        </p:txBody>
      </p:sp>
      <p:sp>
        <p:nvSpPr>
          <p:cNvPr id="7" name="Rettangolo 6"/>
          <p:cNvSpPr/>
          <p:nvPr/>
        </p:nvSpPr>
        <p:spPr>
          <a:xfrm>
            <a:off x="6260203" y="2572209"/>
            <a:ext cx="1512168" cy="648072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Comportamento</a:t>
            </a:r>
          </a:p>
        </p:txBody>
      </p:sp>
      <p:cxnSp>
        <p:nvCxnSpPr>
          <p:cNvPr id="9" name="Connettore 2 8"/>
          <p:cNvCxnSpPr>
            <a:stCxn id="5" idx="3"/>
          </p:cNvCxnSpPr>
          <p:nvPr/>
        </p:nvCxnSpPr>
        <p:spPr>
          <a:xfrm>
            <a:off x="2339752" y="1880828"/>
            <a:ext cx="1296144" cy="691381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/>
          <p:nvPr/>
        </p:nvCxnSpPr>
        <p:spPr>
          <a:xfrm flipV="1">
            <a:off x="2339752" y="3220281"/>
            <a:ext cx="1296144" cy="694637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>
            <a:off x="5364088" y="2896828"/>
            <a:ext cx="864096" cy="0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827584" y="2618842"/>
            <a:ext cx="1512168" cy="576064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Norme </a:t>
            </a:r>
          </a:p>
          <a:p>
            <a:pPr algn="ctr"/>
            <a:r>
              <a:rPr lang="it-IT" sz="1400" dirty="0" smtClean="0">
                <a:solidFill>
                  <a:schemeClr val="tx1"/>
                </a:solidFill>
              </a:rPr>
              <a:t>soggettive</a:t>
            </a:r>
            <a:endParaRPr lang="it-IT" sz="1400" dirty="0">
              <a:solidFill>
                <a:schemeClr val="tx1"/>
              </a:solidFill>
            </a:endParaRPr>
          </a:p>
        </p:txBody>
      </p:sp>
      <p:cxnSp>
        <p:nvCxnSpPr>
          <p:cNvPr id="19" name="Connettore 2 18"/>
          <p:cNvCxnSpPr>
            <a:stCxn id="15" idx="3"/>
          </p:cNvCxnSpPr>
          <p:nvPr/>
        </p:nvCxnSpPr>
        <p:spPr>
          <a:xfrm>
            <a:off x="2339752" y="2906874"/>
            <a:ext cx="1224136" cy="1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6" idx="3"/>
          </p:cNvCxnSpPr>
          <p:nvPr/>
        </p:nvCxnSpPr>
        <p:spPr>
          <a:xfrm flipV="1">
            <a:off x="2339752" y="3241541"/>
            <a:ext cx="3920451" cy="802175"/>
          </a:xfrm>
          <a:prstGeom prst="straightConnector1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>
            <a:off x="1583668" y="3194906"/>
            <a:ext cx="0" cy="492962"/>
          </a:xfrm>
          <a:prstGeom prst="straightConnector1">
            <a:avLst/>
          </a:prstGeom>
          <a:ln>
            <a:solidFill>
              <a:srgbClr val="CC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>
            <a:off x="1583668" y="2132856"/>
            <a:ext cx="0" cy="492962"/>
          </a:xfrm>
          <a:prstGeom prst="straightConnector1">
            <a:avLst/>
          </a:prstGeom>
          <a:ln>
            <a:solidFill>
              <a:srgbClr val="CC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0"/>
          <p:cNvSpPr txBox="1"/>
          <p:nvPr/>
        </p:nvSpPr>
        <p:spPr>
          <a:xfrm>
            <a:off x="518661" y="4625911"/>
            <a:ext cx="81620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Teoria che introduce la </a:t>
            </a:r>
            <a:r>
              <a:rPr lang="it-IT" i="1" dirty="0" smtClean="0"/>
              <a:t>percezione di controllo del comportamento, cioè la credenza soggettiva circa la facilità o la difficoltà di eseguire un dato comportamento</a:t>
            </a:r>
            <a:r>
              <a:rPr lang="it-IT" dirty="0" smtClean="0"/>
              <a:t>. Essa risulta avere influenze dirette sull’intenzione di agire e sul comportamento stesso, poiché se si crede che sia facile usare il casco allora sarà più probabile usarlo.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629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15" grpId="0" animBg="1"/>
      <p:bldP spid="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24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339752" y="836712"/>
            <a:ext cx="4420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TEORIA DELLA DISSONANZA COGNITIVA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749809" y="1497558"/>
            <a:ext cx="7600519" cy="923330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La teoria elaborata da </a:t>
            </a:r>
            <a:r>
              <a:rPr lang="it-IT" dirty="0" err="1" smtClean="0"/>
              <a:t>Festinger</a:t>
            </a:r>
            <a:r>
              <a:rPr lang="it-IT" dirty="0" smtClean="0"/>
              <a:t> (1957) afferma che nelle persone può esistere </a:t>
            </a:r>
            <a:r>
              <a:rPr lang="it-IT" i="1" dirty="0" smtClean="0"/>
              <a:t>un’incoerenza fra due cognizioni (pensieri o opinioni) che le porta a vivere uno stato di disagio</a:t>
            </a:r>
            <a:r>
              <a:rPr lang="it-IT" dirty="0" smtClean="0"/>
              <a:t>. 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931920" y="2708920"/>
            <a:ext cx="72362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Tale dissonanza porta a cercare modalità di attenuazione </a:t>
            </a:r>
            <a:r>
              <a:rPr lang="it-IT" dirty="0" smtClean="0"/>
              <a:t>del malessere percepito </a:t>
            </a:r>
            <a:r>
              <a:rPr lang="it-IT" dirty="0"/>
              <a:t>e riportare l’equilibrio.</a:t>
            </a:r>
          </a:p>
          <a:p>
            <a:endParaRPr lang="it-IT" dirty="0"/>
          </a:p>
        </p:txBody>
      </p:sp>
      <p:cxnSp>
        <p:nvCxnSpPr>
          <p:cNvPr id="6" name="Connettore 2 5"/>
          <p:cNvCxnSpPr/>
          <p:nvPr/>
        </p:nvCxnSpPr>
        <p:spPr>
          <a:xfrm>
            <a:off x="4427984" y="3416226"/>
            <a:ext cx="0" cy="432048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/>
          <p:cNvSpPr txBox="1"/>
          <p:nvPr/>
        </p:nvSpPr>
        <p:spPr>
          <a:xfrm>
            <a:off x="587700" y="3877891"/>
            <a:ext cx="7924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Negazione</a:t>
            </a:r>
            <a:r>
              <a:rPr lang="it-IT" dirty="0" smtClean="0"/>
              <a:t>: dare poca rilevanza agli elementi dissonanti</a:t>
            </a:r>
          </a:p>
          <a:p>
            <a:r>
              <a:rPr lang="it-IT" b="1" dirty="0" smtClean="0"/>
              <a:t>Distorsione</a:t>
            </a:r>
            <a:r>
              <a:rPr lang="it-IT" dirty="0" smtClean="0"/>
              <a:t>: aggiungere elementi consonanti</a:t>
            </a:r>
          </a:p>
          <a:p>
            <a:r>
              <a:rPr lang="it-IT" b="1" dirty="0" smtClean="0"/>
              <a:t>Giustificazione</a:t>
            </a:r>
            <a:r>
              <a:rPr lang="it-IT" dirty="0" smtClean="0"/>
              <a:t>: modificare l’elemento dissonante meno resistente al cambiamento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523296" y="5046862"/>
            <a:ext cx="445827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>
                <a:latin typeface="Lucida Calligraphy" panose="03010101010101010101" pitchFamily="66" charset="0"/>
              </a:rPr>
              <a:t>Fumo e so che fa male ma……</a:t>
            </a:r>
          </a:p>
          <a:p>
            <a:r>
              <a:rPr lang="it-IT" sz="1600" dirty="0" smtClean="0">
                <a:latin typeface="Lucida Calligraphy" panose="03010101010101010101" pitchFamily="66" charset="0"/>
              </a:rPr>
              <a:t>Non è certo che fumare porti al cancro</a:t>
            </a:r>
          </a:p>
          <a:p>
            <a:r>
              <a:rPr lang="it-IT" sz="1600" dirty="0" smtClean="0">
                <a:latin typeface="Lucida Calligraphy" panose="03010101010101010101" pitchFamily="66" charset="0"/>
              </a:rPr>
              <a:t>È piacevole perché smettere </a:t>
            </a:r>
          </a:p>
        </p:txBody>
      </p:sp>
    </p:spTree>
    <p:extLst>
      <p:ext uri="{BB962C8B-B14F-4D97-AF65-F5344CB8AC3E}">
        <p14:creationId xmlns:p14="http://schemas.microsoft.com/office/powerpoint/2010/main" val="118843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25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0" y="1052736"/>
            <a:ext cx="5541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u="sng" dirty="0" smtClean="0"/>
              <a:t>Altre modalità per risolvere la dissonanza cognitiva</a:t>
            </a:r>
            <a:r>
              <a:rPr lang="it-IT" u="sng" dirty="0" smtClean="0"/>
              <a:t>:</a:t>
            </a:r>
            <a:endParaRPr lang="it-IT" u="sng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06952" y="2082501"/>
            <a:ext cx="58469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È possibile che per raggiungere un obiettivo le persone facciano molti sforzi ma senza avere i risultati sperati.</a:t>
            </a:r>
          </a:p>
          <a:p>
            <a:r>
              <a:rPr lang="it-IT" dirty="0" smtClean="0"/>
              <a:t>In tal caso la dissonanza si risolve modificando il proprio concetto di sé convincendosi di non essere poi così capace.</a:t>
            </a: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6053869" y="2466945"/>
            <a:ext cx="2663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/>
              <a:t>Giustificazione degli sforzi</a:t>
            </a:r>
          </a:p>
        </p:txBody>
      </p:sp>
      <p:sp>
        <p:nvSpPr>
          <p:cNvPr id="10" name="Rettangolo con angoli arrotondati in diagonale 9"/>
          <p:cNvSpPr/>
          <p:nvPr/>
        </p:nvSpPr>
        <p:spPr>
          <a:xfrm>
            <a:off x="6084168" y="2363579"/>
            <a:ext cx="2602632" cy="576064"/>
          </a:xfrm>
          <a:prstGeom prst="round2DiagRect">
            <a:avLst>
              <a:gd name="adj1" fmla="val 50000"/>
              <a:gd name="adj2" fmla="val 0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333185" y="3717032"/>
            <a:ext cx="56880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Riceviamo in regalo un vestito da un’ amica che però è orrendo….affermiamo che sia molto bello perché diamo importanza all’amicizia e non vogliamo far dispiacere la nostra amica.</a:t>
            </a:r>
            <a:endParaRPr lang="it-IT" dirty="0"/>
          </a:p>
        </p:txBody>
      </p:sp>
      <p:sp>
        <p:nvSpPr>
          <p:cNvPr id="14" name="Rettangolo con angoli arrotondati in diagonale 13"/>
          <p:cNvSpPr/>
          <p:nvPr/>
        </p:nvSpPr>
        <p:spPr>
          <a:xfrm>
            <a:off x="6084168" y="3952063"/>
            <a:ext cx="2602632" cy="576064"/>
          </a:xfrm>
          <a:prstGeom prst="round2DiagRect">
            <a:avLst>
              <a:gd name="adj1" fmla="val 50000"/>
              <a:gd name="adj2" fmla="val 0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Giustificazione esterna</a:t>
            </a:r>
            <a:endParaRPr lang="it-IT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97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 animBg="1"/>
      <p:bldP spid="11" grpId="0"/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26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1844824"/>
            <a:ext cx="55800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Riceviamo in regalo un vestito da un’ amica che però è orrendo….cerchiamo di far avvicinare il nostra atteggiamento e il comportamento cercando aspetti positivi del regalo fino ad affermare che sia bello.</a:t>
            </a:r>
            <a:endParaRPr lang="it-IT" dirty="0"/>
          </a:p>
        </p:txBody>
      </p:sp>
      <p:sp>
        <p:nvSpPr>
          <p:cNvPr id="4" name="Rettangolo con angoli arrotondati in diagonale 3"/>
          <p:cNvSpPr/>
          <p:nvPr/>
        </p:nvSpPr>
        <p:spPr>
          <a:xfrm>
            <a:off x="6026869" y="4442466"/>
            <a:ext cx="2602632" cy="629488"/>
          </a:xfrm>
          <a:prstGeom prst="round2DiagRect">
            <a:avLst>
              <a:gd name="adj1" fmla="val 50000"/>
              <a:gd name="adj2" fmla="val 0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Dissonanza </a:t>
            </a:r>
            <a:r>
              <a:rPr lang="it-IT" b="1" dirty="0" err="1" smtClean="0">
                <a:solidFill>
                  <a:schemeClr val="tx1"/>
                </a:solidFill>
              </a:rPr>
              <a:t>postdecisionale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0" y="1052736"/>
            <a:ext cx="5541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u="sng" dirty="0" smtClean="0"/>
              <a:t>Altre modalità per risolvere la dissonanza cognitiva</a:t>
            </a:r>
            <a:r>
              <a:rPr lang="it-IT" u="sng" dirty="0" smtClean="0"/>
              <a:t>:</a:t>
            </a:r>
            <a:endParaRPr lang="it-IT" u="sng" dirty="0"/>
          </a:p>
        </p:txBody>
      </p:sp>
      <p:cxnSp>
        <p:nvCxnSpPr>
          <p:cNvPr id="6" name="Connettore 4 5"/>
          <p:cNvCxnSpPr/>
          <p:nvPr/>
        </p:nvCxnSpPr>
        <p:spPr>
          <a:xfrm>
            <a:off x="683568" y="3045153"/>
            <a:ext cx="442646" cy="338554"/>
          </a:xfrm>
          <a:prstGeom prst="bentConnector3">
            <a:avLst>
              <a:gd name="adj1" fmla="val 2329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/>
          <p:cNvSpPr txBox="1"/>
          <p:nvPr/>
        </p:nvSpPr>
        <p:spPr>
          <a:xfrm>
            <a:off x="1158954" y="3141228"/>
            <a:ext cx="7527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Counterattitudinal</a:t>
            </a:r>
            <a:r>
              <a:rPr lang="it-IT" i="1" dirty="0" smtClean="0"/>
              <a:t> </a:t>
            </a:r>
            <a:r>
              <a:rPr lang="it-IT" i="1" dirty="0" err="1" smtClean="0"/>
              <a:t>advocacy</a:t>
            </a:r>
            <a:r>
              <a:rPr lang="it-IT" dirty="0" smtClean="0"/>
              <a:t>: processo con cui gli individui vengono indotti ad affermare in pubblico opinioni in contraddizione con ciò che accade in privato.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51520" y="4221088"/>
            <a:ext cx="52902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Tra due alternative, può accadere che dopo aver scelto la «A», notiamo gli aspetti positivi della «B» e tutti i negativi di quella che invece abbiamo scelto.</a:t>
            </a:r>
          </a:p>
          <a:p>
            <a:r>
              <a:rPr lang="it-IT" dirty="0" smtClean="0"/>
              <a:t>Si cercherà quindi di rendere più attraente la scelta fatta e meno la rifiutata.</a:t>
            </a:r>
            <a:endParaRPr lang="it-IT" dirty="0"/>
          </a:p>
        </p:txBody>
      </p:sp>
      <p:sp>
        <p:nvSpPr>
          <p:cNvPr id="9" name="Rettangolo con angoli arrotondati in diagonale 8"/>
          <p:cNvSpPr/>
          <p:nvPr/>
        </p:nvSpPr>
        <p:spPr>
          <a:xfrm>
            <a:off x="6026869" y="2309356"/>
            <a:ext cx="2602632" cy="576064"/>
          </a:xfrm>
          <a:prstGeom prst="round2DiagRect">
            <a:avLst>
              <a:gd name="adj1" fmla="val 50000"/>
              <a:gd name="adj2" fmla="val 0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Giustificazione interna</a:t>
            </a:r>
            <a:endParaRPr lang="it-IT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7" grpId="0"/>
      <p:bldP spid="8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4" name="Pergamena 2 3"/>
          <p:cNvSpPr/>
          <p:nvPr/>
        </p:nvSpPr>
        <p:spPr>
          <a:xfrm>
            <a:off x="2843808" y="764704"/>
            <a:ext cx="3312368" cy="1008112"/>
          </a:xfrm>
          <a:prstGeom prst="horizontalScroll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i="1" dirty="0" smtClean="0">
                <a:solidFill>
                  <a:schemeClr val="tx1"/>
                </a:solidFill>
              </a:rPr>
              <a:t>ATTEGGIAMENTO: STORIA DI UN CONCETTO</a:t>
            </a:r>
            <a:endParaRPr lang="it-IT" sz="2000" b="1" i="1" dirty="0">
              <a:solidFill>
                <a:schemeClr val="tx1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276872"/>
            <a:ext cx="7776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Per </a:t>
            </a:r>
            <a:r>
              <a:rPr lang="it-IT" b="1" dirty="0" smtClean="0"/>
              <a:t>Thomas e </a:t>
            </a:r>
            <a:r>
              <a:rPr lang="it-IT" b="1" dirty="0" err="1" smtClean="0"/>
              <a:t>Znaniecki</a:t>
            </a:r>
            <a:r>
              <a:rPr lang="it-IT" b="1" dirty="0" smtClean="0"/>
              <a:t> </a:t>
            </a:r>
            <a:r>
              <a:rPr lang="it-IT" dirty="0" smtClean="0"/>
              <a:t>(1918) si tratta di un processo mentale individuale che determina le risposte effettive e potenziali di ognuno di noi.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endParaRPr lang="it-IT" dirty="0"/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La definizione proposta da </a:t>
            </a:r>
            <a:r>
              <a:rPr lang="it-IT" b="1" dirty="0" err="1" smtClean="0"/>
              <a:t>Allport</a:t>
            </a:r>
            <a:r>
              <a:rPr lang="it-IT" dirty="0" smtClean="0"/>
              <a:t> (</a:t>
            </a:r>
            <a:r>
              <a:rPr lang="it-IT" dirty="0"/>
              <a:t>1935</a:t>
            </a:r>
            <a:r>
              <a:rPr lang="it-IT" dirty="0" smtClean="0"/>
              <a:t>) sottolineava la connotazione disposizionale del concetto.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endParaRPr lang="it-IT" dirty="0"/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Il </a:t>
            </a:r>
            <a:r>
              <a:rPr lang="it-IT" b="1" dirty="0" smtClean="0"/>
              <a:t>cognitivismo</a:t>
            </a:r>
            <a:r>
              <a:rPr lang="it-IT" dirty="0" smtClean="0"/>
              <a:t> pone l’accento sulla connotazione valutativa</a:t>
            </a:r>
            <a:endParaRPr lang="it-IT" dirty="0"/>
          </a:p>
        </p:txBody>
      </p:sp>
      <p:cxnSp>
        <p:nvCxnSpPr>
          <p:cNvPr id="6" name="Connettore 2 5"/>
          <p:cNvCxnSpPr/>
          <p:nvPr/>
        </p:nvCxnSpPr>
        <p:spPr>
          <a:xfrm>
            <a:off x="2987824" y="4293096"/>
            <a:ext cx="0" cy="344939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1115616" y="4638035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Atteggiamento = </a:t>
            </a:r>
            <a:r>
              <a:rPr lang="it-IT" i="1" dirty="0" smtClean="0"/>
              <a:t>valutazione sommaria di un oggetto </a:t>
            </a:r>
            <a:r>
              <a:rPr lang="it-IT" dirty="0" smtClean="0"/>
              <a:t>(es. buono/cattivo, piacevole/spiacevole). </a:t>
            </a:r>
            <a:endParaRPr lang="it-IT" dirty="0"/>
          </a:p>
          <a:p>
            <a:r>
              <a:rPr lang="it-IT" dirty="0" smtClean="0"/>
              <a:t>Si basa sulle </a:t>
            </a:r>
            <a:r>
              <a:rPr lang="it-IT" i="1" dirty="0" smtClean="0"/>
              <a:t>credenze degli individui </a:t>
            </a:r>
            <a:r>
              <a:rPr lang="it-IT" dirty="0" smtClean="0"/>
              <a:t>nonché sulle informazioni in loro possesso.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738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3" name="Pergamena 2 2"/>
          <p:cNvSpPr/>
          <p:nvPr/>
        </p:nvSpPr>
        <p:spPr>
          <a:xfrm>
            <a:off x="2843808" y="764704"/>
            <a:ext cx="3312368" cy="1008112"/>
          </a:xfrm>
          <a:prstGeom prst="horizontalScroll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i="1" dirty="0" smtClean="0">
                <a:solidFill>
                  <a:schemeClr val="tx1"/>
                </a:solidFill>
              </a:rPr>
              <a:t>ATTEGGIAMENTO: STORIA DI UN CONCETTO</a:t>
            </a:r>
            <a:endParaRPr lang="it-IT" sz="2000" b="1" i="1" dirty="0">
              <a:solidFill>
                <a:schemeClr val="tx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39552" y="2132855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b="1" dirty="0" err="1" smtClean="0"/>
              <a:t>Costruzionismo</a:t>
            </a:r>
            <a:r>
              <a:rPr lang="it-IT" b="1" dirty="0" smtClean="0"/>
              <a:t> </a:t>
            </a:r>
            <a:r>
              <a:rPr lang="it-IT" dirty="0" smtClean="0"/>
              <a:t>(Billing, 1996): messa in rilievo delle </a:t>
            </a:r>
            <a:r>
              <a:rPr lang="it-IT" i="1" dirty="0" smtClean="0"/>
              <a:t>dimensioni sociali della conoscenza</a:t>
            </a:r>
            <a:endParaRPr lang="it-IT" i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596717" y="2132855"/>
            <a:ext cx="40153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Gli atteggiamenti sono dipendenti dal contesto e quindi mobili, molteplici, sociali ed anche contraddittori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539552" y="3429000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b="1" dirty="0" smtClean="0"/>
              <a:t>Psicologia discorsiva</a:t>
            </a:r>
            <a:r>
              <a:rPr lang="it-IT" dirty="0" smtClean="0"/>
              <a:t>: importanza alla società e alla cultura </a:t>
            </a:r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4325255" y="3429000"/>
            <a:ext cx="418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Analisi del discorso: </a:t>
            </a:r>
            <a:r>
              <a:rPr lang="it-IT" dirty="0" smtClean="0"/>
              <a:t>dal dialogo con gli altri che le persone costruiscono le conoscenze sociale, da cui poi gli atteggiamenti</a:t>
            </a:r>
            <a:endParaRPr lang="it-IT" i="1" dirty="0"/>
          </a:p>
        </p:txBody>
      </p:sp>
      <p:cxnSp>
        <p:nvCxnSpPr>
          <p:cNvPr id="19" name="Connettore 2 18"/>
          <p:cNvCxnSpPr/>
          <p:nvPr/>
        </p:nvCxnSpPr>
        <p:spPr>
          <a:xfrm>
            <a:off x="6300192" y="4352330"/>
            <a:ext cx="0" cy="372814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ccia a destra 20"/>
          <p:cNvSpPr/>
          <p:nvPr/>
        </p:nvSpPr>
        <p:spPr>
          <a:xfrm>
            <a:off x="4067219" y="2502187"/>
            <a:ext cx="452176" cy="184666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a destra 22"/>
          <p:cNvSpPr/>
          <p:nvPr/>
        </p:nvSpPr>
        <p:spPr>
          <a:xfrm>
            <a:off x="3779912" y="3798332"/>
            <a:ext cx="452176" cy="184666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4025372" y="4786689"/>
            <a:ext cx="48492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Approccio retorico </a:t>
            </a:r>
            <a:r>
              <a:rPr lang="it-IT" dirty="0" smtClean="0"/>
              <a:t>di </a:t>
            </a:r>
            <a:r>
              <a:rPr lang="it-IT" dirty="0" err="1" smtClean="0"/>
              <a:t>Billig</a:t>
            </a:r>
            <a:r>
              <a:rPr lang="it-IT" dirty="0" smtClean="0"/>
              <a:t>: gli atteggiamenti sono espressioni dei nostri punti di vista all’interno di un contesto, per cui cambiano continuamenti senza riferimenti a schemi mentali fissi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2195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4" grpId="0"/>
      <p:bldP spid="18" grpId="0"/>
      <p:bldP spid="21" grpId="0" animBg="1"/>
      <p:bldP spid="23" grpId="0" animBg="1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122486" y="764704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COME DI FORMANO GLI ATTEGGIAMENTI?</a:t>
            </a:r>
            <a:endParaRPr lang="it-IT" sz="2000" b="1" dirty="0"/>
          </a:p>
        </p:txBody>
      </p:sp>
      <p:sp>
        <p:nvSpPr>
          <p:cNvPr id="4" name="Pentagono 3"/>
          <p:cNvSpPr/>
          <p:nvPr/>
        </p:nvSpPr>
        <p:spPr>
          <a:xfrm>
            <a:off x="107505" y="1743092"/>
            <a:ext cx="1944215" cy="504056"/>
          </a:xfrm>
          <a:prstGeom prst="homePlate">
            <a:avLst>
              <a:gd name="adj" fmla="val 70491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59546" y="1810454"/>
            <a:ext cx="1584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L’ESPERIENZA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189930" y="1686544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Gli atteggiamenti derivano dall’aver avuto esperienza diretta con un oggetto</a:t>
            </a:r>
            <a:endParaRPr lang="it-IT" dirty="0"/>
          </a:p>
        </p:txBody>
      </p:sp>
      <p:cxnSp>
        <p:nvCxnSpPr>
          <p:cNvPr id="8" name="Connettore 2 7"/>
          <p:cNvCxnSpPr/>
          <p:nvPr/>
        </p:nvCxnSpPr>
        <p:spPr>
          <a:xfrm>
            <a:off x="3851920" y="2332875"/>
            <a:ext cx="0" cy="449794"/>
          </a:xfrm>
          <a:prstGeom prst="straightConnector1">
            <a:avLst/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2122486" y="2827390"/>
            <a:ext cx="5976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 smtClean="0"/>
              <a:t>Effetto di mera esposizione</a:t>
            </a:r>
            <a:r>
              <a:rPr lang="it-IT" dirty="0" smtClean="0"/>
              <a:t> (</a:t>
            </a:r>
            <a:r>
              <a:rPr lang="it-IT" dirty="0" err="1" smtClean="0"/>
              <a:t>Zajonc</a:t>
            </a:r>
            <a:r>
              <a:rPr lang="it-IT" dirty="0"/>
              <a:t>, </a:t>
            </a:r>
            <a:r>
              <a:rPr lang="it-IT" dirty="0" smtClean="0"/>
              <a:t>1968) : la ripetuta esposizione, senza necessità di interazione o interdipendenza, di una persona a uno stimolo induce in essa una reazione di gradimento nei confronti dello stimolo stesso.</a:t>
            </a:r>
            <a:endParaRPr lang="it-IT" dirty="0"/>
          </a:p>
        </p:txBody>
      </p:sp>
      <p:sp>
        <p:nvSpPr>
          <p:cNvPr id="13" name="Pentagono 12"/>
          <p:cNvSpPr/>
          <p:nvPr/>
        </p:nvSpPr>
        <p:spPr>
          <a:xfrm>
            <a:off x="107505" y="4495726"/>
            <a:ext cx="2376263" cy="646331"/>
          </a:xfrm>
          <a:prstGeom prst="homePlate">
            <a:avLst>
              <a:gd name="adj" fmla="val 70491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/>
          <p:cNvSpPr txBox="1"/>
          <p:nvPr/>
        </p:nvSpPr>
        <p:spPr>
          <a:xfrm>
            <a:off x="107505" y="4495726"/>
            <a:ext cx="1944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TEORIA DI AUTOPERCEZIONE</a:t>
            </a:r>
            <a:endParaRPr lang="it-IT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2627784" y="4464969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Un atteggiamento si forma deducendo ciò che pensiamo tramite </a:t>
            </a:r>
            <a:r>
              <a:rPr lang="it-IT" b="1" dirty="0" smtClean="0"/>
              <a:t>l’osservazione delle nostre azioni</a:t>
            </a:r>
            <a:r>
              <a:rPr lang="it-IT" dirty="0" smtClean="0"/>
              <a:t>. </a:t>
            </a:r>
          </a:p>
          <a:p>
            <a:r>
              <a:rPr lang="it-IT" dirty="0" smtClean="0"/>
              <a:t>Molto utile per atteggiamenti ambigui e situazioni nuove.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291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10" grpId="0"/>
      <p:bldP spid="13" grpId="0" animBg="1"/>
      <p:bldP spid="14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827584" y="1556792"/>
            <a:ext cx="7311056" cy="646331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r>
              <a:rPr lang="it-IT" u="sng" dirty="0" smtClean="0"/>
              <a:t>Oltre la mera esposizione</a:t>
            </a:r>
            <a:r>
              <a:rPr lang="it-IT" dirty="0" smtClean="0"/>
              <a:t>, gli atteggiamenti possono scaturire da situazioni di «predisposizione appresa», ovvero tramite </a:t>
            </a:r>
            <a:r>
              <a:rPr lang="it-IT" b="1" dirty="0" smtClean="0"/>
              <a:t>APPRENDIMENTO</a:t>
            </a:r>
            <a:endParaRPr lang="it-IT" b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015716" y="763754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COME DI FORMANO GLI ATTEGGIAMENTI?</a:t>
            </a:r>
            <a:endParaRPr lang="it-IT" sz="2000" b="1" dirty="0"/>
          </a:p>
        </p:txBody>
      </p:sp>
      <p:sp>
        <p:nvSpPr>
          <p:cNvPr id="5" name="Freccia a destra 4"/>
          <p:cNvSpPr/>
          <p:nvPr/>
        </p:nvSpPr>
        <p:spPr>
          <a:xfrm rot="5400000">
            <a:off x="4134459" y="2271379"/>
            <a:ext cx="432048" cy="299018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844103" y="2780928"/>
            <a:ext cx="77872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CONDIZIONAMENTO CLASSICO: uno stimolo che provoca una reazione emotiva è ripetutamente avvertito con uno stimolo che non da nessuna reazione, </a:t>
            </a:r>
            <a:r>
              <a:rPr lang="it-IT" dirty="0" err="1" smtClean="0"/>
              <a:t>finchè</a:t>
            </a:r>
            <a:r>
              <a:rPr lang="it-IT" dirty="0" smtClean="0"/>
              <a:t> quest’ultimo non assumerà la reazione emotiva del primo.</a:t>
            </a:r>
          </a:p>
          <a:p>
            <a:pPr>
              <a:buClr>
                <a:srgbClr val="CC0000"/>
              </a:buClr>
            </a:pPr>
            <a:endParaRPr lang="it-IT" dirty="0" smtClean="0"/>
          </a:p>
          <a:p>
            <a:pPr marL="285750" indent="-285750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CONDIZIONAMENTO OPERANTE: si può modificare la frequenza dei comportamenti associando una punizione o una ricompensa a essi. Nel primo caso il comportamento diminuirà o scomparirà, nel secondo caso sarà rinforzato.</a:t>
            </a:r>
          </a:p>
          <a:p>
            <a:pPr>
              <a:buClr>
                <a:srgbClr val="CC0000"/>
              </a:buClr>
            </a:pPr>
            <a:endParaRPr lang="it-IT" dirty="0" smtClean="0"/>
          </a:p>
          <a:p>
            <a:pPr marL="285750" indent="-285750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MODELLAMENTO: tipo di apprendimento sociale in cui utilizzo il modello comportamentale che vedo eseguire a un’altra persona.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016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919536" y="882173"/>
            <a:ext cx="5100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LE COMPONENTI DEGLI ATTEGGIAMENTI</a:t>
            </a:r>
            <a:endParaRPr lang="it-IT" sz="2000" b="1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2159215375"/>
              </p:ext>
            </p:extLst>
          </p:nvPr>
        </p:nvGraphicFramePr>
        <p:xfrm>
          <a:off x="1307257" y="1556792"/>
          <a:ext cx="6360368" cy="41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CasellaDiTesto 12"/>
          <p:cNvSpPr txBox="1"/>
          <p:nvPr/>
        </p:nvSpPr>
        <p:spPr>
          <a:xfrm>
            <a:off x="3275856" y="3225170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cap="all" dirty="0" smtClean="0"/>
              <a:t>Modello tripartito</a:t>
            </a:r>
            <a:endParaRPr lang="it-IT" sz="2000" b="1" cap="all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5672538" y="5566054"/>
            <a:ext cx="3384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err="1" smtClean="0"/>
              <a:t>Ajzen</a:t>
            </a:r>
            <a:r>
              <a:rPr lang="it-IT" sz="1400" i="1" dirty="0" smtClean="0"/>
              <a:t>, 1998; Rosenberg e </a:t>
            </a:r>
            <a:r>
              <a:rPr lang="it-IT" sz="1400" i="1" dirty="0" err="1" smtClean="0"/>
              <a:t>Hovlanf</a:t>
            </a:r>
            <a:r>
              <a:rPr lang="it-IT" sz="1400" i="1" dirty="0" smtClean="0"/>
              <a:t>, 1960</a:t>
            </a:r>
            <a:endParaRPr lang="it-IT" sz="1400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251520" y="1556792"/>
            <a:ext cx="24489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/>
              <a:t>Le credenze dell’oggetto dell’atteggiamento (es. che idee ho rispetto all’ambientalismo). 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13646" y="4996726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Emozioni associate all’oggetto dell’atteggiamento (es. mi piace l’ambientalismo)</a:t>
            </a:r>
            <a:endParaRPr lang="it-IT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6315270" y="2588711"/>
            <a:ext cx="28287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Azione, uno stato di prontezza nel fare (es. come ambientalista decido di non usare l’auto)</a:t>
            </a:r>
            <a:endParaRPr lang="it-IT" dirty="0"/>
          </a:p>
        </p:txBody>
      </p:sp>
      <p:cxnSp>
        <p:nvCxnSpPr>
          <p:cNvPr id="21" name="Connettore 7 20"/>
          <p:cNvCxnSpPr/>
          <p:nvPr/>
        </p:nvCxnSpPr>
        <p:spPr>
          <a:xfrm rot="5400000">
            <a:off x="1228058" y="4356811"/>
            <a:ext cx="743362" cy="615936"/>
          </a:xfrm>
          <a:prstGeom prst="curvedConnector3">
            <a:avLst>
              <a:gd name="adj1" fmla="val 1187"/>
            </a:avLst>
          </a:prstGeom>
          <a:ln>
            <a:solidFill>
              <a:srgbClr val="CC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Connettore 7 38"/>
          <p:cNvCxnSpPr>
            <a:endCxn id="5" idx="3"/>
          </p:cNvCxnSpPr>
          <p:nvPr/>
        </p:nvCxnSpPr>
        <p:spPr>
          <a:xfrm flipV="1">
            <a:off x="7020272" y="3652912"/>
            <a:ext cx="647353" cy="640186"/>
          </a:xfrm>
          <a:prstGeom prst="curvedConnector3">
            <a:avLst>
              <a:gd name="adj1" fmla="val 135313"/>
            </a:avLst>
          </a:prstGeom>
          <a:ln>
            <a:solidFill>
              <a:srgbClr val="CC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Connettore 7 40"/>
          <p:cNvCxnSpPr/>
          <p:nvPr/>
        </p:nvCxnSpPr>
        <p:spPr>
          <a:xfrm rot="10800000" flipV="1">
            <a:off x="2699792" y="1772815"/>
            <a:ext cx="864096" cy="551965"/>
          </a:xfrm>
          <a:prstGeom prst="curvedConnector3">
            <a:avLst/>
          </a:prstGeom>
          <a:ln>
            <a:solidFill>
              <a:srgbClr val="CC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175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13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195736" y="870232"/>
            <a:ext cx="4890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LE COMPONENTI DEGLI ATTEGGIAMENTI</a:t>
            </a:r>
            <a:endParaRPr lang="it-IT" sz="2000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899592" y="1635313"/>
            <a:ext cx="7356648" cy="646331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Non tutti gli atteggiamenti hanno le 3 componenti assieme: la struttura può variare in diverse situazioni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079612" y="2713692"/>
            <a:ext cx="6996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MODELLO DELLE RETI ASSOCIATIVE:</a:t>
            </a:r>
          </a:p>
          <a:p>
            <a:pPr marL="285750" indent="-285750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Diverse reazioni valutative (o cognitiva o affettiva o comportamentale) tutte legate all’oggetto dell’atteggiamento;</a:t>
            </a:r>
          </a:p>
          <a:p>
            <a:pPr marL="285750" indent="-285750"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Elementi disponibili in memoria e elementi accessibili</a:t>
            </a:r>
            <a:endParaRPr lang="it-IT" dirty="0"/>
          </a:p>
        </p:txBody>
      </p:sp>
      <p:sp>
        <p:nvSpPr>
          <p:cNvPr id="18" name="Freccia a destra 17"/>
          <p:cNvSpPr/>
          <p:nvPr/>
        </p:nvSpPr>
        <p:spPr>
          <a:xfrm rot="5400000">
            <a:off x="4361892" y="2348159"/>
            <a:ext cx="432048" cy="299018"/>
          </a:xfrm>
          <a:prstGeom prst="rightArrow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llout con freccia in giù 18"/>
          <p:cNvSpPr/>
          <p:nvPr/>
        </p:nvSpPr>
        <p:spPr>
          <a:xfrm>
            <a:off x="5471120" y="3573016"/>
            <a:ext cx="973088" cy="576064"/>
          </a:xfrm>
          <a:prstGeom prst="downArrowCallout">
            <a:avLst/>
          </a:prstGeom>
          <a:noFill/>
          <a:ln w="12700"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CasellaDiTesto 19"/>
          <p:cNvSpPr txBox="1"/>
          <p:nvPr/>
        </p:nvSpPr>
        <p:spPr>
          <a:xfrm>
            <a:off x="3851920" y="4149080"/>
            <a:ext cx="46851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L’accessibilità</a:t>
            </a:r>
            <a:r>
              <a:rPr lang="it-IT" dirty="0" smtClean="0"/>
              <a:t> si riferisce alla forza con cui un oggetto è associato a un atteggiamento:</a:t>
            </a:r>
          </a:p>
          <a:p>
            <a:r>
              <a:rPr lang="it-IT" dirty="0" smtClean="0"/>
              <a:t>+ accessibilità = atteggiamento subito rievocato con l’oggetto di riferimento</a:t>
            </a:r>
          </a:p>
          <a:p>
            <a:r>
              <a:rPr lang="it-IT" dirty="0" smtClean="0"/>
              <a:t>- accessibilità = fatica ad associare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221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8" grpId="0" animBg="1"/>
      <p:bldP spid="19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339752" y="927884"/>
            <a:ext cx="4524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LE COMPONENTI DEGLI ATTEGGIAMENTI</a:t>
            </a:r>
            <a:endParaRPr lang="it-IT" sz="2000" b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61211" y="1661036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Atteggiamento a base cognitiva: si basa su fatti pertinenti, valuta l’oggetto per quello che è cercando di capire vantaggi e svantaggi.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61211" y="3018039"/>
            <a:ext cx="7321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Atteggiamento a base emotiva: si riferisce sulle emozioni e sui valori, con la funzione di trovare conferme o esprimere il proprio sistema valoriale.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461211" y="4479215"/>
            <a:ext cx="7531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Atteggiamento a base comportamentale: si fonda più sull’osservazione del comportamento che sulle altre componenti. </a:t>
            </a:r>
            <a:endParaRPr lang="it-IT" dirty="0"/>
          </a:p>
        </p:txBody>
      </p:sp>
      <p:cxnSp>
        <p:nvCxnSpPr>
          <p:cNvPr id="12" name="Connettore 4 11"/>
          <p:cNvCxnSpPr/>
          <p:nvPr/>
        </p:nvCxnSpPr>
        <p:spPr>
          <a:xfrm>
            <a:off x="1475656" y="2294345"/>
            <a:ext cx="442646" cy="338554"/>
          </a:xfrm>
          <a:prstGeom prst="bentConnector3">
            <a:avLst>
              <a:gd name="adj1" fmla="val 2329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/>
          <p:cNvSpPr txBox="1"/>
          <p:nvPr/>
        </p:nvSpPr>
        <p:spPr>
          <a:xfrm>
            <a:off x="1918302" y="2414291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Valutare una macchina per le sue caratteristiche tecniche.</a:t>
            </a:r>
            <a:endParaRPr lang="it-IT" dirty="0"/>
          </a:p>
        </p:txBody>
      </p:sp>
      <p:cxnSp>
        <p:nvCxnSpPr>
          <p:cNvPr id="14" name="Connettore 4 13"/>
          <p:cNvCxnSpPr/>
          <p:nvPr/>
        </p:nvCxnSpPr>
        <p:spPr>
          <a:xfrm>
            <a:off x="1475656" y="3710139"/>
            <a:ext cx="442646" cy="338554"/>
          </a:xfrm>
          <a:prstGeom prst="bentConnector3">
            <a:avLst>
              <a:gd name="adj1" fmla="val 2329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1918302" y="384365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Qual’è</a:t>
            </a:r>
            <a:r>
              <a:rPr lang="it-IT" dirty="0" smtClean="0"/>
              <a:t> il nostro pensiero sull’aborto.</a:t>
            </a:r>
            <a:endParaRPr lang="it-IT" dirty="0"/>
          </a:p>
        </p:txBody>
      </p:sp>
      <p:cxnSp>
        <p:nvCxnSpPr>
          <p:cNvPr id="16" name="Connettore 4 15"/>
          <p:cNvCxnSpPr/>
          <p:nvPr/>
        </p:nvCxnSpPr>
        <p:spPr>
          <a:xfrm>
            <a:off x="1475656" y="5233117"/>
            <a:ext cx="442646" cy="338554"/>
          </a:xfrm>
          <a:prstGeom prst="bentConnector3">
            <a:avLst>
              <a:gd name="adj1" fmla="val 2329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1918302" y="5377320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Mi diverto a fare sport dal momento che sono sempre in palestra.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3242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5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1933</TotalTime>
  <Words>2367</Words>
  <Application>Microsoft Office PowerPoint</Application>
  <PresentationFormat>Presentazione su schermo (4:3)</PresentationFormat>
  <Paragraphs>231</Paragraphs>
  <Slides>26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3" baseType="lpstr">
      <vt:lpstr>Aharoni</vt:lpstr>
      <vt:lpstr>Arial</vt:lpstr>
      <vt:lpstr>Calibri</vt:lpstr>
      <vt:lpstr>Lucida Calligraphy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Gabriella Mariapia Piazzolla</cp:lastModifiedBy>
  <cp:revision>275</cp:revision>
  <dcterms:created xsi:type="dcterms:W3CDTF">2014-07-28T14:21:47Z</dcterms:created>
  <dcterms:modified xsi:type="dcterms:W3CDTF">2016-08-22T15:37:50Z</dcterms:modified>
</cp:coreProperties>
</file>