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60" r:id="rId4"/>
    <p:sldId id="259" r:id="rId5"/>
    <p:sldId id="261" r:id="rId6"/>
    <p:sldId id="262" r:id="rId7"/>
    <p:sldId id="265" r:id="rId8"/>
    <p:sldId id="266" r:id="rId9"/>
    <p:sldId id="267" r:id="rId10"/>
    <p:sldId id="268" r:id="rId11"/>
    <p:sldId id="271" r:id="rId12"/>
    <p:sldId id="272" r:id="rId13"/>
    <p:sldId id="273" r:id="rId14"/>
    <p:sldId id="274" r:id="rId15"/>
    <p:sldId id="263" r:id="rId16"/>
    <p:sldId id="264" r:id="rId17"/>
    <p:sldId id="275" r:id="rId18"/>
    <p:sldId id="276" r:id="rId19"/>
    <p:sldId id="277" r:id="rId20"/>
    <p:sldId id="278" r:id="rId2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Stile chiaro 3 - Color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84E427A-3D55-4303-BF80-6455036E1DE7}" styleName="Stile con tema 1 - Color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63" d="100"/>
          <a:sy n="63" d="100"/>
        </p:scale>
        <p:origin x="151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F8AD7D-F295-43C6-BA87-67A0200D3C36}" type="datetimeFigureOut">
              <a:rPr lang="it-IT" smtClean="0"/>
              <a:pPr/>
              <a:t>09/09/2016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B7E38F-3BA1-4C01-877B-84BC49B9159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022976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5FC748-6110-495D-82E4-A352E0A24456}" type="datetimeFigureOut">
              <a:rPr lang="it-IT" smtClean="0"/>
              <a:pPr/>
              <a:t>09/09/2016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29A9F0-15F3-43FD-A34E-DB71226D0F5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200603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 smtClean="0"/>
              <a:t>Fare clic per modificare lo stile del sottotitolo dello schema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98072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Rectangle 8"/>
          <p:cNvSpPr>
            <a:spLocks noChangeArrowheads="1"/>
          </p:cNvSpPr>
          <p:nvPr userDrawn="1"/>
        </p:nvSpPr>
        <p:spPr bwMode="auto">
          <a:xfrm>
            <a:off x="0" y="-99392"/>
            <a:ext cx="91440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VILLANO, «</a:t>
            </a:r>
            <a:r>
              <a:rPr kumimoji="0" lang="it-IT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Psicologia sociale, dalla teoria alla pratica</a:t>
            </a:r>
            <a:r>
              <a:rPr kumimoji="0" lang="it-IT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» Il Mulino, 2016</a:t>
            </a:r>
            <a:br>
              <a:rPr kumimoji="0" lang="it-IT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</a:br>
            <a:r>
              <a:rPr kumimoji="0" lang="it-IT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Capitolo II. SÉ E IDENTITÀ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</a:t>
            </a:fld>
            <a:endParaRPr lang="it-IT"/>
          </a:p>
        </p:txBody>
      </p:sp>
      <p:sp>
        <p:nvSpPr>
          <p:cNvPr id="6" name="Rettangolo 5"/>
          <p:cNvSpPr/>
          <p:nvPr/>
        </p:nvSpPr>
        <p:spPr>
          <a:xfrm>
            <a:off x="2339752" y="1196752"/>
            <a:ext cx="45365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800" b="1" noProof="1" smtClean="0">
                <a:solidFill>
                  <a:srgbClr val="0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SE’ e IDENTITA’</a:t>
            </a:r>
            <a:endParaRPr lang="it-IT" sz="2800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1745208" y="2276872"/>
            <a:ext cx="504056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2000" i="1" dirty="0" smtClean="0"/>
              <a:t>1. La genesi del Sé</a:t>
            </a:r>
          </a:p>
          <a:p>
            <a:endParaRPr lang="it-IT" sz="2000" i="1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2000" i="1" dirty="0" smtClean="0"/>
              <a:t>2. Il concetto di Sé e le varie tipologie</a:t>
            </a:r>
          </a:p>
          <a:p>
            <a:endParaRPr lang="it-IT" sz="2000" i="1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2000" i="1" dirty="0" smtClean="0"/>
              <a:t>3. I fattori che influenzano il Sé</a:t>
            </a:r>
          </a:p>
          <a:p>
            <a:endParaRPr lang="it-IT" sz="2000" i="1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2000" i="1" dirty="0" smtClean="0"/>
              <a:t>4. Conoscere se stessi</a:t>
            </a:r>
          </a:p>
          <a:p>
            <a:endParaRPr lang="it-IT" sz="2000" i="1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2000" i="1" dirty="0" smtClean="0"/>
              <a:t>5. Il concetto di Identità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10</a:t>
            </a:fld>
            <a:endParaRPr lang="it-IT"/>
          </a:p>
        </p:txBody>
      </p:sp>
      <p:sp>
        <p:nvSpPr>
          <p:cNvPr id="2" name="CasellaDiTesto 1"/>
          <p:cNvSpPr txBox="1"/>
          <p:nvPr/>
        </p:nvSpPr>
        <p:spPr>
          <a:xfrm>
            <a:off x="1979712" y="692696"/>
            <a:ext cx="51125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CONCETTO DI S</a:t>
            </a:r>
            <a:r>
              <a:rPr lang="it-IT" sz="2000" b="1" dirty="0" smtClean="0">
                <a:latin typeface="Calibri" panose="020F0502020204030204" pitchFamily="34" charset="0"/>
              </a:rPr>
              <a:t>É</a:t>
            </a:r>
            <a:r>
              <a:rPr lang="it-IT" sz="2000" b="1" dirty="0" smtClean="0"/>
              <a:t> E LE VARIE TIPOLOGIE</a:t>
            </a:r>
            <a:endParaRPr lang="it-IT" sz="2000" b="1" dirty="0"/>
          </a:p>
        </p:txBody>
      </p:sp>
      <p:sp>
        <p:nvSpPr>
          <p:cNvPr id="10" name="Rettangolo arrotondato 9"/>
          <p:cNvSpPr/>
          <p:nvPr/>
        </p:nvSpPr>
        <p:spPr>
          <a:xfrm>
            <a:off x="323528" y="1268760"/>
            <a:ext cx="3384376" cy="1008112"/>
          </a:xfrm>
          <a:prstGeom prst="roundRect">
            <a:avLst/>
          </a:prstGeom>
          <a:ln w="28575">
            <a:solidFill>
              <a:srgbClr val="CC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323528" y="1340768"/>
            <a:ext cx="35283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Le discrepanze </a:t>
            </a:r>
            <a:r>
              <a:rPr lang="it-IT" dirty="0" smtClean="0"/>
              <a:t>tra il sé reale, il sé ideale e la norma possono indurre al cambiamento</a:t>
            </a:r>
            <a:endParaRPr lang="it-IT" dirty="0"/>
          </a:p>
        </p:txBody>
      </p:sp>
      <p:sp>
        <p:nvSpPr>
          <p:cNvPr id="11" name="Freccia a destra rientrata 10"/>
          <p:cNvSpPr/>
          <p:nvPr/>
        </p:nvSpPr>
        <p:spPr>
          <a:xfrm>
            <a:off x="3923928" y="1570959"/>
            <a:ext cx="504056" cy="288032"/>
          </a:xfrm>
          <a:prstGeom prst="notchedRight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asellaDiTesto 11"/>
          <p:cNvSpPr txBox="1"/>
          <p:nvPr/>
        </p:nvSpPr>
        <p:spPr>
          <a:xfrm>
            <a:off x="4680992" y="1202268"/>
            <a:ext cx="3779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Regolazione del Sé:</a:t>
            </a:r>
          </a:p>
          <a:p>
            <a:r>
              <a:rPr lang="it-IT" dirty="0" smtClean="0"/>
              <a:t>Strategie utili per far corrispondere il nostro comportamento a un modello ideale o normativo</a:t>
            </a:r>
            <a:endParaRPr lang="it-IT" dirty="0"/>
          </a:p>
        </p:txBody>
      </p:sp>
      <p:sp>
        <p:nvSpPr>
          <p:cNvPr id="13" name="Rettangolo arrotondato 12"/>
          <p:cNvSpPr/>
          <p:nvPr/>
        </p:nvSpPr>
        <p:spPr>
          <a:xfrm>
            <a:off x="4644008" y="1202268"/>
            <a:ext cx="3672408" cy="1218620"/>
          </a:xfrm>
          <a:prstGeom prst="roundRect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4" name="Connettore 2 13"/>
          <p:cNvCxnSpPr/>
          <p:nvPr/>
        </p:nvCxnSpPr>
        <p:spPr>
          <a:xfrm>
            <a:off x="6444208" y="2420888"/>
            <a:ext cx="0" cy="432048"/>
          </a:xfrm>
          <a:prstGeom prst="straightConnector1">
            <a:avLst/>
          </a:prstGeom>
          <a:ln w="5715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sellaDiTesto 14"/>
          <p:cNvSpPr txBox="1"/>
          <p:nvPr/>
        </p:nvSpPr>
        <p:spPr>
          <a:xfrm>
            <a:off x="4932040" y="2852936"/>
            <a:ext cx="3528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L’essere umano pone attenzione su se stesso = </a:t>
            </a:r>
            <a:r>
              <a:rPr lang="it-IT" b="1" i="1" dirty="0" smtClean="0"/>
              <a:t>focalizzazione sul </a:t>
            </a:r>
            <a:r>
              <a:rPr lang="it-IT" b="1" i="1" dirty="0" err="1"/>
              <a:t>S</a:t>
            </a:r>
            <a:r>
              <a:rPr lang="it-IT" b="1" i="1" dirty="0" err="1" smtClean="0"/>
              <a:t>è</a:t>
            </a:r>
            <a:endParaRPr lang="it-IT" b="1" i="1" dirty="0"/>
          </a:p>
        </p:txBody>
      </p:sp>
      <p:cxnSp>
        <p:nvCxnSpPr>
          <p:cNvPr id="22" name="Connettore 1 21"/>
          <p:cNvCxnSpPr/>
          <p:nvPr/>
        </p:nvCxnSpPr>
        <p:spPr>
          <a:xfrm>
            <a:off x="6084168" y="3429000"/>
            <a:ext cx="1800200" cy="0"/>
          </a:xfrm>
          <a:prstGeom prst="line">
            <a:avLst/>
          </a:prstGeom>
          <a:ln w="28575">
            <a:solidFill>
              <a:srgbClr val="CC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2 22"/>
          <p:cNvCxnSpPr/>
          <p:nvPr/>
        </p:nvCxnSpPr>
        <p:spPr>
          <a:xfrm>
            <a:off x="6948264" y="3429000"/>
            <a:ext cx="0" cy="432048"/>
          </a:xfrm>
          <a:prstGeom prst="straightConnector1">
            <a:avLst/>
          </a:prstGeom>
          <a:ln w="5715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asellaDiTesto 23"/>
          <p:cNvSpPr txBox="1"/>
          <p:nvPr/>
        </p:nvSpPr>
        <p:spPr>
          <a:xfrm>
            <a:off x="4760390" y="3896487"/>
            <a:ext cx="43555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i="1" dirty="0" smtClean="0"/>
              <a:t>Autoconsapevolezza</a:t>
            </a:r>
          </a:p>
          <a:p>
            <a:pPr algn="ctr"/>
            <a:r>
              <a:rPr lang="it-IT" dirty="0" smtClean="0"/>
              <a:t>Orientamento durevole delle persone a dirigere l’attenzione verso se stesse per valutare se i propri comportamenti sono in linea con le norme</a:t>
            </a:r>
            <a:endParaRPr lang="it-IT" dirty="0"/>
          </a:p>
        </p:txBody>
      </p:sp>
      <p:sp>
        <p:nvSpPr>
          <p:cNvPr id="25" name="Fumetto 3 24"/>
          <p:cNvSpPr/>
          <p:nvPr/>
        </p:nvSpPr>
        <p:spPr>
          <a:xfrm>
            <a:off x="364294" y="2924769"/>
            <a:ext cx="4104456" cy="2198918"/>
          </a:xfrm>
          <a:prstGeom prst="wedgeEllipseCallout">
            <a:avLst>
              <a:gd name="adj1" fmla="val 41880"/>
              <a:gd name="adj2" fmla="val 56807"/>
            </a:avLst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CasellaDiTesto 25"/>
          <p:cNvSpPr txBox="1"/>
          <p:nvPr/>
        </p:nvSpPr>
        <p:spPr>
          <a:xfrm>
            <a:off x="819214" y="3285564"/>
            <a:ext cx="335674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Va ricordato che le strategie che si decideranno di usare dipenderanno dall’ </a:t>
            </a:r>
            <a:r>
              <a:rPr lang="it-IT" i="1" dirty="0" smtClean="0"/>
              <a:t>Autoefficacia</a:t>
            </a:r>
            <a:r>
              <a:rPr lang="it-IT" dirty="0" smtClean="0"/>
              <a:t> che il soggetto possiede per ottenere il risultato che spera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23807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3" grpId="0"/>
      <p:bldP spid="11" grpId="0" animBg="1"/>
      <p:bldP spid="12" grpId="0"/>
      <p:bldP spid="13" grpId="0" animBg="1"/>
      <p:bldP spid="15" grpId="0"/>
      <p:bldP spid="24" grpId="0"/>
      <p:bldP spid="25" grpId="0" animBg="1"/>
      <p:bldP spid="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11</a:t>
            </a:fld>
            <a:endParaRPr lang="it-IT"/>
          </a:p>
        </p:txBody>
      </p:sp>
      <p:sp>
        <p:nvSpPr>
          <p:cNvPr id="2" name="CasellaDiTesto 1"/>
          <p:cNvSpPr txBox="1"/>
          <p:nvPr/>
        </p:nvSpPr>
        <p:spPr>
          <a:xfrm>
            <a:off x="1979712" y="692696"/>
            <a:ext cx="51125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FATTORI CHE INFLUENZANO IL S</a:t>
            </a:r>
            <a:r>
              <a:rPr lang="it-IT" sz="2000" b="1" dirty="0" smtClean="0">
                <a:latin typeface="Calibri" panose="020F0502020204030204" pitchFamily="34" charset="0"/>
              </a:rPr>
              <a:t>É</a:t>
            </a:r>
            <a:endParaRPr lang="it-IT" sz="2000" b="1" dirty="0"/>
          </a:p>
        </p:txBody>
      </p:sp>
      <p:sp>
        <p:nvSpPr>
          <p:cNvPr id="5" name="Pentagono 4"/>
          <p:cNvSpPr/>
          <p:nvPr/>
        </p:nvSpPr>
        <p:spPr>
          <a:xfrm>
            <a:off x="107504" y="1340768"/>
            <a:ext cx="2016224" cy="646331"/>
          </a:xfrm>
          <a:prstGeom prst="homePlate">
            <a:avLst>
              <a:gd name="adj" fmla="val 70491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179512" y="1340768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FUNZIONE</a:t>
            </a:r>
          </a:p>
          <a:p>
            <a:r>
              <a:rPr lang="it-IT" dirty="0" smtClean="0"/>
              <a:t>DEI RUOLI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2411760" y="1248435"/>
            <a:ext cx="57606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La psicologia sociale definisce ruoli gli aspetti diversi del sé racchiusi nel già citato concetto della complessità del Sé.</a:t>
            </a:r>
          </a:p>
          <a:p>
            <a:r>
              <a:rPr lang="it-IT" dirty="0" smtClean="0"/>
              <a:t>Una persona può assumere più ruoli ma si cambia comportamento in base al contesto: si è studenti a scuola e figli a casa, per esempio.</a:t>
            </a:r>
            <a:endParaRPr lang="it-IT" dirty="0"/>
          </a:p>
        </p:txBody>
      </p:sp>
      <p:sp>
        <p:nvSpPr>
          <p:cNvPr id="7" name="Pentagono 6"/>
          <p:cNvSpPr/>
          <p:nvPr/>
        </p:nvSpPr>
        <p:spPr>
          <a:xfrm>
            <a:off x="107504" y="2996952"/>
            <a:ext cx="2016224" cy="646331"/>
          </a:xfrm>
          <a:prstGeom prst="homePlate">
            <a:avLst>
              <a:gd name="adj" fmla="val 70491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CasellaDiTesto 7"/>
          <p:cNvSpPr txBox="1"/>
          <p:nvPr/>
        </p:nvSpPr>
        <p:spPr>
          <a:xfrm>
            <a:off x="179512" y="2996952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ESPERIENZA SOCIALE</a:t>
            </a: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2411760" y="2924944"/>
            <a:ext cx="64087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Le esperienze che si fanno sono uniche e formano il senso distintivo delle persone come esseri irripetibili.</a:t>
            </a:r>
          </a:p>
          <a:p>
            <a:r>
              <a:rPr lang="it-IT" dirty="0" smtClean="0"/>
              <a:t>Avere esperienze positive e stimolanti aiuta a sentirsi competenti.</a:t>
            </a:r>
            <a:endParaRPr lang="it-IT" dirty="0"/>
          </a:p>
        </p:txBody>
      </p:sp>
      <p:sp>
        <p:nvSpPr>
          <p:cNvPr id="10" name="Pentagono 9"/>
          <p:cNvSpPr/>
          <p:nvPr/>
        </p:nvSpPr>
        <p:spPr>
          <a:xfrm>
            <a:off x="107504" y="4329970"/>
            <a:ext cx="2016224" cy="646331"/>
          </a:xfrm>
          <a:prstGeom prst="homePlate">
            <a:avLst>
              <a:gd name="adj" fmla="val 70491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CasellaDiTesto 10"/>
          <p:cNvSpPr txBox="1"/>
          <p:nvPr/>
        </p:nvSpPr>
        <p:spPr>
          <a:xfrm>
            <a:off x="181399" y="4468469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AUTOSTIMA</a:t>
            </a:r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2411760" y="4293096"/>
            <a:ext cx="64087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Valutazione che la persone dà di se stessa tramite l’</a:t>
            </a:r>
            <a:r>
              <a:rPr lang="it-IT" dirty="0" err="1" smtClean="0"/>
              <a:t>autoapprovazione</a:t>
            </a:r>
            <a:r>
              <a:rPr lang="it-IT" dirty="0" smtClean="0"/>
              <a:t> del valore personale. </a:t>
            </a:r>
          </a:p>
          <a:p>
            <a:r>
              <a:rPr lang="it-IT" dirty="0" smtClean="0"/>
              <a:t>Alta e bassa autostima hanno conseguenze importanti per la vita sociale delle persone.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55639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3" grpId="0"/>
      <p:bldP spid="6" grpId="0"/>
      <p:bldP spid="7" grpId="0" animBg="1"/>
      <p:bldP spid="8" grpId="0"/>
      <p:bldP spid="9" grpId="0"/>
      <p:bldP spid="10" grpId="0" animBg="1"/>
      <p:bldP spid="11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12</a:t>
            </a:fld>
            <a:endParaRPr lang="it-IT"/>
          </a:p>
        </p:txBody>
      </p:sp>
      <p:sp>
        <p:nvSpPr>
          <p:cNvPr id="2" name="CasellaDiTesto 1"/>
          <p:cNvSpPr txBox="1"/>
          <p:nvPr/>
        </p:nvSpPr>
        <p:spPr>
          <a:xfrm>
            <a:off x="1979712" y="692696"/>
            <a:ext cx="51125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FATTORI CHE INFLUENZANO IL S</a:t>
            </a:r>
            <a:r>
              <a:rPr lang="it-IT" sz="2000" b="1" dirty="0" smtClean="0">
                <a:latin typeface="Calibri" panose="020F0502020204030204" pitchFamily="34" charset="0"/>
              </a:rPr>
              <a:t>É</a:t>
            </a:r>
            <a:endParaRPr lang="it-IT" sz="20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11828" y="1189717"/>
            <a:ext cx="32403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i="1" dirty="0" smtClean="0"/>
              <a:t>Esperienze sociali</a:t>
            </a:r>
          </a:p>
          <a:p>
            <a:pPr algn="ctr"/>
            <a:r>
              <a:rPr lang="it-IT" b="1" i="1" dirty="0" smtClean="0"/>
              <a:t>+</a:t>
            </a:r>
          </a:p>
          <a:p>
            <a:pPr algn="ctr"/>
            <a:r>
              <a:rPr lang="it-IT" b="1" i="1" dirty="0" smtClean="0"/>
              <a:t>autostima </a:t>
            </a:r>
            <a:endParaRPr lang="it-IT" b="1" i="1" dirty="0"/>
          </a:p>
        </p:txBody>
      </p:sp>
      <p:cxnSp>
        <p:nvCxnSpPr>
          <p:cNvPr id="5" name="Connettore 2 4"/>
          <p:cNvCxnSpPr/>
          <p:nvPr/>
        </p:nvCxnSpPr>
        <p:spPr>
          <a:xfrm>
            <a:off x="2843808" y="1646660"/>
            <a:ext cx="503338" cy="0"/>
          </a:xfrm>
          <a:prstGeom prst="straightConnector1">
            <a:avLst/>
          </a:prstGeom>
          <a:ln w="5715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sellaDiTesto 5"/>
          <p:cNvSpPr txBox="1"/>
          <p:nvPr/>
        </p:nvSpPr>
        <p:spPr>
          <a:xfrm>
            <a:off x="3421564" y="1459493"/>
            <a:ext cx="4690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Fondamentali per una immagine di sé positiva.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3714446" y="2208089"/>
            <a:ext cx="4739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Le minacce al concetto di </a:t>
            </a:r>
            <a:r>
              <a:rPr lang="it-IT" dirty="0" smtClean="0"/>
              <a:t>Sé minano </a:t>
            </a:r>
            <a:r>
              <a:rPr lang="it-IT" dirty="0"/>
              <a:t>l’autostima </a:t>
            </a:r>
          </a:p>
        </p:txBody>
      </p:sp>
      <p:cxnSp>
        <p:nvCxnSpPr>
          <p:cNvPr id="11" name="Connettore 2 10"/>
          <p:cNvCxnSpPr/>
          <p:nvPr/>
        </p:nvCxnSpPr>
        <p:spPr>
          <a:xfrm>
            <a:off x="6084168" y="1828825"/>
            <a:ext cx="0" cy="376039"/>
          </a:xfrm>
          <a:prstGeom prst="straightConnector1">
            <a:avLst/>
          </a:prstGeom>
          <a:ln w="5715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llout con freccia in giù 12"/>
          <p:cNvSpPr/>
          <p:nvPr/>
        </p:nvSpPr>
        <p:spPr>
          <a:xfrm>
            <a:off x="4046008" y="2195512"/>
            <a:ext cx="814024" cy="926812"/>
          </a:xfrm>
          <a:prstGeom prst="downArrowCallout">
            <a:avLst>
              <a:gd name="adj1" fmla="val 18488"/>
              <a:gd name="adj2" fmla="val 21744"/>
              <a:gd name="adj3" fmla="val 29884"/>
              <a:gd name="adj4" fmla="val 45245"/>
            </a:avLst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CasellaDiTesto 13"/>
          <p:cNvSpPr txBox="1"/>
          <p:nvPr/>
        </p:nvSpPr>
        <p:spPr>
          <a:xfrm>
            <a:off x="1715344" y="3169011"/>
            <a:ext cx="590465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rgbClr val="CC0000"/>
              </a:buClr>
            </a:pPr>
            <a:r>
              <a:rPr lang="it-IT" i="1" dirty="0" smtClean="0"/>
              <a:t>Strategia per affrontarle</a:t>
            </a:r>
          </a:p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§"/>
            </a:pPr>
            <a:r>
              <a:rPr lang="it-IT" dirty="0" smtClean="0"/>
              <a:t>FUGA, allontanarsi fisicamente</a:t>
            </a:r>
          </a:p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§"/>
            </a:pPr>
            <a:r>
              <a:rPr lang="it-IT" dirty="0" smtClean="0"/>
              <a:t>RIFIUTO, comportamenti rischiosi (alcol, droghe ecc.)</a:t>
            </a:r>
          </a:p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§"/>
            </a:pPr>
            <a:r>
              <a:rPr lang="it-IT" dirty="0" smtClean="0"/>
              <a:t>MINIMIZZAZIONE, viene rivalutato l’aspetto del Sé minacciato o si rafforzano aspetti positivi</a:t>
            </a:r>
          </a:p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§"/>
            </a:pPr>
            <a:r>
              <a:rPr lang="it-IT" dirty="0" smtClean="0"/>
              <a:t>ESPRESSIONE DEL PROPRIO S</a:t>
            </a:r>
            <a:r>
              <a:rPr lang="it-IT" dirty="0" smtClean="0">
                <a:latin typeface="Calibri" panose="020F0502020204030204" pitchFamily="34" charset="0"/>
              </a:rPr>
              <a:t>É, si comunica ad altri la minaccia diminuendo cosi la pressione emotiva</a:t>
            </a:r>
            <a:endParaRPr lang="it-IT" dirty="0" smtClean="0"/>
          </a:p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§"/>
            </a:pPr>
            <a:r>
              <a:rPr lang="it-IT" dirty="0" smtClean="0"/>
              <a:t>ATTACCARE LA MINACCIA, farsi aiutare o screditare la fonte. </a:t>
            </a:r>
          </a:p>
        </p:txBody>
      </p:sp>
    </p:spTree>
    <p:extLst>
      <p:ext uri="{BB962C8B-B14F-4D97-AF65-F5344CB8AC3E}">
        <p14:creationId xmlns:p14="http://schemas.microsoft.com/office/powerpoint/2010/main" val="1690139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10" grpId="0"/>
      <p:bldP spid="13" grpId="0" animBg="1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13</a:t>
            </a:fld>
            <a:endParaRPr lang="it-IT"/>
          </a:p>
        </p:txBody>
      </p:sp>
      <p:sp>
        <p:nvSpPr>
          <p:cNvPr id="2" name="CasellaDiTesto 1"/>
          <p:cNvSpPr txBox="1"/>
          <p:nvPr/>
        </p:nvSpPr>
        <p:spPr>
          <a:xfrm>
            <a:off x="1979712" y="692696"/>
            <a:ext cx="51125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FATTORI CHE INFLUENZANO IL S</a:t>
            </a:r>
            <a:r>
              <a:rPr lang="it-IT" sz="2000" b="1" dirty="0" smtClean="0">
                <a:latin typeface="Calibri" panose="020F0502020204030204" pitchFamily="34" charset="0"/>
              </a:rPr>
              <a:t>É</a:t>
            </a:r>
            <a:endParaRPr lang="it-IT" sz="2000" b="1" dirty="0"/>
          </a:p>
        </p:txBody>
      </p:sp>
      <p:sp>
        <p:nvSpPr>
          <p:cNvPr id="5" name="Pentagono 4"/>
          <p:cNvSpPr/>
          <p:nvPr/>
        </p:nvSpPr>
        <p:spPr>
          <a:xfrm>
            <a:off x="107504" y="1697967"/>
            <a:ext cx="2016224" cy="646331"/>
          </a:xfrm>
          <a:prstGeom prst="homePlate">
            <a:avLst>
              <a:gd name="adj" fmla="val 70491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107504" y="1697967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IL CONFRONTO SOCIALE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2839045" y="1542747"/>
            <a:ext cx="37093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i="1" dirty="0" smtClean="0"/>
              <a:t>«Le persone si confrontano</a:t>
            </a:r>
          </a:p>
          <a:p>
            <a:pPr algn="ctr"/>
            <a:r>
              <a:rPr lang="it-IT" i="1" dirty="0" smtClean="0"/>
              <a:t> con gli altri per conoscere se stessi.» </a:t>
            </a:r>
            <a:endParaRPr lang="it-IT" dirty="0"/>
          </a:p>
          <a:p>
            <a:pPr algn="ctr"/>
            <a:r>
              <a:rPr lang="it-IT" dirty="0" smtClean="0"/>
              <a:t>Teoria del confronto sociale</a:t>
            </a:r>
          </a:p>
          <a:p>
            <a:pPr algn="ctr"/>
            <a:r>
              <a:rPr lang="it-IT" dirty="0" smtClean="0"/>
              <a:t>di </a:t>
            </a:r>
            <a:r>
              <a:rPr lang="it-IT" dirty="0" err="1" smtClean="0"/>
              <a:t>Festinger</a:t>
            </a:r>
            <a:r>
              <a:rPr lang="it-IT" dirty="0" smtClean="0"/>
              <a:t>, 1954</a:t>
            </a:r>
            <a:endParaRPr lang="it-IT" dirty="0"/>
          </a:p>
        </p:txBody>
      </p:sp>
      <p:sp>
        <p:nvSpPr>
          <p:cNvPr id="7" name="Ovale 6"/>
          <p:cNvSpPr/>
          <p:nvPr/>
        </p:nvSpPr>
        <p:spPr>
          <a:xfrm>
            <a:off x="2754288" y="1268759"/>
            <a:ext cx="3888432" cy="1787049"/>
          </a:xfrm>
          <a:prstGeom prst="ellipse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CasellaDiTesto 7"/>
          <p:cNvSpPr txBox="1"/>
          <p:nvPr/>
        </p:nvSpPr>
        <p:spPr>
          <a:xfrm>
            <a:off x="961901" y="3569573"/>
            <a:ext cx="28083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Perché si usa?</a:t>
            </a:r>
          </a:p>
          <a:p>
            <a:r>
              <a:rPr lang="it-IT" dirty="0" smtClean="0"/>
              <a:t>Le persone sono attente alle informazioni legate al Sé e sono interessate a scoprire i loro talenti/abilità in situazioni di incertezza</a:t>
            </a: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4750891" y="3551917"/>
            <a:ext cx="41399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Con chi ci confrontiamo?</a:t>
            </a:r>
          </a:p>
          <a:p>
            <a:r>
              <a:rPr lang="it-IT" i="1" dirty="0" smtClean="0"/>
              <a:t>Tra persone simili</a:t>
            </a:r>
            <a:r>
              <a:rPr lang="it-IT" dirty="0" smtClean="0"/>
              <a:t>: per valutare le nostre capacità e opinioni</a:t>
            </a:r>
          </a:p>
          <a:p>
            <a:r>
              <a:rPr lang="it-IT" i="1" dirty="0" smtClean="0"/>
              <a:t>Confronto verso il basso</a:t>
            </a:r>
            <a:r>
              <a:rPr lang="it-IT" dirty="0" smtClean="0"/>
              <a:t>: con lo scopo di sostenere la nostra immagine</a:t>
            </a:r>
          </a:p>
          <a:p>
            <a:r>
              <a:rPr lang="it-IT" i="1" dirty="0" smtClean="0"/>
              <a:t>Confronto verso l’alto</a:t>
            </a:r>
            <a:r>
              <a:rPr lang="it-IT" dirty="0" smtClean="0"/>
              <a:t>: per capire quale sia il criterio di eccellenza, ci si confronta con chi è più dotato </a:t>
            </a:r>
            <a:endParaRPr lang="it-IT" dirty="0"/>
          </a:p>
        </p:txBody>
      </p:sp>
      <p:cxnSp>
        <p:nvCxnSpPr>
          <p:cNvPr id="10" name="Connettore 2 9"/>
          <p:cNvCxnSpPr>
            <a:stCxn id="7" idx="3"/>
          </p:cNvCxnSpPr>
          <p:nvPr/>
        </p:nvCxnSpPr>
        <p:spPr>
          <a:xfrm flipH="1">
            <a:off x="3131840" y="2794101"/>
            <a:ext cx="191896" cy="634899"/>
          </a:xfrm>
          <a:prstGeom prst="straightConnector1">
            <a:avLst/>
          </a:prstGeom>
          <a:ln w="5715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2 10"/>
          <p:cNvCxnSpPr/>
          <p:nvPr/>
        </p:nvCxnSpPr>
        <p:spPr>
          <a:xfrm>
            <a:off x="6084168" y="2794101"/>
            <a:ext cx="288032" cy="634899"/>
          </a:xfrm>
          <a:prstGeom prst="straightConnector1">
            <a:avLst/>
          </a:prstGeom>
          <a:ln w="5715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6822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/>
      <p:bldP spid="6" grpId="0"/>
      <p:bldP spid="7" grpId="0" animBg="1"/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14</a:t>
            </a:fld>
            <a:endParaRPr lang="it-IT"/>
          </a:p>
        </p:txBody>
      </p:sp>
      <p:sp>
        <p:nvSpPr>
          <p:cNvPr id="2" name="CasellaDiTesto 1"/>
          <p:cNvSpPr txBox="1"/>
          <p:nvPr/>
        </p:nvSpPr>
        <p:spPr>
          <a:xfrm>
            <a:off x="1979712" y="692696"/>
            <a:ext cx="51125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FATTORI CHE INFLUENZANO IL S</a:t>
            </a:r>
            <a:r>
              <a:rPr lang="it-IT" sz="2000" b="1" dirty="0" smtClean="0">
                <a:latin typeface="Calibri" panose="020F0502020204030204" pitchFamily="34" charset="0"/>
              </a:rPr>
              <a:t>É</a:t>
            </a:r>
            <a:endParaRPr lang="it-IT" sz="2000" b="1" dirty="0"/>
          </a:p>
        </p:txBody>
      </p:sp>
      <p:sp>
        <p:nvSpPr>
          <p:cNvPr id="12" name="Pentagono 11"/>
          <p:cNvSpPr/>
          <p:nvPr/>
        </p:nvSpPr>
        <p:spPr>
          <a:xfrm>
            <a:off x="107504" y="1439647"/>
            <a:ext cx="1872208" cy="646331"/>
          </a:xfrm>
          <a:prstGeom prst="homePlate">
            <a:avLst>
              <a:gd name="adj" fmla="val 70491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CasellaDiTesto 12"/>
          <p:cNvSpPr txBox="1"/>
          <p:nvPr/>
        </p:nvSpPr>
        <p:spPr>
          <a:xfrm>
            <a:off x="251520" y="1583663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CULTURA</a:t>
            </a:r>
            <a:endParaRPr lang="it-IT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2339752" y="1325523"/>
            <a:ext cx="59046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Quello che in una cultura è giustificato come comportamento positivo e auspicabile, può non esserlo in un’altra cultura: la cultura ci plasma.</a:t>
            </a:r>
            <a:endParaRPr lang="it-IT" dirty="0"/>
          </a:p>
        </p:txBody>
      </p:sp>
      <p:sp>
        <p:nvSpPr>
          <p:cNvPr id="15" name="CasellaDiTesto 14"/>
          <p:cNvSpPr txBox="1"/>
          <p:nvPr/>
        </p:nvSpPr>
        <p:spPr>
          <a:xfrm>
            <a:off x="1403648" y="2708920"/>
            <a:ext cx="597666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Ø"/>
            </a:pPr>
            <a:r>
              <a:rPr lang="it-IT" dirty="0" smtClean="0"/>
              <a:t>CULTURE INDIVIDUALISTE: è fondamentale il </a:t>
            </a:r>
            <a:r>
              <a:rPr lang="it-IT" u="sng" dirty="0" smtClean="0"/>
              <a:t>Sé individuale </a:t>
            </a:r>
            <a:r>
              <a:rPr lang="it-IT" dirty="0" smtClean="0"/>
              <a:t>e giocano un ruolo predominante i benefici e l’armonia del proprio gruppo. </a:t>
            </a:r>
          </a:p>
          <a:p>
            <a:pPr marL="271463">
              <a:buClr>
                <a:srgbClr val="CC0000"/>
              </a:buClr>
            </a:pPr>
            <a:r>
              <a:rPr lang="it-IT" dirty="0" smtClean="0"/>
              <a:t>Tipiche di regioni dell’Europa occidentale e settentrionale, Nord America, Australia, Nuova Zelanda.</a:t>
            </a:r>
          </a:p>
          <a:p>
            <a:pPr>
              <a:buClr>
                <a:srgbClr val="CC0000"/>
              </a:buClr>
            </a:pPr>
            <a:endParaRPr lang="it-IT" dirty="0" smtClean="0"/>
          </a:p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Ø"/>
            </a:pPr>
            <a:r>
              <a:rPr lang="it-IT" dirty="0" smtClean="0"/>
              <a:t>CULTURE COLLETTIVISTICHE: danno importante al contesto relazionale, quindi al </a:t>
            </a:r>
            <a:r>
              <a:rPr lang="it-IT" u="sng" dirty="0" smtClean="0"/>
              <a:t>Sé collettivo</a:t>
            </a:r>
            <a:r>
              <a:rPr lang="it-IT" dirty="0" smtClean="0"/>
              <a:t>. Valorizzano l’interdipendenza tra persone.</a:t>
            </a:r>
          </a:p>
          <a:p>
            <a:pPr>
              <a:buClr>
                <a:srgbClr val="CC0000"/>
              </a:buClr>
            </a:pPr>
            <a:r>
              <a:rPr lang="it-IT" dirty="0"/>
              <a:t> </a:t>
            </a:r>
            <a:r>
              <a:rPr lang="it-IT" dirty="0" smtClean="0"/>
              <a:t>    Tipiche delle regioni asiatiche e latinoamericane.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69044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15</a:t>
            </a:fld>
            <a:endParaRPr lang="it-IT"/>
          </a:p>
        </p:txBody>
      </p:sp>
      <p:sp>
        <p:nvSpPr>
          <p:cNvPr id="6" name="Fumetto 4 5"/>
          <p:cNvSpPr/>
          <p:nvPr/>
        </p:nvSpPr>
        <p:spPr>
          <a:xfrm>
            <a:off x="449542" y="693453"/>
            <a:ext cx="2160240" cy="1152128"/>
          </a:xfrm>
          <a:prstGeom prst="cloudCallout">
            <a:avLst>
              <a:gd name="adj1" fmla="val -29149"/>
              <a:gd name="adj2" fmla="val 75894"/>
            </a:avLst>
          </a:prstGeom>
          <a:ln w="19050">
            <a:solidFill>
              <a:srgbClr val="CC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CasellaDiTesto 6"/>
          <p:cNvSpPr txBox="1"/>
          <p:nvPr/>
        </p:nvSpPr>
        <p:spPr>
          <a:xfrm>
            <a:off x="647564" y="977130"/>
            <a:ext cx="17641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 smtClean="0"/>
              <a:t>CI CONOSCIAMO VERAMENTE?</a:t>
            </a:r>
            <a:endParaRPr lang="it-IT" sz="1600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1187624" y="2129258"/>
            <a:ext cx="7128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 smtClean="0"/>
              <a:t>Tre modalità per conoscere se stessi dalla letteratura psicosociale</a:t>
            </a:r>
            <a:endParaRPr lang="it-IT" sz="2000" b="1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647564" y="2884633"/>
            <a:ext cx="803923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it-IT" dirty="0" smtClean="0"/>
              <a:t>TEORIA DELL’ ALUTOCERCEZIONE (</a:t>
            </a:r>
            <a:r>
              <a:rPr lang="it-IT" dirty="0" err="1" smtClean="0"/>
              <a:t>Bem</a:t>
            </a:r>
            <a:r>
              <a:rPr lang="it-IT" dirty="0" smtClean="0"/>
              <a:t>, 1972). Quando i nostri comportamenti sono ambigui o incerti lo capiamo osservando la situazione in cui ci troviamo. Utile soprattutto per gli aspetti de Sé secondari.</a:t>
            </a:r>
          </a:p>
          <a:p>
            <a:pPr marL="342900" indent="-342900">
              <a:buFont typeface="+mj-lt"/>
              <a:buAutoNum type="arabicPeriod"/>
            </a:pPr>
            <a:r>
              <a:rPr lang="it-IT" dirty="0" smtClean="0"/>
              <a:t>AUTORIFLESSIONE. Si tratta del «guardarsi dentro», avere accesso alle informazioni che solo noi possiamo scrutare. Si può però commettere l’errore si sopravvalutarsi.</a:t>
            </a:r>
          </a:p>
          <a:p>
            <a:pPr marL="342900" indent="-342900">
              <a:buAutoNum type="arabicPeriod"/>
            </a:pPr>
            <a:r>
              <a:rPr lang="it-IT" dirty="0" smtClean="0"/>
              <a:t>CONFRONTO CON GLI ALTRI. Riprende la teoria del confronto sociale di </a:t>
            </a:r>
            <a:r>
              <a:rPr lang="it-IT" dirty="0" err="1" smtClean="0"/>
              <a:t>Festinger</a:t>
            </a:r>
            <a:r>
              <a:rPr lang="it-IT" dirty="0" smtClean="0"/>
              <a:t>. Possiamo però sbagliare la dove si abbia la tendenza a porre confronti con amici o persone cara che solitamente sono simili a noi.</a:t>
            </a:r>
          </a:p>
          <a:p>
            <a:pPr marL="342900" indent="-342900">
              <a:buAutoNum type="arabicPeriod"/>
            </a:pPr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72966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16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1979712" y="796642"/>
            <a:ext cx="51125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IL CONCETTO DI IDENTITÁ</a:t>
            </a:r>
            <a:endParaRPr lang="it-IT" sz="2000" b="1" dirty="0"/>
          </a:p>
        </p:txBody>
      </p:sp>
      <p:sp>
        <p:nvSpPr>
          <p:cNvPr id="5" name="Ovale 4"/>
          <p:cNvSpPr/>
          <p:nvPr/>
        </p:nvSpPr>
        <p:spPr>
          <a:xfrm>
            <a:off x="395536" y="1340768"/>
            <a:ext cx="1080120" cy="864096"/>
          </a:xfrm>
          <a:prstGeom prst="ellipse">
            <a:avLst/>
          </a:prstGeom>
          <a:ln w="12700">
            <a:solidFill>
              <a:srgbClr val="CC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CasellaDiTesto 1"/>
          <p:cNvSpPr txBox="1"/>
          <p:nvPr/>
        </p:nvSpPr>
        <p:spPr>
          <a:xfrm>
            <a:off x="395536" y="1588150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IDENTITÁ</a:t>
            </a:r>
            <a:endParaRPr lang="it-IT" dirty="0"/>
          </a:p>
        </p:txBody>
      </p:sp>
      <p:sp>
        <p:nvSpPr>
          <p:cNvPr id="6" name="Freccia a destra 5"/>
          <p:cNvSpPr/>
          <p:nvPr/>
        </p:nvSpPr>
        <p:spPr>
          <a:xfrm>
            <a:off x="1475656" y="1608475"/>
            <a:ext cx="504056" cy="328682"/>
          </a:xfrm>
          <a:prstGeom prst="rightArrow">
            <a:avLst/>
          </a:prstGeom>
          <a:ln w="12700">
            <a:solidFill>
              <a:srgbClr val="CC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CasellaDiTesto 6"/>
          <p:cNvSpPr txBox="1"/>
          <p:nvPr/>
        </p:nvSpPr>
        <p:spPr>
          <a:xfrm>
            <a:off x="2195736" y="1357317"/>
            <a:ext cx="64910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Percezione che abbiamo di noi stessi come esseri unici e distinti fra gli altri nello spazio e nel tempo. È determinata dall’insieme delle dotazioni biologiche, dell’organizzazione, dell’esperienza personale e dell’ambiente culturale di ciascuno di noi.</a:t>
            </a:r>
            <a:endParaRPr lang="it-IT" dirty="0"/>
          </a:p>
        </p:txBody>
      </p:sp>
      <p:sp>
        <p:nvSpPr>
          <p:cNvPr id="8" name="Pergamena 2 7"/>
          <p:cNvSpPr/>
          <p:nvPr/>
        </p:nvSpPr>
        <p:spPr>
          <a:xfrm>
            <a:off x="172120" y="2924944"/>
            <a:ext cx="1854375" cy="864096"/>
          </a:xfrm>
          <a:prstGeom prst="horizontalScroll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i="1" dirty="0" err="1" smtClean="0">
                <a:solidFill>
                  <a:schemeClr val="tx1"/>
                </a:solidFill>
              </a:rPr>
              <a:t>Tajfel</a:t>
            </a:r>
            <a:r>
              <a:rPr lang="it-IT" i="1" dirty="0" smtClean="0">
                <a:solidFill>
                  <a:schemeClr val="tx1"/>
                </a:solidFill>
              </a:rPr>
              <a:t> e Turner (1979)</a:t>
            </a:r>
            <a:endParaRPr lang="it-IT" i="1" dirty="0">
              <a:solidFill>
                <a:schemeClr val="tx1"/>
              </a:solidFill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1115616" y="3810666"/>
            <a:ext cx="6948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L’identità è paragonabile a un continuum costituito da due poli diversi: </a:t>
            </a:r>
          </a:p>
          <a:p>
            <a:endParaRPr lang="it-IT" dirty="0"/>
          </a:p>
        </p:txBody>
      </p:sp>
      <p:cxnSp>
        <p:nvCxnSpPr>
          <p:cNvPr id="11" name="Connettore 2 10"/>
          <p:cNvCxnSpPr/>
          <p:nvPr/>
        </p:nvCxnSpPr>
        <p:spPr>
          <a:xfrm>
            <a:off x="1763688" y="4581128"/>
            <a:ext cx="4968552" cy="0"/>
          </a:xfrm>
          <a:prstGeom prst="straightConnector1">
            <a:avLst/>
          </a:prstGeom>
          <a:ln w="5715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sellaDiTesto 11"/>
          <p:cNvSpPr txBox="1"/>
          <p:nvPr/>
        </p:nvSpPr>
        <p:spPr>
          <a:xfrm>
            <a:off x="971600" y="4653136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Identità personale</a:t>
            </a:r>
            <a:endParaRPr lang="it-IT" b="1" dirty="0"/>
          </a:p>
        </p:txBody>
      </p:sp>
      <p:sp>
        <p:nvSpPr>
          <p:cNvPr id="13" name="CasellaDiTesto 12"/>
          <p:cNvSpPr txBox="1"/>
          <p:nvPr/>
        </p:nvSpPr>
        <p:spPr>
          <a:xfrm>
            <a:off x="6318101" y="4698276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Identità sociale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866809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2" grpId="0"/>
      <p:bldP spid="6" grpId="0" animBg="1"/>
      <p:bldP spid="7" grpId="0"/>
      <p:bldP spid="8" grpId="0" animBg="1"/>
      <p:bldP spid="9" grpId="0"/>
      <p:bldP spid="12" grpId="0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17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1979712" y="796642"/>
            <a:ext cx="51125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IL CONCETTO DI IDENTITÁ</a:t>
            </a:r>
            <a:endParaRPr lang="it-IT" sz="2000" b="1" dirty="0"/>
          </a:p>
        </p:txBody>
      </p:sp>
      <p:sp>
        <p:nvSpPr>
          <p:cNvPr id="14" name="Pentagono 13"/>
          <p:cNvSpPr/>
          <p:nvPr/>
        </p:nvSpPr>
        <p:spPr>
          <a:xfrm>
            <a:off x="162496" y="1486525"/>
            <a:ext cx="1728192" cy="646331"/>
          </a:xfrm>
          <a:prstGeom prst="homePlate">
            <a:avLst>
              <a:gd name="adj" fmla="val 70491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Pentagono 14"/>
          <p:cNvSpPr/>
          <p:nvPr/>
        </p:nvSpPr>
        <p:spPr>
          <a:xfrm>
            <a:off x="168821" y="2733020"/>
            <a:ext cx="1728192" cy="646331"/>
          </a:xfrm>
          <a:prstGeom prst="homePlate">
            <a:avLst>
              <a:gd name="adj" fmla="val 70491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CasellaDiTesto 15"/>
          <p:cNvSpPr txBox="1"/>
          <p:nvPr/>
        </p:nvSpPr>
        <p:spPr>
          <a:xfrm>
            <a:off x="111547" y="1486525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IDENTITÁ PERSONALE</a:t>
            </a:r>
            <a:endParaRPr lang="it-IT" dirty="0"/>
          </a:p>
        </p:txBody>
      </p:sp>
      <p:sp>
        <p:nvSpPr>
          <p:cNvPr id="17" name="CasellaDiTesto 16"/>
          <p:cNvSpPr txBox="1"/>
          <p:nvPr/>
        </p:nvSpPr>
        <p:spPr>
          <a:xfrm>
            <a:off x="195685" y="2714054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IDENTITÁ SOCIALE</a:t>
            </a:r>
            <a:endParaRPr lang="it-IT" dirty="0"/>
          </a:p>
        </p:txBody>
      </p:sp>
      <p:sp>
        <p:nvSpPr>
          <p:cNvPr id="18" name="CasellaDiTesto 17"/>
          <p:cNvSpPr txBox="1"/>
          <p:nvPr/>
        </p:nvSpPr>
        <p:spPr>
          <a:xfrm>
            <a:off x="2008237" y="1412776"/>
            <a:ext cx="60486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La percezione che abbiamo delle nostre caratteristiche personali. È influenzato dall’esperienza di riflessione su di sé, sulle proprie esperienze e storia, speranze, attese e progetti. </a:t>
            </a:r>
            <a:endParaRPr lang="it-IT" dirty="0"/>
          </a:p>
        </p:txBody>
      </p:sp>
      <p:sp>
        <p:nvSpPr>
          <p:cNvPr id="19" name="CasellaDiTesto 18"/>
          <p:cNvSpPr txBox="1"/>
          <p:nvPr/>
        </p:nvSpPr>
        <p:spPr>
          <a:xfrm>
            <a:off x="1979712" y="2552130"/>
            <a:ext cx="64910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Definisce il sé in termini di appartenenza a gruppi sociali. Gli obiettivi del singolo dipendono dall’appartenenza a un gruppo, che deve essere percepito come superiore ad altri e quindi valutato positivamente. </a:t>
            </a:r>
            <a:endParaRPr lang="it-IT" dirty="0"/>
          </a:p>
        </p:txBody>
      </p:sp>
      <p:cxnSp>
        <p:nvCxnSpPr>
          <p:cNvPr id="23" name="Connettore 2 22"/>
          <p:cNvCxnSpPr/>
          <p:nvPr/>
        </p:nvCxnSpPr>
        <p:spPr>
          <a:xfrm>
            <a:off x="3059832" y="3752459"/>
            <a:ext cx="0" cy="524470"/>
          </a:xfrm>
          <a:prstGeom prst="straightConnector1">
            <a:avLst/>
          </a:prstGeom>
          <a:ln w="5715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asellaDiTesto 27"/>
          <p:cNvSpPr txBox="1"/>
          <p:nvPr/>
        </p:nvSpPr>
        <p:spPr>
          <a:xfrm>
            <a:off x="1208210" y="4352623"/>
            <a:ext cx="38443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Fattori coinvolti nell’identità sociale:</a:t>
            </a:r>
          </a:p>
          <a:p>
            <a:pPr algn="ctr"/>
            <a:r>
              <a:rPr lang="it-IT" i="1" dirty="0" smtClean="0"/>
              <a:t>Cognitivo</a:t>
            </a:r>
          </a:p>
          <a:p>
            <a:pPr algn="ctr"/>
            <a:r>
              <a:rPr lang="it-IT" i="1" dirty="0" smtClean="0"/>
              <a:t>Emozionale</a:t>
            </a:r>
          </a:p>
          <a:p>
            <a:pPr algn="ctr"/>
            <a:r>
              <a:rPr lang="it-IT" i="1" dirty="0" smtClean="0"/>
              <a:t>Significato soggettivo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990612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/>
      <p:bldP spid="17" grpId="0"/>
      <p:bldP spid="18" grpId="0"/>
      <p:bldP spid="19" grpId="0"/>
      <p:bldP spid="2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18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1979712" y="796642"/>
            <a:ext cx="51125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IL CONCETTO DI IDENTITÁ</a:t>
            </a:r>
            <a:endParaRPr lang="it-IT" sz="2000" b="1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392081" y="1595576"/>
            <a:ext cx="3168352" cy="1754326"/>
          </a:xfrm>
          <a:prstGeom prst="rect">
            <a:avLst/>
          </a:prstGeom>
          <a:noFill/>
          <a:ln w="28575">
            <a:solidFill>
              <a:srgbClr val="CC000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it-IT" b="1" dirty="0"/>
              <a:t>Fattori </a:t>
            </a:r>
            <a:r>
              <a:rPr lang="it-IT" b="1" dirty="0" smtClean="0"/>
              <a:t>cognitivi</a:t>
            </a:r>
            <a:r>
              <a:rPr lang="it-IT" dirty="0" smtClean="0"/>
              <a:t>:</a:t>
            </a:r>
          </a:p>
          <a:p>
            <a:pPr lvl="0" algn="ctr"/>
            <a:r>
              <a:rPr lang="it-IT" dirty="0" smtClean="0"/>
              <a:t>ruolo </a:t>
            </a:r>
            <a:r>
              <a:rPr lang="it-IT" dirty="0"/>
              <a:t>della categorizzazione sociale mediante cui un soggetto definisce se stesso usando categorie proprie di vari contesti e </a:t>
            </a:r>
            <a:r>
              <a:rPr lang="it-IT" dirty="0" smtClean="0"/>
              <a:t>gruppi.</a:t>
            </a:r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5688124" y="1367565"/>
            <a:ext cx="2808312" cy="1477328"/>
          </a:xfrm>
          <a:prstGeom prst="rect">
            <a:avLst/>
          </a:prstGeom>
          <a:noFill/>
          <a:ln w="28575">
            <a:solidFill>
              <a:srgbClr val="CC000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it-IT" b="1" dirty="0"/>
              <a:t>Aspetti </a:t>
            </a:r>
            <a:r>
              <a:rPr lang="it-IT" b="1" dirty="0" smtClean="0"/>
              <a:t>emozionali</a:t>
            </a:r>
            <a:r>
              <a:rPr lang="it-IT" dirty="0" smtClean="0"/>
              <a:t>:</a:t>
            </a:r>
          </a:p>
          <a:p>
            <a:pPr lvl="0" algn="ctr"/>
            <a:r>
              <a:rPr lang="it-IT" dirty="0" smtClean="0"/>
              <a:t>il </a:t>
            </a:r>
            <a:r>
              <a:rPr lang="it-IT" dirty="0"/>
              <a:t>soggetto individua la </a:t>
            </a:r>
            <a:r>
              <a:rPr lang="it-IT" dirty="0" smtClean="0"/>
              <a:t>caratteristica posseduta da un altro e vi associa tutti i contenuti di tipo affettivo.</a:t>
            </a: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3131840" y="4038091"/>
            <a:ext cx="3744416" cy="1754326"/>
          </a:xfrm>
          <a:prstGeom prst="rect">
            <a:avLst/>
          </a:prstGeom>
          <a:noFill/>
          <a:ln w="28575">
            <a:solidFill>
              <a:srgbClr val="CC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Significato soggettivo</a:t>
            </a:r>
            <a:r>
              <a:rPr lang="it-IT" dirty="0" smtClean="0"/>
              <a:t>:</a:t>
            </a:r>
          </a:p>
          <a:p>
            <a:pPr algn="ctr"/>
            <a:r>
              <a:rPr lang="it-IT" dirty="0" smtClean="0"/>
              <a:t>attributi personali che permettono di cogliere il contenuto e il significato soggettivo attribuito alle proprie appartenenze e ai valori che queste rappresentano. </a:t>
            </a:r>
            <a:endParaRPr lang="it-IT" dirty="0"/>
          </a:p>
        </p:txBody>
      </p:sp>
      <p:sp>
        <p:nvSpPr>
          <p:cNvPr id="12" name="Ovale 11"/>
          <p:cNvSpPr/>
          <p:nvPr/>
        </p:nvSpPr>
        <p:spPr>
          <a:xfrm>
            <a:off x="3707904" y="2472739"/>
            <a:ext cx="1944216" cy="1388309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CasellaDiTesto 12"/>
          <p:cNvSpPr txBox="1"/>
          <p:nvPr/>
        </p:nvSpPr>
        <p:spPr>
          <a:xfrm>
            <a:off x="4002847" y="2843727"/>
            <a:ext cx="1354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IDENTITÁ SOCIALE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93589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2" grpId="0" animBg="1"/>
      <p:bldP spid="1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19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3736504" y="886398"/>
            <a:ext cx="19442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it-IT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É</a:t>
            </a: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 IDENTITÁ ?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755576" y="1436583"/>
            <a:ext cx="8064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§"/>
            </a:pPr>
            <a:r>
              <a:rPr lang="it-IT" u="sng" dirty="0" smtClean="0"/>
              <a:t>Dall’Enciclopedia Treccani</a:t>
            </a:r>
            <a:r>
              <a:rPr lang="it-IT" dirty="0" smtClean="0"/>
              <a:t>: </a:t>
            </a:r>
          </a:p>
          <a:p>
            <a:pPr marL="271463">
              <a:buClr>
                <a:srgbClr val="CC0000"/>
              </a:buClr>
            </a:pPr>
            <a:r>
              <a:rPr lang="it-IT" dirty="0" smtClean="0"/>
              <a:t>Sé = immagine che l’individuo si forma di se stesso in base alle risposte degli altri</a:t>
            </a:r>
          </a:p>
          <a:p>
            <a:pPr marL="271463">
              <a:buClr>
                <a:srgbClr val="CC0000"/>
              </a:buClr>
            </a:pPr>
            <a:r>
              <a:rPr lang="it-IT" dirty="0" smtClean="0"/>
              <a:t>Identità = caratteristiche formali dell’Io</a:t>
            </a:r>
          </a:p>
          <a:p>
            <a:pPr>
              <a:buClr>
                <a:srgbClr val="CC0000"/>
              </a:buClr>
            </a:pP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730424" y="2420888"/>
            <a:ext cx="56536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§"/>
            </a:pPr>
            <a:r>
              <a:rPr lang="it-IT" u="sng" dirty="0" smtClean="0"/>
              <a:t>Per </a:t>
            </a:r>
            <a:r>
              <a:rPr lang="it-IT" u="sng" dirty="0" err="1" smtClean="0"/>
              <a:t>Baumeister</a:t>
            </a:r>
            <a:r>
              <a:rPr lang="it-IT" dirty="0" smtClean="0"/>
              <a:t>: </a:t>
            </a:r>
          </a:p>
          <a:p>
            <a:pPr marL="271463">
              <a:buClr>
                <a:srgbClr val="CC0000"/>
              </a:buClr>
            </a:pPr>
            <a:r>
              <a:rPr lang="it-IT" dirty="0" smtClean="0"/>
              <a:t>Sé = descrizione di chi uno è </a:t>
            </a:r>
          </a:p>
          <a:p>
            <a:pPr marL="271463">
              <a:buClr>
                <a:srgbClr val="CC0000"/>
              </a:buClr>
            </a:pPr>
            <a:r>
              <a:rPr lang="it-IT" dirty="0" smtClean="0"/>
              <a:t>Identità = definizione di chi uno è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730424" y="3429000"/>
            <a:ext cx="79563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§"/>
            </a:pPr>
            <a:r>
              <a:rPr lang="it-IT" u="sng" dirty="0" smtClean="0"/>
              <a:t>Per </a:t>
            </a:r>
            <a:r>
              <a:rPr lang="it-IT" u="sng" dirty="0" err="1" smtClean="0"/>
              <a:t>Alsaker</a:t>
            </a:r>
            <a:r>
              <a:rPr lang="it-IT" u="sng" dirty="0" smtClean="0"/>
              <a:t> e Kroger</a:t>
            </a:r>
            <a:r>
              <a:rPr lang="it-IT" dirty="0" smtClean="0"/>
              <a:t>: </a:t>
            </a:r>
          </a:p>
          <a:p>
            <a:pPr marL="271463">
              <a:buClr>
                <a:srgbClr val="CC0000"/>
              </a:buClr>
            </a:pPr>
            <a:r>
              <a:rPr lang="it-IT" dirty="0" smtClean="0"/>
              <a:t>Sé = elementi descrittivi che comprendono le caratteristiche individuali, le credenze, le competenze, i sentimenti e le consapevolezze di sé</a:t>
            </a:r>
          </a:p>
          <a:p>
            <a:pPr marL="271463">
              <a:buClr>
                <a:srgbClr val="CC0000"/>
              </a:buClr>
            </a:pPr>
            <a:r>
              <a:rPr lang="it-IT" dirty="0" smtClean="0"/>
              <a:t>Identità = senso di benessere che l’individuo sperimenta tra un contesto sociale e le sue caratteristiche fisiologiche e psicologiche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755576" y="4991110"/>
            <a:ext cx="75340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§"/>
            </a:pPr>
            <a:r>
              <a:rPr lang="it-IT" u="sng" dirty="0" smtClean="0"/>
              <a:t>Per </a:t>
            </a:r>
            <a:r>
              <a:rPr lang="it-IT" u="sng" dirty="0" err="1" smtClean="0"/>
              <a:t>Palmonari</a:t>
            </a:r>
            <a:r>
              <a:rPr lang="it-IT" dirty="0" smtClean="0"/>
              <a:t>: </a:t>
            </a:r>
          </a:p>
          <a:p>
            <a:pPr marL="271463">
              <a:buClr>
                <a:srgbClr val="CC0000"/>
              </a:buClr>
            </a:pPr>
            <a:r>
              <a:rPr lang="it-IT" dirty="0" smtClean="0"/>
              <a:t>Entrambi confluiscono nel </a:t>
            </a:r>
            <a:r>
              <a:rPr lang="it-IT" i="1" dirty="0" smtClean="0"/>
              <a:t>sentimento di identità</a:t>
            </a:r>
            <a:r>
              <a:rPr lang="it-IT" dirty="0" smtClean="0"/>
              <a:t>, considerato come una qualità dell’esperienza globale di </a:t>
            </a:r>
            <a:r>
              <a:rPr lang="it-IT" dirty="0" err="1" smtClean="0"/>
              <a:t>sè</a:t>
            </a: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526278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</a:t>
            </a:fld>
            <a:endParaRPr lang="it-IT"/>
          </a:p>
        </p:txBody>
      </p:sp>
      <p:sp>
        <p:nvSpPr>
          <p:cNvPr id="2" name="CasellaDiTesto 1"/>
          <p:cNvSpPr txBox="1"/>
          <p:nvPr/>
        </p:nvSpPr>
        <p:spPr>
          <a:xfrm>
            <a:off x="150937" y="876737"/>
            <a:ext cx="8964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i="1" dirty="0" smtClean="0"/>
              <a:t>È impossibile vivere senza una chiara idea di chi siamo, perché il «nostro Sé» occupa incessantemente le nostre giornate e il nostro mondo</a:t>
            </a:r>
            <a:endParaRPr lang="it-IT" i="1" dirty="0"/>
          </a:p>
        </p:txBody>
      </p:sp>
      <p:cxnSp>
        <p:nvCxnSpPr>
          <p:cNvPr id="6" name="Connettore 2 5"/>
          <p:cNvCxnSpPr/>
          <p:nvPr/>
        </p:nvCxnSpPr>
        <p:spPr>
          <a:xfrm>
            <a:off x="4572000" y="1523068"/>
            <a:ext cx="0" cy="432048"/>
          </a:xfrm>
          <a:prstGeom prst="straightConnector1">
            <a:avLst/>
          </a:prstGeom>
          <a:ln w="5715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sellaDiTesto 6"/>
          <p:cNvSpPr txBox="1"/>
          <p:nvPr/>
        </p:nvSpPr>
        <p:spPr>
          <a:xfrm>
            <a:off x="1187624" y="2048278"/>
            <a:ext cx="67687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EFFETTO RIFLETTORE (SPOTLIGHT)</a:t>
            </a:r>
          </a:p>
          <a:p>
            <a:pPr algn="ctr"/>
            <a:r>
              <a:rPr lang="it-IT" b="1" dirty="0" smtClean="0"/>
              <a:t>La </a:t>
            </a:r>
            <a:r>
              <a:rPr lang="it-IT" b="1" dirty="0"/>
              <a:t>t</a:t>
            </a:r>
            <a:r>
              <a:rPr lang="it-IT" b="1" dirty="0" smtClean="0"/>
              <a:t>endenza a considerare noi stessi al centro del mondo, sopravvalutando l’intensità di tale attenzione che gli altri ci rivolgono</a:t>
            </a:r>
            <a:endParaRPr lang="it-IT" b="1" dirty="0"/>
          </a:p>
        </p:txBody>
      </p:sp>
      <p:sp>
        <p:nvSpPr>
          <p:cNvPr id="8" name="Pentagono 7"/>
          <p:cNvSpPr/>
          <p:nvPr/>
        </p:nvSpPr>
        <p:spPr>
          <a:xfrm>
            <a:off x="77161" y="3565146"/>
            <a:ext cx="3054679" cy="488087"/>
          </a:xfrm>
          <a:prstGeom prst="homePlate">
            <a:avLst>
              <a:gd name="adj" fmla="val 70491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CasellaDiTesto 9"/>
          <p:cNvSpPr txBox="1"/>
          <p:nvPr/>
        </p:nvSpPr>
        <p:spPr>
          <a:xfrm>
            <a:off x="134392" y="3624524"/>
            <a:ext cx="2585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Dagli studi di psicologia…</a:t>
            </a:r>
            <a:endParaRPr lang="it-IT" b="1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3131840" y="3496818"/>
            <a:ext cx="590465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IL SE’ come l’insieme delle conoscenze, dei concetti, delle credenze che una persona possiede a proposito di se stessa e di cui è consapevole.</a:t>
            </a:r>
          </a:p>
          <a:p>
            <a:pPr algn="ctr"/>
            <a:r>
              <a:rPr lang="it-IT" b="1" dirty="0" smtClean="0"/>
              <a:t>Specifico processo dell’essere umano che è in grado di riflettere su un soggetto (se stesso) e oggetto (mondo esterno)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1016716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 animBg="1"/>
      <p:bldP spid="10" grpId="0"/>
      <p:bldP spid="1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20</a:t>
            </a:fld>
            <a:endParaRPr lang="it-IT"/>
          </a:p>
        </p:txBody>
      </p:sp>
      <p:sp>
        <p:nvSpPr>
          <p:cNvPr id="4" name="Pentagono 3"/>
          <p:cNvSpPr/>
          <p:nvPr/>
        </p:nvSpPr>
        <p:spPr>
          <a:xfrm>
            <a:off x="122561" y="1124744"/>
            <a:ext cx="2465288" cy="790347"/>
          </a:xfrm>
          <a:prstGeom prst="homePlate">
            <a:avLst>
              <a:gd name="adj" fmla="val 70491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194668" y="1335251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…Oltre i dibattiti</a:t>
            </a:r>
            <a:endPara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Ovale 7"/>
          <p:cNvSpPr/>
          <p:nvPr/>
        </p:nvSpPr>
        <p:spPr>
          <a:xfrm>
            <a:off x="2941886" y="816895"/>
            <a:ext cx="2483296" cy="1550059"/>
          </a:xfrm>
          <a:prstGeom prst="ellipse">
            <a:avLst/>
          </a:prstGeom>
          <a:ln w="28575">
            <a:solidFill>
              <a:srgbClr val="CC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3200539" y="1259163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i="1" dirty="0" smtClean="0"/>
              <a:t>L’Uomo tende alla COERENZA DEL S</a:t>
            </a:r>
            <a:r>
              <a:rPr lang="it-IT" b="1" i="1" dirty="0" smtClean="0">
                <a:latin typeface="Calibri" panose="020F0502020204030204" pitchFamily="34" charset="0"/>
              </a:rPr>
              <a:t>É</a:t>
            </a:r>
            <a:endParaRPr lang="it-IT" b="1" i="1" dirty="0"/>
          </a:p>
        </p:txBody>
      </p:sp>
      <p:sp>
        <p:nvSpPr>
          <p:cNvPr id="10" name="Freccia a destra 9"/>
          <p:cNvSpPr/>
          <p:nvPr/>
        </p:nvSpPr>
        <p:spPr>
          <a:xfrm rot="5400000">
            <a:off x="3975524" y="2654478"/>
            <a:ext cx="504056" cy="328682"/>
          </a:xfrm>
          <a:prstGeom prst="rightArrow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6372200" y="1088961"/>
            <a:ext cx="18352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Un’ immagine ragionevolmente integrata di chi siamo</a:t>
            </a:r>
            <a:endParaRPr lang="it-IT" b="1" dirty="0"/>
          </a:p>
        </p:txBody>
      </p:sp>
      <p:sp>
        <p:nvSpPr>
          <p:cNvPr id="13" name="Freccia a destra 12"/>
          <p:cNvSpPr/>
          <p:nvPr/>
        </p:nvSpPr>
        <p:spPr>
          <a:xfrm>
            <a:off x="5715138" y="1444134"/>
            <a:ext cx="504056" cy="328682"/>
          </a:xfrm>
          <a:prstGeom prst="rightArrow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3568415" y="3070847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In che modo?</a:t>
            </a:r>
            <a:endParaRPr lang="it-IT" i="1" dirty="0"/>
          </a:p>
        </p:txBody>
      </p:sp>
      <p:cxnSp>
        <p:nvCxnSpPr>
          <p:cNvPr id="15" name="Connettore 2 14"/>
          <p:cNvCxnSpPr/>
          <p:nvPr/>
        </p:nvCxnSpPr>
        <p:spPr>
          <a:xfrm>
            <a:off x="4244655" y="3440178"/>
            <a:ext cx="0" cy="564885"/>
          </a:xfrm>
          <a:prstGeom prst="straightConnector1">
            <a:avLst/>
          </a:prstGeom>
          <a:ln w="3810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2 15"/>
          <p:cNvCxnSpPr/>
          <p:nvPr/>
        </p:nvCxnSpPr>
        <p:spPr>
          <a:xfrm>
            <a:off x="4932040" y="3440179"/>
            <a:ext cx="1321122" cy="564885"/>
          </a:xfrm>
          <a:prstGeom prst="straightConnector1">
            <a:avLst/>
          </a:prstGeom>
          <a:ln w="3810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2 16"/>
          <p:cNvCxnSpPr/>
          <p:nvPr/>
        </p:nvCxnSpPr>
        <p:spPr>
          <a:xfrm flipH="1">
            <a:off x="2111401" y="3440179"/>
            <a:ext cx="1335955" cy="564885"/>
          </a:xfrm>
          <a:prstGeom prst="straightConnector1">
            <a:avLst/>
          </a:prstGeom>
          <a:ln w="3810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sellaDiTesto 17"/>
          <p:cNvSpPr txBox="1"/>
          <p:nvPr/>
        </p:nvSpPr>
        <p:spPr>
          <a:xfrm>
            <a:off x="599232" y="4005064"/>
            <a:ext cx="22322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Limitare i contesti di vita</a:t>
            </a:r>
            <a:r>
              <a:rPr lang="it-IT" dirty="0" smtClean="0"/>
              <a:t>, dal momento che i diversi sé si attivano in base al contesto in cui siamo</a:t>
            </a:r>
          </a:p>
        </p:txBody>
      </p:sp>
      <p:sp>
        <p:nvSpPr>
          <p:cNvPr id="19" name="CasellaDiTesto 18"/>
          <p:cNvSpPr txBox="1"/>
          <p:nvPr/>
        </p:nvSpPr>
        <p:spPr>
          <a:xfrm>
            <a:off x="3332125" y="4005064"/>
            <a:ext cx="255175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Lungo il percorso della propria esistenza, provare a </a:t>
            </a:r>
            <a:r>
              <a:rPr lang="it-IT" b="1" dirty="0" smtClean="0"/>
              <a:t>liberarsi dalle incoerenze che ci preoccupano</a:t>
            </a:r>
            <a:endParaRPr lang="it-IT" b="1" dirty="0"/>
          </a:p>
        </p:txBody>
      </p:sp>
      <p:sp>
        <p:nvSpPr>
          <p:cNvPr id="20" name="CasellaDiTesto 19"/>
          <p:cNvSpPr txBox="1"/>
          <p:nvPr/>
        </p:nvSpPr>
        <p:spPr>
          <a:xfrm>
            <a:off x="6253162" y="4005064"/>
            <a:ext cx="23042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Attribuire i propri comportamenti a cause esterne da noi</a:t>
            </a:r>
            <a:r>
              <a:rPr lang="it-IT" dirty="0" smtClean="0"/>
              <a:t>, come il caso o fortuna/sfortuna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04561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8" grpId="0" animBg="1"/>
      <p:bldP spid="9" grpId="0"/>
      <p:bldP spid="10" grpId="0" animBg="1"/>
      <p:bldP spid="11" grpId="0"/>
      <p:bldP spid="13" grpId="0" animBg="1"/>
      <p:bldP spid="14" grpId="0"/>
      <p:bldP spid="18" grpId="0"/>
      <p:bldP spid="19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3</a:t>
            </a:fld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2317935" y="1537043"/>
            <a:ext cx="46805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 smtClean="0"/>
              <a:t>S</a:t>
            </a:r>
            <a:r>
              <a:rPr lang="it-IT" sz="2000" b="1" dirty="0" smtClean="0">
                <a:latin typeface="Calibri" panose="020F0502020204030204" pitchFamily="34" charset="0"/>
              </a:rPr>
              <a:t>É</a:t>
            </a:r>
            <a:r>
              <a:rPr lang="it-IT" sz="2000" b="1" dirty="0" smtClean="0"/>
              <a:t> </a:t>
            </a:r>
            <a:r>
              <a:rPr lang="it-IT" b="1" dirty="0" smtClean="0"/>
              <a:t>=  IO CONSAPEVOLE + ME CONOSCIUTO </a:t>
            </a:r>
            <a:endParaRPr lang="it-IT" b="1" dirty="0"/>
          </a:p>
        </p:txBody>
      </p:sp>
      <p:sp>
        <p:nvSpPr>
          <p:cNvPr id="7" name="Pergamena 2 6"/>
          <p:cNvSpPr/>
          <p:nvPr/>
        </p:nvSpPr>
        <p:spPr>
          <a:xfrm>
            <a:off x="51747" y="753343"/>
            <a:ext cx="1927966" cy="792088"/>
          </a:xfrm>
          <a:prstGeom prst="horizontalScroll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i="1" dirty="0" smtClean="0">
                <a:solidFill>
                  <a:schemeClr val="tx1"/>
                </a:solidFill>
              </a:rPr>
              <a:t>William </a:t>
            </a:r>
            <a:r>
              <a:rPr lang="it-IT" i="1" dirty="0">
                <a:solidFill>
                  <a:schemeClr val="tx1"/>
                </a:solidFill>
              </a:rPr>
              <a:t>James (1890)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272087" y="2492896"/>
            <a:ext cx="19475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u="sng" dirty="0" smtClean="0"/>
              <a:t>Il </a:t>
            </a:r>
            <a:r>
              <a:rPr lang="it-IT" b="1" u="sng" dirty="0" smtClean="0"/>
              <a:t>Sé</a:t>
            </a:r>
            <a:r>
              <a:rPr lang="it-IT" u="sng" dirty="0" smtClean="0"/>
              <a:t> può essere</a:t>
            </a:r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2771800" y="2464052"/>
            <a:ext cx="56166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it-IT" dirty="0"/>
              <a:t>MATERIALE: legato all’esperienza fisica e corporea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it-IT" dirty="0"/>
              <a:t>SOCIALE: consapevolezza di come gli altri ci guardano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it-IT" dirty="0"/>
              <a:t>SPIRITUALE: pensare a noi stessi come pensatori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it-IT" dirty="0"/>
              <a:t>IO PURO: consapevolezza solo concettuale</a:t>
            </a:r>
          </a:p>
          <a:p>
            <a:endParaRPr lang="it-IT" dirty="0"/>
          </a:p>
        </p:txBody>
      </p:sp>
      <p:cxnSp>
        <p:nvCxnSpPr>
          <p:cNvPr id="9" name="Connettore 2 8"/>
          <p:cNvCxnSpPr/>
          <p:nvPr/>
        </p:nvCxnSpPr>
        <p:spPr>
          <a:xfrm>
            <a:off x="2091443" y="2708920"/>
            <a:ext cx="503338" cy="0"/>
          </a:xfrm>
          <a:prstGeom prst="straightConnector1">
            <a:avLst/>
          </a:prstGeom>
          <a:ln w="5715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sellaDiTesto 11"/>
          <p:cNvSpPr txBox="1"/>
          <p:nvPr/>
        </p:nvSpPr>
        <p:spPr>
          <a:xfrm>
            <a:off x="252238" y="3888722"/>
            <a:ext cx="38884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u="sng" dirty="0" smtClean="0"/>
              <a:t>L’ </a:t>
            </a:r>
            <a:r>
              <a:rPr lang="it-IT" b="1" u="sng" dirty="0" smtClean="0"/>
              <a:t>Io</a:t>
            </a:r>
            <a:r>
              <a:rPr lang="it-IT" u="sng" dirty="0" smtClean="0"/>
              <a:t>, soggetto consapevole,</a:t>
            </a:r>
          </a:p>
          <a:p>
            <a:r>
              <a:rPr lang="it-IT" u="sng" dirty="0" smtClean="0"/>
              <a:t>organizza la sua esperienza in tre modalità</a:t>
            </a:r>
            <a:endParaRPr lang="it-IT" u="sng" dirty="0"/>
          </a:p>
        </p:txBody>
      </p:sp>
      <p:cxnSp>
        <p:nvCxnSpPr>
          <p:cNvPr id="13" name="Connettore 2 12"/>
          <p:cNvCxnSpPr/>
          <p:nvPr/>
        </p:nvCxnSpPr>
        <p:spPr>
          <a:xfrm>
            <a:off x="3637332" y="4221088"/>
            <a:ext cx="503338" cy="0"/>
          </a:xfrm>
          <a:prstGeom prst="straightConnector1">
            <a:avLst/>
          </a:prstGeom>
          <a:ln w="5715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sellaDiTesto 13"/>
          <p:cNvSpPr txBox="1"/>
          <p:nvPr/>
        </p:nvSpPr>
        <p:spPr>
          <a:xfrm>
            <a:off x="4355976" y="3975089"/>
            <a:ext cx="462287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it-IT" dirty="0" smtClean="0"/>
              <a:t>CONTINUITÁ: è la base del sentimento di identità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it-IT" dirty="0" smtClean="0"/>
              <a:t>DISTINZIONE: base del sentimento di individualità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it-IT" dirty="0" smtClean="0"/>
              <a:t>VOLIZIONE: sentimento di partecipare attivamente alla propria esperienza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78300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2" grpId="0"/>
      <p:bldP spid="8" grpId="0"/>
      <p:bldP spid="12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4</a:t>
            </a:fld>
            <a:endParaRPr lang="it-IT"/>
          </a:p>
        </p:txBody>
      </p:sp>
      <p:sp>
        <p:nvSpPr>
          <p:cNvPr id="3" name="Pergamena 2 2"/>
          <p:cNvSpPr/>
          <p:nvPr/>
        </p:nvSpPr>
        <p:spPr>
          <a:xfrm>
            <a:off x="53329" y="764704"/>
            <a:ext cx="1782367" cy="720080"/>
          </a:xfrm>
          <a:prstGeom prst="horizontalScroll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i="1" dirty="0" err="1" smtClean="0">
                <a:solidFill>
                  <a:schemeClr val="tx1"/>
                </a:solidFill>
              </a:rPr>
              <a:t>Cooley</a:t>
            </a:r>
            <a:r>
              <a:rPr lang="it-IT" i="1" dirty="0" smtClean="0">
                <a:solidFill>
                  <a:schemeClr val="tx1"/>
                </a:solidFill>
              </a:rPr>
              <a:t> </a:t>
            </a:r>
            <a:r>
              <a:rPr lang="it-IT" i="1" dirty="0">
                <a:solidFill>
                  <a:schemeClr val="tx1"/>
                </a:solidFill>
              </a:rPr>
              <a:t>(</a:t>
            </a:r>
            <a:r>
              <a:rPr lang="it-IT" i="1" dirty="0" smtClean="0">
                <a:solidFill>
                  <a:schemeClr val="tx1"/>
                </a:solidFill>
              </a:rPr>
              <a:t>1902)</a:t>
            </a:r>
            <a:endParaRPr lang="it-IT" i="1" dirty="0">
              <a:solidFill>
                <a:schemeClr val="tx1"/>
              </a:solidFill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2256641" y="1454666"/>
            <a:ext cx="4896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 smtClean="0"/>
              <a:t>S</a:t>
            </a:r>
            <a:r>
              <a:rPr lang="it-IT" sz="2000" b="1" dirty="0" smtClean="0">
                <a:latin typeface="Calibri" panose="020F0502020204030204" pitchFamily="34" charset="0"/>
              </a:rPr>
              <a:t>É</a:t>
            </a:r>
            <a:r>
              <a:rPr lang="it-IT" b="1" dirty="0" smtClean="0">
                <a:latin typeface="Calibri" panose="020F0502020204030204" pitchFamily="34" charset="0"/>
              </a:rPr>
              <a:t> = Prodotto passivo delle relazioni con gli altri</a:t>
            </a:r>
            <a:endParaRPr lang="it-IT" b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944841" y="2337935"/>
            <a:ext cx="73983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LOOKING GLASS SELF</a:t>
            </a:r>
          </a:p>
          <a:p>
            <a:pPr algn="ctr"/>
            <a:r>
              <a:rPr lang="it-IT" dirty="0" smtClean="0"/>
              <a:t>Il Sé è il prodotto del rispecchiamento che ogni individuo effettua negli altri</a:t>
            </a:r>
            <a:endParaRPr lang="it-IT" dirty="0"/>
          </a:p>
        </p:txBody>
      </p:sp>
      <p:sp>
        <p:nvSpPr>
          <p:cNvPr id="7" name="Pergamena 2 6"/>
          <p:cNvSpPr/>
          <p:nvPr/>
        </p:nvSpPr>
        <p:spPr>
          <a:xfrm>
            <a:off x="53329" y="3172093"/>
            <a:ext cx="1782367" cy="720080"/>
          </a:xfrm>
          <a:prstGeom prst="horizontalScroll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i="1" dirty="0" smtClean="0">
                <a:solidFill>
                  <a:schemeClr val="tx1"/>
                </a:solidFill>
              </a:rPr>
              <a:t>Mead (1934)</a:t>
            </a:r>
            <a:endParaRPr lang="it-IT" i="1" dirty="0">
              <a:solidFill>
                <a:schemeClr val="tx1"/>
              </a:solidFill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1595984" y="3983324"/>
            <a:ext cx="621785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INTERAZIONISMO SIMBILICO</a:t>
            </a:r>
            <a:r>
              <a:rPr lang="it-IT" dirty="0" smtClean="0"/>
              <a:t>: </a:t>
            </a:r>
            <a:r>
              <a:rPr lang="it-IT" b="1" dirty="0" smtClean="0"/>
              <a:t>la società influenza il modo in cui le persone pensano a se stesse</a:t>
            </a:r>
            <a:endParaRPr lang="it-IT" b="1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1312616" y="4848259"/>
            <a:ext cx="24918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Condividere significati</a:t>
            </a:r>
            <a:r>
              <a:rPr lang="it-IT" dirty="0" smtClean="0"/>
              <a:t>: le persone agiscono verso gli altri sulla base di significati comuni</a:t>
            </a:r>
            <a:endParaRPr lang="it-IT" dirty="0"/>
          </a:p>
        </p:txBody>
      </p:sp>
      <p:cxnSp>
        <p:nvCxnSpPr>
          <p:cNvPr id="12" name="Connettore 2 11"/>
          <p:cNvCxnSpPr/>
          <p:nvPr/>
        </p:nvCxnSpPr>
        <p:spPr>
          <a:xfrm>
            <a:off x="4644008" y="1844824"/>
            <a:ext cx="0" cy="432048"/>
          </a:xfrm>
          <a:prstGeom prst="straightConnector1">
            <a:avLst/>
          </a:prstGeom>
          <a:ln w="5715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2 12"/>
          <p:cNvCxnSpPr/>
          <p:nvPr/>
        </p:nvCxnSpPr>
        <p:spPr>
          <a:xfrm flipH="1">
            <a:off x="3629184" y="4629655"/>
            <a:ext cx="360040" cy="311513"/>
          </a:xfrm>
          <a:prstGeom prst="straightConnector1">
            <a:avLst/>
          </a:prstGeom>
          <a:ln w="5715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/>
          <p:cNvCxnSpPr/>
          <p:nvPr/>
        </p:nvCxnSpPr>
        <p:spPr>
          <a:xfrm>
            <a:off x="5569685" y="4662828"/>
            <a:ext cx="370467" cy="336240"/>
          </a:xfrm>
          <a:prstGeom prst="straightConnector1">
            <a:avLst/>
          </a:prstGeom>
          <a:ln w="5715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asellaDiTesto 24"/>
          <p:cNvSpPr txBox="1"/>
          <p:nvPr/>
        </p:nvSpPr>
        <p:spPr>
          <a:xfrm>
            <a:off x="6028173" y="4815482"/>
            <a:ext cx="25306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Assunzione del ruolo degli altri</a:t>
            </a:r>
            <a:r>
              <a:rPr lang="it-IT" dirty="0" smtClean="0"/>
              <a:t>: ci vediamo come ci vedono gli altri</a:t>
            </a:r>
          </a:p>
          <a:p>
            <a:r>
              <a:rPr lang="it-IT" dirty="0" smtClean="0"/>
              <a:t>(Sé riflesso)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74497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/>
      <p:bldP spid="6" grpId="0"/>
      <p:bldP spid="7" grpId="0" animBg="1"/>
      <p:bldP spid="8" grpId="0"/>
      <p:bldP spid="10" grpId="0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5</a:t>
            </a:fld>
            <a:endParaRPr lang="it-IT"/>
          </a:p>
        </p:txBody>
      </p:sp>
      <p:sp>
        <p:nvSpPr>
          <p:cNvPr id="3" name="Pergamena 2 2"/>
          <p:cNvSpPr/>
          <p:nvPr/>
        </p:nvSpPr>
        <p:spPr>
          <a:xfrm>
            <a:off x="78909" y="3547748"/>
            <a:ext cx="2569003" cy="996482"/>
          </a:xfrm>
          <a:prstGeom prst="horizontalScroll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i="1" dirty="0" smtClean="0">
                <a:solidFill>
                  <a:schemeClr val="tx1"/>
                </a:solidFill>
              </a:rPr>
              <a:t>Dal lavoro di </a:t>
            </a:r>
            <a:r>
              <a:rPr lang="it-IT" i="1" dirty="0" err="1" smtClean="0">
                <a:solidFill>
                  <a:schemeClr val="tx1"/>
                </a:solidFill>
              </a:rPr>
              <a:t>Bruner</a:t>
            </a:r>
            <a:r>
              <a:rPr lang="it-IT" i="1" dirty="0" smtClean="0">
                <a:solidFill>
                  <a:schemeClr val="tx1"/>
                </a:solidFill>
              </a:rPr>
              <a:t>…</a:t>
            </a:r>
          </a:p>
          <a:p>
            <a:r>
              <a:rPr lang="it-IT" i="1" dirty="0" smtClean="0">
                <a:solidFill>
                  <a:schemeClr val="tx1"/>
                </a:solidFill>
              </a:rPr>
              <a:t>Miller et al.,(2012)</a:t>
            </a:r>
            <a:endParaRPr lang="it-IT" i="1" dirty="0">
              <a:solidFill>
                <a:schemeClr val="tx1"/>
              </a:solidFill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596043" y="1763524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S</a:t>
            </a:r>
            <a:r>
              <a:rPr lang="it-IT" b="1" dirty="0" smtClean="0">
                <a:latin typeface="Calibri" panose="020F0502020204030204" pitchFamily="34" charset="0"/>
              </a:rPr>
              <a:t>É</a:t>
            </a:r>
            <a:r>
              <a:rPr lang="it-IT" b="1" dirty="0" smtClean="0"/>
              <a:t> CULTURALE</a:t>
            </a:r>
            <a:endParaRPr lang="it-IT" b="1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2670282" y="1630541"/>
            <a:ext cx="2420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La cultura è depositaria</a:t>
            </a:r>
          </a:p>
          <a:p>
            <a:r>
              <a:rPr lang="it-IT" dirty="0" smtClean="0"/>
              <a:t>di conoscenze condivise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5710394" y="1628800"/>
            <a:ext cx="32540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La mente produce cultura e la cultura forma la mente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549616" y="2666254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latin typeface="Calibri" panose="020F0502020204030204" pitchFamily="34" charset="0"/>
              </a:rPr>
              <a:t>SÉ NARRATIVO  </a:t>
            </a:r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2670282" y="2627023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Parte di sé che si presenta agli altri nella narratività, come una storia in continuo divenire</a:t>
            </a:r>
            <a:endParaRPr lang="it-IT" dirty="0"/>
          </a:p>
        </p:txBody>
      </p:sp>
      <p:cxnSp>
        <p:nvCxnSpPr>
          <p:cNvPr id="10" name="Connettore 2 9"/>
          <p:cNvCxnSpPr/>
          <p:nvPr/>
        </p:nvCxnSpPr>
        <p:spPr>
          <a:xfrm>
            <a:off x="5148782" y="1988840"/>
            <a:ext cx="503338" cy="0"/>
          </a:xfrm>
          <a:prstGeom prst="straightConnector1">
            <a:avLst/>
          </a:prstGeom>
          <a:ln w="5715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reccia a destra 12"/>
          <p:cNvSpPr/>
          <p:nvPr/>
        </p:nvSpPr>
        <p:spPr>
          <a:xfrm>
            <a:off x="2195736" y="1876182"/>
            <a:ext cx="452176" cy="184666"/>
          </a:xfrm>
          <a:prstGeom prst="rightArrow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Freccia a destra 13"/>
          <p:cNvSpPr/>
          <p:nvPr/>
        </p:nvSpPr>
        <p:spPr>
          <a:xfrm>
            <a:off x="2170155" y="2775644"/>
            <a:ext cx="452176" cy="184666"/>
          </a:xfrm>
          <a:prstGeom prst="rightArrow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Pergamena 2 16"/>
          <p:cNvSpPr/>
          <p:nvPr/>
        </p:nvSpPr>
        <p:spPr>
          <a:xfrm>
            <a:off x="78909" y="891322"/>
            <a:ext cx="1854375" cy="720080"/>
          </a:xfrm>
          <a:prstGeom prst="horizontalScroll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i="1" dirty="0" err="1" smtClean="0">
                <a:solidFill>
                  <a:schemeClr val="tx1"/>
                </a:solidFill>
              </a:rPr>
              <a:t>Bruner</a:t>
            </a:r>
            <a:r>
              <a:rPr lang="it-IT" i="1" dirty="0" smtClean="0">
                <a:solidFill>
                  <a:schemeClr val="tx1"/>
                </a:solidFill>
              </a:rPr>
              <a:t> (1990)</a:t>
            </a:r>
            <a:endParaRPr lang="it-IT" i="1" dirty="0">
              <a:solidFill>
                <a:schemeClr val="tx1"/>
              </a:solidFill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505225" y="4714111"/>
            <a:ext cx="3024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L’</a:t>
            </a:r>
            <a:r>
              <a:rPr lang="it-IT" b="1" dirty="0" smtClean="0"/>
              <a:t> IDENTITÁ </a:t>
            </a:r>
            <a:r>
              <a:rPr lang="it-IT" dirty="0" smtClean="0"/>
              <a:t>si articola in 3 livello tramite la NARRAZIONE</a:t>
            </a:r>
            <a:endParaRPr lang="it-IT" dirty="0"/>
          </a:p>
        </p:txBody>
      </p:sp>
      <p:sp>
        <p:nvSpPr>
          <p:cNvPr id="19" name="Freccia a destra 18"/>
          <p:cNvSpPr/>
          <p:nvPr/>
        </p:nvSpPr>
        <p:spPr>
          <a:xfrm>
            <a:off x="3654307" y="4944943"/>
            <a:ext cx="452176" cy="184666"/>
          </a:xfrm>
          <a:prstGeom prst="rightArrow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0" name="CasellaDiTesto 19"/>
          <p:cNvSpPr txBox="1"/>
          <p:nvPr/>
        </p:nvSpPr>
        <p:spPr>
          <a:xfrm>
            <a:off x="4427984" y="4667944"/>
            <a:ext cx="36724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C0000"/>
              </a:buClr>
              <a:buFont typeface="Arial" panose="020B0604020202020204" pitchFamily="34" charset="0"/>
              <a:buChar char="•"/>
            </a:pPr>
            <a:r>
              <a:rPr lang="it-IT" i="1" dirty="0" smtClean="0"/>
              <a:t>L’identità di narratore</a:t>
            </a:r>
          </a:p>
          <a:p>
            <a:pPr marL="285750" indent="-285750">
              <a:buClr>
                <a:srgbClr val="CC0000"/>
              </a:buClr>
              <a:buFont typeface="Arial" panose="020B0604020202020204" pitchFamily="34" charset="0"/>
              <a:buChar char="•"/>
            </a:pPr>
            <a:r>
              <a:rPr lang="it-IT" i="1" dirty="0" smtClean="0"/>
              <a:t>L’identità di commentatore</a:t>
            </a:r>
          </a:p>
          <a:p>
            <a:pPr marL="285750" indent="-285750">
              <a:buClr>
                <a:srgbClr val="CC0000"/>
              </a:buClr>
              <a:buFont typeface="Arial" panose="020B0604020202020204" pitchFamily="34" charset="0"/>
              <a:buChar char="•"/>
            </a:pPr>
            <a:r>
              <a:rPr lang="it-IT" i="1" dirty="0" smtClean="0"/>
              <a:t>L’identità di personaggio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3733499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/>
      <p:bldP spid="5" grpId="0"/>
      <p:bldP spid="6" grpId="0"/>
      <p:bldP spid="7" grpId="0"/>
      <p:bldP spid="8" grpId="0"/>
      <p:bldP spid="13" grpId="0" animBg="1"/>
      <p:bldP spid="14" grpId="0" animBg="1"/>
      <p:bldP spid="17" grpId="0" animBg="1"/>
      <p:bldP spid="18" grpId="0"/>
      <p:bldP spid="19" grpId="0" animBg="1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6</a:t>
            </a:fld>
            <a:endParaRPr lang="it-IT"/>
          </a:p>
        </p:txBody>
      </p:sp>
      <p:sp>
        <p:nvSpPr>
          <p:cNvPr id="2" name="CasellaDiTesto 1"/>
          <p:cNvSpPr txBox="1"/>
          <p:nvPr/>
        </p:nvSpPr>
        <p:spPr>
          <a:xfrm>
            <a:off x="1979712" y="692696"/>
            <a:ext cx="51125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CONCETTO DI S</a:t>
            </a:r>
            <a:r>
              <a:rPr lang="it-IT" sz="2000" b="1" dirty="0" smtClean="0">
                <a:latin typeface="Calibri" panose="020F0502020204030204" pitchFamily="34" charset="0"/>
              </a:rPr>
              <a:t>É</a:t>
            </a:r>
            <a:r>
              <a:rPr lang="it-IT" sz="2000" b="1" dirty="0" smtClean="0"/>
              <a:t> E LE VARIE TIPOLOGIE</a:t>
            </a:r>
            <a:endParaRPr lang="it-IT" sz="2000" b="1" dirty="0"/>
          </a:p>
        </p:txBody>
      </p:sp>
      <p:sp>
        <p:nvSpPr>
          <p:cNvPr id="5" name="Pentagono 4"/>
          <p:cNvSpPr/>
          <p:nvPr/>
        </p:nvSpPr>
        <p:spPr>
          <a:xfrm>
            <a:off x="213043" y="2032377"/>
            <a:ext cx="1944216" cy="488087"/>
          </a:xfrm>
          <a:prstGeom prst="homePlate">
            <a:avLst>
              <a:gd name="adj" fmla="val 70491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257959" y="2114470"/>
            <a:ext cx="1518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Sé individuale</a:t>
            </a:r>
            <a:endParaRPr lang="it-IT" b="1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2516186" y="1903477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Le credenze in merito alle nostre caratteristiche personali uniche (abilità, preferenze, gusti ecc.)</a:t>
            </a:r>
            <a:endParaRPr lang="it-IT" dirty="0"/>
          </a:p>
        </p:txBody>
      </p:sp>
      <p:sp>
        <p:nvSpPr>
          <p:cNvPr id="8" name="Pentagono 7"/>
          <p:cNvSpPr/>
          <p:nvPr/>
        </p:nvSpPr>
        <p:spPr>
          <a:xfrm>
            <a:off x="213043" y="4431595"/>
            <a:ext cx="1944216" cy="488087"/>
          </a:xfrm>
          <a:prstGeom prst="homePlate">
            <a:avLst>
              <a:gd name="adj" fmla="val 70491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Pentagono 8"/>
          <p:cNvSpPr/>
          <p:nvPr/>
        </p:nvSpPr>
        <p:spPr>
          <a:xfrm>
            <a:off x="241066" y="3169568"/>
            <a:ext cx="1944216" cy="488087"/>
          </a:xfrm>
          <a:prstGeom prst="homePlate">
            <a:avLst>
              <a:gd name="adj" fmla="val 70491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CasellaDiTesto 9"/>
          <p:cNvSpPr txBox="1"/>
          <p:nvPr/>
        </p:nvSpPr>
        <p:spPr>
          <a:xfrm>
            <a:off x="262632" y="3257742"/>
            <a:ext cx="1568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Sé relazionale</a:t>
            </a:r>
            <a:endParaRPr lang="it-IT" b="1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275823" y="4490971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Sé collettivo</a:t>
            </a:r>
            <a:endParaRPr lang="it-IT" b="1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2516186" y="2989475"/>
            <a:ext cx="51892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Si riferisce alle idee che abbiamo di noi circa le identità che esprimiamo nei rapporti con gli altri (essere timido in amicizia per esempio)</a:t>
            </a:r>
            <a:endParaRPr lang="it-IT" dirty="0"/>
          </a:p>
        </p:txBody>
      </p:sp>
      <p:sp>
        <p:nvSpPr>
          <p:cNvPr id="13" name="CasellaDiTesto 12"/>
          <p:cNvSpPr txBox="1"/>
          <p:nvPr/>
        </p:nvSpPr>
        <p:spPr>
          <a:xfrm>
            <a:off x="2536749" y="4352472"/>
            <a:ext cx="576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La nostra identità in base all’essere parte di uno o più gruppi (essere tifoso del Milan, essere italoamericano ecc.)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13106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/>
      <p:bldP spid="7" grpId="0"/>
      <p:bldP spid="8" grpId="0" animBg="1"/>
      <p:bldP spid="9" grpId="0" animBg="1"/>
      <p:bldP spid="10" grpId="0"/>
      <p:bldP spid="11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7</a:t>
            </a:fld>
            <a:endParaRPr lang="it-IT"/>
          </a:p>
        </p:txBody>
      </p:sp>
      <p:sp>
        <p:nvSpPr>
          <p:cNvPr id="2" name="CasellaDiTesto 1"/>
          <p:cNvSpPr txBox="1"/>
          <p:nvPr/>
        </p:nvSpPr>
        <p:spPr>
          <a:xfrm>
            <a:off x="1979712" y="692696"/>
            <a:ext cx="51125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CONCETTO DI S</a:t>
            </a:r>
            <a:r>
              <a:rPr lang="it-IT" sz="2000" b="1" dirty="0" smtClean="0">
                <a:latin typeface="Calibri" panose="020F0502020204030204" pitchFamily="34" charset="0"/>
              </a:rPr>
              <a:t>É</a:t>
            </a:r>
            <a:r>
              <a:rPr lang="it-IT" sz="2000" b="1" dirty="0" smtClean="0"/>
              <a:t> E LE VARIE TIPOLOGIE</a:t>
            </a:r>
            <a:endParaRPr lang="it-IT" sz="2000" b="1" dirty="0"/>
          </a:p>
        </p:txBody>
      </p:sp>
      <p:sp>
        <p:nvSpPr>
          <p:cNvPr id="5" name="Esplosione 2 4"/>
          <p:cNvSpPr/>
          <p:nvPr/>
        </p:nvSpPr>
        <p:spPr>
          <a:xfrm>
            <a:off x="395536" y="1058279"/>
            <a:ext cx="1800200" cy="1434617"/>
          </a:xfrm>
          <a:prstGeom prst="irregularSeal2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683568" y="1558533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solidFill>
                  <a:srgbClr val="CC0000"/>
                </a:solidFill>
              </a:rPr>
              <a:t>Chi sono io?</a:t>
            </a:r>
            <a:endParaRPr lang="it-IT" b="1" dirty="0">
              <a:solidFill>
                <a:srgbClr val="CC0000"/>
              </a:solidFill>
            </a:endParaRPr>
          </a:p>
        </p:txBody>
      </p:sp>
      <p:sp>
        <p:nvSpPr>
          <p:cNvPr id="7" name="Freccia a destra rientrata 6"/>
          <p:cNvSpPr/>
          <p:nvPr/>
        </p:nvSpPr>
        <p:spPr>
          <a:xfrm>
            <a:off x="2267744" y="1702549"/>
            <a:ext cx="576064" cy="286291"/>
          </a:xfrm>
          <a:prstGeom prst="notchedRightArrow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CasellaDiTesto 7"/>
          <p:cNvSpPr txBox="1"/>
          <p:nvPr/>
        </p:nvSpPr>
        <p:spPr>
          <a:xfrm>
            <a:off x="3015284" y="1475492"/>
            <a:ext cx="58051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COMPLESSIT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Á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DEL S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É </a:t>
            </a:r>
            <a:r>
              <a:rPr lang="it-IT" dirty="0" smtClean="0">
                <a:latin typeface="Calibri" panose="020F0502020204030204" pitchFamily="34" charset="0"/>
              </a:rPr>
              <a:t>= La quantità e la diversità degli aspetti del Sé che le persone sviluppano in relazione ai tanti ruoli che possono assumere</a:t>
            </a:r>
            <a:endParaRPr lang="it-IT" dirty="0"/>
          </a:p>
        </p:txBody>
      </p:sp>
      <p:graphicFrame>
        <p:nvGraphicFramePr>
          <p:cNvPr id="9" name="Tabel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9451540"/>
              </p:ext>
            </p:extLst>
          </p:nvPr>
        </p:nvGraphicFramePr>
        <p:xfrm>
          <a:off x="1733854" y="2825869"/>
          <a:ext cx="5604284" cy="2344667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2802142"/>
                <a:gridCol w="2802142"/>
              </a:tblGrid>
              <a:tr h="515867"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/>
                        <a:t>Maggiore</a:t>
                      </a:r>
                      <a:r>
                        <a:rPr lang="it-IT" b="1" baseline="0" dirty="0" smtClean="0"/>
                        <a:t> complessità</a:t>
                      </a:r>
                      <a:endParaRPr lang="it-IT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/>
                        <a:t>Minore complessità</a:t>
                      </a:r>
                      <a:endParaRPr lang="it-IT" b="1" dirty="0"/>
                    </a:p>
                  </a:txBody>
                  <a:tcPr anchor="ctr"/>
                </a:tc>
              </a:tr>
              <a:tr h="410567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Molteplici</a:t>
                      </a:r>
                      <a:r>
                        <a:rPr lang="it-IT" baseline="0" dirty="0" smtClean="0"/>
                        <a:t> e indipendenti aspetti del Sé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Pochi aspetti del</a:t>
                      </a:r>
                      <a:r>
                        <a:rPr lang="it-IT" baseline="0" dirty="0" smtClean="0"/>
                        <a:t> Sé</a:t>
                      </a:r>
                      <a:endParaRPr lang="it-IT" dirty="0" smtClean="0"/>
                    </a:p>
                    <a:p>
                      <a:pPr algn="ctr"/>
                      <a:endParaRPr lang="it-IT" dirty="0"/>
                    </a:p>
                  </a:txBody>
                  <a:tcPr/>
                </a:tc>
              </a:tr>
              <a:tr h="410567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Protegge autostima e umore, un evento</a:t>
                      </a:r>
                      <a:r>
                        <a:rPr lang="it-IT" baseline="0" dirty="0" smtClean="0"/>
                        <a:t> negativo ha effetti solo su pochi aspetti del </a:t>
                      </a:r>
                      <a:r>
                        <a:rPr lang="it-IT" baseline="0" dirty="0" err="1" smtClean="0"/>
                        <a:t>Sè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Scarsa protezione di autostima e umore, (es. tendenza a depressione)</a:t>
                      </a:r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695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 animBg="1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8</a:t>
            </a:fld>
            <a:endParaRPr lang="it-IT"/>
          </a:p>
        </p:txBody>
      </p:sp>
      <p:sp>
        <p:nvSpPr>
          <p:cNvPr id="2" name="CasellaDiTesto 1"/>
          <p:cNvSpPr txBox="1"/>
          <p:nvPr/>
        </p:nvSpPr>
        <p:spPr>
          <a:xfrm>
            <a:off x="1979712" y="692696"/>
            <a:ext cx="51125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CONCETTO DI S</a:t>
            </a:r>
            <a:r>
              <a:rPr lang="it-IT" sz="2000" b="1" dirty="0" smtClean="0">
                <a:latin typeface="Calibri" panose="020F0502020204030204" pitchFamily="34" charset="0"/>
              </a:rPr>
              <a:t>É</a:t>
            </a:r>
            <a:r>
              <a:rPr lang="it-IT" sz="2000" b="1" dirty="0" smtClean="0"/>
              <a:t> E LE VARIE TIPOLOGIE</a:t>
            </a:r>
            <a:endParaRPr lang="it-IT" sz="20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755576" y="1340768"/>
            <a:ext cx="771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«Perché l’adulto, più del bambino, possiede un </a:t>
            </a:r>
            <a:r>
              <a:rPr lang="it-IT" i="1" dirty="0" err="1" smtClean="0"/>
              <a:t>Sè</a:t>
            </a:r>
            <a:r>
              <a:rPr lang="it-IT" i="1" dirty="0" smtClean="0"/>
              <a:t> così complesso e sfaccettato?»</a:t>
            </a:r>
            <a:endParaRPr lang="it-IT" i="1" dirty="0"/>
          </a:p>
        </p:txBody>
      </p:sp>
      <p:cxnSp>
        <p:nvCxnSpPr>
          <p:cNvPr id="10" name="Connettore 2 9"/>
          <p:cNvCxnSpPr/>
          <p:nvPr/>
        </p:nvCxnSpPr>
        <p:spPr>
          <a:xfrm>
            <a:off x="4283968" y="1710100"/>
            <a:ext cx="0" cy="432048"/>
          </a:xfrm>
          <a:prstGeom prst="straightConnector1">
            <a:avLst/>
          </a:prstGeom>
          <a:ln w="5715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sellaDiTesto 10"/>
          <p:cNvSpPr txBox="1"/>
          <p:nvPr/>
        </p:nvSpPr>
        <p:spPr>
          <a:xfrm>
            <a:off x="2771800" y="2142148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FUNZIONI DEL S</a:t>
            </a:r>
            <a:r>
              <a:rPr lang="it-IT" b="1" dirty="0">
                <a:latin typeface="Calibri" panose="020F0502020204030204" pitchFamily="34" charset="0"/>
              </a:rPr>
              <a:t>É</a:t>
            </a:r>
            <a:endParaRPr lang="it-IT" b="1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1913177" y="2769599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ORGANIZZATIVA</a:t>
            </a:r>
            <a:endParaRPr lang="it-IT" dirty="0"/>
          </a:p>
          <a:p>
            <a:endParaRPr lang="it-IT" dirty="0"/>
          </a:p>
        </p:txBody>
      </p:sp>
      <p:cxnSp>
        <p:nvCxnSpPr>
          <p:cNvPr id="15" name="Connettore 2 14"/>
          <p:cNvCxnSpPr/>
          <p:nvPr/>
        </p:nvCxnSpPr>
        <p:spPr>
          <a:xfrm flipH="1">
            <a:off x="2915816" y="2507877"/>
            <a:ext cx="504056" cy="261722"/>
          </a:xfrm>
          <a:prstGeom prst="straightConnector1">
            <a:avLst/>
          </a:prstGeom>
          <a:ln w="5715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2 17"/>
          <p:cNvCxnSpPr/>
          <p:nvPr/>
        </p:nvCxnSpPr>
        <p:spPr>
          <a:xfrm>
            <a:off x="5206962" y="2507877"/>
            <a:ext cx="517166" cy="261722"/>
          </a:xfrm>
          <a:prstGeom prst="straightConnector1">
            <a:avLst/>
          </a:prstGeom>
          <a:ln w="5715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asellaDiTesto 20"/>
          <p:cNvSpPr txBox="1"/>
          <p:nvPr/>
        </p:nvSpPr>
        <p:spPr>
          <a:xfrm>
            <a:off x="5465545" y="2769599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ESECUTIVA</a:t>
            </a:r>
            <a:endParaRPr lang="it-IT" dirty="0"/>
          </a:p>
          <a:p>
            <a:endParaRPr lang="it-IT" dirty="0"/>
          </a:p>
        </p:txBody>
      </p:sp>
      <p:cxnSp>
        <p:nvCxnSpPr>
          <p:cNvPr id="22" name="Connettore 2 21"/>
          <p:cNvCxnSpPr/>
          <p:nvPr/>
        </p:nvCxnSpPr>
        <p:spPr>
          <a:xfrm>
            <a:off x="2699792" y="3097938"/>
            <a:ext cx="0" cy="432048"/>
          </a:xfrm>
          <a:prstGeom prst="straightConnector1">
            <a:avLst/>
          </a:prstGeom>
          <a:ln w="5715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asellaDiTesto 22"/>
          <p:cNvSpPr txBox="1"/>
          <p:nvPr/>
        </p:nvSpPr>
        <p:spPr>
          <a:xfrm>
            <a:off x="107504" y="3566039"/>
            <a:ext cx="43204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i="1" u="sng" dirty="0" smtClean="0"/>
              <a:t>Schemi di sé</a:t>
            </a:r>
            <a:r>
              <a:rPr lang="it-IT" dirty="0" smtClean="0"/>
              <a:t>: strutture mentali</a:t>
            </a:r>
          </a:p>
          <a:p>
            <a:pPr algn="ctr"/>
            <a:r>
              <a:rPr lang="it-IT" dirty="0" smtClean="0"/>
              <a:t>cognitivo- affettive che aiutano l’individuo a organizzare le esperienze passate e guidano l’elaborazione di esperienze rilevanti.</a:t>
            </a:r>
            <a:endParaRPr lang="it-IT" dirty="0"/>
          </a:p>
        </p:txBody>
      </p:sp>
      <p:cxnSp>
        <p:nvCxnSpPr>
          <p:cNvPr id="24" name="Connettore 2 23"/>
          <p:cNvCxnSpPr/>
          <p:nvPr/>
        </p:nvCxnSpPr>
        <p:spPr>
          <a:xfrm>
            <a:off x="6012160" y="3097938"/>
            <a:ext cx="0" cy="432048"/>
          </a:xfrm>
          <a:prstGeom prst="straightConnector1">
            <a:avLst/>
          </a:prstGeom>
          <a:ln w="5715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asellaDiTesto 24"/>
          <p:cNvSpPr txBox="1"/>
          <p:nvPr/>
        </p:nvSpPr>
        <p:spPr>
          <a:xfrm>
            <a:off x="4673457" y="3596683"/>
            <a:ext cx="38884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Regola e aiuta a pianificare il comportamento, le scelte e i progetti futuri delle persone.</a:t>
            </a:r>
            <a:endParaRPr lang="it-IT" dirty="0"/>
          </a:p>
        </p:txBody>
      </p:sp>
      <p:sp>
        <p:nvSpPr>
          <p:cNvPr id="27" name="Ovale 26"/>
          <p:cNvSpPr/>
          <p:nvPr/>
        </p:nvSpPr>
        <p:spPr>
          <a:xfrm>
            <a:off x="842307" y="4732276"/>
            <a:ext cx="2850871" cy="1320522"/>
          </a:xfrm>
          <a:prstGeom prst="ellipse">
            <a:avLst/>
          </a:prstGeom>
          <a:noFill/>
          <a:ln w="9525">
            <a:solidFill>
              <a:schemeClr val="tx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8" name="CasellaDiTesto 27"/>
          <p:cNvSpPr txBox="1"/>
          <p:nvPr/>
        </p:nvSpPr>
        <p:spPr>
          <a:xfrm>
            <a:off x="5707462" y="4977039"/>
            <a:ext cx="25055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 smtClean="0"/>
              <a:t>Indebolimento dell’Io:</a:t>
            </a:r>
          </a:p>
          <a:p>
            <a:pPr algn="ctr"/>
            <a:r>
              <a:rPr lang="it-IT" sz="1600" dirty="0" smtClean="0"/>
              <a:t>poco autocontrollo sotto stress</a:t>
            </a:r>
            <a:endParaRPr lang="it-IT" sz="1600" dirty="0"/>
          </a:p>
        </p:txBody>
      </p:sp>
      <p:sp>
        <p:nvSpPr>
          <p:cNvPr id="31" name="CasellaDiTesto 30"/>
          <p:cNvSpPr txBox="1"/>
          <p:nvPr/>
        </p:nvSpPr>
        <p:spPr>
          <a:xfrm>
            <a:off x="924170" y="4886899"/>
            <a:ext cx="27363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 smtClean="0"/>
              <a:t>Effetto di autoreferenza: elaboriamo meglio le informazioni pertinenti al concetto di </a:t>
            </a:r>
            <a:r>
              <a:rPr lang="it-IT" sz="1600" dirty="0" err="1" smtClean="0"/>
              <a:t>sè</a:t>
            </a:r>
            <a:endParaRPr lang="it-IT" sz="1600" dirty="0"/>
          </a:p>
        </p:txBody>
      </p:sp>
      <p:sp>
        <p:nvSpPr>
          <p:cNvPr id="19" name="Ovale 18"/>
          <p:cNvSpPr/>
          <p:nvPr/>
        </p:nvSpPr>
        <p:spPr>
          <a:xfrm>
            <a:off x="5534804" y="4700766"/>
            <a:ext cx="2850871" cy="1320522"/>
          </a:xfrm>
          <a:prstGeom prst="ellipse">
            <a:avLst/>
          </a:prstGeom>
          <a:noFill/>
          <a:ln w="9525">
            <a:solidFill>
              <a:schemeClr val="tx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0980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  <p:bldP spid="14" grpId="0"/>
      <p:bldP spid="21" grpId="0"/>
      <p:bldP spid="23" grpId="0"/>
      <p:bldP spid="25" grpId="0"/>
      <p:bldP spid="27" grpId="0" animBg="1"/>
      <p:bldP spid="28" grpId="0"/>
      <p:bldP spid="31" grpId="0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9</a:t>
            </a:fld>
            <a:endParaRPr lang="it-IT"/>
          </a:p>
        </p:txBody>
      </p:sp>
      <p:sp>
        <p:nvSpPr>
          <p:cNvPr id="2" name="CasellaDiTesto 1"/>
          <p:cNvSpPr txBox="1"/>
          <p:nvPr/>
        </p:nvSpPr>
        <p:spPr>
          <a:xfrm>
            <a:off x="1979712" y="692696"/>
            <a:ext cx="51125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CONCETTO DI S</a:t>
            </a:r>
            <a:r>
              <a:rPr lang="it-IT" sz="2000" b="1" dirty="0" smtClean="0">
                <a:latin typeface="Calibri" panose="020F0502020204030204" pitchFamily="34" charset="0"/>
              </a:rPr>
              <a:t>É</a:t>
            </a:r>
            <a:r>
              <a:rPr lang="it-IT" sz="2000" b="1" dirty="0" smtClean="0"/>
              <a:t> E LE VARIE TIPOLOGIE</a:t>
            </a:r>
            <a:endParaRPr lang="it-IT" sz="20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611560" y="1268760"/>
            <a:ext cx="2880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u="sng" dirty="0" smtClean="0"/>
              <a:t>Altri Sé:</a:t>
            </a:r>
            <a:endParaRPr lang="it-IT" sz="2000" u="sng" dirty="0"/>
          </a:p>
        </p:txBody>
      </p:sp>
      <p:sp>
        <p:nvSpPr>
          <p:cNvPr id="5" name="Pentagono 4"/>
          <p:cNvSpPr/>
          <p:nvPr/>
        </p:nvSpPr>
        <p:spPr>
          <a:xfrm>
            <a:off x="275823" y="1934583"/>
            <a:ext cx="1654613" cy="488087"/>
          </a:xfrm>
          <a:prstGeom prst="homePlate">
            <a:avLst>
              <a:gd name="adj" fmla="val 70491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361494" y="2740304"/>
            <a:ext cx="1568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Sé reale</a:t>
            </a:r>
            <a:endParaRPr lang="it-IT" b="1" dirty="0"/>
          </a:p>
        </p:txBody>
      </p:sp>
      <p:sp>
        <p:nvSpPr>
          <p:cNvPr id="7" name="Pentagono 6"/>
          <p:cNvSpPr/>
          <p:nvPr/>
        </p:nvSpPr>
        <p:spPr>
          <a:xfrm>
            <a:off x="275823" y="3516673"/>
            <a:ext cx="1654613" cy="488087"/>
          </a:xfrm>
          <a:prstGeom prst="homePlate">
            <a:avLst>
              <a:gd name="adj" fmla="val 70491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Pentagono 8"/>
          <p:cNvSpPr/>
          <p:nvPr/>
        </p:nvSpPr>
        <p:spPr>
          <a:xfrm>
            <a:off x="275823" y="2708920"/>
            <a:ext cx="1654613" cy="488087"/>
          </a:xfrm>
          <a:prstGeom prst="homePlate">
            <a:avLst>
              <a:gd name="adj" fmla="val 70491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CasellaDiTesto 9"/>
          <p:cNvSpPr txBox="1"/>
          <p:nvPr/>
        </p:nvSpPr>
        <p:spPr>
          <a:xfrm>
            <a:off x="361494" y="1982255"/>
            <a:ext cx="14742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Sé possibili</a:t>
            </a:r>
            <a:endParaRPr lang="it-IT" b="1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2195736" y="1879735"/>
            <a:ext cx="56215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Oltre gli </a:t>
            </a:r>
            <a:r>
              <a:rPr lang="it-IT" i="1" dirty="0" smtClean="0"/>
              <a:t>schemi di sé</a:t>
            </a:r>
            <a:r>
              <a:rPr lang="it-IT" dirty="0" smtClean="0"/>
              <a:t>, vi sono aspetti ipotetici e potenziali di chi si potrebbe diventare</a:t>
            </a:r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2188593" y="2740304"/>
            <a:ext cx="3677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Caratteristiche realmente possedute</a:t>
            </a:r>
            <a:endParaRPr lang="it-IT" dirty="0"/>
          </a:p>
        </p:txBody>
      </p:sp>
      <p:sp>
        <p:nvSpPr>
          <p:cNvPr id="13" name="Pentagono 12"/>
          <p:cNvSpPr/>
          <p:nvPr/>
        </p:nvSpPr>
        <p:spPr>
          <a:xfrm>
            <a:off x="296373" y="4457320"/>
            <a:ext cx="1944216" cy="488087"/>
          </a:xfrm>
          <a:prstGeom prst="homePlate">
            <a:avLst>
              <a:gd name="adj" fmla="val 70491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CasellaDiTesto 13"/>
          <p:cNvSpPr txBox="1"/>
          <p:nvPr/>
        </p:nvSpPr>
        <p:spPr>
          <a:xfrm>
            <a:off x="365051" y="3563724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Sé ideale</a:t>
            </a:r>
            <a:endParaRPr lang="it-IT" b="1" dirty="0"/>
          </a:p>
        </p:txBody>
      </p:sp>
      <p:sp>
        <p:nvSpPr>
          <p:cNvPr id="15" name="CasellaDiTesto 14"/>
          <p:cNvSpPr txBox="1"/>
          <p:nvPr/>
        </p:nvSpPr>
        <p:spPr>
          <a:xfrm>
            <a:off x="2188593" y="3548059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Come vorremmo essere </a:t>
            </a:r>
            <a:endParaRPr lang="it-IT" dirty="0"/>
          </a:p>
        </p:txBody>
      </p:sp>
      <p:sp>
        <p:nvSpPr>
          <p:cNvPr id="16" name="CasellaDiTesto 15"/>
          <p:cNvSpPr txBox="1"/>
          <p:nvPr/>
        </p:nvSpPr>
        <p:spPr>
          <a:xfrm>
            <a:off x="361494" y="4516697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Sé imperativo</a:t>
            </a:r>
            <a:endParaRPr lang="it-IT" b="1" dirty="0"/>
          </a:p>
        </p:txBody>
      </p:sp>
      <p:sp>
        <p:nvSpPr>
          <p:cNvPr id="17" name="CasellaDiTesto 16"/>
          <p:cNvSpPr txBox="1"/>
          <p:nvPr/>
        </p:nvSpPr>
        <p:spPr>
          <a:xfrm>
            <a:off x="2322665" y="4457320"/>
            <a:ext cx="54055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Come pensiamo dovremmo essere o fare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53427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6" grpId="0"/>
      <p:bldP spid="7" grpId="0" animBg="1"/>
      <p:bldP spid="9" grpId="0" animBg="1"/>
      <p:bldP spid="10" grpId="0"/>
      <p:bldP spid="11" grpId="0"/>
      <p:bldP spid="12" grpId="0"/>
      <p:bldP spid="13" grpId="0" animBg="1"/>
      <p:bldP spid="14" grpId="0"/>
      <p:bldP spid="15" grpId="0"/>
      <p:bldP spid="16" grpId="0"/>
      <p:bldP spid="17" grpId="0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1366</TotalTime>
  <Words>1718</Words>
  <Application>Microsoft Office PowerPoint</Application>
  <PresentationFormat>Presentazione su schermo (4:3)</PresentationFormat>
  <Paragraphs>206</Paragraphs>
  <Slides>20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5" baseType="lpstr">
      <vt:lpstr>Aharoni</vt:lpstr>
      <vt:lpstr>Arial</vt:lpstr>
      <vt:lpstr>Calibri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ILARIA MARTINI</dc:creator>
  <cp:lastModifiedBy>Gabriella Mariapia Piazzolla</cp:lastModifiedBy>
  <cp:revision>185</cp:revision>
  <dcterms:created xsi:type="dcterms:W3CDTF">2014-07-28T14:21:47Z</dcterms:created>
  <dcterms:modified xsi:type="dcterms:W3CDTF">2016-09-09T17:28:11Z</dcterms:modified>
</cp:coreProperties>
</file>