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61" r:id="rId3"/>
    <p:sldId id="263" r:id="rId4"/>
    <p:sldId id="282" r:id="rId5"/>
    <p:sldId id="260" r:id="rId6"/>
    <p:sldId id="284" r:id="rId7"/>
    <p:sldId id="264" r:id="rId8"/>
    <p:sldId id="265" r:id="rId9"/>
    <p:sldId id="283" r:id="rId10"/>
    <p:sldId id="268" r:id="rId11"/>
    <p:sldId id="266" r:id="rId12"/>
    <p:sldId id="269" r:id="rId13"/>
    <p:sldId id="267" r:id="rId14"/>
    <p:sldId id="273" r:id="rId15"/>
    <p:sldId id="274" r:id="rId16"/>
    <p:sldId id="275" r:id="rId17"/>
    <p:sldId id="276" r:id="rId18"/>
    <p:sldId id="277" r:id="rId19"/>
    <p:sldId id="280" r:id="rId20"/>
    <p:sldId id="278" r:id="rId21"/>
    <p:sldId id="279" r:id="rId22"/>
    <p:sldId id="281" r:id="rId2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63" d="100"/>
          <a:sy n="63" d="100"/>
        </p:scale>
        <p:origin x="151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EF5919-CE4F-4F3C-A7E4-E174E859431E}" type="doc">
      <dgm:prSet loTypeId="urn:microsoft.com/office/officeart/2005/8/layout/cycle3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it-IT"/>
        </a:p>
      </dgm:t>
    </dgm:pt>
    <dgm:pt modelId="{385F999D-6045-406B-9FAA-D28741E0E69A}">
      <dgm:prSet phldrT="[Testo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  <a:ln/>
      </dgm:spPr>
      <dgm:t>
        <a:bodyPr/>
        <a:lstStyle/>
        <a:p>
          <a:pPr algn="ctr"/>
          <a:r>
            <a:rPr lang="it-IT" sz="1600" b="1" cap="small" baseline="0" dirty="0" smtClean="0"/>
            <a:t>1.</a:t>
          </a:r>
        </a:p>
        <a:p>
          <a:pPr algn="ctr"/>
          <a:r>
            <a:rPr lang="it-IT" sz="1600" cap="small" baseline="0" dirty="0" smtClean="0"/>
            <a:t>Scelta del problema e definizione delle ipotesi</a:t>
          </a:r>
          <a:endParaRPr lang="it-IT" sz="1600" cap="small" baseline="0" dirty="0"/>
        </a:p>
      </dgm:t>
    </dgm:pt>
    <dgm:pt modelId="{D853AEB9-8A99-48F8-8D45-2C9C2AC55CA0}" type="parTrans" cxnId="{1FB60C52-9415-44B1-978A-64AEEBE33A31}">
      <dgm:prSet/>
      <dgm:spPr/>
      <dgm:t>
        <a:bodyPr/>
        <a:lstStyle/>
        <a:p>
          <a:endParaRPr lang="it-IT"/>
        </a:p>
      </dgm:t>
    </dgm:pt>
    <dgm:pt modelId="{DEBD3825-5D85-4E6E-BD2F-30141F414AC3}" type="sibTrans" cxnId="{1FB60C52-9415-44B1-978A-64AEEBE33A31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 w="12700">
          <a:solidFill>
            <a:srgbClr val="CC0000"/>
          </a:solidFill>
        </a:ln>
      </dgm:spPr>
      <dgm:t>
        <a:bodyPr/>
        <a:lstStyle/>
        <a:p>
          <a:endParaRPr lang="it-IT" b="1" cap="none" spc="0">
            <a:ln w="22225">
              <a:solidFill>
                <a:schemeClr val="accent2"/>
              </a:solidFill>
              <a:prstDash val="solid"/>
            </a:ln>
            <a:solidFill>
              <a:schemeClr val="accent2">
                <a:lumMod val="40000"/>
                <a:lumOff val="60000"/>
              </a:schemeClr>
            </a:solidFill>
            <a:effectLst/>
          </a:endParaRPr>
        </a:p>
      </dgm:t>
    </dgm:pt>
    <dgm:pt modelId="{2E70694F-B9B5-40E2-B461-2DEC38CAC9F9}">
      <dgm:prSet phldrT="[Tes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</dgm:spPr>
      <dgm:t>
        <a:bodyPr/>
        <a:lstStyle/>
        <a:p>
          <a:pPr algn="ctr"/>
          <a:r>
            <a:rPr lang="it-IT" b="1" cap="small" baseline="0" dirty="0" smtClean="0"/>
            <a:t>2.</a:t>
          </a:r>
        </a:p>
        <a:p>
          <a:pPr algn="ctr"/>
          <a:r>
            <a:rPr lang="it-IT" cap="small" baseline="0" dirty="0" smtClean="0"/>
            <a:t>Formulazione del disegno di ricerca</a:t>
          </a:r>
          <a:endParaRPr lang="it-IT" cap="small" baseline="0" dirty="0"/>
        </a:p>
      </dgm:t>
    </dgm:pt>
    <dgm:pt modelId="{C70E6547-5E0B-487F-806F-CE599E5FFCDE}" type="parTrans" cxnId="{1734D0CE-57BF-4F6F-A8DF-BC509CE2FF79}">
      <dgm:prSet/>
      <dgm:spPr/>
      <dgm:t>
        <a:bodyPr/>
        <a:lstStyle/>
        <a:p>
          <a:endParaRPr lang="it-IT"/>
        </a:p>
      </dgm:t>
    </dgm:pt>
    <dgm:pt modelId="{1DE82B07-AC20-4A32-97ED-A16B06D28B8F}" type="sibTrans" cxnId="{1734D0CE-57BF-4F6F-A8DF-BC509CE2FF79}">
      <dgm:prSet/>
      <dgm:spPr/>
      <dgm:t>
        <a:bodyPr/>
        <a:lstStyle/>
        <a:p>
          <a:endParaRPr lang="it-IT"/>
        </a:p>
      </dgm:t>
    </dgm:pt>
    <dgm:pt modelId="{B5F8ED19-7494-4BD0-BC73-DBED6AC2422D}">
      <dgm:prSet phldrT="[Tes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it-IT" b="1" cap="small" baseline="0" dirty="0" smtClean="0"/>
            <a:t>3.</a:t>
          </a:r>
        </a:p>
        <a:p>
          <a:r>
            <a:rPr lang="it-IT" cap="small" baseline="0" dirty="0" smtClean="0"/>
            <a:t>Raccolta dati</a:t>
          </a:r>
          <a:endParaRPr lang="it-IT" cap="small" baseline="0" dirty="0"/>
        </a:p>
      </dgm:t>
    </dgm:pt>
    <dgm:pt modelId="{4105B5F6-31D5-4DFF-BC51-09DC3F43F614}" type="parTrans" cxnId="{8F2F9ACF-6A11-4786-90EE-A4373D20C14D}">
      <dgm:prSet/>
      <dgm:spPr/>
      <dgm:t>
        <a:bodyPr/>
        <a:lstStyle/>
        <a:p>
          <a:endParaRPr lang="it-IT"/>
        </a:p>
      </dgm:t>
    </dgm:pt>
    <dgm:pt modelId="{CCA2D103-18F8-4D17-B9C0-B58BE4D0962B}" type="sibTrans" cxnId="{8F2F9ACF-6A11-4786-90EE-A4373D20C14D}">
      <dgm:prSet/>
      <dgm:spPr/>
      <dgm:t>
        <a:bodyPr/>
        <a:lstStyle/>
        <a:p>
          <a:endParaRPr lang="it-IT"/>
        </a:p>
      </dgm:t>
    </dgm:pt>
    <dgm:pt modelId="{2E9CC71D-6616-4DA1-B135-A820D7252EB7}">
      <dgm:prSet phldrT="[Tes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it-IT" b="1" cap="small" baseline="0" dirty="0" smtClean="0"/>
            <a:t>4.</a:t>
          </a:r>
        </a:p>
        <a:p>
          <a:r>
            <a:rPr lang="it-IT" cap="small" baseline="0" dirty="0" smtClean="0"/>
            <a:t>Codifica e analisi dei dati</a:t>
          </a:r>
          <a:endParaRPr lang="it-IT" cap="small" baseline="0" dirty="0"/>
        </a:p>
      </dgm:t>
    </dgm:pt>
    <dgm:pt modelId="{C57E14B0-4514-46D0-973E-C8EFD6B61719}" type="parTrans" cxnId="{79C2BC0E-1D28-4417-8B2C-E818C65F09C1}">
      <dgm:prSet/>
      <dgm:spPr/>
      <dgm:t>
        <a:bodyPr/>
        <a:lstStyle/>
        <a:p>
          <a:endParaRPr lang="it-IT"/>
        </a:p>
      </dgm:t>
    </dgm:pt>
    <dgm:pt modelId="{0B35EBC8-3FD4-43D4-8415-319BF5AE1FE3}" type="sibTrans" cxnId="{79C2BC0E-1D28-4417-8B2C-E818C65F09C1}">
      <dgm:prSet/>
      <dgm:spPr/>
      <dgm:t>
        <a:bodyPr/>
        <a:lstStyle/>
        <a:p>
          <a:endParaRPr lang="it-IT"/>
        </a:p>
      </dgm:t>
    </dgm:pt>
    <dgm:pt modelId="{03A03901-7588-4541-BBF4-3C654CB6B2DD}">
      <dgm:prSet phldrT="[Tes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it-IT" b="1" cap="small" baseline="0" dirty="0" smtClean="0"/>
            <a:t>5.</a:t>
          </a:r>
        </a:p>
        <a:p>
          <a:r>
            <a:rPr lang="it-IT" cap="small" baseline="0" dirty="0" smtClean="0"/>
            <a:t>Interpretazione dei risultati</a:t>
          </a:r>
          <a:endParaRPr lang="it-IT" cap="small" baseline="0" dirty="0"/>
        </a:p>
      </dgm:t>
    </dgm:pt>
    <dgm:pt modelId="{2BC0B359-5DE1-4009-A445-691AACEBC07F}" type="parTrans" cxnId="{4895BC71-A4A5-4F58-BA94-6990AC8FA1E0}">
      <dgm:prSet/>
      <dgm:spPr/>
      <dgm:t>
        <a:bodyPr/>
        <a:lstStyle/>
        <a:p>
          <a:endParaRPr lang="it-IT"/>
        </a:p>
      </dgm:t>
    </dgm:pt>
    <dgm:pt modelId="{DEE0C172-03AA-4487-80D0-63AB4A7240B1}" type="sibTrans" cxnId="{4895BC71-A4A5-4F58-BA94-6990AC8FA1E0}">
      <dgm:prSet/>
      <dgm:spPr/>
      <dgm:t>
        <a:bodyPr/>
        <a:lstStyle/>
        <a:p>
          <a:endParaRPr lang="it-IT"/>
        </a:p>
      </dgm:t>
    </dgm:pt>
    <dgm:pt modelId="{2E3EFD20-9C61-434A-99F0-D36217021221}" type="pres">
      <dgm:prSet presAssocID="{6FEF5919-CE4F-4F3C-A7E4-E174E859431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C49F9DB-1BA4-421A-B518-167A1BB55C21}" type="pres">
      <dgm:prSet presAssocID="{6FEF5919-CE4F-4F3C-A7E4-E174E859431E}" presName="cycle" presStyleCnt="0"/>
      <dgm:spPr/>
    </dgm:pt>
    <dgm:pt modelId="{A6F70470-F3D8-470F-A657-BF7868D955B5}" type="pres">
      <dgm:prSet presAssocID="{385F999D-6045-406B-9FAA-D28741E0E69A}" presName="nodeFirstNode" presStyleLbl="node1" presStyleIdx="0" presStyleCnt="5" custScaleX="106947" custScaleY="94531" custRadScaleRad="105737" custRadScaleInc="-208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6F6FC8C-C51F-4A95-836B-57C562265814}" type="pres">
      <dgm:prSet presAssocID="{DEBD3825-5D85-4E6E-BD2F-30141F414AC3}" presName="sibTransFirstNode" presStyleLbl="bgShp" presStyleIdx="0" presStyleCnt="1"/>
      <dgm:spPr/>
      <dgm:t>
        <a:bodyPr/>
        <a:lstStyle/>
        <a:p>
          <a:endParaRPr lang="it-IT"/>
        </a:p>
      </dgm:t>
    </dgm:pt>
    <dgm:pt modelId="{66D5E4C3-BA6B-47E0-B1BA-1DDAED2955A2}" type="pres">
      <dgm:prSet presAssocID="{2E70694F-B9B5-40E2-B461-2DEC38CAC9F9}" presName="nodeFollowingNodes" presStyleLbl="node1" presStyleIdx="1" presStyleCnt="5" custRadScaleRad="109329" custRadScaleInc="1729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9AFB8AA-2407-44D6-8EE3-3F4A25BC096D}" type="pres">
      <dgm:prSet presAssocID="{B5F8ED19-7494-4BD0-BC73-DBED6AC2422D}" presName="nodeFollowingNodes" presStyleLbl="node1" presStyleIdx="2" presStyleCnt="5" custRadScaleRad="101260" custRadScaleInc="-792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6BF7C84-2DBC-4F7D-8A0B-ACFFBB28EA74}" type="pres">
      <dgm:prSet presAssocID="{2E9CC71D-6616-4DA1-B135-A820D7252EB7}" presName="nodeFollowingNodes" presStyleLbl="node1" presStyleIdx="3" presStyleCnt="5" custRadScaleRad="101790" custRadScaleInc="849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33395F6-0865-4BBC-8116-035477C8DA13}" type="pres">
      <dgm:prSet presAssocID="{03A03901-7588-4541-BBF4-3C654CB6B2DD}" presName="nodeFollowingNodes" presStyleLbl="node1" presStyleIdx="4" presStyleCnt="5" custRadScaleRad="113995" custRadScaleInc="-1460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C3A64938-AE12-42FA-8B9F-0C38CDE1B7B0}" type="presOf" srcId="{03A03901-7588-4541-BBF4-3C654CB6B2DD}" destId="{B33395F6-0865-4BBC-8116-035477C8DA13}" srcOrd="0" destOrd="0" presId="urn:microsoft.com/office/officeart/2005/8/layout/cycle3"/>
    <dgm:cxn modelId="{79C2BC0E-1D28-4417-8B2C-E818C65F09C1}" srcId="{6FEF5919-CE4F-4F3C-A7E4-E174E859431E}" destId="{2E9CC71D-6616-4DA1-B135-A820D7252EB7}" srcOrd="3" destOrd="0" parTransId="{C57E14B0-4514-46D0-973E-C8EFD6B61719}" sibTransId="{0B35EBC8-3FD4-43D4-8415-319BF5AE1FE3}"/>
    <dgm:cxn modelId="{21ABD3B3-19B1-4246-A99F-BFD6A404BD13}" type="presOf" srcId="{DEBD3825-5D85-4E6E-BD2F-30141F414AC3}" destId="{66F6FC8C-C51F-4A95-836B-57C562265814}" srcOrd="0" destOrd="0" presId="urn:microsoft.com/office/officeart/2005/8/layout/cycle3"/>
    <dgm:cxn modelId="{AD112DD3-36CD-4B92-9112-81404ED1AD9C}" type="presOf" srcId="{B5F8ED19-7494-4BD0-BC73-DBED6AC2422D}" destId="{89AFB8AA-2407-44D6-8EE3-3F4A25BC096D}" srcOrd="0" destOrd="0" presId="urn:microsoft.com/office/officeart/2005/8/layout/cycle3"/>
    <dgm:cxn modelId="{4895BC71-A4A5-4F58-BA94-6990AC8FA1E0}" srcId="{6FEF5919-CE4F-4F3C-A7E4-E174E859431E}" destId="{03A03901-7588-4541-BBF4-3C654CB6B2DD}" srcOrd="4" destOrd="0" parTransId="{2BC0B359-5DE1-4009-A445-691AACEBC07F}" sibTransId="{DEE0C172-03AA-4487-80D0-63AB4A7240B1}"/>
    <dgm:cxn modelId="{8F2F9ACF-6A11-4786-90EE-A4373D20C14D}" srcId="{6FEF5919-CE4F-4F3C-A7E4-E174E859431E}" destId="{B5F8ED19-7494-4BD0-BC73-DBED6AC2422D}" srcOrd="2" destOrd="0" parTransId="{4105B5F6-31D5-4DFF-BC51-09DC3F43F614}" sibTransId="{CCA2D103-18F8-4D17-B9C0-B58BE4D0962B}"/>
    <dgm:cxn modelId="{C81FF70D-71C2-4280-B439-B347D690DABA}" type="presOf" srcId="{385F999D-6045-406B-9FAA-D28741E0E69A}" destId="{A6F70470-F3D8-470F-A657-BF7868D955B5}" srcOrd="0" destOrd="0" presId="urn:microsoft.com/office/officeart/2005/8/layout/cycle3"/>
    <dgm:cxn modelId="{1FB60C52-9415-44B1-978A-64AEEBE33A31}" srcId="{6FEF5919-CE4F-4F3C-A7E4-E174E859431E}" destId="{385F999D-6045-406B-9FAA-D28741E0E69A}" srcOrd="0" destOrd="0" parTransId="{D853AEB9-8A99-48F8-8D45-2C9C2AC55CA0}" sibTransId="{DEBD3825-5D85-4E6E-BD2F-30141F414AC3}"/>
    <dgm:cxn modelId="{F35EE5C8-8AE0-46B6-BEB6-63EB4EC87D79}" type="presOf" srcId="{2E70694F-B9B5-40E2-B461-2DEC38CAC9F9}" destId="{66D5E4C3-BA6B-47E0-B1BA-1DDAED2955A2}" srcOrd="0" destOrd="0" presId="urn:microsoft.com/office/officeart/2005/8/layout/cycle3"/>
    <dgm:cxn modelId="{1734D0CE-57BF-4F6F-A8DF-BC509CE2FF79}" srcId="{6FEF5919-CE4F-4F3C-A7E4-E174E859431E}" destId="{2E70694F-B9B5-40E2-B461-2DEC38CAC9F9}" srcOrd="1" destOrd="0" parTransId="{C70E6547-5E0B-487F-806F-CE599E5FFCDE}" sibTransId="{1DE82B07-AC20-4A32-97ED-A16B06D28B8F}"/>
    <dgm:cxn modelId="{38B41491-E8C0-4099-9621-9D894B7A10AD}" type="presOf" srcId="{6FEF5919-CE4F-4F3C-A7E4-E174E859431E}" destId="{2E3EFD20-9C61-434A-99F0-D36217021221}" srcOrd="0" destOrd="0" presId="urn:microsoft.com/office/officeart/2005/8/layout/cycle3"/>
    <dgm:cxn modelId="{2E6490A5-7D13-4B1E-A843-BA856C1866C5}" type="presOf" srcId="{2E9CC71D-6616-4DA1-B135-A820D7252EB7}" destId="{96BF7C84-2DBC-4F7D-8A0B-ACFFBB28EA74}" srcOrd="0" destOrd="0" presId="urn:microsoft.com/office/officeart/2005/8/layout/cycle3"/>
    <dgm:cxn modelId="{4C0CC4A1-3063-40BE-81F3-BD29169C7C5C}" type="presParOf" srcId="{2E3EFD20-9C61-434A-99F0-D36217021221}" destId="{0C49F9DB-1BA4-421A-B518-167A1BB55C21}" srcOrd="0" destOrd="0" presId="urn:microsoft.com/office/officeart/2005/8/layout/cycle3"/>
    <dgm:cxn modelId="{FE73FDE1-4C6C-4E5B-A764-92CA703FD0E7}" type="presParOf" srcId="{0C49F9DB-1BA4-421A-B518-167A1BB55C21}" destId="{A6F70470-F3D8-470F-A657-BF7868D955B5}" srcOrd="0" destOrd="0" presId="urn:microsoft.com/office/officeart/2005/8/layout/cycle3"/>
    <dgm:cxn modelId="{48CF1536-6CE8-423A-B6FE-52E447C163F5}" type="presParOf" srcId="{0C49F9DB-1BA4-421A-B518-167A1BB55C21}" destId="{66F6FC8C-C51F-4A95-836B-57C562265814}" srcOrd="1" destOrd="0" presId="urn:microsoft.com/office/officeart/2005/8/layout/cycle3"/>
    <dgm:cxn modelId="{022F821D-64FA-4F90-9F24-CC5A0262069F}" type="presParOf" srcId="{0C49F9DB-1BA4-421A-B518-167A1BB55C21}" destId="{66D5E4C3-BA6B-47E0-B1BA-1DDAED2955A2}" srcOrd="2" destOrd="0" presId="urn:microsoft.com/office/officeart/2005/8/layout/cycle3"/>
    <dgm:cxn modelId="{99685389-F3A9-46CD-9211-7F095F860FCF}" type="presParOf" srcId="{0C49F9DB-1BA4-421A-B518-167A1BB55C21}" destId="{89AFB8AA-2407-44D6-8EE3-3F4A25BC096D}" srcOrd="3" destOrd="0" presId="urn:microsoft.com/office/officeart/2005/8/layout/cycle3"/>
    <dgm:cxn modelId="{EF296690-503D-406C-8AD9-79F073A70502}" type="presParOf" srcId="{0C49F9DB-1BA4-421A-B518-167A1BB55C21}" destId="{96BF7C84-2DBC-4F7D-8A0B-ACFFBB28EA74}" srcOrd="4" destOrd="0" presId="urn:microsoft.com/office/officeart/2005/8/layout/cycle3"/>
    <dgm:cxn modelId="{AB7B997E-9CFB-47B8-935B-64CBC4322D50}" type="presParOf" srcId="{0C49F9DB-1BA4-421A-B518-167A1BB55C21}" destId="{B33395F6-0865-4BBC-8116-035477C8DA13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EF5919-CE4F-4F3C-A7E4-E174E859431E}" type="doc">
      <dgm:prSet loTypeId="urn:microsoft.com/office/officeart/2005/8/layout/cycle3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it-IT"/>
        </a:p>
      </dgm:t>
    </dgm:pt>
    <dgm:pt modelId="{385F999D-6045-406B-9FAA-D28741E0E69A}">
      <dgm:prSet phldrT="[Testo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  <a:ln/>
      </dgm:spPr>
      <dgm:t>
        <a:bodyPr/>
        <a:lstStyle/>
        <a:p>
          <a:pPr algn="ctr"/>
          <a:r>
            <a:rPr lang="it-IT" sz="1400" b="1" dirty="0" smtClean="0"/>
            <a:t>1</a:t>
          </a:r>
          <a:r>
            <a:rPr lang="it-IT" sz="1400" dirty="0" smtClean="0"/>
            <a:t>.</a:t>
          </a:r>
        </a:p>
        <a:p>
          <a:pPr algn="ctr"/>
          <a:r>
            <a:rPr lang="it-IT" sz="1400" dirty="0" smtClean="0"/>
            <a:t>Le persone sono più veloci a scrivere sms se osservate</a:t>
          </a:r>
        </a:p>
      </dgm:t>
    </dgm:pt>
    <dgm:pt modelId="{D853AEB9-8A99-48F8-8D45-2C9C2AC55CA0}" type="parTrans" cxnId="{1FB60C52-9415-44B1-978A-64AEEBE33A31}">
      <dgm:prSet/>
      <dgm:spPr/>
      <dgm:t>
        <a:bodyPr/>
        <a:lstStyle/>
        <a:p>
          <a:endParaRPr lang="it-IT"/>
        </a:p>
      </dgm:t>
    </dgm:pt>
    <dgm:pt modelId="{DEBD3825-5D85-4E6E-BD2F-30141F414AC3}" type="sibTrans" cxnId="{1FB60C52-9415-44B1-978A-64AEEBE33A31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 w="12700">
          <a:solidFill>
            <a:srgbClr val="CC0000"/>
          </a:solidFill>
        </a:ln>
      </dgm:spPr>
      <dgm:t>
        <a:bodyPr/>
        <a:lstStyle/>
        <a:p>
          <a:endParaRPr lang="it-IT" b="1" cap="none" spc="0">
            <a:ln w="22225">
              <a:solidFill>
                <a:schemeClr val="accent2"/>
              </a:solidFill>
              <a:prstDash val="solid"/>
            </a:ln>
            <a:solidFill>
              <a:schemeClr val="accent2">
                <a:lumMod val="40000"/>
                <a:lumOff val="60000"/>
              </a:schemeClr>
            </a:solidFill>
            <a:effectLst/>
          </a:endParaRPr>
        </a:p>
      </dgm:t>
    </dgm:pt>
    <dgm:pt modelId="{2E70694F-B9B5-40E2-B461-2DEC38CAC9F9}">
      <dgm:prSet phldrT="[Testo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</dgm:spPr>
      <dgm:t>
        <a:bodyPr/>
        <a:lstStyle/>
        <a:p>
          <a:pPr algn="ctr"/>
          <a:r>
            <a:rPr lang="it-IT" sz="1400" b="1" dirty="0" smtClean="0"/>
            <a:t>2</a:t>
          </a:r>
          <a:r>
            <a:rPr lang="it-IT" sz="1400" dirty="0" smtClean="0"/>
            <a:t>.</a:t>
          </a:r>
        </a:p>
        <a:p>
          <a:pPr algn="ctr"/>
          <a:r>
            <a:rPr lang="it-IT" sz="1400" dirty="0" smtClean="0"/>
            <a:t>Scegliamo di chiedere a delle persone di scrivere mentre sono osservate e ad altre di farlo da sole </a:t>
          </a:r>
        </a:p>
      </dgm:t>
    </dgm:pt>
    <dgm:pt modelId="{C70E6547-5E0B-487F-806F-CE599E5FFCDE}" type="parTrans" cxnId="{1734D0CE-57BF-4F6F-A8DF-BC509CE2FF79}">
      <dgm:prSet/>
      <dgm:spPr/>
      <dgm:t>
        <a:bodyPr/>
        <a:lstStyle/>
        <a:p>
          <a:endParaRPr lang="it-IT"/>
        </a:p>
      </dgm:t>
    </dgm:pt>
    <dgm:pt modelId="{1DE82B07-AC20-4A32-97ED-A16B06D28B8F}" type="sibTrans" cxnId="{1734D0CE-57BF-4F6F-A8DF-BC509CE2FF79}">
      <dgm:prSet/>
      <dgm:spPr/>
      <dgm:t>
        <a:bodyPr/>
        <a:lstStyle/>
        <a:p>
          <a:endParaRPr lang="it-IT"/>
        </a:p>
      </dgm:t>
    </dgm:pt>
    <dgm:pt modelId="{B5F8ED19-7494-4BD0-BC73-DBED6AC2422D}">
      <dgm:prSet phldrT="[Testo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</dgm:spPr>
      <dgm:t>
        <a:bodyPr/>
        <a:lstStyle/>
        <a:p>
          <a:pPr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200" dirty="0" smtClean="0"/>
        </a:p>
        <a:p>
          <a:pPr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dirty="0" smtClean="0"/>
            <a:t>3</a:t>
          </a:r>
          <a:r>
            <a:rPr lang="it-IT" sz="1400" dirty="0" smtClean="0"/>
            <a:t>.</a:t>
          </a:r>
        </a:p>
        <a:p>
          <a:pPr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dirty="0" smtClean="0"/>
            <a:t>Un gruppo scrive sms mentre è osservato (campione sperimentale), l’altro lo fa da solo (campione controllo)</a:t>
          </a:r>
        </a:p>
        <a:p>
          <a:pPr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100" dirty="0"/>
        </a:p>
      </dgm:t>
    </dgm:pt>
    <dgm:pt modelId="{4105B5F6-31D5-4DFF-BC51-09DC3F43F614}" type="parTrans" cxnId="{8F2F9ACF-6A11-4786-90EE-A4373D20C14D}">
      <dgm:prSet/>
      <dgm:spPr/>
      <dgm:t>
        <a:bodyPr/>
        <a:lstStyle/>
        <a:p>
          <a:endParaRPr lang="it-IT"/>
        </a:p>
      </dgm:t>
    </dgm:pt>
    <dgm:pt modelId="{CCA2D103-18F8-4D17-B9C0-B58BE4D0962B}" type="sibTrans" cxnId="{8F2F9ACF-6A11-4786-90EE-A4373D20C14D}">
      <dgm:prSet/>
      <dgm:spPr/>
      <dgm:t>
        <a:bodyPr/>
        <a:lstStyle/>
        <a:p>
          <a:endParaRPr lang="it-IT"/>
        </a:p>
      </dgm:t>
    </dgm:pt>
    <dgm:pt modelId="{2E9CC71D-6616-4DA1-B135-A820D7252EB7}">
      <dgm:prSet phldrT="[Testo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it-IT" sz="1400" b="1" dirty="0" smtClean="0"/>
            <a:t>4</a:t>
          </a:r>
          <a:r>
            <a:rPr lang="it-IT" sz="1400" dirty="0" smtClean="0"/>
            <a:t>.</a:t>
          </a:r>
        </a:p>
        <a:p>
          <a:r>
            <a:rPr lang="it-IT" sz="1400" dirty="0" smtClean="0"/>
            <a:t>Calcoliamo quanto tempo impiega un gruppo e l’altro nello scrivere e la correttezza degli sms</a:t>
          </a:r>
        </a:p>
      </dgm:t>
    </dgm:pt>
    <dgm:pt modelId="{C57E14B0-4514-46D0-973E-C8EFD6B61719}" type="parTrans" cxnId="{79C2BC0E-1D28-4417-8B2C-E818C65F09C1}">
      <dgm:prSet/>
      <dgm:spPr/>
      <dgm:t>
        <a:bodyPr/>
        <a:lstStyle/>
        <a:p>
          <a:endParaRPr lang="it-IT"/>
        </a:p>
      </dgm:t>
    </dgm:pt>
    <dgm:pt modelId="{0B35EBC8-3FD4-43D4-8415-319BF5AE1FE3}" type="sibTrans" cxnId="{79C2BC0E-1D28-4417-8B2C-E818C65F09C1}">
      <dgm:prSet/>
      <dgm:spPr/>
      <dgm:t>
        <a:bodyPr/>
        <a:lstStyle/>
        <a:p>
          <a:endParaRPr lang="it-IT"/>
        </a:p>
      </dgm:t>
    </dgm:pt>
    <dgm:pt modelId="{03A03901-7588-4541-BBF4-3C654CB6B2DD}">
      <dgm:prSet phldrT="[Testo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it-IT" sz="1400" b="1" dirty="0" smtClean="0"/>
            <a:t>5</a:t>
          </a:r>
          <a:r>
            <a:rPr lang="it-IT" sz="1400" dirty="0" smtClean="0"/>
            <a:t>.</a:t>
          </a:r>
        </a:p>
        <a:p>
          <a:r>
            <a:rPr lang="it-IT" sz="1400" baseline="0" dirty="0" smtClean="0"/>
            <a:t> Interpretiamo i dati in base alle ipotesi avanzate e alla letteratura di riferimento.</a:t>
          </a:r>
          <a:endParaRPr lang="it-IT" sz="1400" dirty="0"/>
        </a:p>
      </dgm:t>
    </dgm:pt>
    <dgm:pt modelId="{2BC0B359-5DE1-4009-A445-691AACEBC07F}" type="parTrans" cxnId="{4895BC71-A4A5-4F58-BA94-6990AC8FA1E0}">
      <dgm:prSet/>
      <dgm:spPr/>
      <dgm:t>
        <a:bodyPr/>
        <a:lstStyle/>
        <a:p>
          <a:endParaRPr lang="it-IT"/>
        </a:p>
      </dgm:t>
    </dgm:pt>
    <dgm:pt modelId="{DEE0C172-03AA-4487-80D0-63AB4A7240B1}" type="sibTrans" cxnId="{4895BC71-A4A5-4F58-BA94-6990AC8FA1E0}">
      <dgm:prSet/>
      <dgm:spPr/>
      <dgm:t>
        <a:bodyPr/>
        <a:lstStyle/>
        <a:p>
          <a:endParaRPr lang="it-IT"/>
        </a:p>
      </dgm:t>
    </dgm:pt>
    <dgm:pt modelId="{2E3EFD20-9C61-434A-99F0-D36217021221}" type="pres">
      <dgm:prSet presAssocID="{6FEF5919-CE4F-4F3C-A7E4-E174E859431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C49F9DB-1BA4-421A-B518-167A1BB55C21}" type="pres">
      <dgm:prSet presAssocID="{6FEF5919-CE4F-4F3C-A7E4-E174E859431E}" presName="cycle" presStyleCnt="0"/>
      <dgm:spPr/>
    </dgm:pt>
    <dgm:pt modelId="{A6F70470-F3D8-470F-A657-BF7868D955B5}" type="pres">
      <dgm:prSet presAssocID="{385F999D-6045-406B-9FAA-D28741E0E69A}" presName="nodeFirstNode" presStyleLbl="node1" presStyleIdx="0" presStyleCnt="5" custScaleX="102158" custScaleY="90278" custRadScaleRad="108605" custRadScaleInc="-235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6F6FC8C-C51F-4A95-836B-57C562265814}" type="pres">
      <dgm:prSet presAssocID="{DEBD3825-5D85-4E6E-BD2F-30141F414AC3}" presName="sibTransFirstNode" presStyleLbl="bgShp" presStyleIdx="0" presStyleCnt="1"/>
      <dgm:spPr/>
      <dgm:t>
        <a:bodyPr/>
        <a:lstStyle/>
        <a:p>
          <a:endParaRPr lang="it-IT"/>
        </a:p>
      </dgm:t>
    </dgm:pt>
    <dgm:pt modelId="{66D5E4C3-BA6B-47E0-B1BA-1DDAED2955A2}" type="pres">
      <dgm:prSet presAssocID="{2E70694F-B9B5-40E2-B461-2DEC38CAC9F9}" presName="nodeFollowingNodes" presStyleLbl="node1" presStyleIdx="1" presStyleCnt="5" custScaleX="117308" custScaleY="116459" custRadScaleRad="109329" custRadScaleInc="1729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9AFB8AA-2407-44D6-8EE3-3F4A25BC096D}" type="pres">
      <dgm:prSet presAssocID="{B5F8ED19-7494-4BD0-BC73-DBED6AC2422D}" presName="nodeFollowingNodes" presStyleLbl="node1" presStyleIdx="2" presStyleCnt="5" custScaleX="122805" custScaleY="120237" custRadScaleRad="109444" custRadScaleInc="-1567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6BF7C84-2DBC-4F7D-8A0B-ACFFBB28EA74}" type="pres">
      <dgm:prSet presAssocID="{2E9CC71D-6616-4DA1-B135-A820D7252EB7}" presName="nodeFollowingNodes" presStyleLbl="node1" presStyleIdx="3" presStyleCnt="5" custScaleX="119136" custScaleY="119757" custRadScaleRad="112808" custRadScaleInc="1859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33395F6-0865-4BBC-8116-035477C8DA13}" type="pres">
      <dgm:prSet presAssocID="{03A03901-7588-4541-BBF4-3C654CB6B2DD}" presName="nodeFollowingNodes" presStyleLbl="node1" presStyleIdx="4" presStyleCnt="5" custScaleX="122009" custScaleY="116457" custRadScaleRad="117975" custRadScaleInc="-1749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9C2BC0E-1D28-4417-8B2C-E818C65F09C1}" srcId="{6FEF5919-CE4F-4F3C-A7E4-E174E859431E}" destId="{2E9CC71D-6616-4DA1-B135-A820D7252EB7}" srcOrd="3" destOrd="0" parTransId="{C57E14B0-4514-46D0-973E-C8EFD6B61719}" sibTransId="{0B35EBC8-3FD4-43D4-8415-319BF5AE1FE3}"/>
    <dgm:cxn modelId="{B87F1B54-49FA-41FD-8F5B-D7A42D60CA5C}" type="presOf" srcId="{03A03901-7588-4541-BBF4-3C654CB6B2DD}" destId="{B33395F6-0865-4BBC-8116-035477C8DA13}" srcOrd="0" destOrd="0" presId="urn:microsoft.com/office/officeart/2005/8/layout/cycle3"/>
    <dgm:cxn modelId="{4895BC71-A4A5-4F58-BA94-6990AC8FA1E0}" srcId="{6FEF5919-CE4F-4F3C-A7E4-E174E859431E}" destId="{03A03901-7588-4541-BBF4-3C654CB6B2DD}" srcOrd="4" destOrd="0" parTransId="{2BC0B359-5DE1-4009-A445-691AACEBC07F}" sibTransId="{DEE0C172-03AA-4487-80D0-63AB4A7240B1}"/>
    <dgm:cxn modelId="{8F2F9ACF-6A11-4786-90EE-A4373D20C14D}" srcId="{6FEF5919-CE4F-4F3C-A7E4-E174E859431E}" destId="{B5F8ED19-7494-4BD0-BC73-DBED6AC2422D}" srcOrd="2" destOrd="0" parTransId="{4105B5F6-31D5-4DFF-BC51-09DC3F43F614}" sibTransId="{CCA2D103-18F8-4D17-B9C0-B58BE4D0962B}"/>
    <dgm:cxn modelId="{27CE07FD-D370-443B-A48D-DB8B73B04B14}" type="presOf" srcId="{2E9CC71D-6616-4DA1-B135-A820D7252EB7}" destId="{96BF7C84-2DBC-4F7D-8A0B-ACFFBB28EA74}" srcOrd="0" destOrd="0" presId="urn:microsoft.com/office/officeart/2005/8/layout/cycle3"/>
    <dgm:cxn modelId="{FB28F67C-6A9C-4499-98CA-E1F5DFF1D81B}" type="presOf" srcId="{DEBD3825-5D85-4E6E-BD2F-30141F414AC3}" destId="{66F6FC8C-C51F-4A95-836B-57C562265814}" srcOrd="0" destOrd="0" presId="urn:microsoft.com/office/officeart/2005/8/layout/cycle3"/>
    <dgm:cxn modelId="{1FB60C52-9415-44B1-978A-64AEEBE33A31}" srcId="{6FEF5919-CE4F-4F3C-A7E4-E174E859431E}" destId="{385F999D-6045-406B-9FAA-D28741E0E69A}" srcOrd="0" destOrd="0" parTransId="{D853AEB9-8A99-48F8-8D45-2C9C2AC55CA0}" sibTransId="{DEBD3825-5D85-4E6E-BD2F-30141F414AC3}"/>
    <dgm:cxn modelId="{7A4993E4-627D-4425-96DE-C781CA25DC00}" type="presOf" srcId="{385F999D-6045-406B-9FAA-D28741E0E69A}" destId="{A6F70470-F3D8-470F-A657-BF7868D955B5}" srcOrd="0" destOrd="0" presId="urn:microsoft.com/office/officeart/2005/8/layout/cycle3"/>
    <dgm:cxn modelId="{B2280663-1296-44A9-8074-5EE7692AC987}" type="presOf" srcId="{2E70694F-B9B5-40E2-B461-2DEC38CAC9F9}" destId="{66D5E4C3-BA6B-47E0-B1BA-1DDAED2955A2}" srcOrd="0" destOrd="0" presId="urn:microsoft.com/office/officeart/2005/8/layout/cycle3"/>
    <dgm:cxn modelId="{B40C8912-30C5-442B-A22E-BACA2514171C}" type="presOf" srcId="{B5F8ED19-7494-4BD0-BC73-DBED6AC2422D}" destId="{89AFB8AA-2407-44D6-8EE3-3F4A25BC096D}" srcOrd="0" destOrd="0" presId="urn:microsoft.com/office/officeart/2005/8/layout/cycle3"/>
    <dgm:cxn modelId="{1734D0CE-57BF-4F6F-A8DF-BC509CE2FF79}" srcId="{6FEF5919-CE4F-4F3C-A7E4-E174E859431E}" destId="{2E70694F-B9B5-40E2-B461-2DEC38CAC9F9}" srcOrd="1" destOrd="0" parTransId="{C70E6547-5E0B-487F-806F-CE599E5FFCDE}" sibTransId="{1DE82B07-AC20-4A32-97ED-A16B06D28B8F}"/>
    <dgm:cxn modelId="{0B8EC882-22C7-41A6-8B74-84B090BF6F23}" type="presOf" srcId="{6FEF5919-CE4F-4F3C-A7E4-E174E859431E}" destId="{2E3EFD20-9C61-434A-99F0-D36217021221}" srcOrd="0" destOrd="0" presId="urn:microsoft.com/office/officeart/2005/8/layout/cycle3"/>
    <dgm:cxn modelId="{1708FA34-3EE5-4926-91F9-E8C0D8F8AA67}" type="presParOf" srcId="{2E3EFD20-9C61-434A-99F0-D36217021221}" destId="{0C49F9DB-1BA4-421A-B518-167A1BB55C21}" srcOrd="0" destOrd="0" presId="urn:microsoft.com/office/officeart/2005/8/layout/cycle3"/>
    <dgm:cxn modelId="{10C18705-EA80-4A87-9700-4DEE3422F108}" type="presParOf" srcId="{0C49F9DB-1BA4-421A-B518-167A1BB55C21}" destId="{A6F70470-F3D8-470F-A657-BF7868D955B5}" srcOrd="0" destOrd="0" presId="urn:microsoft.com/office/officeart/2005/8/layout/cycle3"/>
    <dgm:cxn modelId="{3D458201-17AB-4460-8CE5-803531D05CBC}" type="presParOf" srcId="{0C49F9DB-1BA4-421A-B518-167A1BB55C21}" destId="{66F6FC8C-C51F-4A95-836B-57C562265814}" srcOrd="1" destOrd="0" presId="urn:microsoft.com/office/officeart/2005/8/layout/cycle3"/>
    <dgm:cxn modelId="{A4D2DC0E-2B08-4B8A-BE6E-EDC7F6825600}" type="presParOf" srcId="{0C49F9DB-1BA4-421A-B518-167A1BB55C21}" destId="{66D5E4C3-BA6B-47E0-B1BA-1DDAED2955A2}" srcOrd="2" destOrd="0" presId="urn:microsoft.com/office/officeart/2005/8/layout/cycle3"/>
    <dgm:cxn modelId="{049D3955-2D09-4C9E-A081-D16C9AFBAD68}" type="presParOf" srcId="{0C49F9DB-1BA4-421A-B518-167A1BB55C21}" destId="{89AFB8AA-2407-44D6-8EE3-3F4A25BC096D}" srcOrd="3" destOrd="0" presId="urn:microsoft.com/office/officeart/2005/8/layout/cycle3"/>
    <dgm:cxn modelId="{4D064184-9A27-4592-BBAF-B5E393BC741A}" type="presParOf" srcId="{0C49F9DB-1BA4-421A-B518-167A1BB55C21}" destId="{96BF7C84-2DBC-4F7D-8A0B-ACFFBB28EA74}" srcOrd="4" destOrd="0" presId="urn:microsoft.com/office/officeart/2005/8/layout/cycle3"/>
    <dgm:cxn modelId="{74340BAD-3642-45C1-8270-FFC3318A389C}" type="presParOf" srcId="{0C49F9DB-1BA4-421A-B518-167A1BB55C21}" destId="{B33395F6-0865-4BBC-8116-035477C8DA13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F6FC8C-C51F-4A95-836B-57C562265814}">
      <dsp:nvSpPr>
        <dsp:cNvPr id="0" name=""/>
        <dsp:cNvSpPr/>
      </dsp:nvSpPr>
      <dsp:spPr>
        <a:xfrm>
          <a:off x="1371869" y="-104086"/>
          <a:ext cx="4512362" cy="4512362"/>
        </a:xfrm>
        <a:prstGeom prst="circularArrow">
          <a:avLst>
            <a:gd name="adj1" fmla="val 5544"/>
            <a:gd name="adj2" fmla="val 330680"/>
            <a:gd name="adj3" fmla="val 13622153"/>
            <a:gd name="adj4" fmla="val 17480277"/>
            <a:gd name="adj5" fmla="val 5757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12700" cap="flat" cmpd="sng" algn="ctr">
          <a:solidFill>
            <a:srgbClr val="CC000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</dsp:sp>
    <dsp:sp modelId="{A6F70470-F3D8-470F-A657-BF7868D955B5}">
      <dsp:nvSpPr>
        <dsp:cNvPr id="0" name=""/>
        <dsp:cNvSpPr/>
      </dsp:nvSpPr>
      <dsp:spPr>
        <a:xfrm>
          <a:off x="2502337" y="0"/>
          <a:ext cx="2251425" cy="995023"/>
        </a:xfrm>
        <a:prstGeom prst="roundRect">
          <a:avLst/>
        </a:prstGeom>
        <a:solidFill>
          <a:schemeClr val="bg1">
            <a:lumMod val="95000"/>
          </a:schemeClr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cap="small" baseline="0" dirty="0" smtClean="0"/>
            <a:t>1.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cap="small" baseline="0" dirty="0" smtClean="0"/>
            <a:t>Scelta del problema e definizione delle ipotesi</a:t>
          </a:r>
          <a:endParaRPr lang="it-IT" sz="1600" kern="1200" cap="small" baseline="0" dirty="0"/>
        </a:p>
      </dsp:txBody>
      <dsp:txXfrm>
        <a:off x="2550910" y="48573"/>
        <a:ext cx="2154279" cy="897877"/>
      </dsp:txXfrm>
    </dsp:sp>
    <dsp:sp modelId="{66D5E4C3-BA6B-47E0-B1BA-1DDAED2955A2}">
      <dsp:nvSpPr>
        <dsp:cNvPr id="0" name=""/>
        <dsp:cNvSpPr/>
      </dsp:nvSpPr>
      <dsp:spPr>
        <a:xfrm>
          <a:off x="4704990" y="1632263"/>
          <a:ext cx="2105179" cy="1052589"/>
        </a:xfrm>
        <a:prstGeom prst="roundRect">
          <a:avLst/>
        </a:prstGeom>
        <a:solidFill>
          <a:schemeClr val="bg1">
            <a:lumMod val="95000"/>
          </a:schemeClr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b="1" kern="1200" cap="small" baseline="0" dirty="0" smtClean="0"/>
            <a:t>2.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cap="small" baseline="0" dirty="0" smtClean="0"/>
            <a:t>Formulazione del disegno di ricerca</a:t>
          </a:r>
          <a:endParaRPr lang="it-IT" sz="1700" kern="1200" cap="small" baseline="0" dirty="0"/>
        </a:p>
      </dsp:txBody>
      <dsp:txXfrm>
        <a:off x="4756373" y="1683646"/>
        <a:ext cx="2002413" cy="949823"/>
      </dsp:txXfrm>
    </dsp:sp>
    <dsp:sp modelId="{89AFB8AA-2407-44D6-8EE3-3F4A25BC096D}">
      <dsp:nvSpPr>
        <dsp:cNvPr id="0" name=""/>
        <dsp:cNvSpPr/>
      </dsp:nvSpPr>
      <dsp:spPr>
        <a:xfrm>
          <a:off x="3891799" y="3387354"/>
          <a:ext cx="2105179" cy="1052589"/>
        </a:xfrm>
        <a:prstGeom prst="roundRect">
          <a:avLst/>
        </a:prstGeom>
        <a:solidFill>
          <a:schemeClr val="bg1">
            <a:lumMod val="95000"/>
          </a:schemeClr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b="1" kern="1200" cap="small" baseline="0" dirty="0" smtClean="0"/>
            <a:t>3.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cap="small" baseline="0" dirty="0" smtClean="0"/>
            <a:t>Raccolta dati</a:t>
          </a:r>
          <a:endParaRPr lang="it-IT" sz="1700" kern="1200" cap="small" baseline="0" dirty="0"/>
        </a:p>
      </dsp:txBody>
      <dsp:txXfrm>
        <a:off x="3943182" y="3438737"/>
        <a:ext cx="2002413" cy="949823"/>
      </dsp:txXfrm>
    </dsp:sp>
    <dsp:sp modelId="{96BF7C84-2DBC-4F7D-8A0B-ACFFBB28EA74}">
      <dsp:nvSpPr>
        <dsp:cNvPr id="0" name=""/>
        <dsp:cNvSpPr/>
      </dsp:nvSpPr>
      <dsp:spPr>
        <a:xfrm>
          <a:off x="1332268" y="3387354"/>
          <a:ext cx="2105179" cy="1052589"/>
        </a:xfrm>
        <a:prstGeom prst="roundRect">
          <a:avLst/>
        </a:prstGeom>
        <a:solidFill>
          <a:schemeClr val="bg1">
            <a:lumMod val="95000"/>
          </a:schemeClr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b="1" kern="1200" cap="small" baseline="0" dirty="0" smtClean="0"/>
            <a:t>4.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cap="small" baseline="0" dirty="0" smtClean="0"/>
            <a:t>Codifica e analisi dei dati</a:t>
          </a:r>
          <a:endParaRPr lang="it-IT" sz="1700" kern="1200" cap="small" baseline="0" dirty="0"/>
        </a:p>
      </dsp:txBody>
      <dsp:txXfrm>
        <a:off x="1383651" y="3438737"/>
        <a:ext cx="2002413" cy="949823"/>
      </dsp:txXfrm>
    </dsp:sp>
    <dsp:sp modelId="{B33395F6-0865-4BBC-8116-035477C8DA13}">
      <dsp:nvSpPr>
        <dsp:cNvPr id="0" name=""/>
        <dsp:cNvSpPr/>
      </dsp:nvSpPr>
      <dsp:spPr>
        <a:xfrm>
          <a:off x="454726" y="1559141"/>
          <a:ext cx="2105179" cy="1052589"/>
        </a:xfrm>
        <a:prstGeom prst="roundRect">
          <a:avLst/>
        </a:prstGeom>
        <a:solidFill>
          <a:schemeClr val="bg1">
            <a:lumMod val="95000"/>
          </a:schemeClr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b="1" kern="1200" cap="small" baseline="0" dirty="0" smtClean="0"/>
            <a:t>5.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cap="small" baseline="0" dirty="0" smtClean="0"/>
            <a:t>Interpretazione dei risultati</a:t>
          </a:r>
          <a:endParaRPr lang="it-IT" sz="1700" kern="1200" cap="small" baseline="0" dirty="0"/>
        </a:p>
      </dsp:txBody>
      <dsp:txXfrm>
        <a:off x="506109" y="1610524"/>
        <a:ext cx="2002413" cy="9498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F6FC8C-C51F-4A95-836B-57C562265814}">
      <dsp:nvSpPr>
        <dsp:cNvPr id="0" name=""/>
        <dsp:cNvSpPr/>
      </dsp:nvSpPr>
      <dsp:spPr>
        <a:xfrm>
          <a:off x="1424477" y="-118883"/>
          <a:ext cx="4443185" cy="4443185"/>
        </a:xfrm>
        <a:prstGeom prst="circularArrow">
          <a:avLst>
            <a:gd name="adj1" fmla="val 5544"/>
            <a:gd name="adj2" fmla="val 330680"/>
            <a:gd name="adj3" fmla="val 13734502"/>
            <a:gd name="adj4" fmla="val 17411226"/>
            <a:gd name="adj5" fmla="val 5757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12700" cap="flat" cmpd="sng" algn="ctr">
          <a:solidFill>
            <a:srgbClr val="CC000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</dsp:sp>
    <dsp:sp modelId="{A6F70470-F3D8-470F-A657-BF7868D955B5}">
      <dsp:nvSpPr>
        <dsp:cNvPr id="0" name=""/>
        <dsp:cNvSpPr/>
      </dsp:nvSpPr>
      <dsp:spPr>
        <a:xfrm>
          <a:off x="2587252" y="-27039"/>
          <a:ext cx="2117635" cy="935687"/>
        </a:xfrm>
        <a:prstGeom prst="roundRect">
          <a:avLst/>
        </a:prstGeom>
        <a:solidFill>
          <a:schemeClr val="bg1">
            <a:lumMod val="95000"/>
          </a:schemeClr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/>
            <a:t>1</a:t>
          </a:r>
          <a:r>
            <a:rPr lang="it-IT" sz="1400" kern="1200" dirty="0" smtClean="0"/>
            <a:t>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Le persone sono più veloci a scrivere sms se osservate</a:t>
          </a:r>
        </a:p>
      </dsp:txBody>
      <dsp:txXfrm>
        <a:off x="2632928" y="18637"/>
        <a:ext cx="2026283" cy="844335"/>
      </dsp:txXfrm>
    </dsp:sp>
    <dsp:sp modelId="{66D5E4C3-BA6B-47E0-B1BA-1DDAED2955A2}">
      <dsp:nvSpPr>
        <dsp:cNvPr id="0" name=""/>
        <dsp:cNvSpPr/>
      </dsp:nvSpPr>
      <dsp:spPr>
        <a:xfrm>
          <a:off x="4534134" y="1457259"/>
          <a:ext cx="2431680" cy="1207040"/>
        </a:xfrm>
        <a:prstGeom prst="roundRect">
          <a:avLst/>
        </a:prstGeom>
        <a:solidFill>
          <a:schemeClr val="bg1">
            <a:lumMod val="95000"/>
          </a:schemeClr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/>
            <a:t>2</a:t>
          </a:r>
          <a:r>
            <a:rPr lang="it-IT" sz="1400" kern="1200" dirty="0" smtClean="0"/>
            <a:t>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Scegliamo di chiedere a delle persone di scrivere mentre sono osservate e ad altre di farlo da sole </a:t>
          </a:r>
        </a:p>
      </dsp:txBody>
      <dsp:txXfrm>
        <a:off x="4593057" y="1516182"/>
        <a:ext cx="2313834" cy="1089194"/>
      </dsp:txXfrm>
    </dsp:sp>
    <dsp:sp modelId="{89AFB8AA-2407-44D6-8EE3-3F4A25BC096D}">
      <dsp:nvSpPr>
        <dsp:cNvPr id="0" name=""/>
        <dsp:cNvSpPr/>
      </dsp:nvSpPr>
      <dsp:spPr>
        <a:xfrm>
          <a:off x="3900618" y="3168356"/>
          <a:ext cx="2545627" cy="1246197"/>
        </a:xfrm>
        <a:prstGeom prst="roundRect">
          <a:avLst/>
        </a:prstGeom>
        <a:solidFill>
          <a:schemeClr val="bg1">
            <a:lumMod val="95000"/>
          </a:schemeClr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2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/>
            <a:t>3</a:t>
          </a:r>
          <a:r>
            <a:rPr lang="it-IT" sz="1400" kern="1200" dirty="0" smtClean="0"/>
            <a:t>.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Un gruppo scrive sms mentre è osservato (campione sperimentale), l’altro lo fa da solo (campione controllo)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100" kern="1200" dirty="0"/>
        </a:p>
      </dsp:txBody>
      <dsp:txXfrm>
        <a:off x="3961452" y="3229190"/>
        <a:ext cx="2423959" cy="1124529"/>
      </dsp:txXfrm>
    </dsp:sp>
    <dsp:sp modelId="{96BF7C84-2DBC-4F7D-8A0B-ACFFBB28EA74}">
      <dsp:nvSpPr>
        <dsp:cNvPr id="0" name=""/>
        <dsp:cNvSpPr/>
      </dsp:nvSpPr>
      <dsp:spPr>
        <a:xfrm>
          <a:off x="894763" y="3168358"/>
          <a:ext cx="2469572" cy="1241222"/>
        </a:xfrm>
        <a:prstGeom prst="roundRect">
          <a:avLst/>
        </a:prstGeom>
        <a:solidFill>
          <a:schemeClr val="bg1">
            <a:lumMod val="95000"/>
          </a:schemeClr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/>
            <a:t>4</a:t>
          </a:r>
          <a:r>
            <a:rPr lang="it-IT" sz="1400" kern="1200" dirty="0" smtClean="0"/>
            <a:t>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Calcoliamo quanto tempo impiega un gruppo e l’altro nello scrivere e la correttezza degli sms</a:t>
          </a:r>
        </a:p>
      </dsp:txBody>
      <dsp:txXfrm>
        <a:off x="955354" y="3228949"/>
        <a:ext cx="2348390" cy="1120040"/>
      </dsp:txXfrm>
    </dsp:sp>
    <dsp:sp modelId="{B33395F6-0865-4BBC-8116-035477C8DA13}">
      <dsp:nvSpPr>
        <dsp:cNvPr id="0" name=""/>
        <dsp:cNvSpPr/>
      </dsp:nvSpPr>
      <dsp:spPr>
        <a:xfrm>
          <a:off x="216015" y="1440157"/>
          <a:ext cx="2529127" cy="1207019"/>
        </a:xfrm>
        <a:prstGeom prst="roundRect">
          <a:avLst/>
        </a:prstGeom>
        <a:solidFill>
          <a:schemeClr val="bg1">
            <a:lumMod val="95000"/>
          </a:schemeClr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/>
            <a:t>5</a:t>
          </a:r>
          <a:r>
            <a:rPr lang="it-IT" sz="1400" kern="1200" dirty="0" smtClean="0"/>
            <a:t>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baseline="0" dirty="0" smtClean="0"/>
            <a:t> Interpretiamo i dati in base alle ipotesi avanzate e alla letteratura di riferimento.</a:t>
          </a:r>
          <a:endParaRPr lang="it-IT" sz="1400" kern="1200" dirty="0"/>
        </a:p>
      </dsp:txBody>
      <dsp:txXfrm>
        <a:off x="274937" y="1499079"/>
        <a:ext cx="2411283" cy="1089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8AD7D-F295-43C6-BA87-67A0200D3C36}" type="datetimeFigureOut">
              <a:rPr lang="it-IT" smtClean="0"/>
              <a:pPr/>
              <a:t>20/09/2016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7E38F-3BA1-4C01-877B-84BC49B915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2297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FC748-6110-495D-82E4-A352E0A24456}" type="datetimeFigureOut">
              <a:rPr lang="it-IT" smtClean="0"/>
              <a:pPr/>
              <a:t>20/09/2016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9A9F0-15F3-43FD-A34E-DB71226D0F5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0060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0" y="-99392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VILLANO, «</a:t>
            </a:r>
            <a:r>
              <a:rPr kumimoji="0" lang="it-IT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Psicologia sociale, dalla teoria alla pratica</a:t>
            </a:r>
            <a: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» Il Mulino, 2016</a:t>
            </a:r>
            <a:b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</a:br>
            <a: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Capitolo I. LA PSICOLOGIA SOCIALE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650503"/>
          </a:xfrm>
        </p:spPr>
        <p:txBody>
          <a:bodyPr/>
          <a:lstStyle/>
          <a:p>
            <a:pPr lvl="0" fontAlgn="base">
              <a:spcAft>
                <a:spcPct val="0"/>
              </a:spcAft>
            </a:pPr>
            <a:r>
              <a:rPr lang="it-IT" sz="2800" b="1" noProof="1" smtClean="0">
                <a:solidFill>
                  <a:srgbClr val="000000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LA PSICOLOGICA SOCIALE</a:t>
            </a:r>
            <a:r>
              <a:rPr lang="it-IT" sz="2800" noProof="1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it-IT" sz="2800" noProof="1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</a:br>
            <a:endParaRPr lang="it-IT" sz="2800" noProof="1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896739" y="1775247"/>
            <a:ext cx="77768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2000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2000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000" dirty="0"/>
              <a:t>1</a:t>
            </a:r>
            <a:r>
              <a:rPr lang="it-IT" sz="2000" dirty="0" smtClean="0"/>
              <a:t>. </a:t>
            </a:r>
            <a:r>
              <a:rPr lang="it-IT" sz="2000" i="1" dirty="0" smtClean="0"/>
              <a:t>Come spieghiamo la realtà? I livelli di analisi di </a:t>
            </a:r>
            <a:r>
              <a:rPr lang="it-IT" sz="2000" i="1" dirty="0" err="1" smtClean="0"/>
              <a:t>Doise</a:t>
            </a:r>
            <a:endParaRPr lang="it-IT" sz="2000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2000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000" dirty="0"/>
              <a:t>2</a:t>
            </a:r>
            <a:r>
              <a:rPr lang="it-IT" sz="2000" dirty="0" smtClean="0"/>
              <a:t>.</a:t>
            </a:r>
            <a:r>
              <a:rPr lang="it-IT" sz="2000" i="1" dirty="0" smtClean="0"/>
              <a:t> Da cosa siamo influenzati?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2000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000" dirty="0" smtClean="0"/>
              <a:t>4.</a:t>
            </a:r>
            <a:r>
              <a:rPr lang="it-IT" sz="2000" i="1" dirty="0" smtClean="0"/>
              <a:t> Fare psicologia sociale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2000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000" dirty="0" smtClean="0"/>
              <a:t>5.</a:t>
            </a:r>
            <a:r>
              <a:rPr lang="it-IT" sz="2000" i="1" dirty="0" smtClean="0"/>
              <a:t> Breve storia della psicologia sociale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729704" y="764704"/>
            <a:ext cx="5439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cap="all" dirty="0" smtClean="0"/>
              <a:t>I passaggi della ricerca sociale</a:t>
            </a:r>
            <a:r>
              <a:rPr lang="it-IT" sz="2000" b="1" cap="small" baseline="-25000" dirty="0"/>
              <a:t> </a:t>
            </a:r>
            <a:r>
              <a:rPr lang="it-IT" sz="2000" b="1" dirty="0" smtClean="0"/>
              <a:t>(Bailey, 1994)</a:t>
            </a:r>
          </a:p>
        </p:txBody>
      </p:sp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2710464273"/>
              </p:ext>
            </p:extLst>
          </p:nvPr>
        </p:nvGraphicFramePr>
        <p:xfrm>
          <a:off x="827584" y="1340768"/>
          <a:ext cx="7344816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9433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11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729704" y="764704"/>
            <a:ext cx="5439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cap="all" dirty="0" smtClean="0"/>
              <a:t>I passaggi della ricerca sociale</a:t>
            </a:r>
            <a:r>
              <a:rPr lang="it-IT" sz="2000" b="1" cap="small" baseline="-25000" dirty="0"/>
              <a:t> </a:t>
            </a:r>
            <a:r>
              <a:rPr lang="it-IT" sz="2000" b="1" dirty="0" smtClean="0"/>
              <a:t>(Bailey, 1994)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539552" y="1484784"/>
            <a:ext cx="3423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/>
              <a:t>Le caratteristiche dei passaggi: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558176" y="2499149"/>
            <a:ext cx="154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CIRCOLARITÁ</a:t>
            </a:r>
            <a:endParaRPr lang="it-IT" dirty="0"/>
          </a:p>
        </p:txBody>
      </p:sp>
      <p:sp>
        <p:nvSpPr>
          <p:cNvPr id="8" name="Pentagono 7"/>
          <p:cNvSpPr/>
          <p:nvPr/>
        </p:nvSpPr>
        <p:spPr>
          <a:xfrm>
            <a:off x="320737" y="2488055"/>
            <a:ext cx="2019015" cy="389634"/>
          </a:xfrm>
          <a:prstGeom prst="homePlate">
            <a:avLst>
              <a:gd name="adj" fmla="val 6124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2573238" y="2316310"/>
            <a:ext cx="61346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Ogni fase è legata all’altra in un movimento continuo, poiché i                       risultati non sono necessariamente la fine del processo, ma la possibilità di correggere le ipotesi </a:t>
            </a:r>
            <a:r>
              <a:rPr lang="it-IT" dirty="0" smtClean="0"/>
              <a:t>iniziali.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558176" y="4103991"/>
            <a:ext cx="154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RIPETIZIONE</a:t>
            </a:r>
            <a:endParaRPr lang="it-IT" dirty="0"/>
          </a:p>
        </p:txBody>
      </p:sp>
      <p:sp>
        <p:nvSpPr>
          <p:cNvPr id="11" name="Pentagono 10"/>
          <p:cNvSpPr/>
          <p:nvPr/>
        </p:nvSpPr>
        <p:spPr>
          <a:xfrm>
            <a:off x="320737" y="4082721"/>
            <a:ext cx="2019015" cy="411872"/>
          </a:xfrm>
          <a:prstGeom prst="homePlate">
            <a:avLst>
              <a:gd name="adj" fmla="val 6124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578384" y="3916540"/>
            <a:ext cx="59552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È consigliato ripetere lo studio fatto, anche quando raggiunge i risultati attesi, per evitare che quest’ultimi siano dovuti al caso.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21641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 animBg="1"/>
      <p:bldP spid="9" grpId="0"/>
      <p:bldP spid="10" grpId="0"/>
      <p:bldP spid="11" grpId="0" animBg="1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12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429896" y="695893"/>
            <a:ext cx="8368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b="1" cap="all" dirty="0" smtClean="0"/>
              <a:t>I passaggi della ricerca sociale</a:t>
            </a:r>
            <a:r>
              <a:rPr lang="it-IT" b="1" cap="small" baseline="-25000" dirty="0"/>
              <a:t> </a:t>
            </a:r>
            <a:r>
              <a:rPr lang="it-IT" b="1" dirty="0"/>
              <a:t>:</a:t>
            </a:r>
            <a:r>
              <a:rPr lang="it-IT" b="1" dirty="0" smtClean="0"/>
              <a:t>Un esempio per chiarire (</a:t>
            </a:r>
            <a:r>
              <a:rPr lang="it-IT" b="1" dirty="0" err="1" smtClean="0"/>
              <a:t>Hogg</a:t>
            </a:r>
            <a:r>
              <a:rPr lang="it-IT" b="1" dirty="0"/>
              <a:t> </a:t>
            </a:r>
            <a:r>
              <a:rPr lang="it-IT" b="1" dirty="0" smtClean="0"/>
              <a:t>&amp; </a:t>
            </a:r>
            <a:r>
              <a:rPr lang="it-IT" b="1" dirty="0" err="1" smtClean="0"/>
              <a:t>Vaughan</a:t>
            </a:r>
            <a:r>
              <a:rPr lang="it-IT" b="1" dirty="0" smtClean="0"/>
              <a:t>, 2012)</a:t>
            </a:r>
          </a:p>
        </p:txBody>
      </p:sp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3651788212"/>
              </p:ext>
            </p:extLst>
          </p:nvPr>
        </p:nvGraphicFramePr>
        <p:xfrm>
          <a:off x="941742" y="1340768"/>
          <a:ext cx="7344816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8768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13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993982" y="890136"/>
            <a:ext cx="4910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BREVE STORIA DELLA PSICOLOGIA SOCIALE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755576" y="1628800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1860 circa: </a:t>
            </a:r>
            <a:r>
              <a:rPr lang="it-IT" b="1" dirty="0" smtClean="0"/>
              <a:t>I</a:t>
            </a:r>
            <a:r>
              <a:rPr lang="it-IT" dirty="0" smtClean="0"/>
              <a:t> </a:t>
            </a:r>
            <a:r>
              <a:rPr lang="it-IT" b="1" i="1" dirty="0" err="1"/>
              <a:t>D</a:t>
            </a:r>
            <a:r>
              <a:rPr lang="it-IT" b="1" i="1" dirty="0" err="1" smtClean="0"/>
              <a:t>emopsicologi</a:t>
            </a:r>
            <a:r>
              <a:rPr lang="it-IT" dirty="0" smtClean="0"/>
              <a:t>, un gruppo di studiosi tedeschi, che si occupa di popoli e gruppi sociali.</a:t>
            </a:r>
            <a:endParaRPr lang="it-IT" dirty="0"/>
          </a:p>
        </p:txBody>
      </p:sp>
      <p:cxnSp>
        <p:nvCxnSpPr>
          <p:cNvPr id="5" name="Connettore 4 4"/>
          <p:cNvCxnSpPr/>
          <p:nvPr/>
        </p:nvCxnSpPr>
        <p:spPr>
          <a:xfrm>
            <a:off x="2915816" y="2347136"/>
            <a:ext cx="442646" cy="338554"/>
          </a:xfrm>
          <a:prstGeom prst="bentConnector3">
            <a:avLst>
              <a:gd name="adj1" fmla="val 2329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/>
          <p:cNvSpPr txBox="1"/>
          <p:nvPr/>
        </p:nvSpPr>
        <p:spPr>
          <a:xfrm>
            <a:off x="3372749" y="2429742"/>
            <a:ext cx="54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Studiano la </a:t>
            </a:r>
            <a:r>
              <a:rPr lang="it-IT" i="1" u="sng" dirty="0" smtClean="0"/>
              <a:t>mente collettiva</a:t>
            </a:r>
            <a:r>
              <a:rPr lang="it-IT" dirty="0" smtClean="0"/>
              <a:t>: modalità di pensiero sociale sia interna al singolo che </a:t>
            </a:r>
            <a:r>
              <a:rPr lang="it-IT" dirty="0" err="1" smtClean="0"/>
              <a:t>transindividuale</a:t>
            </a:r>
            <a:r>
              <a:rPr lang="it-IT" dirty="0" smtClean="0"/>
              <a:t>, in grado di includere un intero gruppo di persone.</a:t>
            </a:r>
            <a:endParaRPr lang="it-IT" dirty="0"/>
          </a:p>
        </p:txBody>
      </p:sp>
      <p:cxnSp>
        <p:nvCxnSpPr>
          <p:cNvPr id="8" name="Connettore 2 7"/>
          <p:cNvCxnSpPr/>
          <p:nvPr/>
        </p:nvCxnSpPr>
        <p:spPr>
          <a:xfrm>
            <a:off x="5652120" y="3353072"/>
            <a:ext cx="0" cy="634127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llaDiTesto 8"/>
          <p:cNvSpPr txBox="1"/>
          <p:nvPr/>
        </p:nvSpPr>
        <p:spPr>
          <a:xfrm>
            <a:off x="2051132" y="4020453"/>
            <a:ext cx="66928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smtClean="0"/>
              <a:t>Concetto poi studiato come </a:t>
            </a:r>
            <a:r>
              <a:rPr lang="it-IT" i="1" dirty="0" smtClean="0"/>
              <a:t>mente di gruppo</a:t>
            </a:r>
            <a:r>
              <a:rPr lang="it-IT" dirty="0" smtClean="0"/>
              <a:t>: la folla crea un inconscio collettivo tramite cui le persone si sentono prive di auto controllo e responsabilità, comportandosi in modo aggressivo o antisociale (Le Bon, 1896; </a:t>
            </a:r>
            <a:r>
              <a:rPr lang="it-IT" dirty="0" err="1" smtClean="0"/>
              <a:t>McDougall</a:t>
            </a:r>
            <a:r>
              <a:rPr lang="it-IT" dirty="0" smtClean="0"/>
              <a:t>, 1920).</a:t>
            </a:r>
          </a:p>
          <a:p>
            <a:pPr algn="just"/>
            <a:r>
              <a:rPr lang="it-IT" dirty="0" smtClean="0"/>
              <a:t>Esempio: la violenza negli stadi.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64394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993982" y="890136"/>
            <a:ext cx="4910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solidFill>
                  <a:prstClr val="black"/>
                </a:solidFill>
              </a:rPr>
              <a:t>BREVE STORIA DELLA PSICOLOGIA SOCIALE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711732" y="1722457"/>
            <a:ext cx="8003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La demopsicologia decade </a:t>
            </a:r>
            <a:r>
              <a:rPr lang="it-IT" dirty="0"/>
              <a:t>ma, il concetto di influenza del </a:t>
            </a:r>
            <a:r>
              <a:rPr lang="it-IT" dirty="0" smtClean="0"/>
              <a:t>gruppo, lo ritroviamo in altri importanti autori come </a:t>
            </a:r>
            <a:r>
              <a:rPr lang="it-IT" b="1" dirty="0" err="1" smtClean="0"/>
              <a:t>Tajfel</a:t>
            </a:r>
            <a:r>
              <a:rPr lang="it-IT" b="1" dirty="0" smtClean="0"/>
              <a:t> e Turner </a:t>
            </a:r>
            <a:r>
              <a:rPr lang="it-IT" dirty="0" smtClean="0"/>
              <a:t>(1979) e </a:t>
            </a:r>
            <a:r>
              <a:rPr lang="it-IT" b="1" dirty="0" err="1" smtClean="0"/>
              <a:t>Zimbardo</a:t>
            </a:r>
            <a:r>
              <a:rPr lang="it-IT" dirty="0" smtClean="0"/>
              <a:t> (1970).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711732" y="2732464"/>
            <a:ext cx="8003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Primi </a:t>
            </a:r>
            <a:r>
              <a:rPr lang="it-IT" b="1" dirty="0"/>
              <a:t>M</a:t>
            </a:r>
            <a:r>
              <a:rPr lang="it-IT" b="1" dirty="0" smtClean="0"/>
              <a:t>anuali di Psicologia Sociale</a:t>
            </a:r>
            <a:r>
              <a:rPr lang="it-IT" dirty="0" smtClean="0"/>
              <a:t>: </a:t>
            </a:r>
            <a:r>
              <a:rPr lang="it-IT" i="1" dirty="0" err="1" smtClean="0"/>
              <a:t>Introduction</a:t>
            </a:r>
            <a:r>
              <a:rPr lang="it-IT" i="1" dirty="0" smtClean="0"/>
              <a:t> of social </a:t>
            </a:r>
            <a:r>
              <a:rPr lang="it-IT" i="1" dirty="0" err="1" smtClean="0"/>
              <a:t>psychology</a:t>
            </a:r>
            <a:r>
              <a:rPr lang="it-IT" dirty="0" smtClean="0"/>
              <a:t>, </a:t>
            </a:r>
            <a:r>
              <a:rPr lang="it-IT" dirty="0" err="1" smtClean="0"/>
              <a:t>McDougall</a:t>
            </a:r>
            <a:r>
              <a:rPr lang="it-IT" dirty="0" smtClean="0"/>
              <a:t> del 1908 e </a:t>
            </a:r>
            <a:r>
              <a:rPr lang="it-IT" i="1" dirty="0" smtClean="0"/>
              <a:t>Social </a:t>
            </a:r>
            <a:r>
              <a:rPr lang="it-IT" i="1" dirty="0" err="1" smtClean="0"/>
              <a:t>Psychology</a:t>
            </a:r>
            <a:r>
              <a:rPr lang="it-IT" i="1" dirty="0" smtClean="0"/>
              <a:t>  </a:t>
            </a:r>
            <a:r>
              <a:rPr lang="it-IT" dirty="0" smtClean="0"/>
              <a:t>di </a:t>
            </a:r>
            <a:r>
              <a:rPr lang="it-IT" dirty="0" err="1" smtClean="0"/>
              <a:t>Ross</a:t>
            </a:r>
            <a:r>
              <a:rPr lang="it-IT" dirty="0" smtClean="0"/>
              <a:t>, sempre nel 1908.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683568" y="3746667"/>
            <a:ext cx="80032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b="1" dirty="0" err="1" smtClean="0"/>
              <a:t>Allport</a:t>
            </a:r>
            <a:r>
              <a:rPr lang="it-IT" dirty="0" smtClean="0"/>
              <a:t> (1924) in merito alla psicologia sociale dice: «Essa è parte della psicologia dell’individuo».</a:t>
            </a:r>
          </a:p>
          <a:p>
            <a:pPr marL="266700" lvl="1">
              <a:buClr>
                <a:srgbClr val="C00000"/>
              </a:buClr>
            </a:pPr>
            <a:r>
              <a:rPr lang="it-IT" dirty="0" smtClean="0"/>
              <a:t>Egli </a:t>
            </a:r>
            <a:r>
              <a:rPr lang="it-IT" dirty="0"/>
              <a:t>identifica il </a:t>
            </a:r>
            <a:r>
              <a:rPr lang="it-IT" b="1" dirty="0"/>
              <a:t>comportamento sociale come oggetto di ricerca </a:t>
            </a:r>
            <a:r>
              <a:rPr lang="it-IT" dirty="0" smtClean="0"/>
              <a:t>ed enfatizza il </a:t>
            </a:r>
            <a:r>
              <a:rPr lang="it-IT" b="1" dirty="0" smtClean="0"/>
              <a:t>metodo sperimentale</a:t>
            </a:r>
            <a:r>
              <a:rPr lang="it-IT" dirty="0"/>
              <a:t>, per dare dignità </a:t>
            </a:r>
            <a:r>
              <a:rPr lang="it-IT" dirty="0" smtClean="0"/>
              <a:t>scientifica alla disciplina.</a:t>
            </a:r>
          </a:p>
        </p:txBody>
      </p:sp>
    </p:spTree>
    <p:extLst>
      <p:ext uri="{BB962C8B-B14F-4D97-AF65-F5344CB8AC3E}">
        <p14:creationId xmlns:p14="http://schemas.microsoft.com/office/powerpoint/2010/main" val="1788860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993982" y="890136"/>
            <a:ext cx="4910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solidFill>
                  <a:prstClr val="black"/>
                </a:solidFill>
              </a:rPr>
              <a:t>BREVE STORIA DELLA PSICOLOGIA SOCIALE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596874" y="1867470"/>
            <a:ext cx="80899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Nel </a:t>
            </a:r>
            <a:r>
              <a:rPr lang="it-IT" b="1" dirty="0" smtClean="0"/>
              <a:t>periodo nazista </a:t>
            </a:r>
            <a:r>
              <a:rPr lang="it-IT" dirty="0" smtClean="0"/>
              <a:t>si nota un declino della disciplina in Europa: molti studiosi </a:t>
            </a:r>
            <a:r>
              <a:rPr lang="it-IT" b="1" dirty="0" smtClean="0"/>
              <a:t>emigrarono vero gli Stati Uniti</a:t>
            </a:r>
          </a:p>
          <a:p>
            <a:pPr algn="just">
              <a:buClr>
                <a:srgbClr val="C00000"/>
              </a:buClr>
            </a:pPr>
            <a:endParaRPr lang="it-IT" b="1" dirty="0" smtClean="0"/>
          </a:p>
          <a:p>
            <a:pPr algn="just">
              <a:buClr>
                <a:srgbClr val="C00000"/>
              </a:buClr>
            </a:pPr>
            <a:endParaRPr lang="it-IT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b="1" i="1" dirty="0"/>
              <a:t>Seven Nations </a:t>
            </a:r>
            <a:r>
              <a:rPr lang="it-IT" b="1" i="1" dirty="0" err="1" smtClean="0"/>
              <a:t>Study</a:t>
            </a:r>
            <a:r>
              <a:rPr lang="it-IT" b="1" dirty="0" smtClean="0"/>
              <a:t>, 1945</a:t>
            </a:r>
            <a:r>
              <a:rPr lang="it-IT" dirty="0" smtClean="0"/>
              <a:t>: progetto di ricerca interdisciplinare e interculturale 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103948" y="4161274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Psicologi europei e statunitensi lavorano insieme sui temi della minaccia e del rifiuto</a:t>
            </a:r>
          </a:p>
          <a:p>
            <a:pPr algn="ctr"/>
            <a:r>
              <a:rPr lang="it-IT" dirty="0" smtClean="0"/>
              <a:t>(studiosi come </a:t>
            </a:r>
            <a:r>
              <a:rPr lang="it-IT" dirty="0" err="1" smtClean="0"/>
              <a:t>Festinger</a:t>
            </a:r>
            <a:r>
              <a:rPr lang="it-IT" dirty="0" smtClean="0"/>
              <a:t> e </a:t>
            </a:r>
            <a:r>
              <a:rPr lang="it-IT" dirty="0" err="1" smtClean="0"/>
              <a:t>Schafer</a:t>
            </a:r>
            <a:r>
              <a:rPr lang="it-IT" dirty="0" smtClean="0"/>
              <a:t>)</a:t>
            </a:r>
            <a:endParaRPr lang="it-IT" dirty="0"/>
          </a:p>
        </p:txBody>
      </p:sp>
      <p:cxnSp>
        <p:nvCxnSpPr>
          <p:cNvPr id="8" name="Connettore 2 7"/>
          <p:cNvCxnSpPr/>
          <p:nvPr/>
        </p:nvCxnSpPr>
        <p:spPr>
          <a:xfrm>
            <a:off x="6012160" y="3501008"/>
            <a:ext cx="0" cy="50405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7807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993982" y="890136"/>
            <a:ext cx="4910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solidFill>
                  <a:prstClr val="black"/>
                </a:solidFill>
              </a:rPr>
              <a:t>BREVE STORIA DELLA PSICOLOGIA SOCIALE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593971" y="1799214"/>
            <a:ext cx="8089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b="1" dirty="0" smtClean="0"/>
              <a:t>Anni 70</a:t>
            </a:r>
            <a:r>
              <a:rPr lang="it-IT" dirty="0" smtClean="0"/>
              <a:t>: il connubio Stati Uniti/Europa inizia a venir meno</a:t>
            </a:r>
            <a:endParaRPr lang="it-IT" b="1" dirty="0" smtClean="0"/>
          </a:p>
          <a:p>
            <a:pPr algn="just">
              <a:buClr>
                <a:srgbClr val="C00000"/>
              </a:buClr>
            </a:pPr>
            <a:endParaRPr lang="it-IT" dirty="0" smtClean="0"/>
          </a:p>
        </p:txBody>
      </p:sp>
      <p:sp>
        <p:nvSpPr>
          <p:cNvPr id="6" name="CasellaDiTesto 5"/>
          <p:cNvSpPr txBox="1"/>
          <p:nvPr/>
        </p:nvSpPr>
        <p:spPr>
          <a:xfrm>
            <a:off x="508314" y="2879858"/>
            <a:ext cx="34827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Europei:</a:t>
            </a:r>
          </a:p>
          <a:p>
            <a:r>
              <a:rPr lang="it-IT" dirty="0" smtClean="0"/>
              <a:t>Interessati  alle relazioni tra gruppi, </a:t>
            </a:r>
          </a:p>
          <a:p>
            <a:r>
              <a:rPr lang="it-IT" dirty="0" smtClean="0"/>
              <a:t>a seguito della II Guerra Mondiale e della Shoah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5727848" y="2879859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Statunitensi:</a:t>
            </a:r>
          </a:p>
          <a:p>
            <a:r>
              <a:rPr lang="it-IT" dirty="0" smtClean="0"/>
              <a:t>Maggiormente interessati allo studio delle relazioni interpersonali</a:t>
            </a:r>
          </a:p>
        </p:txBody>
      </p:sp>
      <p:sp>
        <p:nvSpPr>
          <p:cNvPr id="9" name="Rettangolo con angoli arrotondati in diagonale 8"/>
          <p:cNvSpPr/>
          <p:nvPr/>
        </p:nvSpPr>
        <p:spPr>
          <a:xfrm>
            <a:off x="5508104" y="2780928"/>
            <a:ext cx="3175793" cy="1407230"/>
          </a:xfrm>
          <a:prstGeom prst="round2Diag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con angoli arrotondati in diagonale 9"/>
          <p:cNvSpPr/>
          <p:nvPr/>
        </p:nvSpPr>
        <p:spPr>
          <a:xfrm>
            <a:off x="390619" y="2780928"/>
            <a:ext cx="3600400" cy="1419255"/>
          </a:xfrm>
          <a:prstGeom prst="round2Diag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079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993982" y="890136"/>
            <a:ext cx="4910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solidFill>
                  <a:prstClr val="black"/>
                </a:solidFill>
              </a:rPr>
              <a:t>BREVE STORIA DELLA PSICOLOGIA SOCIALE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596874" y="2909270"/>
            <a:ext cx="8089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Oggi conosciuta come </a:t>
            </a:r>
            <a:r>
              <a:rPr lang="it-IT" b="1" dirty="0" smtClean="0"/>
              <a:t>EASP</a:t>
            </a:r>
            <a:r>
              <a:rPr lang="it-IT" dirty="0" smtClean="0"/>
              <a:t>: </a:t>
            </a:r>
            <a:r>
              <a:rPr lang="it-IT" dirty="0" err="1" smtClean="0"/>
              <a:t>European</a:t>
            </a:r>
            <a:r>
              <a:rPr lang="it-IT" dirty="0" smtClean="0"/>
              <a:t> </a:t>
            </a:r>
            <a:r>
              <a:rPr lang="it-IT" dirty="0" err="1"/>
              <a:t>Association</a:t>
            </a:r>
            <a:r>
              <a:rPr lang="it-IT" dirty="0"/>
              <a:t> of Social </a:t>
            </a:r>
            <a:r>
              <a:rPr lang="it-IT" dirty="0" err="1" smtClean="0"/>
              <a:t>Psychology</a:t>
            </a:r>
            <a:r>
              <a:rPr lang="it-IT" dirty="0" smtClean="0"/>
              <a:t>, promotrice di iniziative e riviste </a:t>
            </a:r>
            <a:r>
              <a:rPr lang="it-IT" b="1" dirty="0" smtClean="0"/>
              <a:t> </a:t>
            </a:r>
            <a:endParaRPr lang="it-IT" b="1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582835" y="3854464"/>
            <a:ext cx="80899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b="1" dirty="0" smtClean="0"/>
              <a:t>Critiche alla psicologia sociale statunitense:</a:t>
            </a:r>
          </a:p>
          <a:p>
            <a:pPr algn="just">
              <a:buClr>
                <a:srgbClr val="C00000"/>
              </a:buClr>
            </a:pPr>
            <a:endParaRPr lang="it-IT" b="1" dirty="0" smtClean="0"/>
          </a:p>
          <a:p>
            <a:pPr marL="471488" indent="-285750"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dirty="0" smtClean="0"/>
              <a:t>Prospettiva troppo </a:t>
            </a:r>
            <a:r>
              <a:rPr lang="it-IT" u="sng" dirty="0" smtClean="0"/>
              <a:t>individualista</a:t>
            </a:r>
            <a:endParaRPr lang="it-IT" dirty="0" smtClean="0"/>
          </a:p>
          <a:p>
            <a:pPr marL="471488" indent="-285750"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dirty="0" smtClean="0"/>
              <a:t>Idea di </a:t>
            </a:r>
            <a:r>
              <a:rPr lang="it-IT" u="sng" dirty="0" smtClean="0"/>
              <a:t>società come aggregato di individui</a:t>
            </a:r>
            <a:r>
              <a:rPr lang="it-IT" dirty="0" smtClean="0"/>
              <a:t> che detengono relazioni interpersonali, manca la connotazione storica di essa</a:t>
            </a:r>
          </a:p>
          <a:p>
            <a:pPr algn="just">
              <a:buClr>
                <a:srgbClr val="C00000"/>
              </a:buClr>
            </a:pPr>
            <a:endParaRPr lang="it-IT" dirty="0" smtClean="0"/>
          </a:p>
        </p:txBody>
      </p:sp>
      <p:sp>
        <p:nvSpPr>
          <p:cNvPr id="15" name="CasellaDiTesto 14"/>
          <p:cNvSpPr txBox="1"/>
          <p:nvPr/>
        </p:nvSpPr>
        <p:spPr>
          <a:xfrm>
            <a:off x="596874" y="1589709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/>
              <a:t>La psicologia sociale europea assume con una </a:t>
            </a:r>
            <a:r>
              <a:rPr lang="it-IT" i="1" dirty="0"/>
              <a:t>forte connotazione sociale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599995" y="2227319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b="1" dirty="0"/>
              <a:t>EAESP, 1966 : </a:t>
            </a:r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Association</a:t>
            </a:r>
            <a:r>
              <a:rPr lang="it-IT" dirty="0"/>
              <a:t> of </a:t>
            </a:r>
            <a:r>
              <a:rPr lang="it-IT" dirty="0" err="1"/>
              <a:t>Experimental</a:t>
            </a:r>
            <a:r>
              <a:rPr lang="it-IT" dirty="0"/>
              <a:t> Social </a:t>
            </a:r>
            <a:r>
              <a:rPr lang="it-IT" dirty="0" err="1"/>
              <a:t>Psychology</a:t>
            </a:r>
            <a:endParaRPr lang="it-IT" dirty="0"/>
          </a:p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5645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993982" y="890136"/>
            <a:ext cx="4910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solidFill>
                  <a:prstClr val="black"/>
                </a:solidFill>
              </a:rPr>
              <a:t>BREVE STORIA DELLA PSICOLOGIA SOCIALE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467544" y="1556792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Due importanti figure della psicologia sociale europea</a:t>
            </a:r>
            <a:endParaRPr lang="it-IT" b="1" dirty="0"/>
          </a:p>
        </p:txBody>
      </p:sp>
      <p:sp>
        <p:nvSpPr>
          <p:cNvPr id="5" name="Pentagono 4"/>
          <p:cNvSpPr/>
          <p:nvPr/>
        </p:nvSpPr>
        <p:spPr>
          <a:xfrm>
            <a:off x="678532" y="2474168"/>
            <a:ext cx="1998130" cy="488087"/>
          </a:xfrm>
          <a:prstGeom prst="homePlat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707077" y="253354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HENRI TAJFEL</a:t>
            </a:r>
            <a:endParaRPr lang="it-IT" b="1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365" y="3757049"/>
            <a:ext cx="1371600" cy="1828800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3275856" y="2348880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3042084" y="2348880"/>
            <a:ext cx="60841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Docente dell’ Università di Bristol e sopravvissuto ad Auschwitz, concentrò i suoi studi sui </a:t>
            </a:r>
            <a:r>
              <a:rPr lang="it-IT" b="1" dirty="0" smtClean="0"/>
              <a:t>rapporti </a:t>
            </a:r>
            <a:r>
              <a:rPr lang="it-IT" b="1" dirty="0" err="1" smtClean="0"/>
              <a:t>intergruppi</a:t>
            </a:r>
            <a:r>
              <a:rPr lang="it-IT" b="1" dirty="0" smtClean="0"/>
              <a:t>.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b="1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b="1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b="1" dirty="0" smtClean="0"/>
              <a:t>Teorica dell’identità sociale (1979): </a:t>
            </a:r>
            <a:r>
              <a:rPr lang="it-IT" dirty="0" smtClean="0"/>
              <a:t>caposaldo della psicologia sociale</a:t>
            </a:r>
            <a:r>
              <a:rPr lang="it-IT" b="1" dirty="0" smtClean="0"/>
              <a:t> </a:t>
            </a:r>
            <a:r>
              <a:rPr lang="it-IT" dirty="0" smtClean="0"/>
              <a:t>europea e non.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421781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993982" y="890136"/>
            <a:ext cx="4910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solidFill>
                  <a:prstClr val="black"/>
                </a:solidFill>
              </a:rPr>
              <a:t>BREVE STORIA DELLA PSICOLOGIA SOCIALE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467544" y="1556792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Due importanti figure della psicologia sociale europea</a:t>
            </a:r>
            <a:endParaRPr lang="it-IT" b="1" dirty="0"/>
          </a:p>
        </p:txBody>
      </p:sp>
      <p:sp>
        <p:nvSpPr>
          <p:cNvPr id="5" name="Pentagono 4"/>
          <p:cNvSpPr/>
          <p:nvPr/>
        </p:nvSpPr>
        <p:spPr>
          <a:xfrm>
            <a:off x="683568" y="2348880"/>
            <a:ext cx="2232248" cy="488087"/>
          </a:xfrm>
          <a:prstGeom prst="homePlat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709314" y="2408257"/>
            <a:ext cx="2062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SERGE MOSCOVICI</a:t>
            </a:r>
            <a:endParaRPr lang="it-IT" b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3275856" y="2348880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3078088" y="2314958"/>
            <a:ext cx="60121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Partendo dagli studi del sociologo </a:t>
            </a:r>
            <a:r>
              <a:rPr lang="it-IT" i="1" dirty="0" smtClean="0"/>
              <a:t>Emile </a:t>
            </a:r>
            <a:r>
              <a:rPr lang="it-IT" i="1" dirty="0" err="1" smtClean="0"/>
              <a:t>Durkheim</a:t>
            </a:r>
            <a:r>
              <a:rPr lang="it-IT" i="1" dirty="0" smtClean="0"/>
              <a:t> </a:t>
            </a:r>
            <a:r>
              <a:rPr lang="it-IT" dirty="0" smtClean="0"/>
              <a:t>sulle </a:t>
            </a:r>
            <a:r>
              <a:rPr lang="it-IT" i="1" dirty="0" smtClean="0"/>
              <a:t>rappresentazioni collettive </a:t>
            </a:r>
            <a:r>
              <a:rPr lang="it-IT" dirty="0" smtClean="0"/>
              <a:t>–</a:t>
            </a:r>
            <a:r>
              <a:rPr lang="it-IT" i="1" dirty="0" smtClean="0"/>
              <a:t> </a:t>
            </a:r>
            <a:r>
              <a:rPr lang="it-IT" dirty="0" smtClean="0"/>
              <a:t>forme intellettuali comprendenti la religione, la morale, il mito, la scienza – nasce la </a:t>
            </a:r>
            <a:r>
              <a:rPr lang="it-IT" b="1" dirty="0" smtClean="0"/>
              <a:t>teoria delle rappresentazioni sociali (1961)</a:t>
            </a:r>
          </a:p>
          <a:p>
            <a:pPr>
              <a:buClr>
                <a:srgbClr val="C00000"/>
              </a:buClr>
            </a:pP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3590181" y="4181120"/>
            <a:ext cx="51125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dirty="0" smtClean="0"/>
              <a:t>Serie di concetti, affermazioni e spiegazioni che nascono nella vita quotidiana nel corso delle comunicazioni interpersonali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dirty="0" smtClean="0"/>
              <a:t>Principi organizzatori e modi specifici di esprimere la conoscenza in una società</a:t>
            </a:r>
            <a:endParaRPr lang="it-IT" dirty="0"/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1" y="3792286"/>
            <a:ext cx="1676400" cy="1533525"/>
          </a:xfrm>
          <a:prstGeom prst="rect">
            <a:avLst/>
          </a:prstGeom>
        </p:spPr>
      </p:pic>
      <p:cxnSp>
        <p:nvCxnSpPr>
          <p:cNvPr id="14" name="Connettore 2 13"/>
          <p:cNvCxnSpPr/>
          <p:nvPr/>
        </p:nvCxnSpPr>
        <p:spPr>
          <a:xfrm>
            <a:off x="6084167" y="3605056"/>
            <a:ext cx="0" cy="576064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4585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</a:t>
            </a:fld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2353048" y="923194"/>
            <a:ext cx="35682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err="1" smtClean="0"/>
              <a:t>Psychè</a:t>
            </a:r>
            <a:r>
              <a:rPr lang="it-IT" sz="2000" dirty="0" smtClean="0"/>
              <a:t> (in greco: anima, spirito) </a:t>
            </a:r>
            <a:endParaRPr lang="it-IT" sz="2000" dirty="0"/>
          </a:p>
        </p:txBody>
      </p:sp>
      <p:sp>
        <p:nvSpPr>
          <p:cNvPr id="7" name="Più 6"/>
          <p:cNvSpPr/>
          <p:nvPr/>
        </p:nvSpPr>
        <p:spPr>
          <a:xfrm>
            <a:off x="5790234" y="969119"/>
            <a:ext cx="312703" cy="344071"/>
          </a:xfrm>
          <a:prstGeom prst="mathPlus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Pentagono 7"/>
          <p:cNvSpPr/>
          <p:nvPr/>
        </p:nvSpPr>
        <p:spPr>
          <a:xfrm>
            <a:off x="251520" y="864983"/>
            <a:ext cx="1998130" cy="488087"/>
          </a:xfrm>
          <a:prstGeom prst="homePlat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6128129" y="910277"/>
            <a:ext cx="31546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err="1" smtClean="0"/>
              <a:t>Logìa</a:t>
            </a:r>
            <a:r>
              <a:rPr lang="it-IT" sz="2000" dirty="0" smtClean="0"/>
              <a:t> (in greco: discorso)</a:t>
            </a:r>
            <a:endParaRPr lang="it-IT" sz="20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396178" y="910277"/>
            <a:ext cx="15376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/>
              <a:t>PSICOLOGIA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396178" y="1675574"/>
            <a:ext cx="817897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/>
              <a:t>« Lo studio dell’intelligenza, senza prendere in esame le parti, che ne sono gli organi.»</a:t>
            </a:r>
            <a:endParaRPr lang="it-IT" dirty="0"/>
          </a:p>
          <a:p>
            <a:r>
              <a:rPr lang="it-IT" sz="1600" dirty="0" smtClean="0"/>
              <a:t>                                                                                                                                     -C. Wolff, 1732/1734-</a:t>
            </a:r>
            <a:endParaRPr lang="it-IT" sz="1600" dirty="0"/>
          </a:p>
        </p:txBody>
      </p:sp>
      <p:sp>
        <p:nvSpPr>
          <p:cNvPr id="11" name="Freccia in giù 10"/>
          <p:cNvSpPr/>
          <p:nvPr/>
        </p:nvSpPr>
        <p:spPr>
          <a:xfrm>
            <a:off x="4289106" y="2430188"/>
            <a:ext cx="266878" cy="296739"/>
          </a:xfrm>
          <a:prstGeom prst="downArrow">
            <a:avLst/>
          </a:prstGeom>
          <a:solidFill>
            <a:schemeClr val="bg1">
              <a:lumMod val="95000"/>
            </a:schemeClr>
          </a:solidFill>
          <a:ln w="2222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CasellaDiTesto 14"/>
          <p:cNvSpPr txBox="1"/>
          <p:nvPr/>
        </p:nvSpPr>
        <p:spPr>
          <a:xfrm>
            <a:off x="427401" y="3726828"/>
            <a:ext cx="8183715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È lo studio scientifico dei sentimenti, dei pensieri</a:t>
            </a:r>
          </a:p>
          <a:p>
            <a:pPr algn="ctr"/>
            <a:r>
              <a:rPr lang="it-IT" sz="2000" b="1" dirty="0" smtClean="0"/>
              <a:t>e dei comportamenti degli individui nelle situazioni sociali </a:t>
            </a:r>
          </a:p>
          <a:p>
            <a:pPr algn="ctr"/>
            <a:r>
              <a:rPr lang="it-IT" dirty="0" smtClean="0"/>
              <a:t>-</a:t>
            </a:r>
            <a:r>
              <a:rPr lang="it-IT" dirty="0" err="1" smtClean="0"/>
              <a:t>Gilovitch</a:t>
            </a:r>
            <a:r>
              <a:rPr lang="it-IT" dirty="0" smtClean="0"/>
              <a:t> et al., 2013 p. 5-</a:t>
            </a:r>
          </a:p>
          <a:p>
            <a:pPr algn="ctr"/>
            <a:r>
              <a:rPr lang="it-IT" sz="2000" b="1" dirty="0" smtClean="0"/>
              <a:t>Tenta di comprendere e spiegare in che modo i pensieri,</a:t>
            </a:r>
          </a:p>
          <a:p>
            <a:pPr algn="ctr"/>
            <a:r>
              <a:rPr lang="it-IT" sz="2000" b="1" dirty="0" smtClean="0"/>
              <a:t>i sentimenti e le azioni degli individui sono influenzati dalla presenza reale, </a:t>
            </a:r>
          </a:p>
          <a:p>
            <a:pPr algn="ctr"/>
            <a:r>
              <a:rPr lang="it-IT" sz="2000" b="1" dirty="0" smtClean="0"/>
              <a:t>immaginaria o implicita di altri esseri umani</a:t>
            </a:r>
          </a:p>
          <a:p>
            <a:pPr algn="ctr"/>
            <a:r>
              <a:rPr lang="it-IT" dirty="0" smtClean="0"/>
              <a:t>-</a:t>
            </a:r>
            <a:r>
              <a:rPr lang="it-IT" dirty="0" err="1" smtClean="0"/>
              <a:t>Allport</a:t>
            </a:r>
            <a:r>
              <a:rPr lang="it-IT" dirty="0" smtClean="0"/>
              <a:t> ,1954 p. 5-</a:t>
            </a:r>
            <a:endParaRPr lang="it-IT" dirty="0"/>
          </a:p>
        </p:txBody>
      </p:sp>
      <p:sp>
        <p:nvSpPr>
          <p:cNvPr id="13" name="Rettangolo 12"/>
          <p:cNvSpPr/>
          <p:nvPr/>
        </p:nvSpPr>
        <p:spPr>
          <a:xfrm>
            <a:off x="2796647" y="2839220"/>
            <a:ext cx="3271985" cy="47407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2838584" y="2895750"/>
            <a:ext cx="3167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/>
              <a:t>…e la PSICOLOGIA SOCIALE?</a:t>
            </a:r>
            <a:endParaRPr lang="it-IT" sz="2000" b="1" dirty="0"/>
          </a:p>
        </p:txBody>
      </p:sp>
      <p:sp>
        <p:nvSpPr>
          <p:cNvPr id="16" name="Freccia in giù 15"/>
          <p:cNvSpPr/>
          <p:nvPr/>
        </p:nvSpPr>
        <p:spPr>
          <a:xfrm>
            <a:off x="4289106" y="3401164"/>
            <a:ext cx="266878" cy="303395"/>
          </a:xfrm>
          <a:prstGeom prst="downArrow">
            <a:avLst/>
          </a:prstGeom>
          <a:solidFill>
            <a:schemeClr val="bg1">
              <a:lumMod val="95000"/>
            </a:schemeClr>
          </a:solidFill>
          <a:ln w="2222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170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/>
      <p:bldP spid="10" grpId="0"/>
      <p:bldP spid="11" grpId="0" animBg="1"/>
      <p:bldP spid="15" grpId="0"/>
      <p:bldP spid="13" grpId="0" animBg="1"/>
      <p:bldP spid="12" grpId="0"/>
      <p:bldP spid="1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993982" y="890136"/>
            <a:ext cx="4910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solidFill>
                  <a:prstClr val="black"/>
                </a:solidFill>
              </a:rPr>
              <a:t>BREVE STORIA DELLA PSICOLOGIA SOCIALE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611560" y="1700808"/>
            <a:ext cx="77048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Per Moscovici la psicologia sociale deve occuparsi del </a:t>
            </a:r>
            <a:r>
              <a:rPr lang="it-IT" b="1" dirty="0" smtClean="0"/>
              <a:t>comportamento simbolico degli individui.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b="1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b="1" dirty="0" smtClean="0"/>
              <a:t>Sguardo psicosociale: </a:t>
            </a:r>
            <a:r>
              <a:rPr lang="it-IT" dirty="0" smtClean="0"/>
              <a:t>lettura dei fenomeni tramite teorie e osservazioni dirette dei rapporti sociali tra persone e gruppi in un contesto sociale.</a:t>
            </a:r>
            <a:endParaRPr lang="it-IT" b="1" dirty="0"/>
          </a:p>
        </p:txBody>
      </p:sp>
      <p:sp>
        <p:nvSpPr>
          <p:cNvPr id="5" name="Rettangolo 4"/>
          <p:cNvSpPr/>
          <p:nvPr/>
        </p:nvSpPr>
        <p:spPr>
          <a:xfrm>
            <a:off x="1691680" y="4941168"/>
            <a:ext cx="1368152" cy="504056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5934647" y="4938941"/>
            <a:ext cx="1368152" cy="504056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2928134" y="3604086"/>
            <a:ext cx="3042331" cy="575193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2919394" y="3604086"/>
            <a:ext cx="3059812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smtClean="0"/>
              <a:t>OGGETTO</a:t>
            </a:r>
          </a:p>
          <a:p>
            <a:pPr algn="ctr"/>
            <a:r>
              <a:rPr lang="it-IT" sz="1600" dirty="0" smtClean="0"/>
              <a:t>(sociale, fisico, immaginario, reale)</a:t>
            </a:r>
            <a:endParaRPr lang="it-IT" sz="1600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1781683" y="5008145"/>
            <a:ext cx="1188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IO (singoli)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225795" y="5028512"/>
            <a:ext cx="785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ALTRO</a:t>
            </a:r>
            <a:endParaRPr lang="it-IT" dirty="0"/>
          </a:p>
        </p:txBody>
      </p:sp>
      <p:sp>
        <p:nvSpPr>
          <p:cNvPr id="12" name="Freccia a destra 11"/>
          <p:cNvSpPr/>
          <p:nvPr/>
        </p:nvSpPr>
        <p:spPr>
          <a:xfrm rot="19189575">
            <a:off x="2081386" y="4476991"/>
            <a:ext cx="879754" cy="223959"/>
          </a:xfrm>
          <a:prstGeom prst="rightArrow">
            <a:avLst/>
          </a:prstGeom>
          <a:ln w="127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a destra 12"/>
          <p:cNvSpPr/>
          <p:nvPr/>
        </p:nvSpPr>
        <p:spPr>
          <a:xfrm rot="2511938">
            <a:off x="5987166" y="4469980"/>
            <a:ext cx="872401" cy="206422"/>
          </a:xfrm>
          <a:prstGeom prst="rightArrow">
            <a:avLst/>
          </a:prstGeom>
          <a:ln w="127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a destra 13"/>
          <p:cNvSpPr/>
          <p:nvPr/>
        </p:nvSpPr>
        <p:spPr>
          <a:xfrm>
            <a:off x="3355544" y="5132758"/>
            <a:ext cx="2283391" cy="244719"/>
          </a:xfrm>
          <a:prstGeom prst="rightArrow">
            <a:avLst/>
          </a:prstGeom>
          <a:ln w="127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6702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/>
      <p:bldP spid="10" grpId="0"/>
      <p:bldP spid="12" grpId="0" animBg="1"/>
      <p:bldP spid="13" grpId="0" animBg="1"/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354231" y="890136"/>
            <a:ext cx="61901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solidFill>
                  <a:prstClr val="black"/>
                </a:solidFill>
              </a:rPr>
              <a:t>CARATTERISTICHE DELLA PSICOLOGIA SOCIALE EUROPEA</a:t>
            </a:r>
          </a:p>
        </p:txBody>
      </p:sp>
      <p:sp>
        <p:nvSpPr>
          <p:cNvPr id="4" name="Pentagono 3"/>
          <p:cNvSpPr/>
          <p:nvPr/>
        </p:nvSpPr>
        <p:spPr>
          <a:xfrm>
            <a:off x="539552" y="1772817"/>
            <a:ext cx="2160240" cy="648072"/>
          </a:xfrm>
          <a:prstGeom prst="homePlate">
            <a:avLst>
              <a:gd name="adj" fmla="val 6124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 flipH="1">
            <a:off x="683568" y="1774558"/>
            <a:ext cx="2160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Prospettiva </a:t>
            </a:r>
            <a:r>
              <a:rPr lang="it-IT" b="1" dirty="0" err="1" smtClean="0"/>
              <a:t>interazionista</a:t>
            </a:r>
            <a:endParaRPr lang="it-IT" b="1" dirty="0"/>
          </a:p>
        </p:txBody>
      </p:sp>
      <p:sp>
        <p:nvSpPr>
          <p:cNvPr id="6" name="Pentagono 5"/>
          <p:cNvSpPr/>
          <p:nvPr/>
        </p:nvSpPr>
        <p:spPr>
          <a:xfrm>
            <a:off x="539552" y="4572376"/>
            <a:ext cx="2019015" cy="655951"/>
          </a:xfrm>
          <a:prstGeom prst="homePlate">
            <a:avLst>
              <a:gd name="adj" fmla="val 6124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" name="Pentagono 6"/>
          <p:cNvSpPr/>
          <p:nvPr/>
        </p:nvSpPr>
        <p:spPr>
          <a:xfrm>
            <a:off x="539551" y="3168657"/>
            <a:ext cx="2019015" cy="655951"/>
          </a:xfrm>
          <a:prstGeom prst="homePlate">
            <a:avLst>
              <a:gd name="adj" fmla="val 6124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987825" y="1774558"/>
            <a:ext cx="54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Gli esseri umani agiscono sugli oggetti in base al significato che gli è stato attribuito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2987825" y="3080223"/>
            <a:ext cx="56886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Realtà complessa, articolata in gruppi e sottogruppi, in cui sono fondamentali le relazioni di potere, le ideologie e i valori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3015779" y="4572376"/>
            <a:ext cx="54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Occorre sempre ricordare che le persone oggetto di studio, sono cittadini in un contesto sociale 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683568" y="3168657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Concezione del sociale</a:t>
            </a:r>
            <a:endParaRPr lang="it-IT" b="1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683568" y="471913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Metodologia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926261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 animBg="1"/>
      <p:bldP spid="8" grpId="0"/>
      <p:bldP spid="9" grpId="0"/>
      <p:bldP spid="10" grpId="0"/>
      <p:bldP spid="11" grpId="0"/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896786" y="890136"/>
            <a:ext cx="5105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solidFill>
                  <a:prstClr val="black"/>
                </a:solidFill>
              </a:rPr>
              <a:t>LA PSICOLOGIA SOCIALE OGGI: DUE APPROCCI</a:t>
            </a:r>
          </a:p>
        </p:txBody>
      </p:sp>
      <p:sp>
        <p:nvSpPr>
          <p:cNvPr id="16" name="Rettangolo arrotondato 15"/>
          <p:cNvSpPr/>
          <p:nvPr/>
        </p:nvSpPr>
        <p:spPr>
          <a:xfrm>
            <a:off x="5039444" y="1709192"/>
            <a:ext cx="2395314" cy="63968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ttangolo arrotondato 16"/>
          <p:cNvSpPr/>
          <p:nvPr/>
        </p:nvSpPr>
        <p:spPr>
          <a:xfrm>
            <a:off x="611560" y="1709192"/>
            <a:ext cx="2376264" cy="63968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CasellaDiTesto 17"/>
          <p:cNvSpPr txBox="1"/>
          <p:nvPr/>
        </p:nvSpPr>
        <p:spPr>
          <a:xfrm>
            <a:off x="673788" y="1844370"/>
            <a:ext cx="2290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La psicologia culturale</a:t>
            </a:r>
            <a:endParaRPr lang="it-IT" b="1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5063895" y="1843973"/>
            <a:ext cx="234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Le neuroscienze sociali</a:t>
            </a:r>
            <a:endParaRPr lang="it-IT" b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588714" y="2558797"/>
            <a:ext cx="319119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Confronto tra cultura e dinamiche psicosociali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Mente: entità complessa strutturata dalle interazioni sociali e in particolare dalla cultura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L’uomo: soggetto attivo che da senso alla realtà tramite gli strumenti culturali (es. il linguaggio)</a:t>
            </a:r>
            <a:endParaRPr lang="it-IT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4800103" y="2558797"/>
            <a:ext cx="350619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Studia i correlati cerebrali dei processi psicosociali </a:t>
            </a:r>
          </a:p>
          <a:p>
            <a:pPr marL="271463">
              <a:buClr>
                <a:srgbClr val="C00000"/>
              </a:buClr>
            </a:pPr>
            <a:r>
              <a:rPr lang="it-IT" dirty="0"/>
              <a:t>E</a:t>
            </a:r>
            <a:r>
              <a:rPr lang="it-IT" dirty="0" smtClean="0"/>
              <a:t>s. possiamo studiare quali aree si attivano quando abbiamo paura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Mappatura del cervello con </a:t>
            </a:r>
            <a:r>
              <a:rPr lang="it-IT" dirty="0" err="1" smtClean="0"/>
              <a:t>fMRI</a:t>
            </a:r>
            <a:r>
              <a:rPr lang="it-IT" dirty="0"/>
              <a:t> </a:t>
            </a:r>
            <a:r>
              <a:rPr lang="it-IT" dirty="0" smtClean="0"/>
              <a:t>– risonanza magnetica funzionale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Criticità: solo descrizione fisiologica, non spiegazione dei fenomeni</a:t>
            </a:r>
          </a:p>
          <a:p>
            <a:pPr>
              <a:buClr>
                <a:srgbClr val="C00000"/>
              </a:buClr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2888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/>
      <p:bldP spid="19" grpId="0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3303483" y="1247887"/>
            <a:ext cx="24648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b="1" dirty="0" smtClean="0"/>
              <a:t>La PSICOLOGIA SOCIALE</a:t>
            </a:r>
          </a:p>
          <a:p>
            <a:pPr algn="ctr">
              <a:lnSpc>
                <a:spcPct val="150000"/>
              </a:lnSpc>
            </a:pPr>
            <a:r>
              <a:rPr lang="it-IT" b="1" u="sng" dirty="0" smtClean="0"/>
              <a:t>NON É</a:t>
            </a:r>
            <a:endParaRPr lang="it-IT" b="1" u="sng" dirty="0"/>
          </a:p>
        </p:txBody>
      </p:sp>
      <p:cxnSp>
        <p:nvCxnSpPr>
          <p:cNvPr id="10" name="Connettore 2 9"/>
          <p:cNvCxnSpPr/>
          <p:nvPr/>
        </p:nvCxnSpPr>
        <p:spPr>
          <a:xfrm flipH="1">
            <a:off x="2503617" y="1928885"/>
            <a:ext cx="780556" cy="61894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385577" y="2609201"/>
            <a:ext cx="25708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smtClean="0"/>
              <a:t>PSICOLOGIA GENERALE</a:t>
            </a:r>
          </a:p>
          <a:p>
            <a:pPr algn="ctr"/>
            <a:r>
              <a:rPr lang="it-IT" dirty="0" smtClean="0"/>
              <a:t>Che studia l’individuo e i</a:t>
            </a:r>
          </a:p>
          <a:p>
            <a:pPr algn="ctr"/>
            <a:r>
              <a:rPr lang="it-IT" dirty="0"/>
              <a:t>s</a:t>
            </a:r>
            <a:r>
              <a:rPr lang="it-IT" dirty="0" smtClean="0"/>
              <a:t>uoi meccanismi cognitivi</a:t>
            </a:r>
            <a:endParaRPr lang="it-IT" dirty="0"/>
          </a:p>
        </p:txBody>
      </p:sp>
      <p:cxnSp>
        <p:nvCxnSpPr>
          <p:cNvPr id="13" name="Connettore 2 12"/>
          <p:cNvCxnSpPr/>
          <p:nvPr/>
        </p:nvCxnSpPr>
        <p:spPr>
          <a:xfrm>
            <a:off x="5787635" y="1928885"/>
            <a:ext cx="872597" cy="61894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>
            <a:stCxn id="9" idx="4"/>
            <a:endCxn id="19" idx="0"/>
          </p:cNvCxnSpPr>
          <p:nvPr/>
        </p:nvCxnSpPr>
        <p:spPr>
          <a:xfrm>
            <a:off x="4535996" y="2305890"/>
            <a:ext cx="30987" cy="1288011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/>
          <p:cNvSpPr txBox="1"/>
          <p:nvPr/>
        </p:nvSpPr>
        <p:spPr>
          <a:xfrm>
            <a:off x="6368938" y="2609201"/>
            <a:ext cx="2149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smtClean="0"/>
              <a:t>ANTROPOLOGIA</a:t>
            </a:r>
          </a:p>
          <a:p>
            <a:pPr algn="ctr"/>
            <a:r>
              <a:rPr lang="it-IT" dirty="0" smtClean="0"/>
              <a:t>Che studia la cultura </a:t>
            </a:r>
            <a:endParaRPr lang="it-IT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2815285" y="3593901"/>
            <a:ext cx="35033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smtClean="0"/>
              <a:t>SOCIOLOGIA</a:t>
            </a:r>
          </a:p>
          <a:p>
            <a:pPr algn="ctr"/>
            <a:r>
              <a:rPr lang="it-IT" dirty="0" smtClean="0"/>
              <a:t>Che si focalizza sull’ organizzazione,</a:t>
            </a:r>
          </a:p>
          <a:p>
            <a:pPr algn="ctr"/>
            <a:r>
              <a:rPr lang="it-IT" dirty="0" smtClean="0"/>
              <a:t>Il funzionamento e il cambiamento </a:t>
            </a:r>
          </a:p>
          <a:p>
            <a:pPr algn="ctr"/>
            <a:r>
              <a:rPr lang="it-IT" dirty="0" smtClean="0"/>
              <a:t>delle istituzioni sociali</a:t>
            </a:r>
            <a:endParaRPr lang="it-IT" dirty="0"/>
          </a:p>
        </p:txBody>
      </p:sp>
      <p:sp>
        <p:nvSpPr>
          <p:cNvPr id="9" name="Ovale 8"/>
          <p:cNvSpPr/>
          <p:nvPr/>
        </p:nvSpPr>
        <p:spPr>
          <a:xfrm>
            <a:off x="3131840" y="946976"/>
            <a:ext cx="2808312" cy="135891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9385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4" name="Rettangolo arrotondato 3"/>
          <p:cNvSpPr/>
          <p:nvPr/>
        </p:nvSpPr>
        <p:spPr>
          <a:xfrm>
            <a:off x="251510" y="1334381"/>
            <a:ext cx="8509160" cy="108012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318346" y="1412776"/>
            <a:ext cx="8375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La psicologia sociale si concentra </a:t>
            </a:r>
            <a:r>
              <a:rPr lang="it-IT" b="1" i="1" dirty="0" smtClean="0"/>
              <a:t>sull’interazione sociale </a:t>
            </a:r>
            <a:r>
              <a:rPr lang="it-IT" b="1" dirty="0" smtClean="0"/>
              <a:t>tra gli individui, tra i gruppi e al loro interno e su come i risultati dell’interazione sociale influenzino i comportamenti e i pensieri delle persone.</a:t>
            </a:r>
            <a:endParaRPr lang="it-IT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331640" y="3356992"/>
            <a:ext cx="60486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i="1" dirty="0" smtClean="0"/>
              <a:t>«Sociale»</a:t>
            </a:r>
          </a:p>
          <a:p>
            <a:pPr algn="ctr"/>
            <a:r>
              <a:rPr lang="it-IT" dirty="0" smtClean="0"/>
              <a:t>non è soltanto l’ambiente o contesto di vita,</a:t>
            </a:r>
          </a:p>
          <a:p>
            <a:pPr algn="ctr"/>
            <a:r>
              <a:rPr lang="it-IT" dirty="0" smtClean="0"/>
              <a:t> ma le relazioni e le interazioni con gli altri, </a:t>
            </a:r>
          </a:p>
          <a:p>
            <a:pPr algn="ctr"/>
            <a:r>
              <a:rPr lang="it-IT" dirty="0" smtClean="0"/>
              <a:t>le influenze e le azioni connotate socialmente e culturalmente che esprimiamo tutti i giorni.</a:t>
            </a:r>
            <a:endParaRPr lang="it-IT" dirty="0"/>
          </a:p>
        </p:txBody>
      </p:sp>
      <p:sp>
        <p:nvSpPr>
          <p:cNvPr id="7" name="Freccia in giù 6"/>
          <p:cNvSpPr/>
          <p:nvPr/>
        </p:nvSpPr>
        <p:spPr>
          <a:xfrm>
            <a:off x="4150528" y="2652012"/>
            <a:ext cx="349463" cy="626585"/>
          </a:xfrm>
          <a:prstGeom prst="downArrow">
            <a:avLst/>
          </a:prstGeom>
          <a:solidFill>
            <a:schemeClr val="bg1">
              <a:lumMod val="95000"/>
            </a:schemeClr>
          </a:solidFill>
          <a:ln w="2222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947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ntagono 5"/>
          <p:cNvSpPr/>
          <p:nvPr/>
        </p:nvSpPr>
        <p:spPr>
          <a:xfrm>
            <a:off x="320737" y="1907767"/>
            <a:ext cx="2019015" cy="655953"/>
          </a:xfrm>
          <a:prstGeom prst="homePlate">
            <a:avLst>
              <a:gd name="adj" fmla="val 6124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5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970163" y="836712"/>
            <a:ext cx="72548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L’ARTICOLAZIONE PSICOSOCIALE DEI LIVELLI DI ANALISI DI DOISE:</a:t>
            </a:r>
          </a:p>
          <a:p>
            <a:pPr algn="ctr"/>
            <a:r>
              <a:rPr lang="it-IT" sz="2000" b="1" i="1" dirty="0" smtClean="0"/>
              <a:t>Una modalità per interpretare la realtà e i fenomeni sociali</a:t>
            </a:r>
            <a:endParaRPr lang="it-IT" sz="2000" b="1" i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53950" y="1907768"/>
            <a:ext cx="2451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cs typeface="Times New Roman" panose="02020603050405020304" pitchFamily="18" charset="0"/>
              </a:rPr>
              <a:t>Livello 1: Intrapersonale</a:t>
            </a:r>
            <a:endParaRPr lang="it-IT" b="1" dirty="0">
              <a:cs typeface="Times New Roman" panose="02020603050405020304" pitchFamily="18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2555776" y="1769268"/>
            <a:ext cx="56691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 processi psicologici attraverso i quali l’individuo organizza la sua esperienza.</a:t>
            </a:r>
          </a:p>
          <a:p>
            <a:r>
              <a:rPr lang="it-IT" dirty="0" smtClean="0"/>
              <a:t>Esempio: stereotipi e categorizzazione sociale (Cap. 4)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332841" y="3016257"/>
            <a:ext cx="2430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cs typeface="Times New Roman" panose="02020603050405020304" pitchFamily="18" charset="0"/>
              </a:rPr>
              <a:t>Livello 2: Interpersonale</a:t>
            </a:r>
            <a:endParaRPr lang="it-IT" b="1" dirty="0">
              <a:cs typeface="Times New Roman" panose="02020603050405020304" pitchFamily="18" charset="0"/>
            </a:endParaRPr>
          </a:p>
        </p:txBody>
      </p:sp>
      <p:sp>
        <p:nvSpPr>
          <p:cNvPr id="10" name="Pentagono 9"/>
          <p:cNvSpPr/>
          <p:nvPr/>
        </p:nvSpPr>
        <p:spPr>
          <a:xfrm>
            <a:off x="320737" y="3016257"/>
            <a:ext cx="2019015" cy="655951"/>
          </a:xfrm>
          <a:prstGeom prst="homePlate">
            <a:avLst>
              <a:gd name="adj" fmla="val 6124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2555776" y="2901336"/>
            <a:ext cx="63132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Esamina le dinamiche di relazione in un preciso momento tra soggetti considerati intercambiabili in quella situazione.</a:t>
            </a:r>
          </a:p>
          <a:p>
            <a:r>
              <a:rPr lang="it-IT" dirty="0" smtClean="0"/>
              <a:t>Non vengono qui considerate le posizioni sociali delle persone.</a:t>
            </a:r>
          </a:p>
          <a:p>
            <a:r>
              <a:rPr lang="it-IT" dirty="0" smtClean="0"/>
              <a:t>Esempio: come conosciamo una persona via Internet.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314326" y="4352349"/>
            <a:ext cx="2490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cs typeface="Times New Roman" panose="02020603050405020304" pitchFamily="18" charset="0"/>
              </a:rPr>
              <a:t>Livello 3: </a:t>
            </a:r>
          </a:p>
          <a:p>
            <a:r>
              <a:rPr lang="it-IT" b="1" dirty="0" smtClean="0">
                <a:cs typeface="Times New Roman" panose="02020603050405020304" pitchFamily="18" charset="0"/>
              </a:rPr>
              <a:t>Posizionale</a:t>
            </a:r>
            <a:endParaRPr lang="it-IT" b="1" dirty="0">
              <a:cs typeface="Times New Roman" panose="02020603050405020304" pitchFamily="18" charset="0"/>
            </a:endParaRPr>
          </a:p>
        </p:txBody>
      </p:sp>
      <p:sp>
        <p:nvSpPr>
          <p:cNvPr id="13" name="Pentagono 12"/>
          <p:cNvSpPr/>
          <p:nvPr/>
        </p:nvSpPr>
        <p:spPr>
          <a:xfrm>
            <a:off x="320736" y="4361969"/>
            <a:ext cx="2019015" cy="655951"/>
          </a:xfrm>
          <a:prstGeom prst="homePlate">
            <a:avLst>
              <a:gd name="adj" fmla="val 6124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2571725" y="4343119"/>
            <a:ext cx="61029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Lo </a:t>
            </a:r>
            <a:r>
              <a:rPr lang="it-IT" dirty="0" err="1" smtClean="0">
                <a:cs typeface="Times New Roman" panose="02020603050405020304" pitchFamily="18" charset="0"/>
              </a:rPr>
              <a:t>ʻstatus</a:t>
            </a:r>
            <a:r>
              <a:rPr lang="it-IT" dirty="0" smtClean="0"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cs typeface="Times New Roman" panose="02020603050405020304" pitchFamily="18" charset="0"/>
              </a:rPr>
              <a:t>socialeʼ</a:t>
            </a:r>
            <a:r>
              <a:rPr lang="it-IT" dirty="0" smtClean="0">
                <a:cs typeface="Times New Roman" panose="02020603050405020304" pitchFamily="18" charset="0"/>
              </a:rPr>
              <a:t>, come le differenze di ruolo influenzano i processi psicosociali.</a:t>
            </a:r>
          </a:p>
          <a:p>
            <a:r>
              <a:rPr lang="it-IT" dirty="0" smtClean="0">
                <a:cs typeface="Times New Roman" panose="02020603050405020304" pitchFamily="18" charset="0"/>
              </a:rPr>
              <a:t>Esempio: la teoria del confronto sociale di </a:t>
            </a:r>
            <a:r>
              <a:rPr lang="it-IT" dirty="0" err="1" smtClean="0">
                <a:cs typeface="Times New Roman" panose="02020603050405020304" pitchFamily="18" charset="0"/>
              </a:rPr>
              <a:t>Festinger</a:t>
            </a:r>
            <a:r>
              <a:rPr lang="it-IT" dirty="0" smtClean="0">
                <a:cs typeface="Times New Roman" panose="02020603050405020304" pitchFamily="18" charset="0"/>
              </a:rPr>
              <a:t> (</a:t>
            </a:r>
            <a:r>
              <a:rPr lang="it-IT" dirty="0">
                <a:cs typeface="Times New Roman" panose="02020603050405020304" pitchFamily="18" charset="0"/>
              </a:rPr>
              <a:t>ci paragoniamo ad </a:t>
            </a:r>
            <a:r>
              <a:rPr lang="it-IT" dirty="0" smtClean="0">
                <a:cs typeface="Times New Roman" panose="02020603050405020304" pitchFamily="18" charset="0"/>
              </a:rPr>
              <a:t>altri, per valutare noi stessi)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5453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/>
      <p:bldP spid="10" grpId="0" animBg="1"/>
      <p:bldP spid="11" grpId="0"/>
      <p:bldP spid="12" grpId="0"/>
      <p:bldP spid="13" grpId="0" animBg="1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6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315057" y="1268760"/>
            <a:ext cx="130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cs typeface="Times New Roman" panose="02020603050405020304" pitchFamily="18" charset="0"/>
              </a:rPr>
              <a:t>Livello 4: </a:t>
            </a:r>
          </a:p>
          <a:p>
            <a:r>
              <a:rPr lang="it-IT" b="1" dirty="0">
                <a:cs typeface="Times New Roman" panose="02020603050405020304" pitchFamily="18" charset="0"/>
              </a:rPr>
              <a:t>I</a:t>
            </a:r>
            <a:r>
              <a:rPr lang="it-IT" b="1" dirty="0" smtClean="0">
                <a:cs typeface="Times New Roman" panose="02020603050405020304" pitchFamily="18" charset="0"/>
              </a:rPr>
              <a:t>deologico</a:t>
            </a:r>
            <a:endParaRPr lang="it-IT" b="1" dirty="0">
              <a:cs typeface="Times New Roman" panose="02020603050405020304" pitchFamily="18" charset="0"/>
            </a:endParaRPr>
          </a:p>
        </p:txBody>
      </p:sp>
      <p:sp>
        <p:nvSpPr>
          <p:cNvPr id="5" name="Pentagono 4"/>
          <p:cNvSpPr/>
          <p:nvPr/>
        </p:nvSpPr>
        <p:spPr>
          <a:xfrm>
            <a:off x="309377" y="1277317"/>
            <a:ext cx="1886359" cy="655951"/>
          </a:xfrm>
          <a:prstGeom prst="homePlate">
            <a:avLst>
              <a:gd name="adj" fmla="val 6124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267744" y="1124744"/>
            <a:ext cx="6491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Considera il ruolo delle credenze e delle relazioni sociali tra gruppi: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2267744" y="1405492"/>
            <a:ext cx="1061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</a:t>
            </a:r>
            <a:r>
              <a:rPr lang="it-IT" dirty="0" smtClean="0"/>
              <a:t>redenze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3703141" y="1384841"/>
            <a:ext cx="18598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Rappresentazioni </a:t>
            </a:r>
          </a:p>
          <a:p>
            <a:r>
              <a:rPr lang="it-IT" dirty="0"/>
              <a:t>m</a:t>
            </a:r>
            <a:r>
              <a:rPr lang="it-IT" dirty="0" smtClean="0"/>
              <a:t>entali e sociali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5913606" y="1386860"/>
            <a:ext cx="284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Comportamenti differenziati</a:t>
            </a:r>
          </a:p>
          <a:p>
            <a:r>
              <a:rPr lang="it-IT" dirty="0" smtClean="0"/>
              <a:t>e discriminatori</a:t>
            </a:r>
            <a:endParaRPr lang="it-IT" dirty="0"/>
          </a:p>
        </p:txBody>
      </p:sp>
      <p:cxnSp>
        <p:nvCxnSpPr>
          <p:cNvPr id="13" name="Connettore 2 12"/>
          <p:cNvCxnSpPr/>
          <p:nvPr/>
        </p:nvCxnSpPr>
        <p:spPr>
          <a:xfrm>
            <a:off x="3329060" y="1590158"/>
            <a:ext cx="320615" cy="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/>
          <p:nvPr/>
        </p:nvCxnSpPr>
        <p:spPr>
          <a:xfrm>
            <a:off x="5563009" y="1590158"/>
            <a:ext cx="320615" cy="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/>
          <p:cNvSpPr txBox="1"/>
          <p:nvPr/>
        </p:nvSpPr>
        <p:spPr>
          <a:xfrm>
            <a:off x="2318604" y="1915091"/>
            <a:ext cx="62993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Esempio: per legittimare l’esclusione occorre che siano assicurati </a:t>
            </a:r>
          </a:p>
          <a:p>
            <a:r>
              <a:rPr lang="it-IT" dirty="0" smtClean="0"/>
              <a:t>previlegi per un gruppo e non per un altro (</a:t>
            </a:r>
            <a:r>
              <a:rPr lang="it-IT" dirty="0" err="1" smtClean="0"/>
              <a:t>Pease</a:t>
            </a:r>
            <a:r>
              <a:rPr lang="it-IT" dirty="0" smtClean="0"/>
              <a:t>, 2009)</a:t>
            </a:r>
          </a:p>
          <a:p>
            <a:endParaRPr lang="it-IT" dirty="0"/>
          </a:p>
        </p:txBody>
      </p:sp>
      <p:sp>
        <p:nvSpPr>
          <p:cNvPr id="29" name="Ovale 28"/>
          <p:cNvSpPr/>
          <p:nvPr/>
        </p:nvSpPr>
        <p:spPr>
          <a:xfrm>
            <a:off x="3887922" y="4538100"/>
            <a:ext cx="864096" cy="39366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1" name="Connettore 2 30"/>
          <p:cNvCxnSpPr>
            <a:stCxn id="29" idx="6"/>
          </p:cNvCxnSpPr>
          <p:nvPr/>
        </p:nvCxnSpPr>
        <p:spPr>
          <a:xfrm>
            <a:off x="4752018" y="4734931"/>
            <a:ext cx="468054" cy="328507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asellaDiTesto 33"/>
          <p:cNvSpPr txBox="1"/>
          <p:nvPr/>
        </p:nvSpPr>
        <p:spPr>
          <a:xfrm>
            <a:off x="4633075" y="4989988"/>
            <a:ext cx="44028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L’insieme dei sistemi di mediazione che permette agli esseri umani di interagire tra loro e con l’ambiente fisico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2149155" y="2999357"/>
            <a:ext cx="43416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i="1" dirty="0"/>
              <a:t>Da cosa siamo influenzati?</a:t>
            </a:r>
          </a:p>
          <a:p>
            <a:pPr algn="ctr"/>
            <a:r>
              <a:rPr lang="it-IT" b="1" i="1" dirty="0"/>
              <a:t>L’importanza del CONTESTO SOCIALE</a:t>
            </a:r>
          </a:p>
          <a:p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733503" y="3951800"/>
            <a:ext cx="5172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Il nostro bisogno fondamentale di relazioni sociali</a:t>
            </a:r>
          </a:p>
          <a:p>
            <a:pPr algn="ctr"/>
            <a:r>
              <a:rPr lang="it-IT" dirty="0"/>
              <a:t>è influenzato dal contesto in cui ci troviamo e dalla </a:t>
            </a:r>
          </a:p>
          <a:p>
            <a:pPr algn="ctr"/>
            <a:r>
              <a:rPr lang="it-IT" b="1" dirty="0"/>
              <a:t>cultura</a:t>
            </a:r>
          </a:p>
        </p:txBody>
      </p:sp>
      <p:cxnSp>
        <p:nvCxnSpPr>
          <p:cNvPr id="22" name="Connettore 2 21"/>
          <p:cNvCxnSpPr/>
          <p:nvPr/>
        </p:nvCxnSpPr>
        <p:spPr>
          <a:xfrm>
            <a:off x="4319969" y="3645024"/>
            <a:ext cx="0" cy="392521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ccia a destra rientrata 25"/>
          <p:cNvSpPr/>
          <p:nvPr/>
        </p:nvSpPr>
        <p:spPr>
          <a:xfrm rot="5400000">
            <a:off x="4103944" y="2662362"/>
            <a:ext cx="432049" cy="360040"/>
          </a:xfrm>
          <a:prstGeom prst="notchedRightArrow">
            <a:avLst>
              <a:gd name="adj1" fmla="val 42065"/>
              <a:gd name="adj2" fmla="val 50000"/>
            </a:avLst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8615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/>
      <p:bldP spid="9" grpId="0"/>
      <p:bldP spid="10" grpId="0"/>
      <p:bldP spid="11" grpId="0"/>
      <p:bldP spid="20" grpId="0"/>
      <p:bldP spid="29" grpId="0" animBg="1"/>
      <p:bldP spid="34" grpId="0"/>
      <p:bldP spid="4" grpId="0"/>
      <p:bldP spid="7" grpId="0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323528" y="878127"/>
            <a:ext cx="56227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u="sng" dirty="0" smtClean="0"/>
              <a:t>Altri fattori che influenzano i nostri comportamenti:</a:t>
            </a:r>
          </a:p>
          <a:p>
            <a:endParaRPr lang="it-IT" sz="20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666843" y="1742535"/>
            <a:ext cx="7188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it-IT" b="1" dirty="0" smtClean="0"/>
              <a:t>Modo di interpretare la realtà </a:t>
            </a:r>
            <a:r>
              <a:rPr lang="it-IT" dirty="0" smtClean="0"/>
              <a:t>(legato al sistema di credenze e di valori)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684033" y="3424878"/>
            <a:ext cx="2170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it-IT" b="1" dirty="0" smtClean="0"/>
              <a:t>Gli atteggiamenti </a:t>
            </a:r>
            <a:endParaRPr lang="it-IT" b="1" dirty="0"/>
          </a:p>
        </p:txBody>
      </p:sp>
      <p:cxnSp>
        <p:nvCxnSpPr>
          <p:cNvPr id="8" name="Connettore 4 7"/>
          <p:cNvCxnSpPr/>
          <p:nvPr/>
        </p:nvCxnSpPr>
        <p:spPr>
          <a:xfrm>
            <a:off x="1465167" y="2124622"/>
            <a:ext cx="442646" cy="338554"/>
          </a:xfrm>
          <a:prstGeom prst="bentConnector3">
            <a:avLst>
              <a:gd name="adj1" fmla="val 2329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14"/>
          <p:cNvSpPr txBox="1"/>
          <p:nvPr/>
        </p:nvSpPr>
        <p:spPr>
          <a:xfrm>
            <a:off x="1907813" y="2245208"/>
            <a:ext cx="71763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Errore fondamentale di attribuzione</a:t>
            </a:r>
            <a:r>
              <a:rPr lang="it-IT" dirty="0" smtClean="0"/>
              <a:t>: tendenza a spiegare il proprio </a:t>
            </a:r>
          </a:p>
          <a:p>
            <a:r>
              <a:rPr lang="it-IT" dirty="0" smtClean="0"/>
              <a:t>e l’altrui comportamento in termini di personalità e non di contesto. </a:t>
            </a:r>
          </a:p>
          <a:p>
            <a:r>
              <a:rPr lang="it-IT" dirty="0" smtClean="0"/>
              <a:t>Esempio: una persona che urla è perché ha una personalità aggressiva.</a:t>
            </a:r>
            <a:endParaRPr lang="it-IT" dirty="0"/>
          </a:p>
        </p:txBody>
      </p:sp>
      <p:cxnSp>
        <p:nvCxnSpPr>
          <p:cNvPr id="16" name="Connettore 4 15"/>
          <p:cNvCxnSpPr/>
          <p:nvPr/>
        </p:nvCxnSpPr>
        <p:spPr>
          <a:xfrm>
            <a:off x="1465167" y="3806965"/>
            <a:ext cx="442646" cy="338554"/>
          </a:xfrm>
          <a:prstGeom prst="bentConnector3">
            <a:avLst>
              <a:gd name="adj1" fmla="val 2329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/>
          <p:cNvSpPr txBox="1"/>
          <p:nvPr/>
        </p:nvSpPr>
        <p:spPr>
          <a:xfrm>
            <a:off x="1907813" y="3890098"/>
            <a:ext cx="51966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Ad esempio: L’ orientamento politico (atteggiamento) influenza il voto (comportamento)</a:t>
            </a:r>
            <a:endParaRPr lang="it-IT" dirty="0"/>
          </a:p>
        </p:txBody>
      </p:sp>
      <p:sp>
        <p:nvSpPr>
          <p:cNvPr id="11" name="Freccia a destra rientrata 10"/>
          <p:cNvSpPr/>
          <p:nvPr/>
        </p:nvSpPr>
        <p:spPr>
          <a:xfrm>
            <a:off x="684033" y="4973617"/>
            <a:ext cx="561619" cy="348461"/>
          </a:xfrm>
          <a:prstGeom prst="notchedRightArrow">
            <a:avLst>
              <a:gd name="adj1" fmla="val 49705"/>
              <a:gd name="adj2" fmla="val 61460"/>
            </a:avLst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1245652" y="4824681"/>
            <a:ext cx="7297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La psicologia sociale cerca di rilevare e spiegare tali fenomeni, per poi trovare strategie che riducano gli errori interpretativi.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30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5" grpId="0"/>
      <p:bldP spid="17" grpId="0"/>
      <p:bldP spid="11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3229594" y="764704"/>
            <a:ext cx="24393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cap="all" dirty="0" smtClean="0"/>
              <a:t>I metodi di ricerca</a:t>
            </a:r>
            <a:endParaRPr lang="it-IT" sz="2000" b="1" cap="all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763534" y="1410813"/>
            <a:ext cx="2466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rgbClr val="C00000"/>
              </a:buClr>
            </a:pPr>
            <a:r>
              <a:rPr lang="it-IT" b="1" cap="small" dirty="0" smtClean="0"/>
              <a:t>Paradigma Sperimentale </a:t>
            </a:r>
            <a:endParaRPr lang="it-IT" b="1" cap="small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958841" y="1442855"/>
            <a:ext cx="2865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rgbClr val="C00000"/>
              </a:buClr>
            </a:pPr>
            <a:r>
              <a:rPr lang="it-IT" b="1" cap="small" dirty="0" smtClean="0"/>
              <a:t>Paradigma Non </a:t>
            </a:r>
            <a:r>
              <a:rPr lang="it-IT" b="1" cap="small" dirty="0"/>
              <a:t>S</a:t>
            </a:r>
            <a:r>
              <a:rPr lang="it-IT" b="1" cap="small" dirty="0" smtClean="0"/>
              <a:t>perimentale</a:t>
            </a:r>
            <a:endParaRPr lang="it-IT" b="1" cap="small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98224" y="2090228"/>
            <a:ext cx="385106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Approccio quantitativo;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Il ricercatore introduce delle variabili per poi esaminarne le conseguenze;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Raccolta dati standardizzata: matrice Soggetto x Oggetto;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L’esperimento può avvenire sul campo o in laboratorio;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Uso di questionari, test, </a:t>
            </a:r>
            <a:r>
              <a:rPr lang="it-IT" dirty="0" err="1" smtClean="0"/>
              <a:t>ec</a:t>
            </a:r>
            <a:r>
              <a:rPr lang="it-IT" dirty="0"/>
              <a:t>.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4942363" y="2090228"/>
            <a:ext cx="40324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Approccio qualitativo;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Non esiste una modalità di raccolta dati standardizzata;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Cerca di cogliere il </a:t>
            </a:r>
            <a:r>
              <a:rPr lang="it-IT" dirty="0"/>
              <a:t>mondo dei significati e delle azioni </a:t>
            </a:r>
            <a:r>
              <a:rPr lang="it-IT" dirty="0" smtClean="0"/>
              <a:t>vissute;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Uso di interviste, osservazioni, focus </a:t>
            </a:r>
            <a:r>
              <a:rPr lang="it-IT" dirty="0" err="1" smtClean="0"/>
              <a:t>group</a:t>
            </a:r>
            <a:r>
              <a:rPr lang="it-IT" dirty="0" smtClean="0"/>
              <a:t>, </a:t>
            </a:r>
            <a:r>
              <a:rPr lang="it-IT" dirty="0" err="1" smtClean="0"/>
              <a:t>registrazion</a:t>
            </a:r>
            <a:r>
              <a:rPr lang="it-IT" dirty="0" smtClean="0"/>
              <a:t>, </a:t>
            </a:r>
            <a:r>
              <a:rPr lang="it-IT" dirty="0" err="1" smtClean="0"/>
              <a:t>ec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5297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621904" y="1916832"/>
            <a:ext cx="8064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it-IT" dirty="0"/>
              <a:t>S</a:t>
            </a:r>
            <a:r>
              <a:rPr lang="it-IT" dirty="0" smtClean="0"/>
              <a:t>viluppano ipotesi da cui partire, sulla base di teorie e studi precedenti.</a:t>
            </a:r>
          </a:p>
          <a:p>
            <a:pPr>
              <a:buClr>
                <a:srgbClr val="C00000"/>
              </a:buClr>
            </a:pPr>
            <a:endParaRPr lang="it-IT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it-IT" dirty="0"/>
              <a:t>H</a:t>
            </a:r>
            <a:r>
              <a:rPr lang="it-IT" dirty="0" smtClean="0"/>
              <a:t>anno vantaggi e svantaggi.</a:t>
            </a:r>
          </a:p>
          <a:p>
            <a:pPr>
              <a:buClr>
                <a:srgbClr val="C00000"/>
              </a:buClr>
            </a:pPr>
            <a:endParaRPr lang="it-IT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it-IT" dirty="0" smtClean="0"/>
              <a:t>È possibile usare le due metodologie per una stessa ricerca: </a:t>
            </a:r>
          </a:p>
          <a:p>
            <a:pPr marL="266700">
              <a:buClr>
                <a:srgbClr val="C00000"/>
              </a:buClr>
            </a:pPr>
            <a:r>
              <a:rPr lang="it-IT" dirty="0" smtClean="0"/>
              <a:t>possiamo somministrare prima un questionari (approccio quantitativo) </a:t>
            </a:r>
          </a:p>
          <a:p>
            <a:pPr marL="266700">
              <a:buClr>
                <a:srgbClr val="C00000"/>
              </a:buClr>
            </a:pPr>
            <a:r>
              <a:rPr lang="it-IT" dirty="0" smtClean="0"/>
              <a:t>e poi approfondire i risultati con delle interviste (approccio qualitativo).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755576" y="1052736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/>
              <a:t>Entrambi i paradigmi</a:t>
            </a:r>
            <a:r>
              <a:rPr lang="it-IT" sz="2000" dirty="0" smtClean="0"/>
              <a:t>: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837678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1651</Words>
  <Application>Microsoft Office PowerPoint</Application>
  <PresentationFormat>Presentazione su schermo (4:3)</PresentationFormat>
  <Paragraphs>224</Paragraphs>
  <Slides>22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8" baseType="lpstr">
      <vt:lpstr>Aharoni</vt:lpstr>
      <vt:lpstr>Arial</vt:lpstr>
      <vt:lpstr>Calibri</vt:lpstr>
      <vt:lpstr>Times New Roman</vt:lpstr>
      <vt:lpstr>Wingdings</vt:lpstr>
      <vt:lpstr>Tema di Office</vt:lpstr>
      <vt:lpstr>LA PSICOLOGICA SOCIALE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ILARIA MARTINI</dc:creator>
  <cp:lastModifiedBy>Gabriella Mariapia Piazzolla</cp:lastModifiedBy>
  <cp:revision>116</cp:revision>
  <dcterms:created xsi:type="dcterms:W3CDTF">2014-07-28T14:21:47Z</dcterms:created>
  <dcterms:modified xsi:type="dcterms:W3CDTF">2016-09-20T12:40:57Z</dcterms:modified>
</cp:coreProperties>
</file>