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 id="2147483819" r:id="rId2"/>
  </p:sldMasterIdLst>
  <p:notesMasterIdLst>
    <p:notesMasterId r:id="rId117"/>
  </p:notesMasterIdLst>
  <p:sldIdLst>
    <p:sldId id="420" r:id="rId3"/>
    <p:sldId id="412" r:id="rId4"/>
    <p:sldId id="257" r:id="rId5"/>
    <p:sldId id="263" r:id="rId6"/>
    <p:sldId id="303" r:id="rId7"/>
    <p:sldId id="365" r:id="rId8"/>
    <p:sldId id="359" r:id="rId9"/>
    <p:sldId id="380" r:id="rId10"/>
    <p:sldId id="360" r:id="rId11"/>
    <p:sldId id="385" r:id="rId12"/>
    <p:sldId id="399" r:id="rId13"/>
    <p:sldId id="363" r:id="rId14"/>
    <p:sldId id="328" r:id="rId15"/>
    <p:sldId id="427" r:id="rId16"/>
    <p:sldId id="426" r:id="rId17"/>
    <p:sldId id="381" r:id="rId18"/>
    <p:sldId id="386" r:id="rId19"/>
    <p:sldId id="389" r:id="rId20"/>
    <p:sldId id="374" r:id="rId21"/>
    <p:sldId id="387" r:id="rId22"/>
    <p:sldId id="382" r:id="rId23"/>
    <p:sldId id="401" r:id="rId24"/>
    <p:sldId id="402" r:id="rId25"/>
    <p:sldId id="383" r:id="rId26"/>
    <p:sldId id="391" r:id="rId27"/>
    <p:sldId id="421" r:id="rId28"/>
    <p:sldId id="336" r:id="rId29"/>
    <p:sldId id="338" r:id="rId30"/>
    <p:sldId id="433" r:id="rId31"/>
    <p:sldId id="422" r:id="rId32"/>
    <p:sldId id="423" r:id="rId33"/>
    <p:sldId id="424" r:id="rId34"/>
    <p:sldId id="434" r:id="rId35"/>
    <p:sldId id="337" r:id="rId36"/>
    <p:sldId id="436" r:id="rId37"/>
    <p:sldId id="435" r:id="rId38"/>
    <p:sldId id="393" r:id="rId39"/>
    <p:sldId id="394" r:id="rId40"/>
    <p:sldId id="395" r:id="rId41"/>
    <p:sldId id="396" r:id="rId42"/>
    <p:sldId id="425" r:id="rId43"/>
    <p:sldId id="403" r:id="rId44"/>
    <p:sldId id="404" r:id="rId45"/>
    <p:sldId id="405" r:id="rId46"/>
    <p:sldId id="409" r:id="rId47"/>
    <p:sldId id="410" r:id="rId48"/>
    <p:sldId id="411" r:id="rId49"/>
    <p:sldId id="437" r:id="rId50"/>
    <p:sldId id="371" r:id="rId51"/>
    <p:sldId id="372" r:id="rId52"/>
    <p:sldId id="373" r:id="rId53"/>
    <p:sldId id="342" r:id="rId54"/>
    <p:sldId id="375" r:id="rId55"/>
    <p:sldId id="428" r:id="rId56"/>
    <p:sldId id="377" r:id="rId57"/>
    <p:sldId id="376" r:id="rId58"/>
    <p:sldId id="304" r:id="rId59"/>
    <p:sldId id="305" r:id="rId60"/>
    <p:sldId id="306" r:id="rId61"/>
    <p:sldId id="307" r:id="rId62"/>
    <p:sldId id="308" r:id="rId63"/>
    <p:sldId id="326" r:id="rId64"/>
    <p:sldId id="327" r:id="rId65"/>
    <p:sldId id="340" r:id="rId66"/>
    <p:sldId id="341" r:id="rId67"/>
    <p:sldId id="413" r:id="rId68"/>
    <p:sldId id="430" r:id="rId69"/>
    <p:sldId id="431" r:id="rId70"/>
    <p:sldId id="439" r:id="rId71"/>
    <p:sldId id="440" r:id="rId72"/>
    <p:sldId id="344" r:id="rId73"/>
    <p:sldId id="343" r:id="rId74"/>
    <p:sldId id="438" r:id="rId75"/>
    <p:sldId id="415" r:id="rId76"/>
    <p:sldId id="310" r:id="rId77"/>
    <p:sldId id="311" r:id="rId78"/>
    <p:sldId id="312" r:id="rId79"/>
    <p:sldId id="416" r:id="rId80"/>
    <p:sldId id="414" r:id="rId81"/>
    <p:sldId id="417" r:id="rId82"/>
    <p:sldId id="418" r:id="rId83"/>
    <p:sldId id="419" r:id="rId84"/>
    <p:sldId id="314" r:id="rId85"/>
    <p:sldId id="309" r:id="rId86"/>
    <p:sldId id="313" r:id="rId87"/>
    <p:sldId id="315" r:id="rId88"/>
    <p:sldId id="316" r:id="rId89"/>
    <p:sldId id="317" r:id="rId90"/>
    <p:sldId id="318" r:id="rId91"/>
    <p:sldId id="319" r:id="rId92"/>
    <p:sldId id="320" r:id="rId93"/>
    <p:sldId id="285" r:id="rId94"/>
    <p:sldId id="286" r:id="rId95"/>
    <p:sldId id="321" r:id="rId96"/>
    <p:sldId id="322" r:id="rId97"/>
    <p:sldId id="324" r:id="rId98"/>
    <p:sldId id="325" r:id="rId99"/>
    <p:sldId id="330" r:id="rId100"/>
    <p:sldId id="331" r:id="rId101"/>
    <p:sldId id="332" r:id="rId102"/>
    <p:sldId id="333" r:id="rId103"/>
    <p:sldId id="345" r:id="rId104"/>
    <p:sldId id="334" r:id="rId105"/>
    <p:sldId id="335" r:id="rId106"/>
    <p:sldId id="284" r:id="rId107"/>
    <p:sldId id="348" r:id="rId108"/>
    <p:sldId id="349" r:id="rId109"/>
    <p:sldId id="350" r:id="rId110"/>
    <p:sldId id="351" r:id="rId111"/>
    <p:sldId id="352" r:id="rId112"/>
    <p:sldId id="353" r:id="rId113"/>
    <p:sldId id="354" r:id="rId114"/>
    <p:sldId id="355" r:id="rId115"/>
    <p:sldId id="356" r:id="rId116"/>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66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81" autoAdjust="0"/>
    <p:restoredTop sz="94660"/>
  </p:normalViewPr>
  <p:slideViewPr>
    <p:cSldViewPr>
      <p:cViewPr varScale="1">
        <p:scale>
          <a:sx n="70" d="100"/>
          <a:sy n="70" d="100"/>
        </p:scale>
        <p:origin x="52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notesMaster" Target="notesMasters/notesMaster1.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10509F8-34E6-4679-AD35-75CBD21BF2CD}" type="datetimeFigureOut">
              <a:rPr lang="it-IT"/>
              <a:pPr>
                <a:defRPr/>
              </a:pPr>
              <a:t>05/10/2016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EAF8F38-5596-4A65-AE1B-6CB301C58059}" type="slidenum">
              <a:rPr lang="it-IT"/>
              <a:pPr>
                <a:defRPr/>
              </a:pPr>
              <a:t>‹N›</a:t>
            </a:fld>
            <a:endParaRPr lang="it-IT"/>
          </a:p>
        </p:txBody>
      </p:sp>
    </p:spTree>
    <p:extLst>
      <p:ext uri="{BB962C8B-B14F-4D97-AF65-F5344CB8AC3E}">
        <p14:creationId xmlns:p14="http://schemas.microsoft.com/office/powerpoint/2010/main" val="2673360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3187"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smtClean="0"/>
          </a:p>
        </p:txBody>
      </p:sp>
    </p:spTree>
    <p:extLst>
      <p:ext uri="{BB962C8B-B14F-4D97-AF65-F5344CB8AC3E}">
        <p14:creationId xmlns:p14="http://schemas.microsoft.com/office/powerpoint/2010/main" val="3842214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3991" y="8685109"/>
            <a:ext cx="2972392" cy="457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0F75A48C-0C86-43F5-9E39-39BF8612259E}" type="slidenum">
              <a:rPr lang="it-IT" altLang="it-IT" smtClean="0">
                <a:solidFill>
                  <a:prstClr val="black"/>
                </a:solidFill>
              </a:rPr>
              <a:pPr algn="r" eaLnBrk="1" hangingPunct="1">
                <a:spcBef>
                  <a:spcPct val="0"/>
                </a:spcBef>
              </a:pPr>
              <a:t>55</a:t>
            </a:fld>
            <a:endParaRPr lang="it-IT" altLang="it-IT" smtClean="0">
              <a:solidFill>
                <a:prstClr val="black"/>
              </a:solidFill>
            </a:endParaRPr>
          </a:p>
        </p:txBody>
      </p:sp>
      <p:sp>
        <p:nvSpPr>
          <p:cNvPr id="40963" name="Text Box 2"/>
          <p:cNvSpPr txBox="1">
            <a:spLocks noChangeArrowheads="1"/>
          </p:cNvSpPr>
          <p:nvPr/>
        </p:nvSpPr>
        <p:spPr bwMode="auto">
          <a:xfrm>
            <a:off x="2143227" y="695692"/>
            <a:ext cx="2571548" cy="3428448"/>
          </a:xfrm>
          <a:prstGeom prst="rect">
            <a:avLst/>
          </a:prstGeom>
          <a:solidFill>
            <a:srgbClr val="FFFFFF"/>
          </a:solidFill>
          <a:ln w="9525">
            <a:solidFill>
              <a:srgbClr val="000000"/>
            </a:solidFill>
            <a:miter lim="800000"/>
            <a:headEnd/>
            <a:tailEnd/>
          </a:ln>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it-IT" altLang="it-IT" sz="1800" smtClean="0">
              <a:solidFill>
                <a:prstClr val="black"/>
              </a:solidFill>
            </a:endParaRPr>
          </a:p>
        </p:txBody>
      </p:sp>
      <p:sp>
        <p:nvSpPr>
          <p:cNvPr id="40964" name="Rectangle 3"/>
          <p:cNvSpPr>
            <a:spLocks noGrp="1" noChangeArrowheads="1"/>
          </p:cNvSpPr>
          <p:nvPr>
            <p:ph type="body"/>
          </p:nvPr>
        </p:nvSpPr>
        <p:spPr>
          <a:xfrm>
            <a:off x="685316" y="4343290"/>
            <a:ext cx="5485753" cy="411531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49263" eaLnBrk="1" hangingPunct="1"/>
            <a:endParaRPr lang="it-IT" altLang="it-IT" smtClean="0">
              <a:latin typeface="Arial" pitchFamily="34" charset="0"/>
            </a:endParaRPr>
          </a:p>
        </p:txBody>
      </p:sp>
    </p:spTree>
    <p:extLst>
      <p:ext uri="{BB962C8B-B14F-4D97-AF65-F5344CB8AC3E}">
        <p14:creationId xmlns:p14="http://schemas.microsoft.com/office/powerpoint/2010/main" val="2438535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3991" y="8685109"/>
            <a:ext cx="2972392" cy="457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9B21E835-5ACC-498D-9D88-8A48EA07556C}" type="slidenum">
              <a:rPr lang="it-IT" altLang="it-IT" smtClean="0">
                <a:solidFill>
                  <a:prstClr val="black"/>
                </a:solidFill>
              </a:rPr>
              <a:pPr algn="r" eaLnBrk="1" hangingPunct="1">
                <a:spcBef>
                  <a:spcPct val="0"/>
                </a:spcBef>
              </a:pPr>
              <a:t>56</a:t>
            </a:fld>
            <a:endParaRPr lang="it-IT" altLang="it-IT" smtClean="0">
              <a:solidFill>
                <a:prstClr val="black"/>
              </a:solidFill>
            </a:endParaRPr>
          </a:p>
        </p:txBody>
      </p:sp>
      <p:sp>
        <p:nvSpPr>
          <p:cNvPr id="39939" name="Text Box 2"/>
          <p:cNvSpPr txBox="1">
            <a:spLocks noChangeArrowheads="1"/>
          </p:cNvSpPr>
          <p:nvPr/>
        </p:nvSpPr>
        <p:spPr bwMode="auto">
          <a:xfrm>
            <a:off x="2143227" y="695692"/>
            <a:ext cx="2571548" cy="3428448"/>
          </a:xfrm>
          <a:prstGeom prst="rect">
            <a:avLst/>
          </a:prstGeom>
          <a:solidFill>
            <a:srgbClr val="FFFFFF"/>
          </a:solidFill>
          <a:ln w="9525">
            <a:solidFill>
              <a:srgbClr val="000000"/>
            </a:solidFill>
            <a:miter lim="800000"/>
            <a:headEnd/>
            <a:tailEnd/>
          </a:ln>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it-IT" altLang="it-IT" sz="1800" smtClean="0">
              <a:solidFill>
                <a:prstClr val="black"/>
              </a:solidFill>
            </a:endParaRPr>
          </a:p>
        </p:txBody>
      </p:sp>
      <p:sp>
        <p:nvSpPr>
          <p:cNvPr id="39940" name="Rectangle 3"/>
          <p:cNvSpPr>
            <a:spLocks noGrp="1" noChangeArrowheads="1"/>
          </p:cNvSpPr>
          <p:nvPr>
            <p:ph type="body"/>
          </p:nvPr>
        </p:nvSpPr>
        <p:spPr>
          <a:xfrm>
            <a:off x="685316" y="4343290"/>
            <a:ext cx="5485753" cy="411531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49263" eaLnBrk="1" hangingPunct="1"/>
            <a:endParaRPr lang="it-IT" altLang="it-IT" smtClean="0">
              <a:latin typeface="Arial" pitchFamily="34" charset="0"/>
            </a:endParaRPr>
          </a:p>
        </p:txBody>
      </p:sp>
    </p:spTree>
    <p:extLst>
      <p:ext uri="{BB962C8B-B14F-4D97-AF65-F5344CB8AC3E}">
        <p14:creationId xmlns:p14="http://schemas.microsoft.com/office/powerpoint/2010/main" val="443592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1139"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smtClean="0"/>
          </a:p>
        </p:txBody>
      </p:sp>
    </p:spTree>
    <p:extLst>
      <p:ext uri="{BB962C8B-B14F-4D97-AF65-F5344CB8AC3E}">
        <p14:creationId xmlns:p14="http://schemas.microsoft.com/office/powerpoint/2010/main" val="917215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2163"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smtClean="0"/>
          </a:p>
        </p:txBody>
      </p:sp>
    </p:spTree>
    <p:extLst>
      <p:ext uri="{BB962C8B-B14F-4D97-AF65-F5344CB8AC3E}">
        <p14:creationId xmlns:p14="http://schemas.microsoft.com/office/powerpoint/2010/main" val="2098880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fld id="{2754747A-6A48-459F-8F98-391F0D854528}"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E5ECC51A-0F81-442A-89A8-E6F26519596A}"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48AC1176-DA52-41A7-BF19-0FDA0649880F}"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116201C-76D3-4118-BBA5-C0AACC9CF85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70A0A3F8-0B28-4C16-8C3E-DCBE63F450C2}"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3EACEA4-D028-41CE-A580-58BEB57445FF}"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fld id="{2754747A-6A48-459F-8F98-391F0D854528}"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E5ECC51A-0F81-442A-89A8-E6F26519596A}"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4C9E4C20-C68D-4570-BB49-C02571211E79}"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A0ACA6D-359E-4E90-B7B6-2144F254DB50}"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pPr>
              <a:defRPr/>
            </a:pPr>
            <a:fld id="{B8A13CE2-B2D9-40FB-8274-82C4CD8D8A3F}"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3A946BB-52E7-465D-ADAE-16A859ED605B}"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a:defRPr/>
            </a:pPr>
            <a:fld id="{27851A0B-6E1D-476B-BF70-CB0A626447BF}" type="datetimeFigureOut">
              <a:rPr lang="en-US" smtClean="0">
                <a:solidFill>
                  <a:srgbClr val="000000"/>
                </a:solidFill>
              </a:rPr>
              <a:pPr>
                <a:defRPr/>
              </a:pPr>
              <a:t>10/5/2016</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B52B545C-6147-4CDD-A5D5-500BC602B3A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pPr>
              <a:defRPr/>
            </a:pPr>
            <a:fld id="{2C70D796-C836-430F-98B5-F2AFF75E390C}" type="datetimeFigureOut">
              <a:rPr lang="en-US" smtClean="0">
                <a:solidFill>
                  <a:srgbClr val="000000"/>
                </a:solidFill>
              </a:rPr>
              <a:pPr>
                <a:defRPr/>
              </a:pPr>
              <a:t>10/5/2016</a:t>
            </a:fld>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004752BD-02CE-4752-A558-B408806130A5}"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pPr>
              <a:defRPr/>
            </a:pPr>
            <a:fld id="{DD62423B-148C-4FC3-962E-E288D72C165D}" type="datetimeFigureOut">
              <a:rPr lang="en-US" smtClean="0">
                <a:solidFill>
                  <a:srgbClr val="000000"/>
                </a:solidFill>
              </a:rPr>
              <a:pPr>
                <a:defRPr/>
              </a:pPr>
              <a:t>10/5/2016</a:t>
            </a:fld>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A2A8748B-8B53-43B1-8187-D68315AD529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C50C495-E95E-4FE4-934A-4EC4849727FB}" type="datetimeFigureOut">
              <a:rPr lang="en-US" smtClean="0">
                <a:solidFill>
                  <a:srgbClr val="000000"/>
                </a:solidFill>
              </a:rPr>
              <a:pPr>
                <a:defRPr/>
              </a:pPr>
              <a:t>10/5/2016</a:t>
            </a:fld>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BB7D6EA7-F73B-49A6-B929-B6783CDE52D3}"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pPr>
              <a:defRPr/>
            </a:pPr>
            <a:fld id="{1E2E50A9-41D5-45A4-A603-FE3D06A8D35F}" type="datetimeFigureOut">
              <a:rPr lang="en-US" smtClean="0">
                <a:solidFill>
                  <a:srgbClr val="000000"/>
                </a:solidFill>
              </a:rPr>
              <a:pPr>
                <a:defRPr/>
              </a:pPr>
              <a:t>10/5/2016</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2BAD908-725A-494E-84D8-7F63EB380ACF}" type="slidenum">
              <a:rPr lang="en-US" smtClean="0">
                <a:solidFill>
                  <a:srgbClr val="000000"/>
                </a:solidFill>
              </a:rPr>
              <a:pPr>
                <a:defRPr/>
              </a:pPr>
              <a:t>‹N›</a:t>
            </a:fld>
            <a:endParaRPr lang="en-US">
              <a:solidFill>
                <a:srgbClr val="000000"/>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4C9E4C20-C68D-4570-BB49-C02571211E79}"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A0ACA6D-359E-4E90-B7B6-2144F254DB50}"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7"/>
          <p:cNvSpPr>
            <a:spLocks noGrp="1"/>
          </p:cNvSpPr>
          <p:nvPr>
            <p:ph type="dt" sz="half" idx="10"/>
          </p:nvPr>
        </p:nvSpPr>
        <p:spPr/>
        <p:txBody>
          <a:bodyPr/>
          <a:lstStyle/>
          <a:p>
            <a:pPr>
              <a:defRPr/>
            </a:pPr>
            <a:fld id="{5C7CD679-17A5-40C5-8E1B-1068206639E8}" type="datetimeFigureOut">
              <a:rPr lang="en-US" smtClean="0">
                <a:solidFill>
                  <a:srgbClr val="000000"/>
                </a:solidFill>
              </a:rPr>
              <a:pPr>
                <a:defRPr/>
              </a:pPr>
              <a:t>10/5/2016</a:t>
            </a:fld>
            <a:endParaRPr lang="en-US">
              <a:solidFill>
                <a:srgbClr val="000000"/>
              </a:solidFill>
            </a:endParaRPr>
          </a:p>
        </p:txBody>
      </p:sp>
      <p:sp>
        <p:nvSpPr>
          <p:cNvPr id="9" name="Slide Number Placeholder 8"/>
          <p:cNvSpPr>
            <a:spLocks noGrp="1"/>
          </p:cNvSpPr>
          <p:nvPr>
            <p:ph type="sldNum" sz="quarter" idx="11"/>
          </p:nvPr>
        </p:nvSpPr>
        <p:spPr/>
        <p:txBody>
          <a:bodyPr/>
          <a:lstStyle/>
          <a:p>
            <a:pPr>
              <a:defRPr/>
            </a:pPr>
            <a:fld id="{6EE77D3D-C4A5-4E7C-BE0B-DCD2E592A360}" type="slidenum">
              <a:rPr lang="en-US" smtClean="0">
                <a:solidFill>
                  <a:srgbClr val="000000"/>
                </a:solidFill>
              </a:rPr>
              <a:pPr>
                <a:defRPr/>
              </a:pPr>
              <a:t>‹N›</a:t>
            </a:fld>
            <a:endParaRPr lang="en-US">
              <a:solidFill>
                <a:srgbClr val="000000"/>
              </a:solidFill>
            </a:endParaRPr>
          </a:p>
        </p:txBody>
      </p:sp>
      <p:sp>
        <p:nvSpPr>
          <p:cNvPr id="10" name="Footer Placeholder 9"/>
          <p:cNvSpPr>
            <a:spLocks noGrp="1"/>
          </p:cNvSpPr>
          <p:nvPr>
            <p:ph type="ftr" sz="quarter" idx="12"/>
          </p:nvPr>
        </p:nvSpPr>
        <p:spPr/>
        <p:txBody>
          <a:bodyPr/>
          <a:lstStyle/>
          <a:p>
            <a:pPr>
              <a:defRPr/>
            </a:pPr>
            <a:endParaRPr 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48AC1176-DA52-41A7-BF19-0FDA0649880F}"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116201C-76D3-4118-BBA5-C0AACC9CF85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pPr>
              <a:defRPr/>
            </a:pPr>
            <a:fld id="{70A0A3F8-0B28-4C16-8C3E-DCBE63F450C2}"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3EACEA4-D028-41CE-A580-58BEB57445FF}"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pPr>
              <a:defRPr/>
            </a:pPr>
            <a:fld id="{B8A13CE2-B2D9-40FB-8274-82C4CD8D8A3F}" type="datetimeFigureOut">
              <a:rPr lang="en-US" smtClean="0">
                <a:solidFill>
                  <a:srgbClr val="000000"/>
                </a:solidFill>
              </a:rPr>
              <a:pPr>
                <a:defRPr/>
              </a:pPr>
              <a:t>10/5/2016</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3A946BB-52E7-465D-ADAE-16A859ED605B}"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a:defRPr/>
            </a:pPr>
            <a:fld id="{27851A0B-6E1D-476B-BF70-CB0A626447BF}" type="datetimeFigureOut">
              <a:rPr lang="en-US" smtClean="0">
                <a:solidFill>
                  <a:srgbClr val="000000"/>
                </a:solidFill>
              </a:rPr>
              <a:pPr>
                <a:defRPr/>
              </a:pPr>
              <a:t>10/5/2016</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B52B545C-6147-4CDD-A5D5-500BC602B3A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pPr>
              <a:defRPr/>
            </a:pPr>
            <a:fld id="{2C70D796-C836-430F-98B5-F2AFF75E390C}" type="datetimeFigureOut">
              <a:rPr lang="en-US" smtClean="0">
                <a:solidFill>
                  <a:srgbClr val="000000"/>
                </a:solidFill>
              </a:rPr>
              <a:pPr>
                <a:defRPr/>
              </a:pPr>
              <a:t>10/5/2016</a:t>
            </a:fld>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004752BD-02CE-4752-A558-B408806130A5}"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pPr>
              <a:defRPr/>
            </a:pPr>
            <a:fld id="{DD62423B-148C-4FC3-962E-E288D72C165D}" type="datetimeFigureOut">
              <a:rPr lang="en-US" smtClean="0">
                <a:solidFill>
                  <a:srgbClr val="000000"/>
                </a:solidFill>
              </a:rPr>
              <a:pPr>
                <a:defRPr/>
              </a:pPr>
              <a:t>10/5/2016</a:t>
            </a:fld>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A2A8748B-8B53-43B1-8187-D68315AD529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C50C495-E95E-4FE4-934A-4EC4849727FB}" type="datetimeFigureOut">
              <a:rPr lang="en-US" smtClean="0">
                <a:solidFill>
                  <a:srgbClr val="000000"/>
                </a:solidFill>
              </a:rPr>
              <a:pPr>
                <a:defRPr/>
              </a:pPr>
              <a:t>10/5/2016</a:t>
            </a:fld>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BB7D6EA7-F73B-49A6-B929-B6783CDE52D3}"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pPr>
              <a:defRPr/>
            </a:pPr>
            <a:fld id="{1E2E50A9-41D5-45A4-A603-FE3D06A8D35F}" type="datetimeFigureOut">
              <a:rPr lang="en-US" smtClean="0">
                <a:solidFill>
                  <a:srgbClr val="000000"/>
                </a:solidFill>
              </a:rPr>
              <a:pPr>
                <a:defRPr/>
              </a:pPr>
              <a:t>10/5/2016</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2BAD908-725A-494E-84D8-7F63EB380ACF}" type="slidenum">
              <a:rPr lang="en-US" smtClean="0">
                <a:solidFill>
                  <a:srgbClr val="000000"/>
                </a:solidFill>
              </a:rPr>
              <a:pPr>
                <a:defRPr/>
              </a:pPr>
              <a:t>‹N›</a:t>
            </a:fld>
            <a:endParaRPr lang="en-US">
              <a:solidFill>
                <a:srgbClr val="000000"/>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7"/>
          <p:cNvSpPr>
            <a:spLocks noGrp="1"/>
          </p:cNvSpPr>
          <p:nvPr>
            <p:ph type="dt" sz="half" idx="10"/>
          </p:nvPr>
        </p:nvSpPr>
        <p:spPr/>
        <p:txBody>
          <a:bodyPr/>
          <a:lstStyle/>
          <a:p>
            <a:pPr>
              <a:defRPr/>
            </a:pPr>
            <a:fld id="{5C7CD679-17A5-40C5-8E1B-1068206639E8}" type="datetimeFigureOut">
              <a:rPr lang="en-US" smtClean="0">
                <a:solidFill>
                  <a:srgbClr val="000000"/>
                </a:solidFill>
              </a:rPr>
              <a:pPr>
                <a:defRPr/>
              </a:pPr>
              <a:t>10/5/2016</a:t>
            </a:fld>
            <a:endParaRPr lang="en-US">
              <a:solidFill>
                <a:srgbClr val="000000"/>
              </a:solidFill>
            </a:endParaRPr>
          </a:p>
        </p:txBody>
      </p:sp>
      <p:sp>
        <p:nvSpPr>
          <p:cNvPr id="9" name="Slide Number Placeholder 8"/>
          <p:cNvSpPr>
            <a:spLocks noGrp="1"/>
          </p:cNvSpPr>
          <p:nvPr>
            <p:ph type="sldNum" sz="quarter" idx="11"/>
          </p:nvPr>
        </p:nvSpPr>
        <p:spPr/>
        <p:txBody>
          <a:bodyPr/>
          <a:lstStyle/>
          <a:p>
            <a:pPr>
              <a:defRPr/>
            </a:pPr>
            <a:fld id="{6EE77D3D-C4A5-4E7C-BE0B-DCD2E592A360}" type="slidenum">
              <a:rPr lang="en-US" smtClean="0">
                <a:solidFill>
                  <a:srgbClr val="000000"/>
                </a:solidFill>
              </a:rPr>
              <a:pPr>
                <a:defRPr/>
              </a:pPr>
              <a:t>‹N›</a:t>
            </a:fld>
            <a:endParaRPr lang="en-US">
              <a:solidFill>
                <a:srgbClr val="000000"/>
              </a:solidFill>
            </a:endParaRPr>
          </a:p>
        </p:txBody>
      </p:sp>
      <p:sp>
        <p:nvSpPr>
          <p:cNvPr id="10" name="Footer Placeholder 9"/>
          <p:cNvSpPr>
            <a:spLocks noGrp="1"/>
          </p:cNvSpPr>
          <p:nvPr>
            <p:ph type="ftr" sz="quarter" idx="12"/>
          </p:nvPr>
        </p:nvSpPr>
        <p:spPr/>
        <p:txBody>
          <a:bodyPr/>
          <a:lstStyle/>
          <a:p>
            <a:pPr>
              <a:defRPr/>
            </a:pPr>
            <a:endParaRPr 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E3F002B2-EA4A-4BB6-BEAA-34044D02D7EC}" type="slidenum">
              <a:rPr lang="it-IT" smtClean="0"/>
              <a:pPr>
                <a:defRPr/>
              </a:pPr>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it-IT"/>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E3F002B2-EA4A-4BB6-BEAA-34044D02D7EC}" type="slidenum">
              <a:rPr lang="it-IT" smtClean="0"/>
              <a:pPr>
                <a:defRPr/>
              </a:pPr>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it-IT"/>
          </a:p>
        </p:txBody>
      </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brocardi.it/dizionario/782.html" TargetMode="External"/><Relationship Id="rId2" Type="http://schemas.openxmlformats.org/officeDocument/2006/relationships/hyperlink" Target="http://www.brocardi.it/codice-civile/libro-primo/titolo-ix/capo-i/art330.html#nota_15782" TargetMode="External"/><Relationship Id="rId1" Type="http://schemas.openxmlformats.org/officeDocument/2006/relationships/slideLayout" Target="../slideLayouts/slideLayout2.xml"/><Relationship Id="rId5" Type="http://schemas.openxmlformats.org/officeDocument/2006/relationships/hyperlink" Target="http://www.brocardi.it/codice-civile/libro-primo/titolo-ix/capo-i/art330.html#nota_1283" TargetMode="External"/><Relationship Id="rId4" Type="http://schemas.openxmlformats.org/officeDocument/2006/relationships/hyperlink" Target="http://www.brocardi.it/articoli/450.html"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brocardi.it/codice-civile/libro-primo/titolo-ix/capo-i/art333.html#nota_1287" TargetMode="External"/><Relationship Id="rId7" Type="http://schemas.openxmlformats.org/officeDocument/2006/relationships/hyperlink" Target="http://www.brocardi.it/articoli/4257.html" TargetMode="External"/><Relationship Id="rId2" Type="http://schemas.openxmlformats.org/officeDocument/2006/relationships/hyperlink" Target="http://www.brocardi.it/articoli/447.html" TargetMode="External"/><Relationship Id="rId1" Type="http://schemas.openxmlformats.org/officeDocument/2006/relationships/slideLayout" Target="../slideLayouts/slideLayout2.xml"/><Relationship Id="rId6" Type="http://schemas.openxmlformats.org/officeDocument/2006/relationships/hyperlink" Target="http://www.brocardi.it/codice-civile/libro-primo/titolo-ix/capo-i/art333.html#nota_1289" TargetMode="External"/><Relationship Id="rId5" Type="http://schemas.openxmlformats.org/officeDocument/2006/relationships/hyperlink" Target="http://www.brocardi.it/articoli/453.html" TargetMode="External"/><Relationship Id="rId4" Type="http://schemas.openxmlformats.org/officeDocument/2006/relationships/hyperlink" Target="http://www.brocardi.it/codice-civile/libro-primo/titolo-ix/capo-i/art333.html#nota_1288"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governo.it/approfondimento/disciplina-delle-convivenze-di-fatto/4708"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brocardi.it/codice-civile/libro-primo/titolo-xi/art403.html#nota_1428" TargetMode="External"/><Relationship Id="rId2" Type="http://schemas.openxmlformats.org/officeDocument/2006/relationships/hyperlink" Target="http://www.brocardi.it/codice-civile/libro-primo/titolo-xi/art403.html#nota_1427"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www.normattiva.it/uri-res/N2Ls?urn:nir:stato:legge:1983-05-04;184!vi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www.normattiva.it/uri-res/N2Ls?urn:nir:stato:regio.decreto:1942-03-16;262"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normattiva.it/uri-res/N2Ls?urn:nir:stato:legge:1983-05-04;184!vig=" TargetMode="External"/><Relationship Id="rId2" Type="http://schemas.openxmlformats.org/officeDocument/2006/relationships/hyperlink" Target="http://www.normattiva.it/uri-res/N2Ls?urn:nir:stato:legge:1994-01-15;64" TargetMode="External"/><Relationship Id="rId1" Type="http://schemas.openxmlformats.org/officeDocument/2006/relationships/slideLayout" Target="../slideLayouts/slideLayout2.xml"/><Relationship Id="rId4" Type="http://schemas.openxmlformats.org/officeDocument/2006/relationships/hyperlink" Target="http://www.normattiva.it/uri-res/N2Ls?urn:nir:stato:decreto.legislativo:1998-07-25;286!vig=" TargetMode="External"/></Relationships>
</file>

<file path=ppt/slides/_rels/slide73.xml.rels><?xml version="1.0" encoding="UTF-8" standalone="yes"?>
<Relationships xmlns="http://schemas.openxmlformats.org/package/2006/relationships"><Relationship Id="rId3" Type="http://schemas.openxmlformats.org/officeDocument/2006/relationships/hyperlink" Target="http://www.normattiva.it/uri-res/N2Ls?urn:nir:stato:legge:1983-05-04;184!vig=" TargetMode="External"/><Relationship Id="rId2" Type="http://schemas.openxmlformats.org/officeDocument/2006/relationships/hyperlink" Target="http://www.normattiva.it/uri-res/N2Ls?urn:nir:stato:regio.decreto:1942-03-16;262"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Il diritto minorile, è l’insieme delle norme – sostanziali e procedurali – che disciplinano la posizione giuridica soggettiva della persona di età inferiore ai diciotto </a:t>
            </a:r>
            <a:r>
              <a:rPr lang="it-IT" b="1" dirty="0" smtClean="0"/>
              <a:t>anni</a:t>
            </a:r>
          </a:p>
          <a:p>
            <a:r>
              <a:rPr lang="it-IT" dirty="0"/>
              <a:t>I minori d’età, pertanto, sono coloro che, non avendo ancora compiuto diciotto anni, sono privi della capacità di agire. </a:t>
            </a:r>
            <a:endParaRPr lang="it-IT" dirty="0" smtClean="0"/>
          </a:p>
          <a:p>
            <a:endParaRPr lang="it-IT" b="1" dirty="0"/>
          </a:p>
          <a:p>
            <a:endParaRPr lang="it-IT" dirty="0"/>
          </a:p>
        </p:txBody>
      </p:sp>
    </p:spTree>
    <p:extLst>
      <p:ext uri="{BB962C8B-B14F-4D97-AF65-F5344CB8AC3E}">
        <p14:creationId xmlns:p14="http://schemas.microsoft.com/office/powerpoint/2010/main" val="4203827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7681664" cy="922114"/>
          </a:xfrm>
        </p:spPr>
        <p:txBody>
          <a:bodyPr/>
          <a:lstStyle/>
          <a:p>
            <a:r>
              <a:rPr lang="it-IT" sz="3200" dirty="0" smtClean="0"/>
              <a:t>Convenzione NY</a:t>
            </a:r>
            <a:endParaRPr lang="it-IT" sz="3200" dirty="0"/>
          </a:p>
        </p:txBody>
      </p:sp>
      <p:sp>
        <p:nvSpPr>
          <p:cNvPr id="3" name="Segnaposto contenuto 2"/>
          <p:cNvSpPr>
            <a:spLocks noGrp="1"/>
          </p:cNvSpPr>
          <p:nvPr>
            <p:ph idx="1"/>
          </p:nvPr>
        </p:nvSpPr>
        <p:spPr/>
        <p:txBody>
          <a:bodyPr>
            <a:normAutofit lnSpcReduction="10000"/>
          </a:bodyPr>
          <a:lstStyle/>
          <a:p>
            <a:r>
              <a:rPr lang="it-IT" dirty="0"/>
              <a:t>Gli Stati, attraverso la sottoscrizione di tale Convenzione si impegnano a rispettare i diritti enunciati nella stessa ed a garantirli ad ogni fanciullo che dipenda dalla loro giurisdizione, senza distinzione di sorta, e a prescindere da ogni considerazione di razza, di colore, di sesso, di lingua, di religione, di opinione politica o altra del fanciullo o dei suoi genitori o rappresentanti legali, dalla loro origine nazionale, etnica o sociale, dalla loro situazione finanziaria, dalla loro incapacità, dalla loro nascita o da ogni altra circostanza (art. 2</a:t>
            </a:r>
            <a:r>
              <a:rPr lang="it-IT" dirty="0" smtClean="0"/>
              <a:t>).</a:t>
            </a:r>
          </a:p>
          <a:p>
            <a:r>
              <a:rPr lang="it-IT" b="1" kern="50" dirty="0">
                <a:ea typeface="SimSun"/>
                <a:cs typeface="Mangal"/>
              </a:rPr>
              <a:t>Il contenuto della C.NY  ha costituito il vero e proprio salto di qualità verso una cultura dei diritti dei minori nel mondo. A partire da essa il minore diviene un vero e proprio soggetto di diritto, perdendo la mera connotazione di entità bisognosa di tutela e protezione</a:t>
            </a:r>
            <a:endParaRPr lang="it-IT" b="1" dirty="0"/>
          </a:p>
          <a:p>
            <a:endParaRPr lang="it-IT" dirty="0"/>
          </a:p>
        </p:txBody>
      </p:sp>
    </p:spTree>
    <p:extLst>
      <p:ext uri="{BB962C8B-B14F-4D97-AF65-F5344CB8AC3E}">
        <p14:creationId xmlns:p14="http://schemas.microsoft.com/office/powerpoint/2010/main" val="196649773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395288" y="274638"/>
            <a:ext cx="8291512" cy="633412"/>
          </a:xfrm>
        </p:spPr>
        <p:txBody>
          <a:bodyPr/>
          <a:lstStyle/>
          <a:p>
            <a:pPr fontAlgn="auto">
              <a:spcAft>
                <a:spcPts val="0"/>
              </a:spcAft>
              <a:defRPr/>
            </a:pPr>
            <a:r>
              <a:rPr lang="it-IT" dirty="0" smtClean="0"/>
              <a:t>I sistemi in gioco</a:t>
            </a:r>
          </a:p>
        </p:txBody>
      </p:sp>
      <p:sp>
        <p:nvSpPr>
          <p:cNvPr id="74755" name="Rectangle 3"/>
          <p:cNvSpPr>
            <a:spLocks noGrp="1" noChangeArrowheads="1"/>
          </p:cNvSpPr>
          <p:nvPr>
            <p:ph idx="1"/>
          </p:nvPr>
        </p:nvSpPr>
        <p:spPr>
          <a:xfrm>
            <a:off x="395288" y="1341438"/>
            <a:ext cx="8291512" cy="4824412"/>
          </a:xfrm>
        </p:spPr>
        <p:txBody>
          <a:bodyPr/>
          <a:lstStyle/>
          <a:p>
            <a:r>
              <a:rPr lang="it-IT" dirty="0" smtClean="0"/>
              <a:t>Servizi socio-sanitari</a:t>
            </a:r>
          </a:p>
          <a:p>
            <a:pPr lvl="1">
              <a:buFont typeface="Wingdings" pitchFamily="82" charset="2"/>
              <a:buChar char="Ø"/>
            </a:pPr>
            <a:r>
              <a:rPr lang="it-IT" dirty="0" err="1" smtClean="0"/>
              <a:t>Ser.T</a:t>
            </a:r>
            <a:r>
              <a:rPr lang="it-IT" dirty="0" smtClean="0"/>
              <a:t> (Assistente sociale)</a:t>
            </a:r>
          </a:p>
          <a:p>
            <a:pPr lvl="1">
              <a:buFont typeface="Wingdings" pitchFamily="82" charset="2"/>
              <a:buChar char="Ø"/>
            </a:pPr>
            <a:r>
              <a:rPr lang="it-IT" dirty="0" err="1" smtClean="0"/>
              <a:t>Consultorio-NPI</a:t>
            </a:r>
            <a:endParaRPr lang="it-IT" dirty="0" smtClean="0"/>
          </a:p>
          <a:p>
            <a:pPr lvl="1">
              <a:buFont typeface="Wingdings" pitchFamily="82" charset="2"/>
              <a:buChar char="Ø"/>
            </a:pPr>
            <a:r>
              <a:rPr lang="it-IT" dirty="0" smtClean="0"/>
              <a:t>Reparti di Ostetricia e di Pediatria</a:t>
            </a:r>
          </a:p>
          <a:p>
            <a:pPr lvl="1">
              <a:buFont typeface="Wingdings" pitchFamily="82" charset="2"/>
              <a:buChar char="Ø"/>
            </a:pPr>
            <a:r>
              <a:rPr lang="it-IT" dirty="0" smtClean="0"/>
              <a:t>Servizio Sociale Ospedale</a:t>
            </a:r>
          </a:p>
          <a:p>
            <a:pPr lvl="1">
              <a:buFont typeface="Wingdings" pitchFamily="82" charset="2"/>
              <a:buChar char="Ø"/>
            </a:pPr>
            <a:r>
              <a:rPr lang="it-IT" dirty="0" smtClean="0"/>
              <a:t>Servizio Minori del Comune</a:t>
            </a:r>
          </a:p>
          <a:p>
            <a:r>
              <a:rPr lang="it-IT" dirty="0" smtClean="0"/>
              <a:t>Autorità Giudiziaria</a:t>
            </a:r>
          </a:p>
          <a:p>
            <a:endParaRPr lang="it-IT" dirty="0" smtClean="0"/>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 fill="hold"/>
                                        <p:tgtEl>
                                          <p:spTgt spid="70658"/>
                                        </p:tgtEl>
                                        <p:attrNameLst>
                                          <p:attrName>ppt_x</p:attrName>
                                        </p:attrNameLst>
                                      </p:cBhvr>
                                      <p:tavLst>
                                        <p:tav tm="0">
                                          <p:val>
                                            <p:strVal val="#ppt_x"/>
                                          </p:val>
                                        </p:tav>
                                        <p:tav tm="100000">
                                          <p:val>
                                            <p:strVal val="#ppt_x"/>
                                          </p:val>
                                        </p:tav>
                                      </p:tavLst>
                                    </p:anim>
                                    <p:anim calcmode="lin" valueType="num">
                                      <p:cBhvr additive="base">
                                        <p:cTn id="8" dur="500" fill="hold"/>
                                        <p:tgtEl>
                                          <p:spTgt spid="706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0" end="0"/>
                                            </p:txEl>
                                          </p:spTgt>
                                        </p:tgtEl>
                                        <p:attrNameLst>
                                          <p:attrName>style.visibility</p:attrName>
                                        </p:attrNameLst>
                                      </p:cBhvr>
                                      <p:to>
                                        <p:strVal val="visible"/>
                                      </p:to>
                                    </p:set>
                                    <p:anim calcmode="lin" valueType="num">
                                      <p:cBhvr additive="base">
                                        <p:cTn id="13"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4755">
                                            <p:txEl>
                                              <p:pRg st="1" end="1"/>
                                            </p:txEl>
                                          </p:spTgt>
                                        </p:tgtEl>
                                        <p:attrNameLst>
                                          <p:attrName>style.visibility</p:attrName>
                                        </p:attrNameLst>
                                      </p:cBhvr>
                                      <p:to>
                                        <p:strVal val="visible"/>
                                      </p:to>
                                    </p:set>
                                    <p:anim calcmode="lin" valueType="num">
                                      <p:cBhvr additive="base">
                                        <p:cTn id="17"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4755">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4755">
                                            <p:txEl>
                                              <p:pRg st="2" end="2"/>
                                            </p:txEl>
                                          </p:spTgt>
                                        </p:tgtEl>
                                        <p:attrNameLst>
                                          <p:attrName>style.visibility</p:attrName>
                                        </p:attrNameLst>
                                      </p:cBhvr>
                                      <p:to>
                                        <p:strVal val="visible"/>
                                      </p:to>
                                    </p:set>
                                    <p:anim calcmode="lin" valueType="num">
                                      <p:cBhvr additive="base">
                                        <p:cTn id="21"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4755">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4755">
                                            <p:txEl>
                                              <p:pRg st="3" end="3"/>
                                            </p:txEl>
                                          </p:spTgt>
                                        </p:tgtEl>
                                        <p:attrNameLst>
                                          <p:attrName>style.visibility</p:attrName>
                                        </p:attrNameLst>
                                      </p:cBhvr>
                                      <p:to>
                                        <p:strVal val="visible"/>
                                      </p:to>
                                    </p:set>
                                    <p:anim calcmode="lin" valueType="num">
                                      <p:cBhvr additive="base">
                                        <p:cTn id="25" dur="500" fill="hold"/>
                                        <p:tgtEl>
                                          <p:spTgt spid="747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475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4755">
                                            <p:txEl>
                                              <p:pRg st="4" end="4"/>
                                            </p:txEl>
                                          </p:spTgt>
                                        </p:tgtEl>
                                        <p:attrNameLst>
                                          <p:attrName>style.visibility</p:attrName>
                                        </p:attrNameLst>
                                      </p:cBhvr>
                                      <p:to>
                                        <p:strVal val="visible"/>
                                      </p:to>
                                    </p:set>
                                    <p:anim calcmode="lin" valueType="num">
                                      <p:cBhvr additive="base">
                                        <p:cTn id="29" dur="500" fill="hold"/>
                                        <p:tgtEl>
                                          <p:spTgt spid="7475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4755">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4755">
                                            <p:txEl>
                                              <p:pRg st="5" end="5"/>
                                            </p:txEl>
                                          </p:spTgt>
                                        </p:tgtEl>
                                        <p:attrNameLst>
                                          <p:attrName>style.visibility</p:attrName>
                                        </p:attrNameLst>
                                      </p:cBhvr>
                                      <p:to>
                                        <p:strVal val="visible"/>
                                      </p:to>
                                    </p:set>
                                    <p:anim calcmode="lin" valueType="num">
                                      <p:cBhvr additive="base">
                                        <p:cTn id="33" dur="500" fill="hold"/>
                                        <p:tgtEl>
                                          <p:spTgt spid="74755">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47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4755">
                                            <p:txEl>
                                              <p:pRg st="6" end="6"/>
                                            </p:txEl>
                                          </p:spTgt>
                                        </p:tgtEl>
                                        <p:attrNameLst>
                                          <p:attrName>style.visibility</p:attrName>
                                        </p:attrNameLst>
                                      </p:cBhvr>
                                      <p:to>
                                        <p:strVal val="visible"/>
                                      </p:to>
                                    </p:set>
                                    <p:anim calcmode="lin" valueType="num">
                                      <p:cBhvr additive="base">
                                        <p:cTn id="39" dur="500" fill="hold"/>
                                        <p:tgtEl>
                                          <p:spTgt spid="7475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475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4755"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68313" y="274638"/>
            <a:ext cx="8218487" cy="633412"/>
          </a:xfrm>
        </p:spPr>
        <p:txBody>
          <a:bodyPr/>
          <a:lstStyle/>
          <a:p>
            <a:pPr fontAlgn="auto">
              <a:spcAft>
                <a:spcPts val="0"/>
              </a:spcAft>
              <a:defRPr/>
            </a:pPr>
            <a:r>
              <a:rPr lang="it-IT" dirty="0" smtClean="0"/>
              <a:t>Comunicazione fra Servizi</a:t>
            </a:r>
          </a:p>
        </p:txBody>
      </p:sp>
      <p:sp>
        <p:nvSpPr>
          <p:cNvPr id="75779" name="Rectangle 3"/>
          <p:cNvSpPr>
            <a:spLocks noGrp="1" noChangeArrowheads="1"/>
          </p:cNvSpPr>
          <p:nvPr>
            <p:ph idx="1"/>
          </p:nvPr>
        </p:nvSpPr>
        <p:spPr>
          <a:xfrm>
            <a:off x="468313" y="1341438"/>
            <a:ext cx="7632700" cy="4784725"/>
          </a:xfrm>
        </p:spPr>
        <p:txBody>
          <a:bodyPr/>
          <a:lstStyle/>
          <a:p>
            <a:pPr>
              <a:buFontTx/>
              <a:buNone/>
            </a:pPr>
            <a:r>
              <a:rPr lang="it-IT" dirty="0" smtClean="0"/>
              <a:t>Se previste procedure su criteri quali gravità, situazione socio-familiare, presenza- assenza di indicatori di rischio e protettivi</a:t>
            </a:r>
          </a:p>
          <a:p>
            <a:pPr>
              <a:buFontTx/>
              <a:buNone/>
            </a:pPr>
            <a:endParaRPr lang="it-IT" dirty="0" smtClean="0"/>
          </a:p>
          <a:p>
            <a:pPr>
              <a:buFontTx/>
              <a:buNone/>
            </a:pPr>
            <a:endParaRPr lang="it-IT" dirty="0" smtClean="0"/>
          </a:p>
          <a:p>
            <a:pPr>
              <a:buFontTx/>
              <a:buNone/>
            </a:pPr>
            <a:endParaRPr lang="it-IT" dirty="0" smtClean="0"/>
          </a:p>
          <a:p>
            <a:pPr>
              <a:buFontTx/>
              <a:buNone/>
            </a:pPr>
            <a:endParaRPr lang="it-IT" dirty="0" smtClean="0"/>
          </a:p>
          <a:p>
            <a:pPr>
              <a:buFontTx/>
              <a:buNone/>
            </a:pPr>
            <a:endParaRPr lang="it-IT" dirty="0"/>
          </a:p>
          <a:p>
            <a:pPr>
              <a:buFontTx/>
              <a:buNone/>
            </a:pPr>
            <a:r>
              <a:rPr lang="it-IT" dirty="0" smtClean="0"/>
              <a:t>Si  avvia una comunicazione fra i diversi servizi per una comune presa in carico</a:t>
            </a:r>
          </a:p>
        </p:txBody>
      </p:sp>
      <p:sp>
        <p:nvSpPr>
          <p:cNvPr id="4" name="Freccia in giù 3"/>
          <p:cNvSpPr/>
          <p:nvPr/>
        </p:nvSpPr>
        <p:spPr>
          <a:xfrm>
            <a:off x="2843213" y="2852738"/>
            <a:ext cx="2590800" cy="1008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additive="base">
                                        <p:cTn id="7" dur="500" fill="hold"/>
                                        <p:tgtEl>
                                          <p:spTgt spid="71682"/>
                                        </p:tgtEl>
                                        <p:attrNameLst>
                                          <p:attrName>ppt_x</p:attrName>
                                        </p:attrNameLst>
                                      </p:cBhvr>
                                      <p:tavLst>
                                        <p:tav tm="0">
                                          <p:val>
                                            <p:strVal val="#ppt_x"/>
                                          </p:val>
                                        </p:tav>
                                        <p:tav tm="100000">
                                          <p:val>
                                            <p:strVal val="#ppt_x"/>
                                          </p:val>
                                        </p:tav>
                                      </p:tavLst>
                                    </p:anim>
                                    <p:anim calcmode="lin" valueType="num">
                                      <p:cBhvr additive="base">
                                        <p:cTn id="8" dur="500" fill="hold"/>
                                        <p:tgtEl>
                                          <p:spTgt spid="71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6" end="6"/>
                                            </p:txEl>
                                          </p:spTgt>
                                        </p:tgtEl>
                                        <p:attrNameLst>
                                          <p:attrName>style.visibility</p:attrName>
                                        </p:attrNameLst>
                                      </p:cBhvr>
                                      <p:to>
                                        <p:strVal val="visible"/>
                                      </p:to>
                                    </p:set>
                                    <p:anim calcmode="lin" valueType="num">
                                      <p:cBhvr additive="base">
                                        <p:cTn id="19" dur="500" fill="hold"/>
                                        <p:tgtEl>
                                          <p:spTgt spid="75779">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5779"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olo 1"/>
          <p:cNvSpPr>
            <a:spLocks noGrp="1"/>
          </p:cNvSpPr>
          <p:nvPr>
            <p:ph type="title"/>
          </p:nvPr>
        </p:nvSpPr>
        <p:spPr/>
        <p:txBody>
          <a:bodyPr/>
          <a:lstStyle/>
          <a:p>
            <a:pPr fontAlgn="auto">
              <a:spcAft>
                <a:spcPts val="0"/>
              </a:spcAft>
              <a:defRPr/>
            </a:pPr>
            <a:r>
              <a:rPr lang="it-IT" dirty="0" smtClean="0"/>
              <a:t>Comunicazione fra Servizi</a:t>
            </a:r>
          </a:p>
        </p:txBody>
      </p:sp>
      <p:sp>
        <p:nvSpPr>
          <p:cNvPr id="76803" name="Segnaposto contenuto 2"/>
          <p:cNvSpPr>
            <a:spLocks noGrp="1"/>
          </p:cNvSpPr>
          <p:nvPr>
            <p:ph idx="1"/>
          </p:nvPr>
        </p:nvSpPr>
        <p:spPr/>
        <p:txBody>
          <a:bodyPr/>
          <a:lstStyle/>
          <a:p>
            <a:pPr algn="ctr">
              <a:buFontTx/>
              <a:buNone/>
            </a:pPr>
            <a:r>
              <a:rPr lang="it-IT" dirty="0" smtClean="0"/>
              <a:t>Se non previste procedure</a:t>
            </a:r>
          </a:p>
          <a:p>
            <a:pPr algn="ctr">
              <a:buFontTx/>
              <a:buNone/>
            </a:pPr>
            <a:endParaRPr lang="it-IT" dirty="0" smtClean="0"/>
          </a:p>
          <a:p>
            <a:pPr algn="ctr">
              <a:buFontTx/>
              <a:buNone/>
            </a:pPr>
            <a:endParaRPr lang="it-IT" dirty="0" smtClean="0"/>
          </a:p>
          <a:p>
            <a:pPr algn="ctr">
              <a:buFontTx/>
              <a:buNone/>
            </a:pPr>
            <a:endParaRPr lang="it-IT" dirty="0" smtClean="0"/>
          </a:p>
          <a:p>
            <a:pPr algn="ctr">
              <a:buFontTx/>
              <a:buNone/>
            </a:pPr>
            <a:endParaRPr lang="it-IT" dirty="0" smtClean="0"/>
          </a:p>
          <a:p>
            <a:pPr algn="ctr">
              <a:buFontTx/>
              <a:buNone/>
            </a:pPr>
            <a:r>
              <a:rPr lang="it-IT" dirty="0" smtClean="0"/>
              <a:t>Ci si affida a capacità - competenza - “senso di responsabilità” dell’operatore per coinvolgere altri servizi</a:t>
            </a:r>
          </a:p>
          <a:p>
            <a:pPr algn="ctr">
              <a:buFontTx/>
              <a:buNone/>
            </a:pPr>
            <a:endParaRPr lang="it-IT" dirty="0" smtClean="0"/>
          </a:p>
        </p:txBody>
      </p:sp>
      <p:sp>
        <p:nvSpPr>
          <p:cNvPr id="4" name="Freccia in giù 3"/>
          <p:cNvSpPr/>
          <p:nvPr/>
        </p:nvSpPr>
        <p:spPr>
          <a:xfrm>
            <a:off x="3348038" y="2420938"/>
            <a:ext cx="1727200" cy="1368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ppt_x"/>
                                          </p:val>
                                        </p:tav>
                                        <p:tav tm="100000">
                                          <p:val>
                                            <p:strVal val="#ppt_x"/>
                                          </p:val>
                                        </p:tav>
                                      </p:tavLst>
                                    </p:anim>
                                    <p:anim calcmode="lin" valueType="num">
                                      <p:cBhvr additive="base">
                                        <p:cTn id="8" dur="500" fill="hold"/>
                                        <p:tgtEl>
                                          <p:spTgt spid="727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0" end="0"/>
                                            </p:txEl>
                                          </p:spTgt>
                                        </p:tgtEl>
                                        <p:attrNameLst>
                                          <p:attrName>style.visibility</p:attrName>
                                        </p:attrNameLst>
                                      </p:cBhvr>
                                      <p:to>
                                        <p:strVal val="visible"/>
                                      </p:to>
                                    </p:set>
                                    <p:anim calcmode="lin" valueType="num">
                                      <p:cBhvr additive="base">
                                        <p:cTn id="13"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3">
                                            <p:txEl>
                                              <p:pRg st="5" end="5"/>
                                            </p:txEl>
                                          </p:spTgt>
                                        </p:tgtEl>
                                        <p:attrNameLst>
                                          <p:attrName>style.visibility</p:attrName>
                                        </p:attrNameLst>
                                      </p:cBhvr>
                                      <p:to>
                                        <p:strVal val="visible"/>
                                      </p:to>
                                    </p:set>
                                    <p:anim calcmode="lin" valueType="num">
                                      <p:cBhvr additive="base">
                                        <p:cTn id="19" dur="500" fill="hold"/>
                                        <p:tgtEl>
                                          <p:spTgt spid="7680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6803"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68313" y="274638"/>
            <a:ext cx="8218487" cy="633412"/>
          </a:xfrm>
        </p:spPr>
        <p:txBody>
          <a:bodyPr/>
          <a:lstStyle/>
          <a:p>
            <a:pPr fontAlgn="auto">
              <a:spcAft>
                <a:spcPts val="0"/>
              </a:spcAft>
              <a:defRPr/>
            </a:pPr>
            <a:r>
              <a:rPr lang="it-IT" dirty="0" smtClean="0"/>
              <a:t>Cultura dei servizi</a:t>
            </a:r>
          </a:p>
        </p:txBody>
      </p:sp>
      <p:sp>
        <p:nvSpPr>
          <p:cNvPr id="77827" name="Rectangle 3"/>
          <p:cNvSpPr>
            <a:spLocks noGrp="1" noChangeArrowheads="1"/>
          </p:cNvSpPr>
          <p:nvPr>
            <p:ph idx="1"/>
          </p:nvPr>
        </p:nvSpPr>
        <p:spPr>
          <a:xfrm>
            <a:off x="468313" y="1268413"/>
            <a:ext cx="8218487" cy="4857750"/>
          </a:xfrm>
        </p:spPr>
        <p:txBody>
          <a:bodyPr/>
          <a:lstStyle/>
          <a:p>
            <a:pPr>
              <a:buFontTx/>
              <a:buNone/>
            </a:pPr>
            <a:r>
              <a:rPr lang="it-IT" dirty="0" smtClean="0"/>
              <a:t>Consumo di sostanze e genitorialità sono   conciliabili?</a:t>
            </a:r>
          </a:p>
          <a:p>
            <a:r>
              <a:rPr lang="it-IT" dirty="0" smtClean="0"/>
              <a:t>Si</a:t>
            </a:r>
          </a:p>
          <a:p>
            <a:r>
              <a:rPr lang="it-IT" dirty="0" smtClean="0"/>
              <a:t>No</a:t>
            </a:r>
          </a:p>
          <a:p>
            <a:r>
              <a:rPr lang="it-IT" dirty="0" smtClean="0"/>
              <a:t>Dipende</a:t>
            </a:r>
          </a:p>
          <a:p>
            <a:pPr>
              <a:buFontTx/>
              <a:buNone/>
            </a:pPr>
            <a:endParaRPr lang="it-IT" dirty="0" smtClean="0"/>
          </a:p>
          <a:p>
            <a:pPr>
              <a:buFontTx/>
              <a:buNone/>
            </a:pPr>
            <a:r>
              <a:rPr lang="it-IT" dirty="0" smtClean="0"/>
              <a:t>L’utente privilegiato condiziona la risposta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 calcmode="lin" valueType="num">
                                      <p:cBhvr additive="base">
                                        <p:cTn id="7" dur="500" fill="hold"/>
                                        <p:tgtEl>
                                          <p:spTgt spid="73730"/>
                                        </p:tgtEl>
                                        <p:attrNameLst>
                                          <p:attrName>ppt_x</p:attrName>
                                        </p:attrNameLst>
                                      </p:cBhvr>
                                      <p:tavLst>
                                        <p:tav tm="0">
                                          <p:val>
                                            <p:strVal val="#ppt_x"/>
                                          </p:val>
                                        </p:tav>
                                        <p:tav tm="100000">
                                          <p:val>
                                            <p:strVal val="#ppt_x"/>
                                          </p:val>
                                        </p:tav>
                                      </p:tavLst>
                                    </p:anim>
                                    <p:anim calcmode="lin" valueType="num">
                                      <p:cBhvr additive="base">
                                        <p:cTn id="8" dur="500" fill="hold"/>
                                        <p:tgtEl>
                                          <p:spTgt spid="737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827">
                                            <p:txEl>
                                              <p:pRg st="0" end="0"/>
                                            </p:txEl>
                                          </p:spTgt>
                                        </p:tgtEl>
                                        <p:attrNameLst>
                                          <p:attrName>style.visibility</p:attrName>
                                        </p:attrNameLst>
                                      </p:cBhvr>
                                      <p:to>
                                        <p:strVal val="visible"/>
                                      </p:to>
                                    </p:set>
                                    <p:anim calcmode="lin" valueType="num">
                                      <p:cBhvr additive="base">
                                        <p:cTn id="13"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7827">
                                            <p:txEl>
                                              <p:pRg st="1" end="1"/>
                                            </p:txEl>
                                          </p:spTgt>
                                        </p:tgtEl>
                                        <p:attrNameLst>
                                          <p:attrName>style.visibility</p:attrName>
                                        </p:attrNameLst>
                                      </p:cBhvr>
                                      <p:to>
                                        <p:strVal val="visible"/>
                                      </p:to>
                                    </p:set>
                                    <p:anim calcmode="lin" valueType="num">
                                      <p:cBhvr additive="base">
                                        <p:cTn id="19"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7827">
                                            <p:txEl>
                                              <p:pRg st="2" end="2"/>
                                            </p:txEl>
                                          </p:spTgt>
                                        </p:tgtEl>
                                        <p:attrNameLst>
                                          <p:attrName>style.visibility</p:attrName>
                                        </p:attrNameLst>
                                      </p:cBhvr>
                                      <p:to>
                                        <p:strVal val="visible"/>
                                      </p:to>
                                    </p:set>
                                    <p:anim calcmode="lin" valueType="num">
                                      <p:cBhvr additive="base">
                                        <p:cTn id="25" dur="5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78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7827">
                                            <p:txEl>
                                              <p:pRg st="3" end="3"/>
                                            </p:txEl>
                                          </p:spTgt>
                                        </p:tgtEl>
                                        <p:attrNameLst>
                                          <p:attrName>style.visibility</p:attrName>
                                        </p:attrNameLst>
                                      </p:cBhvr>
                                      <p:to>
                                        <p:strVal val="visible"/>
                                      </p:to>
                                    </p:set>
                                    <p:anim calcmode="lin" valueType="num">
                                      <p:cBhvr additive="base">
                                        <p:cTn id="31" dur="500" fill="hold"/>
                                        <p:tgtEl>
                                          <p:spTgt spid="778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78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7827">
                                            <p:txEl>
                                              <p:pRg st="5" end="5"/>
                                            </p:txEl>
                                          </p:spTgt>
                                        </p:tgtEl>
                                        <p:attrNameLst>
                                          <p:attrName>style.visibility</p:attrName>
                                        </p:attrNameLst>
                                      </p:cBhvr>
                                      <p:to>
                                        <p:strVal val="visible"/>
                                      </p:to>
                                    </p:set>
                                    <p:anim calcmode="lin" valueType="num">
                                      <p:cBhvr additive="base">
                                        <p:cTn id="37" dur="500" fill="hold"/>
                                        <p:tgtEl>
                                          <p:spTgt spid="7782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78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p:bldP spid="77827"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olo 1"/>
          <p:cNvSpPr>
            <a:spLocks noGrp="1"/>
          </p:cNvSpPr>
          <p:nvPr>
            <p:ph type="title"/>
          </p:nvPr>
        </p:nvSpPr>
        <p:spPr>
          <a:xfrm>
            <a:off x="468313" y="274638"/>
            <a:ext cx="8218487" cy="777875"/>
          </a:xfrm>
        </p:spPr>
        <p:txBody>
          <a:bodyPr/>
          <a:lstStyle/>
          <a:p>
            <a:pPr fontAlgn="auto">
              <a:spcAft>
                <a:spcPts val="0"/>
              </a:spcAft>
              <a:defRPr/>
            </a:pPr>
            <a:r>
              <a:rPr lang="it-IT" smtClean="0"/>
              <a:t>Ruolo della comunità</a:t>
            </a:r>
          </a:p>
        </p:txBody>
      </p:sp>
      <p:sp>
        <p:nvSpPr>
          <p:cNvPr id="78851" name="Segnaposto contenuto 2"/>
          <p:cNvSpPr>
            <a:spLocks noGrp="1"/>
          </p:cNvSpPr>
          <p:nvPr>
            <p:ph idx="1"/>
          </p:nvPr>
        </p:nvSpPr>
        <p:spPr>
          <a:xfrm>
            <a:off x="395288" y="1341438"/>
            <a:ext cx="8291512" cy="4784725"/>
          </a:xfrm>
        </p:spPr>
        <p:txBody>
          <a:bodyPr/>
          <a:lstStyle/>
          <a:p>
            <a:r>
              <a:rPr lang="it-IT" dirty="0" smtClean="0"/>
              <a:t>Riceve un mandato da più soggetti da cui riceve informazioni, indicazioni, compiti diversi che     deve saper armonizzare.</a:t>
            </a:r>
          </a:p>
          <a:p>
            <a:r>
              <a:rPr lang="it-IT" dirty="0" smtClean="0"/>
              <a:t>Il progetto globale contenente obiettivi, tempi e risorse è di competenza dei Servizi</a:t>
            </a:r>
          </a:p>
          <a:p>
            <a:r>
              <a:rPr lang="it-IT" dirty="0" smtClean="0"/>
              <a:t>Il progetto riabilitativo è rivolto verso la donna-madre</a:t>
            </a:r>
          </a:p>
          <a:p>
            <a:r>
              <a:rPr lang="it-IT" dirty="0" smtClean="0"/>
              <a:t>Ruolo di aiuto-controllo su mandati di aiuto-controllo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additive="base">
                                        <p:cTn id="7" dur="500" fill="hold"/>
                                        <p:tgtEl>
                                          <p:spTgt spid="74754"/>
                                        </p:tgtEl>
                                        <p:attrNameLst>
                                          <p:attrName>ppt_x</p:attrName>
                                        </p:attrNameLst>
                                      </p:cBhvr>
                                      <p:tavLst>
                                        <p:tav tm="0">
                                          <p:val>
                                            <p:strVal val="#ppt_x"/>
                                          </p:val>
                                        </p:tav>
                                        <p:tav tm="100000">
                                          <p:val>
                                            <p:strVal val="#ppt_x"/>
                                          </p:val>
                                        </p:tav>
                                      </p:tavLst>
                                    </p:anim>
                                    <p:anim calcmode="lin" valueType="num">
                                      <p:cBhvr additive="base">
                                        <p:cTn id="8" dur="500" fill="hold"/>
                                        <p:tgtEl>
                                          <p:spTgt spid="747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1">
                                            <p:txEl>
                                              <p:pRg st="0" end="0"/>
                                            </p:txEl>
                                          </p:spTgt>
                                        </p:tgtEl>
                                        <p:attrNameLst>
                                          <p:attrName>style.visibility</p:attrName>
                                        </p:attrNameLst>
                                      </p:cBhvr>
                                      <p:to>
                                        <p:strVal val="visible"/>
                                      </p:to>
                                    </p:set>
                                    <p:anim calcmode="lin" valueType="num">
                                      <p:cBhvr additive="base">
                                        <p:cTn id="13"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8851">
                                            <p:txEl>
                                              <p:pRg st="1" end="1"/>
                                            </p:txEl>
                                          </p:spTgt>
                                        </p:tgtEl>
                                        <p:attrNameLst>
                                          <p:attrName>style.visibility</p:attrName>
                                        </p:attrNameLst>
                                      </p:cBhvr>
                                      <p:to>
                                        <p:strVal val="visible"/>
                                      </p:to>
                                    </p:set>
                                    <p:anim calcmode="lin" valueType="num">
                                      <p:cBhvr additive="base">
                                        <p:cTn id="19"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8851">
                                            <p:txEl>
                                              <p:pRg st="2" end="2"/>
                                            </p:txEl>
                                          </p:spTgt>
                                        </p:tgtEl>
                                        <p:attrNameLst>
                                          <p:attrName>style.visibility</p:attrName>
                                        </p:attrNameLst>
                                      </p:cBhvr>
                                      <p:to>
                                        <p:strVal val="visible"/>
                                      </p:to>
                                    </p:set>
                                    <p:anim calcmode="lin" valueType="num">
                                      <p:cBhvr additive="base">
                                        <p:cTn id="25"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88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851">
                                            <p:txEl>
                                              <p:pRg st="3" end="3"/>
                                            </p:txEl>
                                          </p:spTgt>
                                        </p:tgtEl>
                                        <p:attrNameLst>
                                          <p:attrName>style.visibility</p:attrName>
                                        </p:attrNameLst>
                                      </p:cBhvr>
                                      <p:to>
                                        <p:strVal val="visible"/>
                                      </p:to>
                                    </p:set>
                                    <p:anim calcmode="lin" valueType="num">
                                      <p:cBhvr additive="base">
                                        <p:cTn id="31" dur="500" fill="hold"/>
                                        <p:tgtEl>
                                          <p:spTgt spid="7885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88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8851"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fontAlgn="auto">
              <a:spcAft>
                <a:spcPts val="0"/>
              </a:spcAft>
              <a:defRPr/>
            </a:pPr>
            <a:r>
              <a:rPr lang="it-IT" dirty="0" smtClean="0"/>
              <a:t>Rapporto fra servizi</a:t>
            </a:r>
          </a:p>
        </p:txBody>
      </p:sp>
      <p:sp>
        <p:nvSpPr>
          <p:cNvPr id="75779" name="Rectangle 3"/>
          <p:cNvSpPr>
            <a:spLocks noGrp="1" noChangeArrowheads="1"/>
          </p:cNvSpPr>
          <p:nvPr>
            <p:ph idx="1"/>
          </p:nvPr>
        </p:nvSpPr>
        <p:spPr>
          <a:xfrm>
            <a:off x="323850" y="1412875"/>
            <a:ext cx="7848600" cy="4895850"/>
          </a:xfrm>
        </p:spPr>
        <p:txBody>
          <a:bodyPr>
            <a:normAutofit/>
          </a:bodyPr>
          <a:lstStyle/>
          <a:p>
            <a:pPr marL="323850" indent="0" algn="just" fontAlgn="auto">
              <a:lnSpc>
                <a:spcPct val="150000"/>
              </a:lnSpc>
              <a:spcAft>
                <a:spcPts val="0"/>
              </a:spcAft>
              <a:buFontTx/>
              <a:buNone/>
              <a:defRPr/>
            </a:pPr>
            <a:r>
              <a:rPr lang="it-IT" sz="2000" dirty="0" smtClean="0"/>
              <a:t>Obiettivi comuni: aiutare i genitori ad evolvere in modo tale da riuscire a colmare le proprie deficienze per recuperare il rapporto con il figlio.</a:t>
            </a:r>
          </a:p>
          <a:p>
            <a:pPr marL="323850" indent="0" algn="just" fontAlgn="auto">
              <a:lnSpc>
                <a:spcPct val="150000"/>
              </a:lnSpc>
              <a:spcAft>
                <a:spcPts val="0"/>
              </a:spcAft>
              <a:buFontTx/>
              <a:buNone/>
              <a:defRPr/>
            </a:pPr>
            <a:r>
              <a:rPr lang="it-IT" sz="2000" dirty="0" smtClean="0"/>
              <a:t>Qualora il genitore si mostrasse troppo fragile ed inadeguato, poter comunque incidere sulla situazione a rischio. Ciò non significa ipotizzare interventi diretti di tutela del minore da parte del </a:t>
            </a:r>
            <a:r>
              <a:rPr lang="it-IT" sz="2000" dirty="0" err="1" smtClean="0"/>
              <a:t>Ser.T.</a:t>
            </a:r>
            <a:r>
              <a:rPr lang="it-IT" sz="2000" dirty="0" smtClean="0"/>
              <a:t>, bensì aiutare i genitori ad accettare la propria fragilità ed inadeguatezza facilitando il rapporto con i servizi minori.</a:t>
            </a:r>
          </a:p>
          <a:p>
            <a:pPr marL="323850" indent="0" algn="just" fontAlgn="auto">
              <a:lnSpc>
                <a:spcPct val="150000"/>
              </a:lnSpc>
              <a:spcAft>
                <a:spcPts val="0"/>
              </a:spcAft>
              <a:buFontTx/>
              <a:buNone/>
              <a:defRPr/>
            </a:pPr>
            <a:r>
              <a:rPr lang="it-IT" sz="2000" dirty="0" smtClean="0"/>
              <a:t>Ciò significa superare le contrapposizioni e considerare il minore la persona da tutelare.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500" fill="hold"/>
                                        <p:tgtEl>
                                          <p:spTgt spid="75778"/>
                                        </p:tgtEl>
                                        <p:attrNameLst>
                                          <p:attrName>ppt_x</p:attrName>
                                        </p:attrNameLst>
                                      </p:cBhvr>
                                      <p:tavLst>
                                        <p:tav tm="0">
                                          <p:val>
                                            <p:strVal val="#ppt_x"/>
                                          </p:val>
                                        </p:tav>
                                        <p:tav tm="100000">
                                          <p:val>
                                            <p:strVal val="#ppt_x"/>
                                          </p:val>
                                        </p:tav>
                                      </p:tavLst>
                                    </p:anim>
                                    <p:anim calcmode="lin" valueType="num">
                                      <p:cBhvr additive="base">
                                        <p:cTn id="8" dur="500" fill="hold"/>
                                        <p:tgtEl>
                                          <p:spTgt spid="757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1" end="1"/>
                                            </p:txEl>
                                          </p:spTgt>
                                        </p:tgtEl>
                                        <p:attrNameLst>
                                          <p:attrName>style.visibility</p:attrName>
                                        </p:attrNameLst>
                                      </p:cBhvr>
                                      <p:to>
                                        <p:strVal val="visible"/>
                                      </p:to>
                                    </p:set>
                                    <p:anim calcmode="lin" valueType="num">
                                      <p:cBhvr additive="base">
                                        <p:cTn id="19" dur="5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79">
                                            <p:txEl>
                                              <p:pRg st="2" end="2"/>
                                            </p:txEl>
                                          </p:spTgt>
                                        </p:tgtEl>
                                        <p:attrNameLst>
                                          <p:attrName>style.visibility</p:attrName>
                                        </p:attrNameLst>
                                      </p:cBhvr>
                                      <p:to>
                                        <p:strVal val="visible"/>
                                      </p:to>
                                    </p:set>
                                    <p:anim calcmode="lin" valueType="num">
                                      <p:cBhvr additive="base">
                                        <p:cTn id="25"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olo 1"/>
          <p:cNvSpPr>
            <a:spLocks noGrp="1"/>
          </p:cNvSpPr>
          <p:nvPr>
            <p:ph type="title"/>
          </p:nvPr>
        </p:nvSpPr>
        <p:spPr>
          <a:xfrm>
            <a:off x="468313" y="274638"/>
            <a:ext cx="8218487" cy="850900"/>
          </a:xfrm>
        </p:spPr>
        <p:txBody>
          <a:bodyPr/>
          <a:lstStyle/>
          <a:p>
            <a:pPr fontAlgn="auto">
              <a:spcAft>
                <a:spcPts val="0"/>
              </a:spcAft>
              <a:defRPr/>
            </a:pPr>
            <a:r>
              <a:rPr lang="it-IT" dirty="0" smtClean="0"/>
              <a:t>Ogni operatore</a:t>
            </a:r>
          </a:p>
        </p:txBody>
      </p:sp>
      <p:sp>
        <p:nvSpPr>
          <p:cNvPr id="80899" name="Segnaposto contenuto 2"/>
          <p:cNvSpPr>
            <a:spLocks noGrp="1"/>
          </p:cNvSpPr>
          <p:nvPr>
            <p:ph idx="1"/>
          </p:nvPr>
        </p:nvSpPr>
        <p:spPr/>
        <p:txBody>
          <a:bodyPr/>
          <a:lstStyle/>
          <a:p>
            <a:r>
              <a:rPr lang="it-IT" dirty="0" smtClean="0"/>
              <a:t>Deve confrontarsi con tre aree:</a:t>
            </a:r>
          </a:p>
          <a:p>
            <a:pPr>
              <a:buFont typeface="Wingdings 2" pitchFamily="18" charset="2"/>
              <a:buNone/>
            </a:pPr>
            <a:endParaRPr lang="it-IT" dirty="0" smtClean="0"/>
          </a:p>
          <a:p>
            <a:pPr>
              <a:buFontTx/>
              <a:buAutoNum type="arabicPeriod"/>
            </a:pPr>
            <a:r>
              <a:rPr lang="it-IT" dirty="0" smtClean="0"/>
              <a:t>Del sapere</a:t>
            </a:r>
          </a:p>
          <a:p>
            <a:pPr>
              <a:buFontTx/>
              <a:buAutoNum type="arabicPeriod"/>
            </a:pPr>
            <a:r>
              <a:rPr lang="it-IT" dirty="0" smtClean="0"/>
              <a:t>Del saper fare</a:t>
            </a:r>
          </a:p>
          <a:p>
            <a:pPr>
              <a:buFontTx/>
              <a:buAutoNum type="arabicPeriod"/>
            </a:pPr>
            <a:r>
              <a:rPr lang="it-IT" dirty="0" smtClean="0"/>
              <a:t>Del saper essere</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ppt_x"/>
                                          </p:val>
                                        </p:tav>
                                        <p:tav tm="100000">
                                          <p:val>
                                            <p:strVal val="#ppt_x"/>
                                          </p:val>
                                        </p:tav>
                                      </p:tavLst>
                                    </p:anim>
                                    <p:anim calcmode="lin" valueType="num">
                                      <p:cBhvr additive="base">
                                        <p:cTn id="8" dur="500" fill="hold"/>
                                        <p:tgtEl>
                                          <p:spTgt spid="768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899">
                                            <p:txEl>
                                              <p:pRg st="0" end="0"/>
                                            </p:txEl>
                                          </p:spTgt>
                                        </p:tgtEl>
                                        <p:attrNameLst>
                                          <p:attrName>style.visibility</p:attrName>
                                        </p:attrNameLst>
                                      </p:cBhvr>
                                      <p:to>
                                        <p:strVal val="visible"/>
                                      </p:to>
                                    </p:set>
                                    <p:anim calcmode="lin" valueType="num">
                                      <p:cBhvr additive="base">
                                        <p:cTn id="13" dur="5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0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0899">
                                            <p:txEl>
                                              <p:pRg st="2" end="2"/>
                                            </p:txEl>
                                          </p:spTgt>
                                        </p:tgtEl>
                                        <p:attrNameLst>
                                          <p:attrName>style.visibility</p:attrName>
                                        </p:attrNameLst>
                                      </p:cBhvr>
                                      <p:to>
                                        <p:strVal val="visible"/>
                                      </p:to>
                                    </p:set>
                                    <p:anim calcmode="lin" valueType="num">
                                      <p:cBhvr additive="base">
                                        <p:cTn id="19" dur="500" fill="hold"/>
                                        <p:tgtEl>
                                          <p:spTgt spid="808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08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0899">
                                            <p:txEl>
                                              <p:pRg st="3" end="3"/>
                                            </p:txEl>
                                          </p:spTgt>
                                        </p:tgtEl>
                                        <p:attrNameLst>
                                          <p:attrName>style.visibility</p:attrName>
                                        </p:attrNameLst>
                                      </p:cBhvr>
                                      <p:to>
                                        <p:strVal val="visible"/>
                                      </p:to>
                                    </p:set>
                                    <p:anim calcmode="lin" valueType="num">
                                      <p:cBhvr additive="base">
                                        <p:cTn id="25" dur="500" fill="hold"/>
                                        <p:tgtEl>
                                          <p:spTgt spid="808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08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0899">
                                            <p:txEl>
                                              <p:pRg st="4" end="4"/>
                                            </p:txEl>
                                          </p:spTgt>
                                        </p:tgtEl>
                                        <p:attrNameLst>
                                          <p:attrName>style.visibility</p:attrName>
                                        </p:attrNameLst>
                                      </p:cBhvr>
                                      <p:to>
                                        <p:strVal val="visible"/>
                                      </p:to>
                                    </p:set>
                                    <p:anim calcmode="lin" valueType="num">
                                      <p:cBhvr additive="base">
                                        <p:cTn id="31" dur="500" fill="hold"/>
                                        <p:tgtEl>
                                          <p:spTgt spid="808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08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80899"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olo 1"/>
          <p:cNvSpPr>
            <a:spLocks noGrp="1"/>
          </p:cNvSpPr>
          <p:nvPr>
            <p:ph type="title"/>
          </p:nvPr>
        </p:nvSpPr>
        <p:spPr>
          <a:xfrm>
            <a:off x="468313" y="274638"/>
            <a:ext cx="8218487" cy="922337"/>
          </a:xfrm>
        </p:spPr>
        <p:txBody>
          <a:bodyPr/>
          <a:lstStyle/>
          <a:p>
            <a:pPr fontAlgn="auto">
              <a:spcAft>
                <a:spcPts val="0"/>
              </a:spcAft>
              <a:defRPr/>
            </a:pPr>
            <a:r>
              <a:rPr lang="it-IT" dirty="0" smtClean="0"/>
              <a:t>Area del sapere</a:t>
            </a:r>
          </a:p>
        </p:txBody>
      </p:sp>
      <p:sp>
        <p:nvSpPr>
          <p:cNvPr id="81923" name="Segnaposto contenuto 2"/>
          <p:cNvSpPr>
            <a:spLocks noGrp="1"/>
          </p:cNvSpPr>
          <p:nvPr>
            <p:ph idx="1"/>
          </p:nvPr>
        </p:nvSpPr>
        <p:spPr/>
        <p:txBody>
          <a:bodyPr/>
          <a:lstStyle/>
          <a:p>
            <a:r>
              <a:rPr lang="it-IT" dirty="0" smtClean="0"/>
              <a:t>Competenza tecnica adeguata a saper individuare gli indicatori di sofferenza</a:t>
            </a:r>
          </a:p>
          <a:p>
            <a:endParaRPr lang="it-IT" dirty="0" smtClean="0"/>
          </a:p>
          <a:p>
            <a:r>
              <a:rPr lang="it-IT" dirty="0" smtClean="0"/>
              <a:t>Competenza adeguata a comunicare con il bambino ponendosi in posizione di ascolto</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additive="base">
                                        <p:cTn id="7" dur="500" fill="hold"/>
                                        <p:tgtEl>
                                          <p:spTgt spid="77826"/>
                                        </p:tgtEl>
                                        <p:attrNameLst>
                                          <p:attrName>ppt_x</p:attrName>
                                        </p:attrNameLst>
                                      </p:cBhvr>
                                      <p:tavLst>
                                        <p:tav tm="0">
                                          <p:val>
                                            <p:strVal val="#ppt_x"/>
                                          </p:val>
                                        </p:tav>
                                        <p:tav tm="100000">
                                          <p:val>
                                            <p:strVal val="#ppt_x"/>
                                          </p:val>
                                        </p:tav>
                                      </p:tavLst>
                                    </p:anim>
                                    <p:anim calcmode="lin" valueType="num">
                                      <p:cBhvr additive="base">
                                        <p:cTn id="8" dur="500" fill="hold"/>
                                        <p:tgtEl>
                                          <p:spTgt spid="778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23">
                                            <p:txEl>
                                              <p:pRg st="0" end="0"/>
                                            </p:txEl>
                                          </p:spTgt>
                                        </p:tgtEl>
                                        <p:attrNameLst>
                                          <p:attrName>style.visibility</p:attrName>
                                        </p:attrNameLst>
                                      </p:cBhvr>
                                      <p:to>
                                        <p:strVal val="visible"/>
                                      </p:to>
                                    </p:set>
                                    <p:anim calcmode="lin" valueType="num">
                                      <p:cBhvr additive="base">
                                        <p:cTn id="13"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81923"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olo 1"/>
          <p:cNvSpPr>
            <a:spLocks noGrp="1"/>
          </p:cNvSpPr>
          <p:nvPr>
            <p:ph type="title"/>
          </p:nvPr>
        </p:nvSpPr>
        <p:spPr/>
        <p:txBody>
          <a:bodyPr/>
          <a:lstStyle/>
          <a:p>
            <a:pPr fontAlgn="auto">
              <a:spcAft>
                <a:spcPts val="0"/>
              </a:spcAft>
              <a:defRPr/>
            </a:pPr>
            <a:r>
              <a:rPr lang="it-IT" dirty="0" smtClean="0"/>
              <a:t>Area del saper fare</a:t>
            </a:r>
          </a:p>
        </p:txBody>
      </p:sp>
      <p:sp>
        <p:nvSpPr>
          <p:cNvPr id="82947" name="Segnaposto contenuto 2"/>
          <p:cNvSpPr>
            <a:spLocks noGrp="1"/>
          </p:cNvSpPr>
          <p:nvPr>
            <p:ph idx="1"/>
          </p:nvPr>
        </p:nvSpPr>
        <p:spPr/>
        <p:txBody>
          <a:bodyPr/>
          <a:lstStyle/>
          <a:p>
            <a:r>
              <a:rPr lang="it-IT" dirty="0" smtClean="0"/>
              <a:t> Mettersi in sintonia con gli altri operatori</a:t>
            </a:r>
          </a:p>
          <a:p>
            <a:r>
              <a:rPr lang="it-IT" dirty="0" smtClean="0"/>
              <a:t>Cercare il dialogo con gli altri specialisti</a:t>
            </a:r>
          </a:p>
          <a:p>
            <a:r>
              <a:rPr lang="it-IT" dirty="0" smtClean="0"/>
              <a:t>Contattare le istituzioni preposte</a:t>
            </a:r>
          </a:p>
          <a:p>
            <a:endParaRPr lang="it-IT" dirty="0" smtClean="0"/>
          </a:p>
          <a:p>
            <a:r>
              <a:rPr lang="it-IT" dirty="0" smtClean="0"/>
              <a:t>Attivare interventi e risorse immediate se necessarie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additive="base">
                                        <p:cTn id="7" dur="500" fill="hold"/>
                                        <p:tgtEl>
                                          <p:spTgt spid="78850"/>
                                        </p:tgtEl>
                                        <p:attrNameLst>
                                          <p:attrName>ppt_x</p:attrName>
                                        </p:attrNameLst>
                                      </p:cBhvr>
                                      <p:tavLst>
                                        <p:tav tm="0">
                                          <p:val>
                                            <p:strVal val="#ppt_x"/>
                                          </p:val>
                                        </p:tav>
                                        <p:tav tm="100000">
                                          <p:val>
                                            <p:strVal val="#ppt_x"/>
                                          </p:val>
                                        </p:tav>
                                      </p:tavLst>
                                    </p:anim>
                                    <p:anim calcmode="lin" valueType="num">
                                      <p:cBhvr additive="base">
                                        <p:cTn id="8" dur="500" fill="hold"/>
                                        <p:tgtEl>
                                          <p:spTgt spid="788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947">
                                            <p:txEl>
                                              <p:pRg st="0" end="0"/>
                                            </p:txEl>
                                          </p:spTgt>
                                        </p:tgtEl>
                                        <p:attrNameLst>
                                          <p:attrName>style.visibility</p:attrName>
                                        </p:attrNameLst>
                                      </p:cBhvr>
                                      <p:to>
                                        <p:strVal val="visible"/>
                                      </p:to>
                                    </p:set>
                                    <p:anim calcmode="lin" valueType="num">
                                      <p:cBhvr additive="base">
                                        <p:cTn id="13"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947">
                                            <p:txEl>
                                              <p:pRg st="1" end="1"/>
                                            </p:txEl>
                                          </p:spTgt>
                                        </p:tgtEl>
                                        <p:attrNameLst>
                                          <p:attrName>style.visibility</p:attrName>
                                        </p:attrNameLst>
                                      </p:cBhvr>
                                      <p:to>
                                        <p:strVal val="visible"/>
                                      </p:to>
                                    </p:set>
                                    <p:anim calcmode="lin" valueType="num">
                                      <p:cBhvr additive="base">
                                        <p:cTn id="19"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947">
                                            <p:txEl>
                                              <p:pRg st="2" end="2"/>
                                            </p:txEl>
                                          </p:spTgt>
                                        </p:tgtEl>
                                        <p:attrNameLst>
                                          <p:attrName>style.visibility</p:attrName>
                                        </p:attrNameLst>
                                      </p:cBhvr>
                                      <p:to>
                                        <p:strVal val="visible"/>
                                      </p:to>
                                    </p:set>
                                    <p:anim calcmode="lin" valueType="num">
                                      <p:cBhvr additive="base">
                                        <p:cTn id="25" dur="500" fill="hold"/>
                                        <p:tgtEl>
                                          <p:spTgt spid="829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9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947">
                                            <p:txEl>
                                              <p:pRg st="4" end="4"/>
                                            </p:txEl>
                                          </p:spTgt>
                                        </p:tgtEl>
                                        <p:attrNameLst>
                                          <p:attrName>style.visibility</p:attrName>
                                        </p:attrNameLst>
                                      </p:cBhvr>
                                      <p:to>
                                        <p:strVal val="visible"/>
                                      </p:to>
                                    </p:set>
                                    <p:anim calcmode="lin" valueType="num">
                                      <p:cBhvr additive="base">
                                        <p:cTn id="31" dur="500" fill="hold"/>
                                        <p:tgtEl>
                                          <p:spTgt spid="829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9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82947"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olo 1"/>
          <p:cNvSpPr>
            <a:spLocks noGrp="1"/>
          </p:cNvSpPr>
          <p:nvPr>
            <p:ph type="title"/>
          </p:nvPr>
        </p:nvSpPr>
        <p:spPr/>
        <p:txBody>
          <a:bodyPr/>
          <a:lstStyle/>
          <a:p>
            <a:pPr fontAlgn="auto">
              <a:spcAft>
                <a:spcPts val="0"/>
              </a:spcAft>
              <a:defRPr/>
            </a:pPr>
            <a:r>
              <a:rPr lang="it-IT" dirty="0" smtClean="0"/>
              <a:t>Saper essere</a:t>
            </a:r>
          </a:p>
        </p:txBody>
      </p:sp>
      <p:sp>
        <p:nvSpPr>
          <p:cNvPr id="83971" name="Segnaposto contenuto 2"/>
          <p:cNvSpPr>
            <a:spLocks noGrp="1"/>
          </p:cNvSpPr>
          <p:nvPr>
            <p:ph idx="1"/>
          </p:nvPr>
        </p:nvSpPr>
        <p:spPr/>
        <p:txBody>
          <a:bodyPr/>
          <a:lstStyle/>
          <a:p>
            <a:r>
              <a:rPr lang="it-IT" dirty="0" smtClean="0"/>
              <a:t>Prendere coscienza delle proprie emozioni:</a:t>
            </a:r>
          </a:p>
          <a:p>
            <a:pPr>
              <a:buFont typeface="Wingdings 2" pitchFamily="18" charset="2"/>
              <a:buNone/>
            </a:pPr>
            <a:r>
              <a:rPr lang="it-IT" dirty="0" smtClean="0"/>
              <a:t>    dolore, rabbia, disgusto, vergogna, aggressività</a:t>
            </a:r>
          </a:p>
          <a:p>
            <a:r>
              <a:rPr lang="it-IT" dirty="0" smtClean="0"/>
              <a:t>Prendere coscienza dei propri meccanismi di difesa</a:t>
            </a:r>
          </a:p>
          <a:p>
            <a:r>
              <a:rPr lang="it-IT" dirty="0" smtClean="0"/>
              <a:t>Saper chiedere aiuto nel caso di difficoltà emotiva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 calcmode="lin" valueType="num">
                                      <p:cBhvr additive="base">
                                        <p:cTn id="13" dur="5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39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3971">
                                            <p:txEl>
                                              <p:pRg st="1" end="1"/>
                                            </p:txEl>
                                          </p:spTgt>
                                        </p:tgtEl>
                                        <p:attrNameLst>
                                          <p:attrName>style.visibility</p:attrName>
                                        </p:attrNameLst>
                                      </p:cBhvr>
                                      <p:to>
                                        <p:strVal val="visible"/>
                                      </p:to>
                                    </p:set>
                                    <p:anim calcmode="lin" valueType="num">
                                      <p:cBhvr additive="base">
                                        <p:cTn id="19" dur="5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39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3971">
                                            <p:txEl>
                                              <p:pRg st="2" end="2"/>
                                            </p:txEl>
                                          </p:spTgt>
                                        </p:tgtEl>
                                        <p:attrNameLst>
                                          <p:attrName>style.visibility</p:attrName>
                                        </p:attrNameLst>
                                      </p:cBhvr>
                                      <p:to>
                                        <p:strVal val="visible"/>
                                      </p:to>
                                    </p:set>
                                    <p:anim calcmode="lin" valueType="num">
                                      <p:cBhvr additive="base">
                                        <p:cTn id="25" dur="500" fill="hold"/>
                                        <p:tgtEl>
                                          <p:spTgt spid="839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3971">
                                            <p:txEl>
                                              <p:pRg st="3" end="3"/>
                                            </p:txEl>
                                          </p:spTgt>
                                        </p:tgtEl>
                                        <p:attrNameLst>
                                          <p:attrName>style.visibility</p:attrName>
                                        </p:attrNameLst>
                                      </p:cBhvr>
                                      <p:to>
                                        <p:strVal val="visible"/>
                                      </p:to>
                                    </p:set>
                                    <p:anim calcmode="lin" valueType="num">
                                      <p:cBhvr additive="base">
                                        <p:cTn id="31" dur="500" fill="hold"/>
                                        <p:tgtEl>
                                          <p:spTgt spid="8397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39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8397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1131095"/>
            <a:ext cx="7829550" cy="696311"/>
          </a:xfrm>
        </p:spPr>
        <p:txBody>
          <a:bodyPr/>
          <a:lstStyle/>
          <a:p>
            <a:r>
              <a:rPr lang="it-IT" dirty="0" smtClean="0"/>
              <a:t>Convenzione di NY</a:t>
            </a:r>
            <a:endParaRPr lang="it-IT" dirty="0"/>
          </a:p>
        </p:txBody>
      </p:sp>
      <p:sp>
        <p:nvSpPr>
          <p:cNvPr id="3" name="Segnaposto contenuto 2"/>
          <p:cNvSpPr>
            <a:spLocks noGrp="1"/>
          </p:cNvSpPr>
          <p:nvPr>
            <p:ph idx="1"/>
          </p:nvPr>
        </p:nvSpPr>
        <p:spPr>
          <a:xfrm>
            <a:off x="395536" y="2060848"/>
            <a:ext cx="7681664" cy="4339952"/>
          </a:xfrm>
        </p:spPr>
        <p:txBody>
          <a:bodyPr/>
          <a:lstStyle/>
          <a:p>
            <a:r>
              <a:rPr lang="it-IT" dirty="0"/>
              <a:t>Il valore-cardine della </a:t>
            </a:r>
            <a:r>
              <a:rPr lang="it-IT" dirty="0" smtClean="0"/>
              <a:t>Convenzione </a:t>
            </a:r>
            <a:r>
              <a:rPr lang="it-IT" dirty="0"/>
              <a:t>viene precisato dall’art. 3, laddove dichiara che  </a:t>
            </a:r>
          </a:p>
          <a:p>
            <a:r>
              <a:rPr lang="it-IT" dirty="0"/>
              <a:t>in tutte le decisioni relative ai fanciulli, di competenza delle istituzioni pubbliche o private di assistenza sociale, dei tribunali, delle autorità amministrative o degli organi legislativi</a:t>
            </a:r>
            <a:r>
              <a:rPr lang="it-IT" b="1" dirty="0"/>
              <a:t>, l'interesse superiore del fanciullo deve essere una considerazione preminente</a:t>
            </a:r>
            <a:r>
              <a:rPr lang="it-IT" dirty="0"/>
              <a:t>.</a:t>
            </a:r>
          </a:p>
          <a:p>
            <a:pPr marL="0" indent="0">
              <a:buNone/>
            </a:pPr>
            <a:r>
              <a:rPr lang="it-IT" dirty="0"/>
              <a:t> </a:t>
            </a:r>
          </a:p>
          <a:p>
            <a:endParaRPr lang="it-IT" dirty="0"/>
          </a:p>
        </p:txBody>
      </p:sp>
    </p:spTree>
    <p:extLst>
      <p:ext uri="{BB962C8B-B14F-4D97-AF65-F5344CB8AC3E}">
        <p14:creationId xmlns:p14="http://schemas.microsoft.com/office/powerpoint/2010/main" val="366811353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olo 1"/>
          <p:cNvSpPr>
            <a:spLocks noGrp="1"/>
          </p:cNvSpPr>
          <p:nvPr>
            <p:ph type="title"/>
          </p:nvPr>
        </p:nvSpPr>
        <p:spPr>
          <a:xfrm>
            <a:off x="468313" y="274638"/>
            <a:ext cx="8218487" cy="993775"/>
          </a:xfrm>
        </p:spPr>
        <p:txBody>
          <a:bodyPr/>
          <a:lstStyle/>
          <a:p>
            <a:pPr fontAlgn="auto">
              <a:spcAft>
                <a:spcPts val="0"/>
              </a:spcAft>
              <a:defRPr/>
            </a:pPr>
            <a:r>
              <a:rPr lang="it-IT" dirty="0" smtClean="0"/>
              <a:t>Saper essere</a:t>
            </a:r>
          </a:p>
        </p:txBody>
      </p:sp>
      <p:sp>
        <p:nvSpPr>
          <p:cNvPr id="84995" name="Segnaposto contenuto 2"/>
          <p:cNvSpPr>
            <a:spLocks noGrp="1"/>
          </p:cNvSpPr>
          <p:nvPr>
            <p:ph idx="1"/>
          </p:nvPr>
        </p:nvSpPr>
        <p:spPr>
          <a:xfrm>
            <a:off x="323850" y="1557338"/>
            <a:ext cx="7777163" cy="4895850"/>
          </a:xfrm>
        </p:spPr>
        <p:txBody>
          <a:bodyPr/>
          <a:lstStyle/>
          <a:p>
            <a:r>
              <a:rPr lang="it-IT" dirty="0" smtClean="0"/>
              <a:t>Ciascuno di noi possiede aspetti negativi e distruttivi, inaccettabili ed oscuri, prenderne coscienza ed accettarli procura sofferenza.</a:t>
            </a:r>
          </a:p>
          <a:p>
            <a:r>
              <a:rPr lang="it-IT" dirty="0" smtClean="0"/>
              <a:t>Per evitare questa sofferenza si attivano meccanismi di difesa come:</a:t>
            </a:r>
          </a:p>
          <a:p>
            <a:r>
              <a:rPr lang="it-IT" dirty="0" smtClean="0"/>
              <a:t>La rimozione,</a:t>
            </a:r>
          </a:p>
          <a:p>
            <a:r>
              <a:rPr lang="it-IT" dirty="0" smtClean="0"/>
              <a:t>la negazione,</a:t>
            </a:r>
          </a:p>
          <a:p>
            <a:r>
              <a:rPr lang="it-IT" dirty="0" smtClean="0"/>
              <a:t>la proiezione (consente di recepirsi come buono diversamente dal mostro)</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additive="base">
                                        <p:cTn id="7" dur="500" fill="hold"/>
                                        <p:tgtEl>
                                          <p:spTgt spid="80898"/>
                                        </p:tgtEl>
                                        <p:attrNameLst>
                                          <p:attrName>ppt_x</p:attrName>
                                        </p:attrNameLst>
                                      </p:cBhvr>
                                      <p:tavLst>
                                        <p:tav tm="0">
                                          <p:val>
                                            <p:strVal val="#ppt_x"/>
                                          </p:val>
                                        </p:tav>
                                        <p:tav tm="100000">
                                          <p:val>
                                            <p:strVal val="#ppt_x"/>
                                          </p:val>
                                        </p:tav>
                                      </p:tavLst>
                                    </p:anim>
                                    <p:anim calcmode="lin" valueType="num">
                                      <p:cBhvr additive="base">
                                        <p:cTn id="8" dur="500" fill="hold"/>
                                        <p:tgtEl>
                                          <p:spTgt spid="808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995">
                                            <p:txEl>
                                              <p:pRg st="0" end="0"/>
                                            </p:txEl>
                                          </p:spTgt>
                                        </p:tgtEl>
                                        <p:attrNameLst>
                                          <p:attrName>style.visibility</p:attrName>
                                        </p:attrNameLst>
                                      </p:cBhvr>
                                      <p:to>
                                        <p:strVal val="visible"/>
                                      </p:to>
                                    </p:set>
                                    <p:anim calcmode="lin" valueType="num">
                                      <p:cBhvr additive="base">
                                        <p:cTn id="13" dur="500" fill="hold"/>
                                        <p:tgtEl>
                                          <p:spTgt spid="849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49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4995">
                                            <p:txEl>
                                              <p:pRg st="1" end="1"/>
                                            </p:txEl>
                                          </p:spTgt>
                                        </p:tgtEl>
                                        <p:attrNameLst>
                                          <p:attrName>style.visibility</p:attrName>
                                        </p:attrNameLst>
                                      </p:cBhvr>
                                      <p:to>
                                        <p:strVal val="visible"/>
                                      </p:to>
                                    </p:set>
                                    <p:anim calcmode="lin" valueType="num">
                                      <p:cBhvr additive="base">
                                        <p:cTn id="19" dur="500" fill="hold"/>
                                        <p:tgtEl>
                                          <p:spTgt spid="849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49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4995">
                                            <p:txEl>
                                              <p:pRg st="2" end="2"/>
                                            </p:txEl>
                                          </p:spTgt>
                                        </p:tgtEl>
                                        <p:attrNameLst>
                                          <p:attrName>style.visibility</p:attrName>
                                        </p:attrNameLst>
                                      </p:cBhvr>
                                      <p:to>
                                        <p:strVal val="visible"/>
                                      </p:to>
                                    </p:set>
                                    <p:anim calcmode="lin" valueType="num">
                                      <p:cBhvr additive="base">
                                        <p:cTn id="25" dur="500" fill="hold"/>
                                        <p:tgtEl>
                                          <p:spTgt spid="849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49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4995">
                                            <p:txEl>
                                              <p:pRg st="3" end="3"/>
                                            </p:txEl>
                                          </p:spTgt>
                                        </p:tgtEl>
                                        <p:attrNameLst>
                                          <p:attrName>style.visibility</p:attrName>
                                        </p:attrNameLst>
                                      </p:cBhvr>
                                      <p:to>
                                        <p:strVal val="visible"/>
                                      </p:to>
                                    </p:set>
                                    <p:anim calcmode="lin" valueType="num">
                                      <p:cBhvr additive="base">
                                        <p:cTn id="31" dur="500" fill="hold"/>
                                        <p:tgtEl>
                                          <p:spTgt spid="849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49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4995">
                                            <p:txEl>
                                              <p:pRg st="4" end="4"/>
                                            </p:txEl>
                                          </p:spTgt>
                                        </p:tgtEl>
                                        <p:attrNameLst>
                                          <p:attrName>style.visibility</p:attrName>
                                        </p:attrNameLst>
                                      </p:cBhvr>
                                      <p:to>
                                        <p:strVal val="visible"/>
                                      </p:to>
                                    </p:set>
                                    <p:anim calcmode="lin" valueType="num">
                                      <p:cBhvr additive="base">
                                        <p:cTn id="37" dur="500" fill="hold"/>
                                        <p:tgtEl>
                                          <p:spTgt spid="849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49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4995"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olo 1"/>
          <p:cNvSpPr>
            <a:spLocks noGrp="1"/>
          </p:cNvSpPr>
          <p:nvPr>
            <p:ph type="title"/>
          </p:nvPr>
        </p:nvSpPr>
        <p:spPr/>
        <p:txBody>
          <a:bodyPr/>
          <a:lstStyle/>
          <a:p>
            <a:pPr fontAlgn="auto">
              <a:spcAft>
                <a:spcPts val="0"/>
              </a:spcAft>
              <a:defRPr/>
            </a:pPr>
            <a:r>
              <a:rPr lang="it-IT" dirty="0" smtClean="0"/>
              <a:t>Saper essere</a:t>
            </a:r>
          </a:p>
        </p:txBody>
      </p:sp>
      <p:sp>
        <p:nvSpPr>
          <p:cNvPr id="86019" name="Segnaposto contenuto 2"/>
          <p:cNvSpPr>
            <a:spLocks noGrp="1"/>
          </p:cNvSpPr>
          <p:nvPr>
            <p:ph idx="1"/>
          </p:nvPr>
        </p:nvSpPr>
        <p:spPr/>
        <p:txBody>
          <a:bodyPr/>
          <a:lstStyle/>
          <a:p>
            <a:pPr>
              <a:buFont typeface="Wingdings 2" pitchFamily="18" charset="2"/>
              <a:buNone/>
            </a:pPr>
            <a:r>
              <a:rPr lang="it-IT" dirty="0" smtClean="0"/>
              <a:t>La proiezione dell’operatore comporta che:</a:t>
            </a:r>
          </a:p>
          <a:p>
            <a:r>
              <a:rPr lang="it-IT" dirty="0" smtClean="0"/>
              <a:t>L’utente è un mostro cattivo </a:t>
            </a:r>
          </a:p>
          <a:p>
            <a:r>
              <a:rPr lang="it-IT" dirty="0" smtClean="0"/>
              <a:t>L’operatore si colloca in posizione di giudice e non in posizione di curante</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additive="base">
                                        <p:cTn id="7" dur="500" fill="hold"/>
                                        <p:tgtEl>
                                          <p:spTgt spid="81922"/>
                                        </p:tgtEl>
                                        <p:attrNameLst>
                                          <p:attrName>ppt_x</p:attrName>
                                        </p:attrNameLst>
                                      </p:cBhvr>
                                      <p:tavLst>
                                        <p:tav tm="0">
                                          <p:val>
                                            <p:strVal val="#ppt_x"/>
                                          </p:val>
                                        </p:tav>
                                        <p:tav tm="100000">
                                          <p:val>
                                            <p:strVal val="#ppt_x"/>
                                          </p:val>
                                        </p:tav>
                                      </p:tavLst>
                                    </p:anim>
                                    <p:anim calcmode="lin" valueType="num">
                                      <p:cBhvr additive="base">
                                        <p:cTn id="8" dur="500" fill="hold"/>
                                        <p:tgtEl>
                                          <p:spTgt spid="819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0" end="0"/>
                                            </p:txEl>
                                          </p:spTgt>
                                        </p:tgtEl>
                                        <p:attrNameLst>
                                          <p:attrName>style.visibility</p:attrName>
                                        </p:attrNameLst>
                                      </p:cBhvr>
                                      <p:to>
                                        <p:strVal val="visible"/>
                                      </p:to>
                                    </p:set>
                                    <p:anim calcmode="lin" valueType="num">
                                      <p:cBhvr additive="base">
                                        <p:cTn id="13"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1" end="1"/>
                                            </p:txEl>
                                          </p:spTgt>
                                        </p:tgtEl>
                                        <p:attrNameLst>
                                          <p:attrName>style.visibility</p:attrName>
                                        </p:attrNameLst>
                                      </p:cBhvr>
                                      <p:to>
                                        <p:strVal val="visible"/>
                                      </p:to>
                                    </p:set>
                                    <p:anim calcmode="lin" valueType="num">
                                      <p:cBhvr additive="base">
                                        <p:cTn id="19"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2" end="2"/>
                                            </p:txEl>
                                          </p:spTgt>
                                        </p:tgtEl>
                                        <p:attrNameLst>
                                          <p:attrName>style.visibility</p:attrName>
                                        </p:attrNameLst>
                                      </p:cBhvr>
                                      <p:to>
                                        <p:strVal val="visible"/>
                                      </p:to>
                                    </p:set>
                                    <p:anim calcmode="lin" valueType="num">
                                      <p:cBhvr additive="base">
                                        <p:cTn id="25"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6019"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olo 1"/>
          <p:cNvSpPr>
            <a:spLocks noGrp="1"/>
          </p:cNvSpPr>
          <p:nvPr>
            <p:ph type="title"/>
          </p:nvPr>
        </p:nvSpPr>
        <p:spPr>
          <a:xfrm>
            <a:off x="395288" y="274638"/>
            <a:ext cx="8291512" cy="1066800"/>
          </a:xfrm>
        </p:spPr>
        <p:txBody>
          <a:bodyPr/>
          <a:lstStyle/>
          <a:p>
            <a:pPr fontAlgn="auto">
              <a:spcAft>
                <a:spcPts val="0"/>
              </a:spcAft>
              <a:defRPr/>
            </a:pPr>
            <a:r>
              <a:rPr lang="it-IT" dirty="0" smtClean="0"/>
              <a:t>Saper essere</a:t>
            </a:r>
          </a:p>
        </p:txBody>
      </p:sp>
      <p:sp>
        <p:nvSpPr>
          <p:cNvPr id="87043" name="Segnaposto contenuto 2"/>
          <p:cNvSpPr>
            <a:spLocks noGrp="1"/>
          </p:cNvSpPr>
          <p:nvPr>
            <p:ph idx="1"/>
          </p:nvPr>
        </p:nvSpPr>
        <p:spPr/>
        <p:txBody>
          <a:bodyPr/>
          <a:lstStyle/>
          <a:p>
            <a:r>
              <a:rPr lang="it-IT" dirty="0" smtClean="0"/>
              <a:t>La valutazione è l’insieme dei fatti rilevati e l’assetto emotivo e cognitivo dell’operatore che comprendono:</a:t>
            </a:r>
          </a:p>
          <a:p>
            <a:pPr>
              <a:buFont typeface="Wingdings" pitchFamily="82" charset="2"/>
              <a:buChar char="Ø"/>
            </a:pPr>
            <a:r>
              <a:rPr lang="it-IT" dirty="0" smtClean="0"/>
              <a:t>Storia personale</a:t>
            </a:r>
          </a:p>
          <a:p>
            <a:pPr>
              <a:buFont typeface="Wingdings" pitchFamily="82" charset="2"/>
              <a:buChar char="Ø"/>
            </a:pPr>
            <a:r>
              <a:rPr lang="it-IT" dirty="0" smtClean="0"/>
              <a:t>Emozioni, idee, opinioni, pregiudizi</a:t>
            </a:r>
          </a:p>
          <a:p>
            <a:pPr>
              <a:buFont typeface="Wingdings" pitchFamily="82" charset="2"/>
              <a:buChar char="Ø"/>
            </a:pPr>
            <a:r>
              <a:rPr lang="it-IT" dirty="0" smtClean="0"/>
              <a:t>Ambiente socio-culturale di appartenenza</a:t>
            </a:r>
          </a:p>
          <a:p>
            <a:pPr>
              <a:buFont typeface="Wingdings" pitchFamily="82" charset="2"/>
              <a:buChar char="Ø"/>
            </a:pPr>
            <a:r>
              <a:rPr lang="it-IT" dirty="0" smtClean="0"/>
              <a:t>Formazione professionale</a:t>
            </a:r>
          </a:p>
          <a:p>
            <a:pPr>
              <a:buFont typeface="Wingdings" pitchFamily="82" charset="2"/>
              <a:buChar char="Ø"/>
            </a:pPr>
            <a:r>
              <a:rPr lang="it-IT" dirty="0" smtClean="0"/>
              <a:t>Modelli teorici di riferimento</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additive="base">
                                        <p:cTn id="7" dur="500" fill="hold"/>
                                        <p:tgtEl>
                                          <p:spTgt spid="82946"/>
                                        </p:tgtEl>
                                        <p:attrNameLst>
                                          <p:attrName>ppt_x</p:attrName>
                                        </p:attrNameLst>
                                      </p:cBhvr>
                                      <p:tavLst>
                                        <p:tav tm="0">
                                          <p:val>
                                            <p:strVal val="#ppt_x"/>
                                          </p:val>
                                        </p:tav>
                                        <p:tav tm="100000">
                                          <p:val>
                                            <p:strVal val="#ppt_x"/>
                                          </p:val>
                                        </p:tav>
                                      </p:tavLst>
                                    </p:anim>
                                    <p:anim calcmode="lin" valueType="num">
                                      <p:cBhvr additive="base">
                                        <p:cTn id="8" dur="500" fill="hold"/>
                                        <p:tgtEl>
                                          <p:spTgt spid="829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7043">
                                            <p:txEl>
                                              <p:pRg st="1" end="1"/>
                                            </p:txEl>
                                          </p:spTgt>
                                        </p:tgtEl>
                                        <p:attrNameLst>
                                          <p:attrName>style.visibility</p:attrName>
                                        </p:attrNameLst>
                                      </p:cBhvr>
                                      <p:to>
                                        <p:strVal val="visible"/>
                                      </p:to>
                                    </p:set>
                                    <p:anim calcmode="lin" valueType="num">
                                      <p:cBhvr additive="base">
                                        <p:cTn id="19"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7043">
                                            <p:txEl>
                                              <p:pRg st="2" end="2"/>
                                            </p:txEl>
                                          </p:spTgt>
                                        </p:tgtEl>
                                        <p:attrNameLst>
                                          <p:attrName>style.visibility</p:attrName>
                                        </p:attrNameLst>
                                      </p:cBhvr>
                                      <p:to>
                                        <p:strVal val="visible"/>
                                      </p:to>
                                    </p:set>
                                    <p:anim calcmode="lin" valueType="num">
                                      <p:cBhvr additive="base">
                                        <p:cTn id="25" dur="500" fill="hold"/>
                                        <p:tgtEl>
                                          <p:spTgt spid="8704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70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7043">
                                            <p:txEl>
                                              <p:pRg st="3" end="3"/>
                                            </p:txEl>
                                          </p:spTgt>
                                        </p:tgtEl>
                                        <p:attrNameLst>
                                          <p:attrName>style.visibility</p:attrName>
                                        </p:attrNameLst>
                                      </p:cBhvr>
                                      <p:to>
                                        <p:strVal val="visible"/>
                                      </p:to>
                                    </p:set>
                                    <p:anim calcmode="lin" valueType="num">
                                      <p:cBhvr additive="base">
                                        <p:cTn id="31" dur="500" fill="hold"/>
                                        <p:tgtEl>
                                          <p:spTgt spid="8704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70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7043">
                                            <p:txEl>
                                              <p:pRg st="4" end="4"/>
                                            </p:txEl>
                                          </p:spTgt>
                                        </p:tgtEl>
                                        <p:attrNameLst>
                                          <p:attrName>style.visibility</p:attrName>
                                        </p:attrNameLst>
                                      </p:cBhvr>
                                      <p:to>
                                        <p:strVal val="visible"/>
                                      </p:to>
                                    </p:set>
                                    <p:anim calcmode="lin" valueType="num">
                                      <p:cBhvr additive="base">
                                        <p:cTn id="37" dur="500" fill="hold"/>
                                        <p:tgtEl>
                                          <p:spTgt spid="8704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70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7043">
                                            <p:txEl>
                                              <p:pRg st="5" end="5"/>
                                            </p:txEl>
                                          </p:spTgt>
                                        </p:tgtEl>
                                        <p:attrNameLst>
                                          <p:attrName>style.visibility</p:attrName>
                                        </p:attrNameLst>
                                      </p:cBhvr>
                                      <p:to>
                                        <p:strVal val="visible"/>
                                      </p:to>
                                    </p:set>
                                    <p:anim calcmode="lin" valueType="num">
                                      <p:cBhvr additive="base">
                                        <p:cTn id="43" dur="500" fill="hold"/>
                                        <p:tgtEl>
                                          <p:spTgt spid="8704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70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7043"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olo 1"/>
          <p:cNvSpPr>
            <a:spLocks noGrp="1"/>
          </p:cNvSpPr>
          <p:nvPr>
            <p:ph type="title"/>
          </p:nvPr>
        </p:nvSpPr>
        <p:spPr/>
        <p:txBody>
          <a:bodyPr/>
          <a:lstStyle/>
          <a:p>
            <a:pPr fontAlgn="auto">
              <a:spcAft>
                <a:spcPts val="0"/>
              </a:spcAft>
              <a:defRPr/>
            </a:pPr>
            <a:r>
              <a:rPr lang="it-IT" dirty="0" smtClean="0"/>
              <a:t>Saper essere</a:t>
            </a:r>
          </a:p>
        </p:txBody>
      </p:sp>
      <p:sp>
        <p:nvSpPr>
          <p:cNvPr id="88067" name="Segnaposto contenuto 2"/>
          <p:cNvSpPr>
            <a:spLocks noGrp="1"/>
          </p:cNvSpPr>
          <p:nvPr>
            <p:ph idx="1"/>
          </p:nvPr>
        </p:nvSpPr>
        <p:spPr>
          <a:xfrm>
            <a:off x="468313" y="1628775"/>
            <a:ext cx="7704137" cy="4537075"/>
          </a:xfrm>
        </p:spPr>
        <p:txBody>
          <a:bodyPr/>
          <a:lstStyle/>
          <a:p>
            <a:r>
              <a:rPr lang="it-IT" dirty="0" smtClean="0"/>
              <a:t>La valutazione diagnostica e prognostica è possibile là dove si riconoscono le emozioni e le difese attivate all’interno degli operatori</a:t>
            </a:r>
          </a:p>
          <a:p>
            <a:r>
              <a:rPr lang="it-IT" dirty="0" smtClean="0"/>
              <a:t>La “salute mentale” richiede che ogni operatore sappia che:</a:t>
            </a:r>
          </a:p>
          <a:p>
            <a:r>
              <a:rPr lang="it-IT" dirty="0" smtClean="0"/>
              <a:t>Ha tendenze positive e negative</a:t>
            </a:r>
          </a:p>
          <a:p>
            <a:r>
              <a:rPr lang="it-IT" dirty="0" smtClean="0"/>
              <a:t>Ha aspetti tolleranti e intolleranti</a:t>
            </a:r>
          </a:p>
          <a:p>
            <a:r>
              <a:rPr lang="it-IT" dirty="0" smtClean="0"/>
              <a:t>È a volte efficiente e a volte incapace</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additive="base">
                                        <p:cTn id="7" dur="500" fill="hold"/>
                                        <p:tgtEl>
                                          <p:spTgt spid="83970"/>
                                        </p:tgtEl>
                                        <p:attrNameLst>
                                          <p:attrName>ppt_x</p:attrName>
                                        </p:attrNameLst>
                                      </p:cBhvr>
                                      <p:tavLst>
                                        <p:tav tm="0">
                                          <p:val>
                                            <p:strVal val="#ppt_x"/>
                                          </p:val>
                                        </p:tav>
                                        <p:tav tm="100000">
                                          <p:val>
                                            <p:strVal val="#ppt_x"/>
                                          </p:val>
                                        </p:tav>
                                      </p:tavLst>
                                    </p:anim>
                                    <p:anim calcmode="lin" valueType="num">
                                      <p:cBhvr additive="base">
                                        <p:cTn id="8" dur="500" fill="hold"/>
                                        <p:tgtEl>
                                          <p:spTgt spid="839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0" end="0"/>
                                            </p:txEl>
                                          </p:spTgt>
                                        </p:tgtEl>
                                        <p:attrNameLst>
                                          <p:attrName>style.visibility</p:attrName>
                                        </p:attrNameLst>
                                      </p:cBhvr>
                                      <p:to>
                                        <p:strVal val="visible"/>
                                      </p:to>
                                    </p:set>
                                    <p:anim calcmode="lin" valueType="num">
                                      <p:cBhvr additive="base">
                                        <p:cTn id="13"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1" end="1"/>
                                            </p:txEl>
                                          </p:spTgt>
                                        </p:tgtEl>
                                        <p:attrNameLst>
                                          <p:attrName>style.visibility</p:attrName>
                                        </p:attrNameLst>
                                      </p:cBhvr>
                                      <p:to>
                                        <p:strVal val="visible"/>
                                      </p:to>
                                    </p:set>
                                    <p:anim calcmode="lin" valueType="num">
                                      <p:cBhvr additive="base">
                                        <p:cTn id="19"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2" end="2"/>
                                            </p:txEl>
                                          </p:spTgt>
                                        </p:tgtEl>
                                        <p:attrNameLst>
                                          <p:attrName>style.visibility</p:attrName>
                                        </p:attrNameLst>
                                      </p:cBhvr>
                                      <p:to>
                                        <p:strVal val="visible"/>
                                      </p:to>
                                    </p:set>
                                    <p:anim calcmode="lin" valueType="num">
                                      <p:cBhvr additive="base">
                                        <p:cTn id="25"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3" end="3"/>
                                            </p:txEl>
                                          </p:spTgt>
                                        </p:tgtEl>
                                        <p:attrNameLst>
                                          <p:attrName>style.visibility</p:attrName>
                                        </p:attrNameLst>
                                      </p:cBhvr>
                                      <p:to>
                                        <p:strVal val="visible"/>
                                      </p:to>
                                    </p:set>
                                    <p:anim calcmode="lin" valueType="num">
                                      <p:cBhvr additive="base">
                                        <p:cTn id="31"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8067">
                                            <p:txEl>
                                              <p:pRg st="4" end="4"/>
                                            </p:txEl>
                                          </p:spTgt>
                                        </p:tgtEl>
                                        <p:attrNameLst>
                                          <p:attrName>style.visibility</p:attrName>
                                        </p:attrNameLst>
                                      </p:cBhvr>
                                      <p:to>
                                        <p:strVal val="visible"/>
                                      </p:to>
                                    </p:set>
                                    <p:anim calcmode="lin" valueType="num">
                                      <p:cBhvr additive="base">
                                        <p:cTn id="37"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8067"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922114"/>
          </a:xfrm>
        </p:spPr>
        <p:txBody>
          <a:bodyPr/>
          <a:lstStyle/>
          <a:p>
            <a:pPr fontAlgn="auto">
              <a:spcAft>
                <a:spcPts val="0"/>
              </a:spcAft>
              <a:defRPr/>
            </a:pPr>
            <a:r>
              <a:rPr lang="it-IT" dirty="0" smtClean="0"/>
              <a:t>Bibliografia</a:t>
            </a:r>
            <a:endParaRPr lang="it-IT" dirty="0"/>
          </a:p>
        </p:txBody>
      </p:sp>
      <p:sp>
        <p:nvSpPr>
          <p:cNvPr id="5" name="Segnaposto contenuto 4"/>
          <p:cNvSpPr>
            <a:spLocks noGrp="1"/>
          </p:cNvSpPr>
          <p:nvPr>
            <p:ph idx="1"/>
          </p:nvPr>
        </p:nvSpPr>
        <p:spPr>
          <a:xfrm>
            <a:off x="468313" y="1125538"/>
            <a:ext cx="7632700" cy="5399087"/>
          </a:xfrm>
        </p:spPr>
        <p:txBody>
          <a:bodyPr>
            <a:normAutofit/>
          </a:bodyPr>
          <a:lstStyle/>
          <a:p>
            <a:pPr marL="274320" indent="-274320" algn="just" fontAlgn="auto">
              <a:spcAft>
                <a:spcPts val="0"/>
              </a:spcAft>
              <a:buClr>
                <a:schemeClr val="tx1"/>
              </a:buClr>
              <a:buSzPct val="75000"/>
              <a:buFont typeface="Arial" charset="0"/>
              <a:buChar char="•"/>
              <a:defRPr/>
            </a:pPr>
            <a:r>
              <a:rPr lang="it-IT" sz="1400" dirty="0" err="1" smtClean="0"/>
              <a:t>Bonello</a:t>
            </a:r>
            <a:r>
              <a:rPr lang="it-IT" sz="1400" dirty="0" smtClean="0"/>
              <a:t> F., </a:t>
            </a:r>
            <a:r>
              <a:rPr lang="it-IT" sz="1400" dirty="0" err="1" smtClean="0"/>
              <a:t>Pigatto</a:t>
            </a:r>
            <a:r>
              <a:rPr lang="it-IT" sz="1400" dirty="0" smtClean="0"/>
              <a:t> A., "Valutazioni delle capacità genitoriali e inversioni di ruoli nei contesti tossicomani", </a:t>
            </a:r>
            <a:r>
              <a:rPr lang="it-IT" sz="1400" i="1" dirty="0" smtClean="0"/>
              <a:t>in Minori Giustizia, n. 1(1999)</a:t>
            </a:r>
            <a:endParaRPr kumimoji="1" lang="it-IT" sz="1400" i="1" dirty="0" smtClean="0"/>
          </a:p>
          <a:p>
            <a:pPr marL="274320" indent="-274320" algn="just" fontAlgn="auto">
              <a:spcAft>
                <a:spcPts val="0"/>
              </a:spcAft>
              <a:buClr>
                <a:schemeClr val="tx1"/>
              </a:buClr>
              <a:buSzPct val="75000"/>
              <a:buFont typeface="Arial" charset="0"/>
              <a:buChar char="•"/>
              <a:defRPr/>
            </a:pPr>
            <a:r>
              <a:rPr kumimoji="1" lang="it-IT" sz="1400" dirty="0" err="1" smtClean="0"/>
              <a:t>Bramucci</a:t>
            </a:r>
            <a:r>
              <a:rPr kumimoji="1" lang="it-IT" sz="1400" dirty="0" smtClean="0"/>
              <a:t> Andrea, “Tossicodipendenza e genitorialità fragile”, Atti del Convegno di Psicologia Giuridica, Edizioni Universitarie Romane, Roma,2008</a:t>
            </a:r>
          </a:p>
          <a:p>
            <a:pPr marL="274320" indent="-274320" algn="just" fontAlgn="auto">
              <a:spcAft>
                <a:spcPts val="0"/>
              </a:spcAft>
              <a:buClr>
                <a:schemeClr val="tx1"/>
              </a:buClr>
              <a:buSzPct val="75000"/>
              <a:buFont typeface="Arial" charset="0"/>
              <a:buChar char="•"/>
              <a:defRPr/>
            </a:pPr>
            <a:r>
              <a:rPr kumimoji="1" lang="it-IT" sz="1400" dirty="0" smtClean="0"/>
              <a:t>Camerini Giovanni Battista, De Leo Gaetano, Sergio Gustavo, Volpini Laura, “Criteri e strumenti di valutazione delle capacità genitoriali”, in</a:t>
            </a:r>
            <a:r>
              <a:rPr kumimoji="1" lang="it-IT" sz="1400" i="1" dirty="0" smtClean="0"/>
              <a:t> </a:t>
            </a:r>
            <a:r>
              <a:rPr kumimoji="1" lang="it-IT" sz="1400" i="1" dirty="0" err="1" smtClean="0"/>
              <a:t>Minorigiustizia</a:t>
            </a:r>
            <a:r>
              <a:rPr kumimoji="1" lang="it-IT" sz="1400" i="1" dirty="0" smtClean="0"/>
              <a:t>, n. 3/2007</a:t>
            </a:r>
          </a:p>
          <a:p>
            <a:pPr marL="274320" indent="-274320" algn="just" fontAlgn="auto">
              <a:spcAft>
                <a:spcPts val="0"/>
              </a:spcAft>
              <a:buClr>
                <a:schemeClr val="tx1"/>
              </a:buClr>
              <a:buSzPct val="75000"/>
              <a:buFont typeface="Arial" charset="0"/>
              <a:buChar char="•"/>
              <a:defRPr/>
            </a:pPr>
            <a:r>
              <a:rPr kumimoji="1" lang="it-IT" sz="1400" dirty="0" err="1" smtClean="0"/>
              <a:t>Cancrini</a:t>
            </a:r>
            <a:r>
              <a:rPr kumimoji="1" lang="it-IT" sz="1400" dirty="0" smtClean="0"/>
              <a:t> Luigi,</a:t>
            </a:r>
            <a:r>
              <a:rPr kumimoji="1" lang="it-IT" sz="1400" i="1" dirty="0" smtClean="0"/>
              <a:t> Disagio mentale e validità genitoriale, </a:t>
            </a:r>
            <a:r>
              <a:rPr kumimoji="1" lang="it-IT" sz="1400" i="1" dirty="0" err="1" smtClean="0"/>
              <a:t>op.cit.</a:t>
            </a:r>
            <a:r>
              <a:rPr kumimoji="1" lang="it-IT" sz="1400" i="1" dirty="0" smtClean="0"/>
              <a:t> </a:t>
            </a:r>
            <a:r>
              <a:rPr kumimoji="1" lang="it-IT" sz="1400" dirty="0" smtClean="0"/>
              <a:t>in: M. </a:t>
            </a:r>
            <a:r>
              <a:rPr kumimoji="1" lang="it-IT" sz="1400" dirty="0" err="1" smtClean="0"/>
              <a:t>Malagoli</a:t>
            </a:r>
            <a:r>
              <a:rPr kumimoji="1" lang="it-IT" sz="1400" dirty="0" smtClean="0"/>
              <a:t> Togliatti, (a cura di)</a:t>
            </a:r>
            <a:r>
              <a:rPr kumimoji="1" lang="it-IT" sz="1400" i="1" dirty="0" smtClean="0"/>
              <a:t> Organizzazione delle relazioni interpersonali nelle famiglie con portatori di disagio mentale</a:t>
            </a:r>
            <a:r>
              <a:rPr kumimoji="1" lang="it-IT" sz="1400" dirty="0" smtClean="0"/>
              <a:t>, </a:t>
            </a:r>
            <a:r>
              <a:rPr kumimoji="1" lang="it-IT" sz="1400" dirty="0" err="1" smtClean="0"/>
              <a:t>Bulzoni</a:t>
            </a:r>
            <a:r>
              <a:rPr kumimoji="1" lang="it-IT" sz="1400" dirty="0" smtClean="0"/>
              <a:t>, Roma, 1988. </a:t>
            </a:r>
            <a:endParaRPr kumimoji="1" lang="it-IT" sz="1400" i="1" dirty="0" smtClean="0"/>
          </a:p>
          <a:p>
            <a:pPr marL="274320" indent="-274320" algn="just" fontAlgn="auto">
              <a:spcAft>
                <a:spcPts val="0"/>
              </a:spcAft>
              <a:buClr>
                <a:schemeClr val="tx1"/>
              </a:buClr>
              <a:buSzPct val="75000"/>
              <a:buFont typeface="Arial" charset="0"/>
              <a:buChar char="•"/>
              <a:defRPr/>
            </a:pPr>
            <a:r>
              <a:rPr kumimoji="1" lang="it-IT" sz="1400" dirty="0" smtClean="0"/>
              <a:t>Dell’Antonio Annamaria, </a:t>
            </a:r>
            <a:r>
              <a:rPr kumimoji="1" lang="it-IT" sz="1400" i="1" dirty="0" smtClean="0"/>
              <a:t>La partecipazione del minore alla sua tutela,</a:t>
            </a:r>
            <a:r>
              <a:rPr kumimoji="1" lang="it-IT" sz="1400" dirty="0" smtClean="0"/>
              <a:t> </a:t>
            </a:r>
            <a:r>
              <a:rPr kumimoji="1" lang="it-IT" sz="1400" dirty="0" err="1" smtClean="0"/>
              <a:t>Giuffrè</a:t>
            </a:r>
            <a:r>
              <a:rPr kumimoji="1" lang="it-IT" sz="1400" dirty="0" smtClean="0"/>
              <a:t>, Milano, 2001</a:t>
            </a:r>
          </a:p>
          <a:p>
            <a:pPr marL="274320" indent="-274320" algn="just" fontAlgn="auto">
              <a:spcAft>
                <a:spcPts val="0"/>
              </a:spcAft>
              <a:buClr>
                <a:schemeClr val="tx1"/>
              </a:buClr>
              <a:buSzPct val="75000"/>
              <a:buFont typeface="Arial" charset="0"/>
              <a:buChar char="•"/>
              <a:defRPr/>
            </a:pPr>
            <a:r>
              <a:rPr kumimoji="1" lang="it-IT" sz="1400" dirty="0" smtClean="0"/>
              <a:t>Di </a:t>
            </a:r>
            <a:r>
              <a:rPr kumimoji="1" lang="it-IT" sz="1400" dirty="0" err="1" smtClean="0"/>
              <a:t>Blasio</a:t>
            </a:r>
            <a:r>
              <a:rPr kumimoji="1" lang="it-IT" sz="1400" dirty="0" smtClean="0"/>
              <a:t> Paola (a cura di), </a:t>
            </a:r>
            <a:r>
              <a:rPr kumimoji="1" lang="it-IT" sz="1400" i="1" dirty="0" smtClean="0"/>
              <a:t>Tra rischio e protezione. La valutazione delle competenze parentali</a:t>
            </a:r>
            <a:r>
              <a:rPr kumimoji="1" lang="it-IT" sz="1400" dirty="0" smtClean="0"/>
              <a:t>, </a:t>
            </a:r>
            <a:r>
              <a:rPr kumimoji="1" lang="it-IT" sz="1400" dirty="0" err="1" smtClean="0"/>
              <a:t>Unicopli</a:t>
            </a:r>
            <a:r>
              <a:rPr kumimoji="1" lang="it-IT" sz="1400" dirty="0" smtClean="0"/>
              <a:t>, Milano, 2005</a:t>
            </a:r>
          </a:p>
          <a:p>
            <a:pPr marL="274320" indent="-274320" algn="just" fontAlgn="auto">
              <a:spcAft>
                <a:spcPts val="0"/>
              </a:spcAft>
              <a:buClr>
                <a:schemeClr val="tx1"/>
              </a:buClr>
              <a:buSzPct val="75000"/>
              <a:buFont typeface="Arial" charset="0"/>
              <a:buChar char="•"/>
              <a:defRPr/>
            </a:pPr>
            <a:r>
              <a:rPr kumimoji="1" lang="it-IT" sz="1400" dirty="0" smtClean="0"/>
              <a:t>Galli Dina</a:t>
            </a:r>
            <a:r>
              <a:rPr kumimoji="1" lang="it-IT" sz="1400" i="1" dirty="0" smtClean="0"/>
              <a:t>, Il servizio sociale per minori, </a:t>
            </a:r>
            <a:r>
              <a:rPr kumimoji="1" lang="it-IT" sz="1400" dirty="0" smtClean="0"/>
              <a:t>Franco Angeli, Milano, 2005</a:t>
            </a:r>
            <a:endParaRPr kumimoji="1" lang="it-IT" sz="1400" i="1" dirty="0" smtClean="0"/>
          </a:p>
          <a:p>
            <a:pPr marL="274320" indent="-274320" algn="just" fontAlgn="auto">
              <a:spcAft>
                <a:spcPts val="0"/>
              </a:spcAft>
              <a:buClr>
                <a:schemeClr val="tx1"/>
              </a:buClr>
              <a:buSzPct val="75000"/>
              <a:buFont typeface="Arial" charset="0"/>
              <a:buChar char="•"/>
              <a:defRPr/>
            </a:pPr>
            <a:r>
              <a:rPr kumimoji="1" lang="it-IT" sz="1400" dirty="0" smtClean="0"/>
              <a:t>Galli Dina,</a:t>
            </a:r>
            <a:r>
              <a:rPr kumimoji="1" lang="it-IT" sz="1400" i="1" dirty="0" smtClean="0"/>
              <a:t> Servizi sociali e giustizia minorile, </a:t>
            </a:r>
            <a:r>
              <a:rPr kumimoji="1" lang="it-IT" sz="1400" dirty="0" smtClean="0"/>
              <a:t>Franco Angeli, Milano, 2008</a:t>
            </a:r>
          </a:p>
          <a:p>
            <a:pPr marL="274320" indent="-274320" algn="just" fontAlgn="auto">
              <a:spcAft>
                <a:spcPts val="0"/>
              </a:spcAft>
              <a:buClr>
                <a:schemeClr val="tx1"/>
              </a:buClr>
              <a:buSzPct val="75000"/>
              <a:buFont typeface="Arial" charset="0"/>
              <a:buChar char="•"/>
              <a:defRPr/>
            </a:pPr>
            <a:r>
              <a:rPr kumimoji="1" lang="it-IT" sz="1400" dirty="0" smtClean="0"/>
              <a:t>Galli Dina, </a:t>
            </a:r>
            <a:r>
              <a:rPr kumimoji="1" lang="it-IT" sz="1400" dirty="0" err="1" smtClean="0"/>
              <a:t>Millo</a:t>
            </a:r>
            <a:r>
              <a:rPr kumimoji="1" lang="it-IT" sz="1400" dirty="0" smtClean="0"/>
              <a:t> Maurizio, </a:t>
            </a:r>
            <a:r>
              <a:rPr kumimoji="1" lang="it-IT" sz="1400" dirty="0" err="1" smtClean="0"/>
              <a:t>Postacchini</a:t>
            </a:r>
            <a:r>
              <a:rPr kumimoji="1" lang="it-IT" sz="1400" dirty="0" smtClean="0"/>
              <a:t> Pier Luigi,</a:t>
            </a:r>
            <a:r>
              <a:rPr kumimoji="1" lang="it-IT" sz="1400" i="1" dirty="0" smtClean="0"/>
              <a:t> </a:t>
            </a:r>
            <a:r>
              <a:rPr kumimoji="1" lang="it-IT" sz="1400" dirty="0" smtClean="0"/>
              <a:t>“Allontanamenti quando e come farli</a:t>
            </a:r>
            <a:r>
              <a:rPr kumimoji="1" lang="it-IT" sz="1400" i="1" dirty="0" smtClean="0"/>
              <a:t>”, in </a:t>
            </a:r>
            <a:r>
              <a:rPr kumimoji="1" lang="it-IT" sz="1400" i="1" dirty="0" err="1" smtClean="0"/>
              <a:t>Minorigiustizia</a:t>
            </a:r>
            <a:r>
              <a:rPr kumimoji="1" lang="it-IT" sz="1400" i="1" dirty="0" smtClean="0"/>
              <a:t>, n. 3/2007</a:t>
            </a:r>
          </a:p>
          <a:p>
            <a:pPr marL="274320" indent="-274320" algn="just" fontAlgn="auto">
              <a:spcAft>
                <a:spcPts val="0"/>
              </a:spcAft>
              <a:buClr>
                <a:schemeClr val="tx1"/>
              </a:buClr>
              <a:buSzPct val="75000"/>
              <a:buFont typeface="Arial" charset="0"/>
              <a:buChar char="•"/>
              <a:defRPr/>
            </a:pPr>
            <a:r>
              <a:rPr kumimoji="1" lang="it-IT" sz="1400" dirty="0" smtClean="0"/>
              <a:t>Mastella Marco, </a:t>
            </a:r>
            <a:r>
              <a:rPr kumimoji="1" lang="it-IT" sz="1400" i="1" dirty="0" smtClean="0"/>
              <a:t>Il bambino tra fallimento parentale e affido extrafamiliare</a:t>
            </a:r>
            <a:r>
              <a:rPr kumimoji="1" lang="it-IT" sz="1400" dirty="0" smtClean="0"/>
              <a:t>, Centro Psicoanalitico di Bologna “Glauco </a:t>
            </a:r>
            <a:r>
              <a:rPr kumimoji="1" lang="it-IT" sz="1400" dirty="0" err="1" smtClean="0"/>
              <a:t>Carloni</a:t>
            </a:r>
            <a:r>
              <a:rPr kumimoji="1" lang="it-IT" sz="1400" dirty="0" smtClean="0"/>
              <a:t>”16 Febbraio 2008</a:t>
            </a:r>
          </a:p>
          <a:p>
            <a:pPr marL="274320" indent="-274320" algn="just" fontAlgn="auto">
              <a:spcAft>
                <a:spcPts val="0"/>
              </a:spcAft>
              <a:buClr>
                <a:schemeClr val="tx1"/>
              </a:buClr>
              <a:buSzPct val="75000"/>
              <a:buFont typeface="Arial" charset="0"/>
              <a:buChar char="•"/>
              <a:defRPr/>
            </a:pPr>
            <a:r>
              <a:rPr kumimoji="1" lang="it-IT" sz="1400" dirty="0" smtClean="0"/>
              <a:t>Montecchi Francesco, </a:t>
            </a:r>
            <a:r>
              <a:rPr kumimoji="1" lang="it-IT" sz="1400" i="1" dirty="0" smtClean="0"/>
              <a:t>Dal bambino minaccioso al bambino minacciato, </a:t>
            </a:r>
            <a:r>
              <a:rPr kumimoji="1" lang="it-IT" sz="1400" dirty="0" smtClean="0"/>
              <a:t> Franco Angeli, Milano, 2005</a:t>
            </a:r>
          </a:p>
          <a:p>
            <a:pPr marL="274320" indent="-274320" algn="just" fontAlgn="auto">
              <a:spcAft>
                <a:spcPts val="0"/>
              </a:spcAft>
              <a:buClr>
                <a:schemeClr val="tx1"/>
              </a:buClr>
              <a:buSzPct val="75000"/>
              <a:buFont typeface="Arial" charset="0"/>
              <a:buChar char="•"/>
              <a:defRPr/>
            </a:pPr>
            <a:r>
              <a:rPr kumimoji="1" lang="it-IT" sz="1400" dirty="0" err="1" smtClean="0"/>
              <a:t>Pazè</a:t>
            </a:r>
            <a:r>
              <a:rPr kumimoji="1" lang="it-IT" sz="1400" dirty="0" smtClean="0"/>
              <a:t> </a:t>
            </a:r>
            <a:r>
              <a:rPr kumimoji="1" lang="it-IT" sz="1400" dirty="0" err="1" smtClean="0"/>
              <a:t>Piercarlo</a:t>
            </a:r>
            <a:r>
              <a:rPr kumimoji="1" lang="it-IT" sz="1400" dirty="0" smtClean="0"/>
              <a:t>, “La giustizia che taglia e restaura i legami del bambino”, in </a:t>
            </a:r>
            <a:r>
              <a:rPr kumimoji="1" lang="it-IT" sz="1400" i="1" dirty="0" err="1" smtClean="0"/>
              <a:t>Minorigiustizia</a:t>
            </a:r>
            <a:r>
              <a:rPr kumimoji="1" lang="it-IT" sz="1400" dirty="0" smtClean="0"/>
              <a:t>, n. 1/1999</a:t>
            </a:r>
          </a:p>
          <a:p>
            <a:pPr marL="274320" indent="-274320" fontAlgn="auto">
              <a:spcAft>
                <a:spcPts val="0"/>
              </a:spcAft>
              <a:buFont typeface="Wingdings 2"/>
              <a:buChar char=""/>
              <a:defRPr/>
            </a:pPr>
            <a:endParaRPr lang="it-IT" sz="1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additive="base">
                                        <p:cTn id="3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anim calcmode="lin" valueType="num">
                                      <p:cBhvr additive="base">
                                        <p:cTn id="4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additive="base">
                                        <p:cTn id="4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 calcmode="lin" valueType="num">
                                      <p:cBhvr additive="base">
                                        <p:cTn id="55"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8" end="8"/>
                                            </p:txEl>
                                          </p:spTgt>
                                        </p:tgtEl>
                                        <p:attrNameLst>
                                          <p:attrName>style.visibility</p:attrName>
                                        </p:attrNameLst>
                                      </p:cBhvr>
                                      <p:to>
                                        <p:strVal val="visible"/>
                                      </p:to>
                                    </p:set>
                                    <p:anim calcmode="lin" valueType="num">
                                      <p:cBhvr additive="base">
                                        <p:cTn id="6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xEl>
                                              <p:pRg st="9" end="9"/>
                                            </p:txEl>
                                          </p:spTgt>
                                        </p:tgtEl>
                                        <p:attrNameLst>
                                          <p:attrName>style.visibility</p:attrName>
                                        </p:attrNameLst>
                                      </p:cBhvr>
                                      <p:to>
                                        <p:strVal val="visible"/>
                                      </p:to>
                                    </p:set>
                                    <p:anim calcmode="lin" valueType="num">
                                      <p:cBhvr additive="base">
                                        <p:cTn id="67"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txEl>
                                              <p:pRg st="10" end="10"/>
                                            </p:txEl>
                                          </p:spTgt>
                                        </p:tgtEl>
                                        <p:attrNameLst>
                                          <p:attrName>style.visibility</p:attrName>
                                        </p:attrNameLst>
                                      </p:cBhvr>
                                      <p:to>
                                        <p:strVal val="visible"/>
                                      </p:to>
                                    </p:set>
                                    <p:anim calcmode="lin" valueType="num">
                                      <p:cBhvr additive="base">
                                        <p:cTn id="73"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 calcmode="lin" valueType="num">
                                      <p:cBhvr additive="base">
                                        <p:cTn id="79"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179512" y="188640"/>
            <a:ext cx="7518276" cy="895623"/>
          </a:xfrm>
        </p:spPr>
        <p:txBody>
          <a:bodyPr/>
          <a:lstStyle/>
          <a:p>
            <a:r>
              <a:rPr lang="it-IT" altLang="it-IT" sz="2800" dirty="0">
                <a:solidFill>
                  <a:srgbClr val="000000"/>
                </a:solidFill>
                <a:effectLst>
                  <a:outerShdw blurRad="38100" dist="38100" dir="2700000" algn="tl">
                    <a:srgbClr val="C0C0C0"/>
                  </a:outerShdw>
                </a:effectLst>
              </a:rPr>
              <a:t>Concetto di interesse del minore (art. 3 C.N.):</a:t>
            </a:r>
            <a:r>
              <a:rPr lang="it-IT" altLang="it-IT" sz="4000" dirty="0">
                <a:solidFill>
                  <a:srgbClr val="000000"/>
                </a:solidFill>
                <a:effectLst>
                  <a:outerShdw blurRad="38100" dist="38100" dir="2700000" algn="tl">
                    <a:srgbClr val="C0C0C0"/>
                  </a:outerShdw>
                </a:effectLst>
              </a:rPr>
              <a:t/>
            </a:r>
            <a:br>
              <a:rPr lang="it-IT" altLang="it-IT" sz="4000" dirty="0">
                <a:solidFill>
                  <a:srgbClr val="000000"/>
                </a:solidFill>
                <a:effectLst>
                  <a:outerShdw blurRad="38100" dist="38100" dir="2700000" algn="tl">
                    <a:srgbClr val="C0C0C0"/>
                  </a:outerShdw>
                </a:effectLst>
              </a:rPr>
            </a:br>
            <a:endParaRPr lang="it-IT" altLang="it-IT" sz="4000" dirty="0" smtClean="0"/>
          </a:p>
        </p:txBody>
      </p:sp>
      <p:sp>
        <p:nvSpPr>
          <p:cNvPr id="34819" name="Rectangle 3"/>
          <p:cNvSpPr>
            <a:spLocks noGrp="1" noChangeArrowheads="1"/>
          </p:cNvSpPr>
          <p:nvPr>
            <p:ph type="body" idx="4294967295"/>
          </p:nvPr>
        </p:nvSpPr>
        <p:spPr>
          <a:xfrm>
            <a:off x="251520" y="692696"/>
            <a:ext cx="8003604" cy="5472608"/>
          </a:xfrm>
        </p:spPr>
        <p:txBody>
          <a:bodyPr/>
          <a:lstStyle/>
          <a:p>
            <a:pPr>
              <a:lnSpc>
                <a:spcPct val="90000"/>
              </a:lnSpc>
              <a:buClr>
                <a:srgbClr val="C00000"/>
              </a:buClr>
            </a:pPr>
            <a:r>
              <a:rPr lang="it-IT" altLang="it-IT" sz="2200" dirty="0" smtClean="0">
                <a:solidFill>
                  <a:srgbClr val="000000"/>
                </a:solidFill>
                <a:effectLst>
                  <a:outerShdw blurRad="38100" dist="38100" dir="2700000" algn="tl">
                    <a:srgbClr val="C0C0C0"/>
                  </a:outerShdw>
                </a:effectLst>
              </a:rPr>
              <a:t>Interpretazione giuridica: diritto alla vita, alla propria identità, a manifestare il proprio pensiero, ad essere protetto e tutelato da ogni forma di sfruttamento</a:t>
            </a:r>
          </a:p>
          <a:p>
            <a:pPr>
              <a:lnSpc>
                <a:spcPct val="90000"/>
              </a:lnSpc>
              <a:buClr>
                <a:srgbClr val="C00000"/>
              </a:buClr>
            </a:pPr>
            <a:r>
              <a:rPr lang="it-IT" altLang="it-IT" sz="2200" dirty="0" smtClean="0">
                <a:solidFill>
                  <a:srgbClr val="000000"/>
                </a:solidFill>
                <a:effectLst>
                  <a:outerShdw blurRad="38100" dist="38100" dir="2700000" algn="tl">
                    <a:srgbClr val="C0C0C0"/>
                  </a:outerShdw>
                </a:effectLst>
              </a:rPr>
              <a:t> Interpretazione </a:t>
            </a:r>
            <a:r>
              <a:rPr lang="it-IT" altLang="it-IT" sz="2200" dirty="0" err="1" smtClean="0">
                <a:solidFill>
                  <a:srgbClr val="000000"/>
                </a:solidFill>
                <a:effectLst>
                  <a:outerShdw blurRad="38100" dist="38100" dir="2700000" algn="tl">
                    <a:srgbClr val="C0C0C0"/>
                  </a:outerShdw>
                </a:effectLst>
              </a:rPr>
              <a:t>psico</a:t>
            </a:r>
            <a:r>
              <a:rPr lang="it-IT" altLang="it-IT" sz="2200" dirty="0" smtClean="0">
                <a:solidFill>
                  <a:srgbClr val="000000"/>
                </a:solidFill>
                <a:effectLst>
                  <a:outerShdw blurRad="38100" dist="38100" dir="2700000" algn="tl">
                    <a:srgbClr val="C0C0C0"/>
                  </a:outerShdw>
                </a:effectLst>
              </a:rPr>
              <a:t>-sociale: legato alla particolarità del caso concreto che deve tener conto dell’età, della storia pregressa, di come è stata vissuta, della tipologia e intensità dei sentimenti </a:t>
            </a:r>
          </a:p>
          <a:p>
            <a:pPr>
              <a:lnSpc>
                <a:spcPct val="90000"/>
              </a:lnSpc>
              <a:buFont typeface="Monotype Sorts" pitchFamily="2" charset="2"/>
              <a:buNone/>
            </a:pPr>
            <a:r>
              <a:rPr lang="it-IT" altLang="it-IT" sz="2200" dirty="0" smtClean="0">
                <a:solidFill>
                  <a:srgbClr val="000000"/>
                </a:solidFill>
              </a:rPr>
              <a:t>L’interesse del minore è l’esito di un complesso intreccio di  emozioni e sentimenti il giudice deve contare sul confronto con altre discipline.</a:t>
            </a:r>
          </a:p>
          <a:p>
            <a:pPr>
              <a:lnSpc>
                <a:spcPct val="90000"/>
              </a:lnSpc>
              <a:buFont typeface="Monotype Sorts" pitchFamily="2" charset="2"/>
              <a:buNone/>
            </a:pPr>
            <a:r>
              <a:rPr lang="it-IT" altLang="it-IT" sz="2200" dirty="0" smtClean="0">
                <a:solidFill>
                  <a:srgbClr val="000000"/>
                </a:solidFill>
              </a:rPr>
              <a:t> La decisione finale  è l’esito di un processo di maturazione, consapevolizzazione e partecipazione di tutti gli adulti .</a:t>
            </a:r>
          </a:p>
          <a:p>
            <a:pPr>
              <a:lnSpc>
                <a:spcPct val="90000"/>
              </a:lnSpc>
              <a:buFont typeface="Monotype Sorts" pitchFamily="2" charset="2"/>
              <a:buNone/>
            </a:pPr>
            <a:endParaRPr lang="it-IT" altLang="it-IT" sz="2200" dirty="0" smtClean="0">
              <a:solidFill>
                <a:srgbClr val="000000"/>
              </a:solidFill>
            </a:endParaRPr>
          </a:p>
        </p:txBody>
      </p:sp>
    </p:spTree>
    <p:extLst>
      <p:ext uri="{BB962C8B-B14F-4D97-AF65-F5344CB8AC3E}">
        <p14:creationId xmlns:p14="http://schemas.microsoft.com/office/powerpoint/2010/main" val="12800058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additive="base">
                                        <p:cTn id="7" dur="500" fill="hold"/>
                                        <p:tgtEl>
                                          <p:spTgt spid="10242"/>
                                        </p:tgtEl>
                                        <p:attrNameLst>
                                          <p:attrName>ppt_x</p:attrName>
                                        </p:attrNameLst>
                                      </p:cBhvr>
                                      <p:tavLst>
                                        <p:tav tm="0">
                                          <p:val>
                                            <p:strVal val="#ppt_x"/>
                                          </p:val>
                                        </p:tav>
                                        <p:tav tm="100000">
                                          <p:val>
                                            <p:strVal val="#ppt_x"/>
                                          </p:val>
                                        </p:tav>
                                      </p:tavLst>
                                    </p:anim>
                                    <p:anim calcmode="lin" valueType="num">
                                      <p:cBhvr additive="base">
                                        <p:cTn id="8" dur="500" fill="hold"/>
                                        <p:tgtEl>
                                          <p:spTgt spid="10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0" end="0"/>
                                            </p:txEl>
                                          </p:spTgt>
                                        </p:tgtEl>
                                        <p:attrNameLst>
                                          <p:attrName>style.visibility</p:attrName>
                                        </p:attrNameLst>
                                      </p:cBhvr>
                                      <p:to>
                                        <p:strVal val="visible"/>
                                      </p:to>
                                    </p:set>
                                    <p:anim calcmode="lin" valueType="num">
                                      <p:cBhvr additive="base">
                                        <p:cTn id="13"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1" end="1"/>
                                            </p:txEl>
                                          </p:spTgt>
                                        </p:tgtEl>
                                        <p:attrNameLst>
                                          <p:attrName>style.visibility</p:attrName>
                                        </p:attrNameLst>
                                      </p:cBhvr>
                                      <p:to>
                                        <p:strVal val="visible"/>
                                      </p:to>
                                    </p:set>
                                    <p:anim calcmode="lin" valueType="num">
                                      <p:cBhvr additive="base">
                                        <p:cTn id="19"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additive="base">
                                        <p:cTn id="25"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19">
                                            <p:txEl>
                                              <p:pRg st="3" end="3"/>
                                            </p:txEl>
                                          </p:spTgt>
                                        </p:tgtEl>
                                        <p:attrNameLst>
                                          <p:attrName>style.visibility</p:attrName>
                                        </p:attrNameLst>
                                      </p:cBhvr>
                                      <p:to>
                                        <p:strVal val="visible"/>
                                      </p:to>
                                    </p:set>
                                    <p:anim calcmode="lin" valueType="num">
                                      <p:cBhvr additive="base">
                                        <p:cTn id="31"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348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536" y="274638"/>
            <a:ext cx="7681664" cy="634082"/>
          </a:xfrm>
        </p:spPr>
        <p:txBody>
          <a:bodyPr/>
          <a:lstStyle/>
          <a:p>
            <a:pPr fontAlgn="auto">
              <a:spcAft>
                <a:spcPts val="0"/>
              </a:spcAft>
              <a:defRPr/>
            </a:pPr>
            <a:r>
              <a:rPr lang="it-IT" sz="2800" dirty="0" smtClean="0"/>
              <a:t>Convenzione NY</a:t>
            </a:r>
          </a:p>
        </p:txBody>
      </p:sp>
      <p:sp>
        <p:nvSpPr>
          <p:cNvPr id="39939" name="Rectangle 3"/>
          <p:cNvSpPr>
            <a:spLocks noGrp="1" noChangeArrowheads="1"/>
          </p:cNvSpPr>
          <p:nvPr>
            <p:ph idx="1"/>
          </p:nvPr>
        </p:nvSpPr>
        <p:spPr>
          <a:xfrm>
            <a:off x="323528" y="1124744"/>
            <a:ext cx="7753672" cy="5544616"/>
          </a:xfrm>
        </p:spPr>
        <p:txBody>
          <a:bodyPr>
            <a:normAutofit/>
          </a:bodyPr>
          <a:lstStyle/>
          <a:p>
            <a:pPr marL="274320" indent="-274320" fontAlgn="auto">
              <a:spcAft>
                <a:spcPts val="0"/>
              </a:spcAft>
              <a:buFont typeface="Wingdings 2"/>
              <a:buChar char=""/>
              <a:defRPr/>
            </a:pPr>
            <a:r>
              <a:rPr lang="it-IT" sz="2400" dirty="0" smtClean="0"/>
              <a:t>Convenzione internazionale sui diritti dell’infanzia approvata dalla Assemblea Generale delle Nazioni Uniteli il 20 novembre 1989, è stata sottoscritta da tutti i paesi, salvo USA e Somalia, ed è stata ratificata dall’Italia con legge 27 maggio 1991 n. 176</a:t>
            </a:r>
          </a:p>
          <a:p>
            <a:r>
              <a:rPr lang="it-IT" sz="2400" dirty="0" smtClean="0"/>
              <a:t> riconoscimento dei </a:t>
            </a:r>
            <a:r>
              <a:rPr lang="it-IT" sz="2400" dirty="0"/>
              <a:t>seguenti diritti fondamentali: </a:t>
            </a:r>
          </a:p>
          <a:p>
            <a:r>
              <a:rPr lang="it-IT" sz="2400" dirty="0"/>
              <a:t>il diritto al nome e alla cittadinanza (artt. 7 e 8); </a:t>
            </a:r>
          </a:p>
          <a:p>
            <a:r>
              <a:rPr lang="it-IT" sz="2400" dirty="0"/>
              <a:t>il diritto alla famiglia (artt. 5, 9, 18, 27); </a:t>
            </a:r>
          </a:p>
          <a:p>
            <a:r>
              <a:rPr lang="it-IT" sz="2400" dirty="0"/>
              <a:t>il diritto di partecipare ed esprimersi (artt. 12, 13 e 15);</a:t>
            </a:r>
          </a:p>
          <a:p>
            <a:r>
              <a:rPr lang="it-IT" sz="2400" dirty="0"/>
              <a:t> il diritto alla libertà di coscienza (artt. 14 e 30);</a:t>
            </a:r>
          </a:p>
          <a:p>
            <a:r>
              <a:rPr lang="it-IT" sz="2400" dirty="0"/>
              <a:t> il diritto ad ottenere la protezione da ogni trattamento degradante (artt. 16, 19 e 37).</a:t>
            </a:r>
          </a:p>
          <a:p>
            <a:pPr marL="274320" indent="-274320" fontAlgn="auto">
              <a:spcAft>
                <a:spcPts val="0"/>
              </a:spcAft>
              <a:buFont typeface="Wingdings 2"/>
              <a:buChar char=""/>
              <a:defRPr/>
            </a:pPr>
            <a:endParaRPr lang="it-IT"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additive="base">
                                        <p:cTn id="7" dur="500" fill="hold"/>
                                        <p:tgtEl>
                                          <p:spTgt spid="39938"/>
                                        </p:tgtEl>
                                        <p:attrNameLst>
                                          <p:attrName>ppt_x</p:attrName>
                                        </p:attrNameLst>
                                      </p:cBhvr>
                                      <p:tavLst>
                                        <p:tav tm="0">
                                          <p:val>
                                            <p:strVal val="#ppt_x"/>
                                          </p:val>
                                        </p:tav>
                                        <p:tav tm="100000">
                                          <p:val>
                                            <p:strVal val="#ppt_x"/>
                                          </p:val>
                                        </p:tav>
                                      </p:tavLst>
                                    </p:anim>
                                    <p:anim calcmode="lin" valueType="num">
                                      <p:cBhvr additive="base">
                                        <p:cTn id="8" dur="500" fill="hold"/>
                                        <p:tgtEl>
                                          <p:spTgt spid="399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1" end="1"/>
                                            </p:txEl>
                                          </p:spTgt>
                                        </p:tgtEl>
                                        <p:attrNameLst>
                                          <p:attrName>style.visibility</p:attrName>
                                        </p:attrNameLst>
                                      </p:cBhvr>
                                      <p:to>
                                        <p:strVal val="visible"/>
                                      </p:to>
                                    </p:set>
                                    <p:anim calcmode="lin" valueType="num">
                                      <p:cBhvr additive="base">
                                        <p:cTn id="19" dur="5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9">
                                            <p:txEl>
                                              <p:pRg st="2" end="2"/>
                                            </p:txEl>
                                          </p:spTgt>
                                        </p:tgtEl>
                                        <p:attrNameLst>
                                          <p:attrName>style.visibility</p:attrName>
                                        </p:attrNameLst>
                                      </p:cBhvr>
                                      <p:to>
                                        <p:strVal val="visible"/>
                                      </p:to>
                                    </p:set>
                                    <p:anim calcmode="lin" valueType="num">
                                      <p:cBhvr additive="base">
                                        <p:cTn id="25"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9939">
                                            <p:txEl>
                                              <p:pRg st="3" end="3"/>
                                            </p:txEl>
                                          </p:spTgt>
                                        </p:tgtEl>
                                        <p:attrNameLst>
                                          <p:attrName>style.visibility</p:attrName>
                                        </p:attrNameLst>
                                      </p:cBhvr>
                                      <p:to>
                                        <p:strVal val="visible"/>
                                      </p:to>
                                    </p:set>
                                    <p:anim calcmode="lin" valueType="num">
                                      <p:cBhvr additive="base">
                                        <p:cTn id="31" dur="500" fill="hold"/>
                                        <p:tgtEl>
                                          <p:spTgt spid="3993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99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9939">
                                            <p:txEl>
                                              <p:pRg st="4" end="4"/>
                                            </p:txEl>
                                          </p:spTgt>
                                        </p:tgtEl>
                                        <p:attrNameLst>
                                          <p:attrName>style.visibility</p:attrName>
                                        </p:attrNameLst>
                                      </p:cBhvr>
                                      <p:to>
                                        <p:strVal val="visible"/>
                                      </p:to>
                                    </p:set>
                                    <p:anim calcmode="lin" valueType="num">
                                      <p:cBhvr additive="base">
                                        <p:cTn id="37" dur="500" fill="hold"/>
                                        <p:tgtEl>
                                          <p:spTgt spid="3993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99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9939">
                                            <p:txEl>
                                              <p:pRg st="5" end="5"/>
                                            </p:txEl>
                                          </p:spTgt>
                                        </p:tgtEl>
                                        <p:attrNameLst>
                                          <p:attrName>style.visibility</p:attrName>
                                        </p:attrNameLst>
                                      </p:cBhvr>
                                      <p:to>
                                        <p:strVal val="visible"/>
                                      </p:to>
                                    </p:set>
                                    <p:anim calcmode="lin" valueType="num">
                                      <p:cBhvr additive="base">
                                        <p:cTn id="43" dur="500" fill="hold"/>
                                        <p:tgtEl>
                                          <p:spTgt spid="3993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99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9939">
                                            <p:txEl>
                                              <p:pRg st="6" end="6"/>
                                            </p:txEl>
                                          </p:spTgt>
                                        </p:tgtEl>
                                        <p:attrNameLst>
                                          <p:attrName>style.visibility</p:attrName>
                                        </p:attrNameLst>
                                      </p:cBhvr>
                                      <p:to>
                                        <p:strVal val="visible"/>
                                      </p:to>
                                    </p:set>
                                    <p:anim calcmode="lin" valueType="num">
                                      <p:cBhvr additive="base">
                                        <p:cTn id="49" dur="500" fill="hold"/>
                                        <p:tgtEl>
                                          <p:spTgt spid="3993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99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
            </a:r>
            <a:br>
              <a:rPr lang="it-IT" sz="2800" dirty="0" smtClean="0"/>
            </a:br>
            <a:r>
              <a:rPr lang="it-IT" sz="2800" dirty="0" smtClean="0"/>
              <a:t>CARTA </a:t>
            </a:r>
            <a:r>
              <a:rPr lang="it-IT" sz="2800" dirty="0"/>
              <a:t>DEI DIRITTI FONDAMENTALI</a:t>
            </a:r>
            <a:br>
              <a:rPr lang="it-IT" sz="2800" dirty="0"/>
            </a:br>
            <a:r>
              <a:rPr lang="it-IT" sz="2800" dirty="0"/>
              <a:t>DELL'UNIONE </a:t>
            </a:r>
            <a:r>
              <a:rPr lang="it-IT" sz="2800" dirty="0" smtClean="0"/>
              <a:t>EUROPEA (2000)</a:t>
            </a:r>
            <a:r>
              <a:rPr lang="it-IT" dirty="0"/>
              <a:t/>
            </a:r>
            <a:br>
              <a:rPr lang="it-IT" dirty="0"/>
            </a:br>
            <a:endParaRPr lang="it-IT" dirty="0"/>
          </a:p>
        </p:txBody>
      </p:sp>
      <p:sp>
        <p:nvSpPr>
          <p:cNvPr id="3" name="Segnaposto contenuto 2"/>
          <p:cNvSpPr>
            <a:spLocks noGrp="1"/>
          </p:cNvSpPr>
          <p:nvPr>
            <p:ph idx="1"/>
          </p:nvPr>
        </p:nvSpPr>
        <p:spPr/>
        <p:txBody>
          <a:bodyPr>
            <a:normAutofit/>
          </a:bodyPr>
          <a:lstStyle/>
          <a:p>
            <a:r>
              <a:rPr lang="it-IT" dirty="0"/>
              <a:t>Articolo 24</a:t>
            </a:r>
          </a:p>
          <a:p>
            <a:r>
              <a:rPr lang="it-IT" dirty="0"/>
              <a:t>Diritti del bambino</a:t>
            </a:r>
          </a:p>
          <a:p>
            <a:r>
              <a:rPr lang="it-IT" dirty="0" smtClean="0"/>
              <a:t>1.I </a:t>
            </a:r>
            <a:r>
              <a:rPr lang="it-IT" dirty="0"/>
              <a:t>bambini hanno diritto alla protezione e alle cure necessarie per il loro benessere. Essi </a:t>
            </a:r>
            <a:r>
              <a:rPr lang="it-IT" dirty="0" smtClean="0"/>
              <a:t>possono esprimere </a:t>
            </a:r>
            <a:r>
              <a:rPr lang="it-IT" dirty="0"/>
              <a:t>liberamente la propria opinione; questa viene presa in considerazione sulle questioni che </a:t>
            </a:r>
            <a:r>
              <a:rPr lang="it-IT" dirty="0" smtClean="0"/>
              <a:t>li riguardano </a:t>
            </a:r>
            <a:r>
              <a:rPr lang="it-IT" dirty="0"/>
              <a:t>in funzione della loro </a:t>
            </a:r>
            <a:r>
              <a:rPr lang="it-IT" dirty="0" smtClean="0"/>
              <a:t>età </a:t>
            </a:r>
            <a:r>
              <a:rPr lang="it-IT" dirty="0"/>
              <a:t>e della loro </a:t>
            </a:r>
            <a:r>
              <a:rPr lang="it-IT" dirty="0" smtClean="0"/>
              <a:t>maturit</a:t>
            </a:r>
            <a:r>
              <a:rPr lang="it-IT" dirty="0"/>
              <a:t>à</a:t>
            </a:r>
            <a:r>
              <a:rPr lang="it-IT" dirty="0" smtClean="0"/>
              <a:t>.</a:t>
            </a:r>
            <a:endParaRPr lang="it-IT" dirty="0"/>
          </a:p>
          <a:p>
            <a:r>
              <a:rPr lang="it-IT" dirty="0" smtClean="0"/>
              <a:t>2.In </a:t>
            </a:r>
            <a:r>
              <a:rPr lang="it-IT" dirty="0"/>
              <a:t>tutti gli atti relativi ai bambini, siano essi compiuti da </a:t>
            </a:r>
            <a:r>
              <a:rPr lang="it-IT" dirty="0" smtClean="0"/>
              <a:t>autorità </a:t>
            </a:r>
            <a:r>
              <a:rPr lang="it-IT" dirty="0"/>
              <a:t>pubbliche o da istituzioni </a:t>
            </a:r>
            <a:r>
              <a:rPr lang="it-IT" dirty="0" err="1" smtClean="0"/>
              <a:t>private,l'interesse</a:t>
            </a:r>
            <a:r>
              <a:rPr lang="it-IT" dirty="0" smtClean="0"/>
              <a:t> </a:t>
            </a:r>
            <a:r>
              <a:rPr lang="it-IT" dirty="0"/>
              <a:t>superiore del bambino deve essere considerato preminente.</a:t>
            </a:r>
          </a:p>
          <a:p>
            <a:pPr marL="114300" indent="0">
              <a:buNone/>
            </a:pPr>
            <a:r>
              <a:rPr lang="it-IT" dirty="0" smtClean="0"/>
              <a:t>3. Ogni </a:t>
            </a:r>
            <a:r>
              <a:rPr lang="it-IT" dirty="0"/>
              <a:t>bambino ha diritto di intrattenere regolarmente relazioni personali e contatti diretti con i </a:t>
            </a:r>
            <a:r>
              <a:rPr lang="it-IT" dirty="0" smtClean="0"/>
              <a:t>due genitori</a:t>
            </a:r>
            <a:r>
              <a:rPr lang="it-IT" dirty="0"/>
              <a:t>, salvo qualora </a:t>
            </a:r>
            <a:r>
              <a:rPr lang="it-IT" dirty="0" smtClean="0"/>
              <a:t>ciò </a:t>
            </a:r>
            <a:r>
              <a:rPr lang="it-IT" dirty="0"/>
              <a:t>sia contrario al suo </a:t>
            </a:r>
            <a:r>
              <a:rPr lang="it-IT" dirty="0" smtClean="0"/>
              <a:t>interesse</a:t>
            </a:r>
            <a:endParaRPr lang="it-IT" dirty="0"/>
          </a:p>
          <a:p>
            <a:endParaRPr lang="it-IT" dirty="0"/>
          </a:p>
        </p:txBody>
      </p:sp>
    </p:spTree>
    <p:extLst>
      <p:ext uri="{BB962C8B-B14F-4D97-AF65-F5344CB8AC3E}">
        <p14:creationId xmlns:p14="http://schemas.microsoft.com/office/powerpoint/2010/main" val="2001049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b="1" dirty="0" smtClean="0"/>
              <a:t/>
            </a:r>
            <a:br>
              <a:rPr lang="it-IT" sz="2800" b="1" dirty="0" smtClean="0"/>
            </a:br>
            <a:r>
              <a:rPr lang="it-IT" sz="2800" b="1" dirty="0" smtClean="0"/>
              <a:t>Convenzione </a:t>
            </a:r>
            <a:r>
              <a:rPr lang="it-IT" sz="2800" b="1" dirty="0"/>
              <a:t>del Consiglio d'Europa contro la violenza sulle donne</a:t>
            </a:r>
            <a:r>
              <a:rPr lang="it-IT" b="1" dirty="0"/>
              <a:t/>
            </a:r>
            <a:br>
              <a:rPr lang="it-IT" b="1" dirty="0"/>
            </a:br>
            <a:endParaRPr lang="it-IT" dirty="0"/>
          </a:p>
        </p:txBody>
      </p:sp>
      <p:sp>
        <p:nvSpPr>
          <p:cNvPr id="3" name="Segnaposto contenuto 2"/>
          <p:cNvSpPr>
            <a:spLocks noGrp="1"/>
          </p:cNvSpPr>
          <p:nvPr>
            <p:ph idx="1"/>
          </p:nvPr>
        </p:nvSpPr>
        <p:spPr/>
        <p:txBody>
          <a:bodyPr/>
          <a:lstStyle/>
          <a:p>
            <a:r>
              <a:rPr lang="it-IT" dirty="0"/>
              <a:t>La Convenzione di Istanbul, aperta alla firma l’11 maggio del 2011, costituisce oggi il trattato internazionale di più ampia portata per affrontare questo orribile fenomeno e tra i suoi principali obiettivi ha la prevenzione della violenza contro le donne, la protezione delle vittime e la perseguibilità penale degli aggressori. La Convenzione mira inoltre a promuovere l’eliminazione delle discriminazioni per raggiungere una maggiore uguaglianza tra donne e uomini. </a:t>
            </a:r>
            <a:endParaRPr lang="it-IT" dirty="0" smtClean="0"/>
          </a:p>
          <a:p>
            <a:r>
              <a:rPr lang="it-IT" b="1" dirty="0" smtClean="0"/>
              <a:t>Ma </a:t>
            </a:r>
            <a:r>
              <a:rPr lang="it-IT" b="1" dirty="0"/>
              <a:t>l’aspetto più innovativo del testo è senz’altro rappresentato dal fatto che la Convenzione riconosce la violenza sulle donne come una violazione dei diritti umani e una forma di discriminazione.</a:t>
            </a:r>
          </a:p>
        </p:txBody>
      </p:sp>
    </p:spTree>
    <p:extLst>
      <p:ext uri="{BB962C8B-B14F-4D97-AF65-F5344CB8AC3E}">
        <p14:creationId xmlns:p14="http://schemas.microsoft.com/office/powerpoint/2010/main" val="472428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Convenzione europea sull’esercizio dei diritti dei minori </a:t>
            </a:r>
            <a:endParaRPr lang="it-IT" sz="2800" dirty="0"/>
          </a:p>
        </p:txBody>
      </p:sp>
      <p:sp>
        <p:nvSpPr>
          <p:cNvPr id="3" name="Segnaposto contenuto 2"/>
          <p:cNvSpPr>
            <a:spLocks noGrp="1"/>
          </p:cNvSpPr>
          <p:nvPr>
            <p:ph idx="1"/>
          </p:nvPr>
        </p:nvSpPr>
        <p:spPr/>
        <p:txBody>
          <a:bodyPr>
            <a:normAutofit/>
          </a:bodyPr>
          <a:lstStyle/>
          <a:p>
            <a:endParaRPr lang="it-IT" dirty="0"/>
          </a:p>
          <a:p>
            <a:r>
              <a:rPr lang="it-IT" dirty="0"/>
              <a:t>il 25 gennaio 1996, è entrata in vigore il </a:t>
            </a:r>
            <a:r>
              <a:rPr lang="it-IT" dirty="0" smtClean="0"/>
              <a:t>1°luglio </a:t>
            </a:r>
            <a:r>
              <a:rPr lang="it-IT" dirty="0"/>
              <a:t>2000. Gli Stati parti della Convenzione sono 10, mentre </a:t>
            </a:r>
            <a:r>
              <a:rPr lang="it-IT" dirty="0" smtClean="0"/>
              <a:t>gli </a:t>
            </a:r>
            <a:r>
              <a:rPr lang="it-IT" dirty="0"/>
              <a:t>Stati </a:t>
            </a:r>
            <a:r>
              <a:rPr lang="it-IT" dirty="0" smtClean="0"/>
              <a:t>firmatari </a:t>
            </a:r>
            <a:r>
              <a:rPr lang="it-IT" dirty="0"/>
              <a:t>che non hanno proceduto alla ratifica sono 14 (ultimo </a:t>
            </a:r>
            <a:r>
              <a:rPr lang="it-IT" dirty="0" smtClean="0"/>
              <a:t>aggiornamento</a:t>
            </a:r>
            <a:r>
              <a:rPr lang="it-IT" dirty="0"/>
              <a:t>: </a:t>
            </a:r>
            <a:r>
              <a:rPr lang="it-IT" dirty="0" smtClean="0"/>
              <a:t>4maggio </a:t>
            </a:r>
            <a:r>
              <a:rPr lang="it-IT" dirty="0"/>
              <a:t>2006). </a:t>
            </a:r>
            <a:endParaRPr lang="it-IT" dirty="0" smtClean="0"/>
          </a:p>
          <a:p>
            <a:r>
              <a:rPr lang="it-IT" dirty="0" smtClean="0"/>
              <a:t>È </a:t>
            </a:r>
            <a:r>
              <a:rPr lang="it-IT" dirty="0"/>
              <a:t>stata firmata dall'Italia al momento </a:t>
            </a:r>
            <a:r>
              <a:rPr lang="it-IT" dirty="0" smtClean="0"/>
              <a:t>dell'adozione </a:t>
            </a:r>
            <a:r>
              <a:rPr lang="it-IT" dirty="0"/>
              <a:t>e </a:t>
            </a:r>
            <a:r>
              <a:rPr lang="it-IT" dirty="0" smtClean="0"/>
              <a:t>ratificata </a:t>
            </a:r>
            <a:r>
              <a:rPr lang="it-IT" dirty="0"/>
              <a:t>con legge n. 77 del 20 marzo </a:t>
            </a:r>
            <a:r>
              <a:rPr lang="it-IT" dirty="0" smtClean="0"/>
              <a:t>2003.</a:t>
            </a:r>
          </a:p>
          <a:p>
            <a:r>
              <a:rPr lang="it-IT" dirty="0" smtClean="0"/>
              <a:t>Lo </a:t>
            </a:r>
            <a:r>
              <a:rPr lang="it-IT" dirty="0"/>
              <a:t>strumento di ratifica </a:t>
            </a:r>
            <a:r>
              <a:rPr lang="it-IT" dirty="0" smtClean="0"/>
              <a:t>è </a:t>
            </a:r>
            <a:r>
              <a:rPr lang="it-IT" dirty="0"/>
              <a:t>stato </a:t>
            </a:r>
            <a:r>
              <a:rPr lang="it-IT" dirty="0" smtClean="0"/>
              <a:t>depositato </a:t>
            </a:r>
            <a:r>
              <a:rPr lang="it-IT" dirty="0"/>
              <a:t>dal governo italiano al Segretario Generale del Consiglio </a:t>
            </a:r>
            <a:r>
              <a:rPr lang="it-IT" dirty="0" smtClean="0"/>
              <a:t>d'Europa </a:t>
            </a:r>
            <a:r>
              <a:rPr lang="it-IT" dirty="0"/>
              <a:t>il </a:t>
            </a:r>
            <a:r>
              <a:rPr lang="it-IT" dirty="0" smtClean="0"/>
              <a:t>4luglio 2003</a:t>
            </a:r>
            <a:endParaRPr lang="it-IT" dirty="0"/>
          </a:p>
          <a:p>
            <a:r>
              <a:rPr lang="it-IT" b="1" dirty="0"/>
              <a:t>L</a:t>
            </a:r>
            <a:r>
              <a:rPr lang="it-IT" b="1" dirty="0" smtClean="0"/>
              <a:t>a </a:t>
            </a:r>
            <a:r>
              <a:rPr lang="it-IT" b="1" dirty="0"/>
              <a:t>Convenzione è entrata ufficialmente in vigore nel nostro</a:t>
            </a:r>
          </a:p>
          <a:p>
            <a:r>
              <a:rPr lang="it-IT" b="1" dirty="0"/>
              <a:t>paese il 1° novembre </a:t>
            </a:r>
            <a:r>
              <a:rPr lang="it-IT" b="1" dirty="0" smtClean="0"/>
              <a:t>2003</a:t>
            </a:r>
            <a:endParaRPr lang="it-IT" b="1" dirty="0"/>
          </a:p>
          <a:p>
            <a:endParaRPr lang="it-IT" dirty="0"/>
          </a:p>
        </p:txBody>
      </p:sp>
    </p:spTree>
    <p:extLst>
      <p:ext uri="{BB962C8B-B14F-4D97-AF65-F5344CB8AC3E}">
        <p14:creationId xmlns:p14="http://schemas.microsoft.com/office/powerpoint/2010/main" val="2851854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323850" y="533400"/>
            <a:ext cx="6364288" cy="663575"/>
          </a:xfrm>
        </p:spPr>
        <p:txBody>
          <a:bodyPr>
            <a:normAutofit/>
          </a:bodyPr>
          <a:lstStyle/>
          <a:p>
            <a:pPr>
              <a:defRPr/>
            </a:pPr>
            <a:r>
              <a:rPr lang="it-IT" sz="3200" dirty="0" smtClean="0"/>
              <a:t>Convenzione europea </a:t>
            </a:r>
            <a:endParaRPr lang="it-IT" sz="3200" dirty="0"/>
          </a:p>
        </p:txBody>
      </p:sp>
      <p:sp>
        <p:nvSpPr>
          <p:cNvPr id="6" name="Sottotitolo 5"/>
          <p:cNvSpPr>
            <a:spLocks noGrp="1"/>
          </p:cNvSpPr>
          <p:nvPr>
            <p:ph type="subTitle" idx="1"/>
          </p:nvPr>
        </p:nvSpPr>
        <p:spPr>
          <a:xfrm>
            <a:off x="323850" y="1341438"/>
            <a:ext cx="8208963" cy="5255914"/>
          </a:xfrm>
        </p:spPr>
        <p:txBody>
          <a:bodyPr>
            <a:noAutofit/>
          </a:bodyPr>
          <a:lstStyle/>
          <a:p>
            <a:pPr>
              <a:buFont typeface="Wingdings 3" pitchFamily="18" charset="2"/>
              <a:buNone/>
              <a:defRPr/>
            </a:pPr>
            <a:r>
              <a:rPr lang="it-IT" sz="2800" dirty="0">
                <a:latin typeface="+mj-lt"/>
              </a:rPr>
              <a:t>L’art. 3 riguarda il “Diritto di essere informato e di esprimere la propria opinione nei procedimenti”, e stabilisce che al minore avente capacità di discernimento sono riconosciuti, nei procedimenti giudiziari che lo </a:t>
            </a:r>
            <a:r>
              <a:rPr lang="it-IT" sz="2800" dirty="0" smtClean="0">
                <a:latin typeface="+mj-lt"/>
              </a:rPr>
              <a:t>riguardano, </a:t>
            </a:r>
            <a:r>
              <a:rPr lang="it-IT" sz="2800" b="1" dirty="0">
                <a:latin typeface="+mj-lt"/>
              </a:rPr>
              <a:t>i seguenti tre diritti</a:t>
            </a:r>
            <a:r>
              <a:rPr lang="it-IT" sz="2800" dirty="0">
                <a:latin typeface="+mj-lt"/>
              </a:rPr>
              <a:t>, “di cui egli stesso può chiedere di beneficiare</a:t>
            </a:r>
            <a:r>
              <a:rPr lang="it-IT" sz="2800" dirty="0" smtClean="0">
                <a:latin typeface="+mj-lt"/>
              </a:rPr>
              <a:t>”:</a:t>
            </a:r>
          </a:p>
          <a:p>
            <a:pPr>
              <a:buFont typeface="Wingdings 3" pitchFamily="18" charset="2"/>
              <a:buNone/>
              <a:defRPr/>
            </a:pPr>
            <a:r>
              <a:rPr lang="it-IT" sz="2800" dirty="0" smtClean="0">
                <a:latin typeface="+mj-lt"/>
              </a:rPr>
              <a:t> </a:t>
            </a:r>
            <a:r>
              <a:rPr lang="it-IT" sz="2800" dirty="0">
                <a:latin typeface="+mj-lt"/>
              </a:rPr>
              <a:t>1</a:t>
            </a:r>
            <a:r>
              <a:rPr lang="it-IT" sz="2800" dirty="0" smtClean="0">
                <a:latin typeface="+mj-lt"/>
              </a:rPr>
              <a:t>) </a:t>
            </a:r>
            <a:r>
              <a:rPr lang="it-IT" sz="2800" dirty="0">
                <a:latin typeface="+mj-lt"/>
              </a:rPr>
              <a:t>ricevere ogni informazione pertinente</a:t>
            </a:r>
            <a:r>
              <a:rPr lang="it-IT" sz="2800" dirty="0" smtClean="0">
                <a:latin typeface="+mj-lt"/>
              </a:rPr>
              <a:t>;</a:t>
            </a:r>
          </a:p>
          <a:p>
            <a:pPr>
              <a:buFont typeface="Wingdings 3" pitchFamily="18" charset="2"/>
              <a:buNone/>
              <a:defRPr/>
            </a:pPr>
            <a:r>
              <a:rPr lang="it-IT" sz="2800" dirty="0" smtClean="0">
                <a:latin typeface="+mj-lt"/>
              </a:rPr>
              <a:t> </a:t>
            </a:r>
            <a:r>
              <a:rPr lang="it-IT" sz="2800" dirty="0">
                <a:latin typeface="+mj-lt"/>
              </a:rPr>
              <a:t>2</a:t>
            </a:r>
            <a:r>
              <a:rPr lang="it-IT" sz="2800" dirty="0" smtClean="0">
                <a:latin typeface="+mj-lt"/>
              </a:rPr>
              <a:t>) </a:t>
            </a:r>
            <a:r>
              <a:rPr lang="it-IT" sz="2800" dirty="0">
                <a:latin typeface="+mj-lt"/>
              </a:rPr>
              <a:t>essere consultato ed esprimere la propria opinione</a:t>
            </a:r>
            <a:r>
              <a:rPr lang="it-IT" sz="2800" dirty="0" smtClean="0">
                <a:latin typeface="+mj-lt"/>
              </a:rPr>
              <a:t>;</a:t>
            </a:r>
          </a:p>
          <a:p>
            <a:pPr>
              <a:buFont typeface="Wingdings 3" pitchFamily="18" charset="2"/>
              <a:buNone/>
              <a:defRPr/>
            </a:pPr>
            <a:r>
              <a:rPr lang="it-IT" sz="2800" dirty="0" smtClean="0">
                <a:latin typeface="+mj-lt"/>
              </a:rPr>
              <a:t>3) </a:t>
            </a:r>
            <a:r>
              <a:rPr lang="it-IT" sz="2800" dirty="0">
                <a:latin typeface="+mj-lt"/>
              </a:rPr>
              <a:t>essere informato delle possibili conseguenze di tale opinione e delle decisioni relative</a:t>
            </a:r>
          </a:p>
        </p:txBody>
      </p:sp>
      <p:sp>
        <p:nvSpPr>
          <p:cNvPr id="13316" name="Segnaposto numero diapositiva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001AE9-5F1B-4C38-BC1A-92D1998DE718}" type="slidenum">
              <a:rPr lang="it-IT" altLang="it-IT" smtClean="0">
                <a:solidFill>
                  <a:srgbClr val="0A304A"/>
                </a:solidFill>
              </a:rPr>
              <a:pPr/>
              <a:t>17</a:t>
            </a:fld>
            <a:endParaRPr lang="it-IT" altLang="it-IT" smtClean="0">
              <a:solidFill>
                <a:srgbClr val="0A304A"/>
              </a:solidFill>
            </a:endParaRPr>
          </a:p>
        </p:txBody>
      </p:sp>
    </p:spTree>
    <p:extLst>
      <p:ext uri="{BB962C8B-B14F-4D97-AF65-F5344CB8AC3E}">
        <p14:creationId xmlns:p14="http://schemas.microsoft.com/office/powerpoint/2010/main" val="2093428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buFont typeface="Wingdings 3" pitchFamily="18" charset="2"/>
              <a:buNone/>
              <a:defRPr/>
            </a:pPr>
            <a:r>
              <a:rPr lang="it-IT" b="1" dirty="0" smtClean="0"/>
              <a:t>1-  </a:t>
            </a:r>
            <a:r>
              <a:rPr lang="it-IT" b="1" dirty="0"/>
              <a:t>ricevere ogni informazione pertinente</a:t>
            </a:r>
          </a:p>
          <a:p>
            <a:pPr>
              <a:buFont typeface="Wingdings 3" pitchFamily="18" charset="2"/>
              <a:buNone/>
              <a:defRPr/>
            </a:pPr>
            <a:r>
              <a:rPr lang="it-IT" dirty="0"/>
              <a:t>Pur senza attribuire al minore una capacità processuale autonoma con riferimento all’oggetto del giudizio, la Convenzione gli riconosce tuttavia il diritto di chiedere qualcosa al giudice.</a:t>
            </a:r>
          </a:p>
          <a:p>
            <a:pPr>
              <a:buFont typeface="Wingdings 3" pitchFamily="18" charset="2"/>
              <a:buNone/>
              <a:defRPr/>
            </a:pPr>
            <a:r>
              <a:rPr lang="it-IT" dirty="0"/>
              <a:t>Lo scopo del diritto all’informazione è chiaro: si vuole mettere in grado il minore di formarsi un’opinione consapevole e di interloquire consapevolmente nel giudizio, esprimendo il suo parere, le sue preferenze e i suoi desideri.</a:t>
            </a:r>
          </a:p>
          <a:p>
            <a:pPr>
              <a:buFont typeface="Wingdings 3" pitchFamily="18" charset="2"/>
              <a:buNone/>
              <a:defRPr/>
            </a:pPr>
            <a:r>
              <a:rPr lang="it-IT" dirty="0"/>
              <a:t> La definizione di “informazioni pertinenti” </a:t>
            </a:r>
            <a:r>
              <a:rPr lang="it-IT" dirty="0" smtClean="0"/>
              <a:t>sono </a:t>
            </a:r>
            <a:r>
              <a:rPr lang="it-IT" dirty="0"/>
              <a:t>tali “le informazioni appropriate che, avuto riguardo all’età e al grado di discernimento del minore, gli vanno fornite per consentirgli di esercitare pienamente i suoi diritti, a meno che la comunicazione di tali informazioni non sia pregiudizievole al suo benessere</a:t>
            </a:r>
          </a:p>
          <a:p>
            <a:endParaRPr lang="it-IT" dirty="0"/>
          </a:p>
        </p:txBody>
      </p:sp>
    </p:spTree>
    <p:extLst>
      <p:ext uri="{BB962C8B-B14F-4D97-AF65-F5344CB8AC3E}">
        <p14:creationId xmlns:p14="http://schemas.microsoft.com/office/powerpoint/2010/main" val="4139041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buFont typeface="Wingdings 3" pitchFamily="18" charset="2"/>
              <a:buNone/>
              <a:defRPr/>
            </a:pPr>
            <a:r>
              <a:rPr lang="it-IT" sz="1800" dirty="0"/>
              <a:t>2</a:t>
            </a:r>
            <a:r>
              <a:rPr lang="it-IT" sz="1800" dirty="0" smtClean="0"/>
              <a:t>) </a:t>
            </a:r>
            <a:r>
              <a:rPr lang="it-IT" sz="1800" dirty="0"/>
              <a:t>essere consultato ed esprimere la propria opinione</a:t>
            </a:r>
          </a:p>
          <a:p>
            <a:pPr>
              <a:buFont typeface="Wingdings 3" pitchFamily="18" charset="2"/>
              <a:buNone/>
              <a:defRPr/>
            </a:pPr>
            <a:r>
              <a:rPr lang="it-IT" sz="1800" dirty="0"/>
              <a:t>riconosce un altro fondamentale diritto al minore, forse il più importante e significativo: il diritto all’ascolto</a:t>
            </a:r>
            <a:r>
              <a:rPr lang="it-IT" sz="1800" dirty="0" smtClean="0"/>
              <a:t>.</a:t>
            </a:r>
          </a:p>
          <a:p>
            <a:pPr>
              <a:buFont typeface="Wingdings 3" pitchFamily="18" charset="2"/>
              <a:buNone/>
              <a:defRPr/>
            </a:pPr>
            <a:r>
              <a:rPr lang="it-IT" sz="1800" dirty="0" smtClean="0"/>
              <a:t> </a:t>
            </a:r>
            <a:r>
              <a:rPr lang="it-IT" sz="1800" dirty="0"/>
              <a:t>La sua collocazione in seconda posizione non è dovuta quindi a ragioni di importanza, bensì a ragioni di ordine logico: infatti il minore può esercitare utilmente questo nuovo diritto, in quanto prima gli siano stati forniti tutti gli elementi necessari a formarsi un’opinione consapevole</a:t>
            </a:r>
          </a:p>
          <a:p>
            <a:pPr marL="179705" indent="-179705">
              <a:spcAft>
                <a:spcPts val="0"/>
              </a:spcAft>
            </a:pPr>
            <a:r>
              <a:rPr lang="it-IT" sz="1800" kern="50" dirty="0">
                <a:latin typeface="Courier New"/>
                <a:ea typeface="SimSun"/>
                <a:cs typeface="Mangal"/>
              </a:rPr>
              <a:t>	</a:t>
            </a:r>
            <a:endParaRPr lang="it-IT" dirty="0"/>
          </a:p>
        </p:txBody>
      </p:sp>
    </p:spTree>
    <p:extLst>
      <p:ext uri="{BB962C8B-B14F-4D97-AF65-F5344CB8AC3E}">
        <p14:creationId xmlns:p14="http://schemas.microsoft.com/office/powerpoint/2010/main" val="3296803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179512" y="188640"/>
            <a:ext cx="7518276" cy="895623"/>
          </a:xfrm>
        </p:spPr>
        <p:txBody>
          <a:bodyPr/>
          <a:lstStyle/>
          <a:p>
            <a:r>
              <a:rPr lang="it-IT" altLang="it-IT" sz="2800" dirty="0">
                <a:solidFill>
                  <a:srgbClr val="000000"/>
                </a:solidFill>
                <a:effectLst>
                  <a:outerShdw blurRad="38100" dist="38100" dir="2700000" algn="tl">
                    <a:srgbClr val="C0C0C0"/>
                  </a:outerShdw>
                </a:effectLst>
              </a:rPr>
              <a:t>Concetto di </a:t>
            </a:r>
            <a:r>
              <a:rPr lang="it-IT" altLang="it-IT" sz="2800" dirty="0" smtClean="0">
                <a:solidFill>
                  <a:srgbClr val="000000"/>
                </a:solidFill>
                <a:effectLst>
                  <a:outerShdw blurRad="38100" dist="38100" dir="2700000" algn="tl">
                    <a:srgbClr val="C0C0C0"/>
                  </a:outerShdw>
                </a:effectLst>
              </a:rPr>
              <a:t>capacità giuridica</a:t>
            </a:r>
            <a:endParaRPr lang="it-IT" altLang="it-IT" sz="4000" dirty="0" smtClean="0"/>
          </a:p>
        </p:txBody>
      </p:sp>
      <p:sp>
        <p:nvSpPr>
          <p:cNvPr id="34819" name="Rectangle 3"/>
          <p:cNvSpPr>
            <a:spLocks noGrp="1" noChangeArrowheads="1"/>
          </p:cNvSpPr>
          <p:nvPr>
            <p:ph type="body" idx="4294967295"/>
          </p:nvPr>
        </p:nvSpPr>
        <p:spPr>
          <a:xfrm>
            <a:off x="179512" y="1268760"/>
            <a:ext cx="8075612" cy="4896544"/>
          </a:xfrm>
        </p:spPr>
        <p:txBody>
          <a:bodyPr>
            <a:normAutofit lnSpcReduction="10000"/>
          </a:bodyPr>
          <a:lstStyle/>
          <a:p>
            <a:r>
              <a:rPr lang="it-IT" dirty="0"/>
              <a:t>Già i primi due articoli del codice civile, contenuti nel Libro I “Delle persone e della famiglia”, operano la distinzione fra capacità giuridica (art. 1) </a:t>
            </a:r>
          </a:p>
          <a:p>
            <a:r>
              <a:rPr lang="it-IT" dirty="0"/>
              <a:t> capacità di agire (art. 2), </a:t>
            </a:r>
          </a:p>
          <a:p>
            <a:r>
              <a:rPr lang="it-IT" dirty="0"/>
              <a:t> capacità giuridica</a:t>
            </a:r>
            <a:r>
              <a:rPr lang="it-IT" b="1" dirty="0"/>
              <a:t> </a:t>
            </a:r>
            <a:r>
              <a:rPr lang="it-IT" dirty="0"/>
              <a:t>si acquista al momento della nascita, </a:t>
            </a:r>
          </a:p>
          <a:p>
            <a:r>
              <a:rPr lang="it-IT" dirty="0"/>
              <a:t>capacità di agire, ovvero</a:t>
            </a:r>
            <a:r>
              <a:rPr lang="it-IT" b="1" dirty="0"/>
              <a:t> </a:t>
            </a:r>
            <a:r>
              <a:rPr lang="it-IT" dirty="0"/>
              <a:t>la capacità di compiere tutti quegli atti per i quali la legge non stabilisce un’età diversa, si acquista con la maggiore età, fissata al compimento del diciottesimo </a:t>
            </a:r>
            <a:r>
              <a:rPr lang="it-IT" dirty="0" smtClean="0"/>
              <a:t>anno</a:t>
            </a:r>
          </a:p>
          <a:p>
            <a:r>
              <a:rPr lang="it-IT" dirty="0"/>
              <a:t>I minori d’età, pertanto, sono coloro che, non avendo ancora compiuto diciotto anni, sono privi della capacità di agire. Essi sono, di conseguenza, titolari di diritti e doveri diversi da quelli spettanti ai maggiorenni e definiti attraverso la relazione familiare, nell’ambito della quale sono individuati i soggetti obbligati nei loro confronti</a:t>
            </a:r>
          </a:p>
          <a:p>
            <a:endParaRPr lang="it-IT" altLang="it-IT" sz="2200" dirty="0" smtClean="0">
              <a:solidFill>
                <a:srgbClr val="000000"/>
              </a:solidFill>
            </a:endParaRPr>
          </a:p>
        </p:txBody>
      </p:sp>
    </p:spTree>
    <p:extLst>
      <p:ext uri="{BB962C8B-B14F-4D97-AF65-F5344CB8AC3E}">
        <p14:creationId xmlns:p14="http://schemas.microsoft.com/office/powerpoint/2010/main" val="2769555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additive="base">
                                        <p:cTn id="7" dur="500" fill="hold"/>
                                        <p:tgtEl>
                                          <p:spTgt spid="10242"/>
                                        </p:tgtEl>
                                        <p:attrNameLst>
                                          <p:attrName>ppt_x</p:attrName>
                                        </p:attrNameLst>
                                      </p:cBhvr>
                                      <p:tavLst>
                                        <p:tav tm="0">
                                          <p:val>
                                            <p:strVal val="#ppt_x"/>
                                          </p:val>
                                        </p:tav>
                                        <p:tav tm="100000">
                                          <p:val>
                                            <p:strVal val="#ppt_x"/>
                                          </p:val>
                                        </p:tav>
                                      </p:tavLst>
                                    </p:anim>
                                    <p:anim calcmode="lin" valueType="num">
                                      <p:cBhvr additive="base">
                                        <p:cTn id="8" dur="500" fill="hold"/>
                                        <p:tgtEl>
                                          <p:spTgt spid="10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0" end="0"/>
                                            </p:txEl>
                                          </p:spTgt>
                                        </p:tgtEl>
                                        <p:attrNameLst>
                                          <p:attrName>style.visibility</p:attrName>
                                        </p:attrNameLst>
                                      </p:cBhvr>
                                      <p:to>
                                        <p:strVal val="visible"/>
                                      </p:to>
                                    </p:set>
                                    <p:anim calcmode="lin" valueType="num">
                                      <p:cBhvr additive="base">
                                        <p:cTn id="13"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1" end="1"/>
                                            </p:txEl>
                                          </p:spTgt>
                                        </p:tgtEl>
                                        <p:attrNameLst>
                                          <p:attrName>style.visibility</p:attrName>
                                        </p:attrNameLst>
                                      </p:cBhvr>
                                      <p:to>
                                        <p:strVal val="visible"/>
                                      </p:to>
                                    </p:set>
                                    <p:anim calcmode="lin" valueType="num">
                                      <p:cBhvr additive="base">
                                        <p:cTn id="19"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additive="base">
                                        <p:cTn id="25"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19">
                                            <p:txEl>
                                              <p:pRg st="3" end="3"/>
                                            </p:txEl>
                                          </p:spTgt>
                                        </p:tgtEl>
                                        <p:attrNameLst>
                                          <p:attrName>style.visibility</p:attrName>
                                        </p:attrNameLst>
                                      </p:cBhvr>
                                      <p:to>
                                        <p:strVal val="visible"/>
                                      </p:to>
                                    </p:set>
                                    <p:anim calcmode="lin" valueType="num">
                                      <p:cBhvr additive="base">
                                        <p:cTn id="31"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4819">
                                            <p:txEl>
                                              <p:pRg st="4" end="4"/>
                                            </p:txEl>
                                          </p:spTgt>
                                        </p:tgtEl>
                                        <p:attrNameLst>
                                          <p:attrName>style.visibility</p:attrName>
                                        </p:attrNameLst>
                                      </p:cBhvr>
                                      <p:to>
                                        <p:strVal val="visible"/>
                                      </p:to>
                                    </p:set>
                                    <p:anim calcmode="lin" valueType="num">
                                      <p:cBhvr additive="base">
                                        <p:cTn id="37" dur="5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3481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323850" y="533400"/>
            <a:ext cx="6364288" cy="663575"/>
          </a:xfrm>
        </p:spPr>
        <p:txBody>
          <a:bodyPr>
            <a:normAutofit fontScale="90000"/>
          </a:bodyPr>
          <a:lstStyle/>
          <a:p>
            <a:pPr>
              <a:defRPr/>
            </a:pPr>
            <a:r>
              <a:rPr lang="it-IT" sz="3100" dirty="0" smtClean="0"/>
              <a:t>Convenzione</a:t>
            </a:r>
            <a:r>
              <a:rPr lang="it-IT" dirty="0" smtClean="0"/>
              <a:t> </a:t>
            </a:r>
            <a:r>
              <a:rPr lang="it-IT" sz="3100" dirty="0" smtClean="0"/>
              <a:t>europea</a:t>
            </a:r>
            <a:r>
              <a:rPr lang="it-IT" dirty="0" smtClean="0"/>
              <a:t> </a:t>
            </a:r>
            <a:endParaRPr lang="it-IT" dirty="0"/>
          </a:p>
        </p:txBody>
      </p:sp>
      <p:sp>
        <p:nvSpPr>
          <p:cNvPr id="6" name="Sottotitolo 5"/>
          <p:cNvSpPr>
            <a:spLocks noGrp="1"/>
          </p:cNvSpPr>
          <p:nvPr>
            <p:ph type="subTitle" idx="1"/>
          </p:nvPr>
        </p:nvSpPr>
        <p:spPr>
          <a:xfrm>
            <a:off x="323850" y="1341438"/>
            <a:ext cx="8208963" cy="5255914"/>
          </a:xfrm>
        </p:spPr>
        <p:txBody>
          <a:bodyPr>
            <a:noAutofit/>
          </a:bodyPr>
          <a:lstStyle/>
          <a:p>
            <a:pPr>
              <a:defRPr/>
            </a:pPr>
            <a:r>
              <a:rPr lang="it-IT" sz="2800" dirty="0"/>
              <a:t>3</a:t>
            </a:r>
            <a:r>
              <a:rPr lang="it-IT" sz="2800" dirty="0" smtClean="0"/>
              <a:t>) </a:t>
            </a:r>
            <a:r>
              <a:rPr lang="it-IT" sz="2800" dirty="0"/>
              <a:t>essere informato delle possibili conseguenze di tale opinione e delle decisioni relative</a:t>
            </a:r>
          </a:p>
          <a:p>
            <a:pPr>
              <a:defRPr/>
            </a:pPr>
            <a:r>
              <a:rPr lang="it-IT" sz="2800" dirty="0"/>
              <a:t>Deve essere  chiarito al minore direttamente dal giudice (o, più spesso, dall’avvocato/curatore oppure ancora dal tutore, dall’assistente sociale o dal genitore non in conflitto), con linguaggio semplice e calibrato in base alla sua età, </a:t>
            </a:r>
            <a:r>
              <a:rPr lang="it-IT" sz="2800" b="1" dirty="0"/>
              <a:t>in che modo è stato preso in considerazione il punto di vista che ha espresso e perché è stato deciso di accogliere o disattendere le sue eventuali richieste</a:t>
            </a:r>
            <a:endParaRPr lang="it-IT" sz="2800" dirty="0"/>
          </a:p>
        </p:txBody>
      </p:sp>
      <p:sp>
        <p:nvSpPr>
          <p:cNvPr id="13316" name="Segnaposto numero diapositiva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001AE9-5F1B-4C38-BC1A-92D1998DE718}" type="slidenum">
              <a:rPr lang="it-IT" altLang="it-IT" smtClean="0">
                <a:solidFill>
                  <a:srgbClr val="0A304A"/>
                </a:solidFill>
              </a:rPr>
              <a:pPr/>
              <a:t>20</a:t>
            </a:fld>
            <a:endParaRPr lang="it-IT" altLang="it-IT" smtClean="0">
              <a:solidFill>
                <a:srgbClr val="0A304A"/>
              </a:solidFill>
            </a:endParaRPr>
          </a:p>
        </p:txBody>
      </p:sp>
    </p:spTree>
    <p:extLst>
      <p:ext uri="{BB962C8B-B14F-4D97-AF65-F5344CB8AC3E}">
        <p14:creationId xmlns:p14="http://schemas.microsoft.com/office/powerpoint/2010/main" val="1263469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La Convenzione del Consiglio </a:t>
            </a:r>
            <a:r>
              <a:rPr lang="it-IT" dirty="0" smtClean="0"/>
              <a:t>d'Europa</a:t>
            </a:r>
          </a:p>
          <a:p>
            <a:r>
              <a:rPr lang="it-IT" dirty="0" smtClean="0"/>
              <a:t> </a:t>
            </a:r>
            <a:r>
              <a:rPr lang="it-IT" dirty="0"/>
              <a:t>(</a:t>
            </a:r>
            <a:r>
              <a:rPr lang="it-IT" b="1" dirty="0"/>
              <a:t>Lanzarote, 2007), ratificata e resa esecutiva con legge n. 172/2012</a:t>
            </a:r>
            <a:r>
              <a:rPr lang="it-IT" dirty="0"/>
              <a:t>, </a:t>
            </a:r>
            <a:endParaRPr lang="it-IT" dirty="0" smtClean="0"/>
          </a:p>
          <a:p>
            <a:r>
              <a:rPr lang="it-IT" dirty="0" smtClean="0"/>
              <a:t>ha </a:t>
            </a:r>
            <a:r>
              <a:rPr lang="it-IT" dirty="0"/>
              <a:t>introdotto numerose modifiche al codice penale sia nell'ambito dei delitti contro la persona, con particolare riferimento ai reati di pedofilia e di </a:t>
            </a:r>
            <a:r>
              <a:rPr lang="it-IT" dirty="0" err="1"/>
              <a:t>pedo-pornografia</a:t>
            </a:r>
            <a:r>
              <a:rPr lang="it-IT" dirty="0"/>
              <a:t>, anche ampliandone il ventaglio normativo, sia con riferimento al delitto di maltrattamenti in famiglia </a:t>
            </a:r>
          </a:p>
        </p:txBody>
      </p:sp>
    </p:spTree>
    <p:extLst>
      <p:ext uri="{BB962C8B-B14F-4D97-AF65-F5344CB8AC3E}">
        <p14:creationId xmlns:p14="http://schemas.microsoft.com/office/powerpoint/2010/main" val="1057693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a:t>La Convenzione del Consiglio </a:t>
            </a:r>
            <a:r>
              <a:rPr lang="it-IT" dirty="0" smtClean="0"/>
              <a:t>d'Europa</a:t>
            </a:r>
          </a:p>
          <a:p>
            <a:r>
              <a:rPr lang="it-IT" dirty="0" smtClean="0"/>
              <a:t> </a:t>
            </a:r>
            <a:r>
              <a:rPr lang="it-IT" dirty="0"/>
              <a:t>(</a:t>
            </a:r>
            <a:r>
              <a:rPr lang="it-IT" b="1" dirty="0"/>
              <a:t>Lanzarote, 2007), ratificata e resa esecutiva con legge n. 172/2012</a:t>
            </a:r>
            <a:r>
              <a:rPr lang="it-IT" dirty="0"/>
              <a:t>, </a:t>
            </a:r>
            <a:endParaRPr lang="it-IT" dirty="0" smtClean="0"/>
          </a:p>
          <a:p>
            <a:r>
              <a:rPr lang="it-IT" dirty="0"/>
              <a:t>La Legge 172/2012 interviene in vari modi nel rafforzare la posizione del minore contro le </a:t>
            </a:r>
            <a:r>
              <a:rPr lang="it-IT" dirty="0" smtClean="0"/>
              <a:t>possibili </a:t>
            </a:r>
            <a:r>
              <a:rPr lang="it-IT" dirty="0"/>
              <a:t>aggressioni provenienti dal mondo degli "adulti". </a:t>
            </a:r>
          </a:p>
          <a:p>
            <a:r>
              <a:rPr lang="it-IT" dirty="0"/>
              <a:t>Sul versante </a:t>
            </a:r>
            <a:r>
              <a:rPr lang="it-IT" dirty="0" smtClean="0"/>
              <a:t>della </a:t>
            </a:r>
            <a:r>
              <a:rPr lang="it-IT" dirty="0"/>
              <a:t>tutela penale, </a:t>
            </a:r>
            <a:r>
              <a:rPr lang="it-IT" b="1" dirty="0"/>
              <a:t>vengono ampliate e rese più severe molte fattispecie a tutela </a:t>
            </a:r>
            <a:r>
              <a:rPr lang="it-IT" b="1" dirty="0" smtClean="0"/>
              <a:t>dell’integrità psico</a:t>
            </a:r>
            <a:r>
              <a:rPr lang="it-IT" b="1" dirty="0"/>
              <a:t>-</a:t>
            </a:r>
            <a:r>
              <a:rPr lang="it-IT" b="1" dirty="0" smtClean="0"/>
              <a:t>fisica </a:t>
            </a:r>
            <a:r>
              <a:rPr lang="it-IT" b="1" dirty="0"/>
              <a:t>e sessuale del minore (Gatta, 2012): dall’introduzione del nuovo reato di </a:t>
            </a:r>
          </a:p>
          <a:p>
            <a:r>
              <a:rPr lang="it-IT" b="1" dirty="0"/>
              <a:t>"istigazione a pratiche di pedofilia e di </a:t>
            </a:r>
            <a:r>
              <a:rPr lang="it-IT" b="1" dirty="0" err="1"/>
              <a:t>pedopornografia</a:t>
            </a:r>
            <a:r>
              <a:rPr lang="it-IT" dirty="0"/>
              <a:t>" (art. </a:t>
            </a:r>
            <a:r>
              <a:rPr lang="it-IT" dirty="0" smtClean="0"/>
              <a:t>414bis</a:t>
            </a:r>
            <a:endParaRPr lang="it-IT" dirty="0"/>
          </a:p>
          <a:p>
            <a:r>
              <a:rPr lang="it-IT" dirty="0"/>
              <a:t>c.p.), alla riformulazione di </a:t>
            </a:r>
            <a:r>
              <a:rPr lang="it-IT" dirty="0" smtClean="0"/>
              <a:t>alcuni </a:t>
            </a:r>
            <a:r>
              <a:rPr lang="it-IT" dirty="0"/>
              <a:t>reati già previsti nell’ordinamento, con cospicui aumenti di pena per molte </a:t>
            </a:r>
            <a:r>
              <a:rPr lang="it-IT" dirty="0" smtClean="0"/>
              <a:t>fattispecie</a:t>
            </a:r>
            <a:endParaRPr lang="it-IT" dirty="0"/>
          </a:p>
          <a:p>
            <a:endParaRPr lang="it-IT" dirty="0" smtClean="0"/>
          </a:p>
        </p:txBody>
      </p:sp>
    </p:spTree>
    <p:extLst>
      <p:ext uri="{BB962C8B-B14F-4D97-AF65-F5344CB8AC3E}">
        <p14:creationId xmlns:p14="http://schemas.microsoft.com/office/powerpoint/2010/main" val="2362825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490066"/>
          </a:xfrm>
        </p:spPr>
        <p:txBody>
          <a:bodyPr/>
          <a:lstStyle/>
          <a:p>
            <a:endParaRPr lang="it-IT" dirty="0"/>
          </a:p>
        </p:txBody>
      </p:sp>
      <p:sp>
        <p:nvSpPr>
          <p:cNvPr id="3" name="Segnaposto contenuto 2"/>
          <p:cNvSpPr>
            <a:spLocks noGrp="1"/>
          </p:cNvSpPr>
          <p:nvPr>
            <p:ph idx="1"/>
          </p:nvPr>
        </p:nvSpPr>
        <p:spPr>
          <a:xfrm>
            <a:off x="457200" y="1196752"/>
            <a:ext cx="7620000" cy="5204048"/>
          </a:xfrm>
        </p:spPr>
        <p:txBody>
          <a:bodyPr>
            <a:normAutofit fontScale="92500" lnSpcReduction="10000"/>
          </a:bodyPr>
          <a:lstStyle/>
          <a:p>
            <a:r>
              <a:rPr lang="it-IT" dirty="0"/>
              <a:t>Quanto all’ascolto del minore nel procedimento penale, l'art. 5, comma 1 lettere c, d ed f, </a:t>
            </a:r>
            <a:r>
              <a:rPr lang="it-IT" dirty="0" smtClean="0"/>
              <a:t>prevede </a:t>
            </a:r>
            <a:r>
              <a:rPr lang="it-IT" dirty="0"/>
              <a:t>alcune modifiche molto significative, su cui è bene </a:t>
            </a:r>
            <a:r>
              <a:rPr lang="it-IT" dirty="0" smtClean="0"/>
              <a:t>soffermarsi</a:t>
            </a:r>
            <a:r>
              <a:rPr lang="it-IT" dirty="0"/>
              <a:t>.</a:t>
            </a:r>
          </a:p>
          <a:p>
            <a:r>
              <a:rPr lang="it-IT" dirty="0"/>
              <a:t>L’innovazione più importante è quella per cui la partecipazione di esperti in psicologia </a:t>
            </a:r>
            <a:r>
              <a:rPr lang="it-IT" dirty="0" smtClean="0"/>
              <a:t>infantile</a:t>
            </a:r>
            <a:r>
              <a:rPr lang="it-IT" dirty="0"/>
              <a:t>, fino ad oggi prevista solo quando il minore venga ascoltato dal giudice ai sensi dell’art. </a:t>
            </a:r>
          </a:p>
          <a:p>
            <a:r>
              <a:rPr lang="it-IT" dirty="0"/>
              <a:t>498 c.p.p., venga estesa anche all’ipotesi in cui ad </a:t>
            </a:r>
            <a:r>
              <a:rPr lang="it-IT" dirty="0" smtClean="0"/>
              <a:t>ascoltare </a:t>
            </a:r>
            <a:r>
              <a:rPr lang="it-IT" dirty="0"/>
              <a:t>il minore siano il pubblico ministero, la </a:t>
            </a:r>
            <a:r>
              <a:rPr lang="it-IT" dirty="0" smtClean="0"/>
              <a:t>polizia </a:t>
            </a:r>
            <a:r>
              <a:rPr lang="it-IT" dirty="0"/>
              <a:t>giudiziaria o il difensore nel corso delle indagini preliminari</a:t>
            </a:r>
            <a:r>
              <a:rPr lang="it-IT" dirty="0" smtClean="0"/>
              <a:t>.</a:t>
            </a:r>
          </a:p>
          <a:p>
            <a:r>
              <a:rPr lang="it-IT" dirty="0"/>
              <a:t>L'esame testimoniale del minorenne è condotto dal presidente su domande e contestazioni proposte dalle parti. Nell'esame il presidente può avvalersi dell'ausilio di un familiare del minore o di un esperto in psicologia infantile. Il presidente, sentite le parti, se ritiene che l'esame diretto del minore non possa nuocere alla serenità del teste, dispone con ordinanza che la deposizione prosegua nelle forme previste dai commi precedenti. L'ordinanza può essere revocata nel corso dell'esame.</a:t>
            </a:r>
          </a:p>
          <a:p>
            <a:endParaRPr lang="it-IT" dirty="0"/>
          </a:p>
        </p:txBody>
      </p:sp>
    </p:spTree>
    <p:extLst>
      <p:ext uri="{BB962C8B-B14F-4D97-AF65-F5344CB8AC3E}">
        <p14:creationId xmlns:p14="http://schemas.microsoft.com/office/powerpoint/2010/main" val="293934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16632"/>
            <a:ext cx="8077200" cy="1944216"/>
          </a:xfrm>
        </p:spPr>
        <p:txBody>
          <a:bodyPr/>
          <a:lstStyle/>
          <a:p>
            <a:r>
              <a:rPr lang="it-IT" sz="2400" b="1" dirty="0" smtClean="0"/>
              <a:t>la </a:t>
            </a:r>
            <a:r>
              <a:rPr lang="it-IT" sz="2400" b="1" dirty="0"/>
              <a:t>Carta dei diritti fondamentali dell’Unione europea (proclamata una prima volta nel 2000 a Nizza e una seconda volta, in una versione </a:t>
            </a:r>
            <a:r>
              <a:rPr lang="it-IT" sz="2400" b="1" dirty="0" smtClean="0"/>
              <a:t>adattata, nel 2007Strasburgo</a:t>
            </a:r>
            <a:r>
              <a:rPr lang="it-IT" b="1" dirty="0"/>
              <a:t>)</a:t>
            </a:r>
            <a:endParaRPr lang="it-IT" dirty="0"/>
          </a:p>
        </p:txBody>
      </p:sp>
      <p:sp>
        <p:nvSpPr>
          <p:cNvPr id="3" name="Segnaposto contenuto 2"/>
          <p:cNvSpPr>
            <a:spLocks noGrp="1"/>
          </p:cNvSpPr>
          <p:nvPr>
            <p:ph idx="1"/>
          </p:nvPr>
        </p:nvSpPr>
        <p:spPr>
          <a:xfrm>
            <a:off x="251520" y="2276872"/>
            <a:ext cx="7825680" cy="4123928"/>
          </a:xfrm>
        </p:spPr>
        <p:txBody>
          <a:bodyPr>
            <a:normAutofit/>
          </a:bodyPr>
          <a:lstStyle/>
          <a:p>
            <a:pPr marL="114300" indent="0">
              <a:buNone/>
            </a:pPr>
            <a:r>
              <a:rPr lang="it-IT" dirty="0" smtClean="0"/>
              <a:t> </a:t>
            </a:r>
            <a:r>
              <a:rPr lang="it-IT" dirty="0"/>
              <a:t>all’art. 24, rubricato “Diritti del bambino”, dispone che i bambini hanno diritto alla protezione e alle cure necessarie per il loro benessere; hanno diritto di esprimere liberamente la propria opinione, che deve essere presa in considerazione sulle questioni che li riguardano in funzione della loro età e della loro maturità; che in tutti gli atti relativi ai bambini, siano essi compiuti da autorità pubbliche o da istituzioni private, l’interesse superiore del bambino deve essere considerato preminente; che, infine, ogni bambino ha diritto di intrattenere regolarmente relazioni personali e contatti diretti con i due genitori, salvo qualora ciò sia contrario al suo interesse. </a:t>
            </a:r>
          </a:p>
          <a:p>
            <a:endParaRPr lang="it-IT" dirty="0"/>
          </a:p>
        </p:txBody>
      </p:sp>
    </p:spTree>
    <p:extLst>
      <p:ext uri="{BB962C8B-B14F-4D97-AF65-F5344CB8AC3E}">
        <p14:creationId xmlns:p14="http://schemas.microsoft.com/office/powerpoint/2010/main" val="1527476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922114"/>
          </a:xfrm>
        </p:spPr>
        <p:txBody>
          <a:bodyPr/>
          <a:lstStyle/>
          <a:p>
            <a:r>
              <a:rPr lang="it-IT" dirty="0" smtClean="0"/>
              <a:t>Fonti nazionali</a:t>
            </a:r>
            <a:endParaRPr lang="it-IT" dirty="0"/>
          </a:p>
        </p:txBody>
      </p:sp>
      <p:sp>
        <p:nvSpPr>
          <p:cNvPr id="3" name="Segnaposto contenuto 2"/>
          <p:cNvSpPr>
            <a:spLocks noGrp="1"/>
          </p:cNvSpPr>
          <p:nvPr>
            <p:ph idx="1"/>
          </p:nvPr>
        </p:nvSpPr>
        <p:spPr>
          <a:xfrm>
            <a:off x="457200" y="1412776"/>
            <a:ext cx="7620000" cy="4988024"/>
          </a:xfrm>
        </p:spPr>
        <p:txBody>
          <a:bodyPr/>
          <a:lstStyle/>
          <a:p>
            <a:r>
              <a:rPr lang="it-IT" dirty="0"/>
              <a:t>A tal fine, occorre partire dalla </a:t>
            </a:r>
            <a:r>
              <a:rPr lang="it-IT" b="1" dirty="0"/>
              <a:t>Costituzione del 1948</a:t>
            </a:r>
            <a:r>
              <a:rPr lang="it-IT" dirty="0"/>
              <a:t>, che pone le fondamenta del sistema di protezione e tutela dei minori anche attraverso la valorizzazione della famiglia. </a:t>
            </a:r>
          </a:p>
          <a:p>
            <a:r>
              <a:rPr lang="it-IT" dirty="0"/>
              <a:t>Fondamentale risulta, a tal fine, l’art. 29 (Titolo II, “Rapporti etico-sociali</a:t>
            </a:r>
            <a:r>
              <a:rPr lang="it-IT" dirty="0" smtClean="0"/>
              <a:t>”), </a:t>
            </a:r>
            <a:r>
              <a:rPr lang="it-IT" dirty="0"/>
              <a:t>«la Repubblica riconosce i diritti della famiglia come società naturale fondata sul matrimonio». Tale norma, infatti, letta unitamente all’art. 2 (collocato tra i “Principi fondamentali”), secondo cui «la Repubblica riconosce e garantisce i diritti inviolabili dell’uomo, sia come singolo sia nelle formazioni sociali ove si svolge la sua personalità», definisce il valore riconosciuto dalla Repubblica alla famiglia come aggregazione socialmente e giuridicamente rilevante</a:t>
            </a:r>
          </a:p>
        </p:txBody>
      </p:sp>
    </p:spTree>
    <p:extLst>
      <p:ext uri="{BB962C8B-B14F-4D97-AF65-F5344CB8AC3E}">
        <p14:creationId xmlns:p14="http://schemas.microsoft.com/office/powerpoint/2010/main" val="33431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48183"/>
            <a:ext cx="8229600" cy="831411"/>
          </a:xfrm>
          <a:ln w="44450">
            <a:solidFill>
              <a:schemeClr val="tx2">
                <a:lumMod val="60000"/>
                <a:lumOff val="40000"/>
              </a:schemeClr>
            </a:solidFill>
          </a:ln>
        </p:spPr>
        <p:txBody>
          <a:bodyPr>
            <a:normAutofit/>
          </a:bodyPr>
          <a:lstStyle/>
          <a:p>
            <a:r>
              <a:rPr lang="it-IT" sz="2800" dirty="0"/>
              <a:t>La</a:t>
            </a:r>
            <a:r>
              <a:rPr lang="it-IT" sz="2800" dirty="0" smtClean="0"/>
              <a:t> FAMIGLIA NELLA COSTITUZIONE</a:t>
            </a:r>
            <a:br>
              <a:rPr lang="it-IT" sz="2800" dirty="0" smtClean="0"/>
            </a:br>
            <a:endParaRPr lang="it-IT" sz="600" dirty="0"/>
          </a:p>
        </p:txBody>
      </p:sp>
      <p:sp>
        <p:nvSpPr>
          <p:cNvPr id="17411" name="Rectangle 3"/>
          <p:cNvSpPr>
            <a:spLocks noGrp="1" noChangeArrowheads="1"/>
          </p:cNvSpPr>
          <p:nvPr>
            <p:ph type="body" idx="1"/>
          </p:nvPr>
        </p:nvSpPr>
        <p:spPr>
          <a:xfrm>
            <a:off x="457200" y="1726777"/>
            <a:ext cx="8229600" cy="4484633"/>
          </a:xfrm>
        </p:spPr>
        <p:txBody>
          <a:bodyPr>
            <a:normAutofit fontScale="70000" lnSpcReduction="20000"/>
          </a:bodyPr>
          <a:lstStyle/>
          <a:p>
            <a:pPr>
              <a:lnSpc>
                <a:spcPct val="80000"/>
              </a:lnSpc>
              <a:buNone/>
            </a:pPr>
            <a:endParaRPr lang="it-IT" sz="2000" dirty="0" smtClean="0"/>
          </a:p>
          <a:p>
            <a:pPr marL="265113" indent="-265113">
              <a:lnSpc>
                <a:spcPct val="120000"/>
              </a:lnSpc>
              <a:spcBef>
                <a:spcPts val="0"/>
              </a:spcBef>
            </a:pPr>
            <a:r>
              <a:rPr lang="it-IT" sz="2000" dirty="0" smtClean="0"/>
              <a:t>PRINCIPI FONDAMENTALI</a:t>
            </a:r>
          </a:p>
          <a:p>
            <a:pPr marL="265113" indent="-265113">
              <a:lnSpc>
                <a:spcPct val="120000"/>
              </a:lnSpc>
              <a:spcBef>
                <a:spcPts val="0"/>
              </a:spcBef>
              <a:buNone/>
            </a:pPr>
            <a:r>
              <a:rPr lang="it-IT" sz="2000" dirty="0" smtClean="0"/>
              <a:t>	- art. </a:t>
            </a:r>
            <a:r>
              <a:rPr lang="it-IT" sz="2000" dirty="0" err="1" smtClean="0"/>
              <a:t>2</a:t>
            </a:r>
            <a:r>
              <a:rPr lang="it-IT" sz="2000" dirty="0" smtClean="0"/>
              <a:t>: La Repubblica riconosce e garantisce i diritti inviolabili dell'uomo, sia come singolo sia nelle formazioni sociali ove si svolge la sua personalità, e richiede l'adempimento dei doveri inderogabili di solidarietà politica, economica e sociale.</a:t>
            </a:r>
          </a:p>
          <a:p>
            <a:pPr marL="265113" indent="-265113">
              <a:lnSpc>
                <a:spcPct val="120000"/>
              </a:lnSpc>
              <a:spcBef>
                <a:spcPts val="0"/>
              </a:spcBef>
              <a:buNone/>
            </a:pPr>
            <a:r>
              <a:rPr lang="it-IT" sz="2000" dirty="0" smtClean="0"/>
              <a:t>	- art. </a:t>
            </a:r>
            <a:r>
              <a:rPr lang="it-IT" sz="2000" dirty="0" err="1" smtClean="0"/>
              <a:t>3</a:t>
            </a:r>
            <a:r>
              <a:rPr lang="it-IT" sz="2000" dirty="0" smtClean="0"/>
              <a:t>: uguaglianza tra i sessi</a:t>
            </a:r>
          </a:p>
          <a:p>
            <a:pPr marL="265113" indent="-265113">
              <a:lnSpc>
                <a:spcPct val="80000"/>
              </a:lnSpc>
              <a:buNone/>
            </a:pPr>
            <a:r>
              <a:rPr lang="it-IT" sz="2000" dirty="0" smtClean="0"/>
              <a:t>	</a:t>
            </a:r>
          </a:p>
          <a:p>
            <a:pPr marL="265113" indent="-265113">
              <a:lnSpc>
                <a:spcPct val="80000"/>
              </a:lnSpc>
            </a:pPr>
            <a:r>
              <a:rPr lang="it-IT" sz="2000" dirty="0" smtClean="0"/>
              <a:t>IL MATRIMONIO (</a:t>
            </a:r>
            <a:r>
              <a:rPr lang="it-IT" sz="2000" dirty="0"/>
              <a:t>art. 29</a:t>
            </a:r>
            <a:r>
              <a:rPr lang="it-IT" sz="2000" dirty="0" smtClean="0"/>
              <a:t>)</a:t>
            </a:r>
          </a:p>
          <a:p>
            <a:pPr marL="265113" indent="-265113">
              <a:lnSpc>
                <a:spcPct val="120000"/>
              </a:lnSpc>
              <a:spcBef>
                <a:spcPts val="0"/>
              </a:spcBef>
              <a:buNone/>
            </a:pPr>
            <a:r>
              <a:rPr lang="it-IT" sz="2000" dirty="0" smtClean="0"/>
              <a:t>	La Repubblica riconosce i diritti della famiglia come società naturale fondata sul matrimonio.</a:t>
            </a:r>
          </a:p>
          <a:p>
            <a:pPr marL="265113" indent="-265113">
              <a:lnSpc>
                <a:spcPct val="120000"/>
              </a:lnSpc>
              <a:spcBef>
                <a:spcPts val="0"/>
              </a:spcBef>
              <a:buNone/>
            </a:pPr>
            <a:r>
              <a:rPr lang="it-IT" sz="2000" dirty="0"/>
              <a:t>	</a:t>
            </a:r>
            <a:r>
              <a:rPr lang="it-IT" sz="2000" dirty="0" smtClean="0"/>
              <a:t>Il </a:t>
            </a:r>
            <a:r>
              <a:rPr lang="it-IT" sz="2000" dirty="0"/>
              <a:t>matrimonio è ordinato sull’uguaglianza morale e giuridica dei coniugi, con i limiti stabiliti dalla legge a garanzia dell’unità </a:t>
            </a:r>
            <a:r>
              <a:rPr lang="it-IT" sz="2000" dirty="0" smtClean="0"/>
              <a:t>familiare</a:t>
            </a:r>
          </a:p>
          <a:p>
            <a:pPr marL="265113" indent="-265113">
              <a:lnSpc>
                <a:spcPct val="80000"/>
              </a:lnSpc>
              <a:buNone/>
            </a:pPr>
            <a:endParaRPr lang="it-IT" sz="2000" dirty="0" smtClean="0"/>
          </a:p>
          <a:p>
            <a:pPr marL="265113" indent="-265113">
              <a:lnSpc>
                <a:spcPct val="80000"/>
              </a:lnSpc>
            </a:pPr>
            <a:r>
              <a:rPr lang="it-IT" sz="2000" dirty="0" smtClean="0"/>
              <a:t>L’ESERCIZIO DELLA RESPONSABILITÀ GENITORIALE (art.30)</a:t>
            </a:r>
          </a:p>
          <a:p>
            <a:pPr marL="265113" indent="-265113">
              <a:lnSpc>
                <a:spcPct val="120000"/>
              </a:lnSpc>
              <a:spcBef>
                <a:spcPts val="0"/>
              </a:spcBef>
              <a:buNone/>
            </a:pPr>
            <a:r>
              <a:rPr lang="it-IT" sz="2000" dirty="0" smtClean="0"/>
              <a:t>	</a:t>
            </a:r>
            <a:r>
              <a:rPr lang="it-IT" sz="2000" dirty="0"/>
              <a:t>E' dovere e diritto dei genitori mantenere, istruire ed educare i figli, anche se nati fuori del matrimonio.</a:t>
            </a:r>
            <a:r>
              <a:rPr lang="it-IT" sz="2000" dirty="0" smtClean="0"/>
              <a:t> </a:t>
            </a:r>
          </a:p>
          <a:p>
            <a:pPr marL="265113" indent="-265113">
              <a:lnSpc>
                <a:spcPct val="120000"/>
              </a:lnSpc>
              <a:spcBef>
                <a:spcPts val="0"/>
              </a:spcBef>
              <a:buNone/>
            </a:pPr>
            <a:r>
              <a:rPr lang="it-IT" sz="2000" dirty="0"/>
              <a:t>	</a:t>
            </a:r>
            <a:r>
              <a:rPr lang="it-IT" sz="2000" dirty="0" smtClean="0"/>
              <a:t>Nei </a:t>
            </a:r>
            <a:r>
              <a:rPr lang="it-IT" sz="2000" dirty="0"/>
              <a:t>casi di</a:t>
            </a:r>
            <a:r>
              <a:rPr lang="it-IT" sz="2000" dirty="0" smtClean="0"/>
              <a:t> incapacità </a:t>
            </a:r>
            <a:r>
              <a:rPr lang="it-IT" sz="2000" dirty="0"/>
              <a:t>dei genitori, la legge provvede a che siano assolti i loro compiti.</a:t>
            </a:r>
            <a:r>
              <a:rPr lang="it-IT" sz="2000" dirty="0" smtClean="0"/>
              <a:t> </a:t>
            </a:r>
          </a:p>
          <a:p>
            <a:pPr marL="265113" indent="-265113">
              <a:lnSpc>
                <a:spcPct val="120000"/>
              </a:lnSpc>
              <a:spcBef>
                <a:spcPts val="0"/>
              </a:spcBef>
              <a:buNone/>
            </a:pPr>
            <a:r>
              <a:rPr lang="it-IT" sz="2000" dirty="0"/>
              <a:t>	</a:t>
            </a:r>
            <a:r>
              <a:rPr lang="it-IT" sz="2000" dirty="0" smtClean="0"/>
              <a:t>La </a:t>
            </a:r>
            <a:r>
              <a:rPr lang="it-IT" sz="2000" dirty="0"/>
              <a:t>legge assicura ai figli nati fuori del matrimonio ogni tutela giuridica e sociale, compatibile con i diritti dei membri della famiglia </a:t>
            </a:r>
            <a:r>
              <a:rPr lang="it-IT" sz="2000" dirty="0" smtClean="0"/>
              <a:t>legittima.</a:t>
            </a:r>
          </a:p>
          <a:p>
            <a:pPr marL="265113" indent="-265113">
              <a:lnSpc>
                <a:spcPct val="120000"/>
              </a:lnSpc>
              <a:spcBef>
                <a:spcPts val="0"/>
              </a:spcBef>
              <a:buNone/>
            </a:pPr>
            <a:r>
              <a:rPr lang="it-IT" sz="2000" dirty="0"/>
              <a:t>	</a:t>
            </a:r>
            <a:r>
              <a:rPr lang="it-IT" sz="2000" dirty="0" smtClean="0"/>
              <a:t>La </a:t>
            </a:r>
            <a:r>
              <a:rPr lang="it-IT" sz="2000" dirty="0"/>
              <a:t>legge detta le norme e i limiti per la ricerca della</a:t>
            </a:r>
            <a:r>
              <a:rPr lang="it-IT" sz="2000" dirty="0" smtClean="0"/>
              <a:t> paternità.</a:t>
            </a:r>
          </a:p>
          <a:p>
            <a:pPr>
              <a:lnSpc>
                <a:spcPct val="80000"/>
              </a:lnSpc>
              <a:buFont typeface="Wingdings" charset="2"/>
              <a:buNone/>
            </a:pPr>
            <a:endParaRPr lang="it-IT" sz="2000" b="1" dirty="0" smtClean="0"/>
          </a:p>
          <a:p>
            <a:pPr marL="265113" indent="-265113">
              <a:lnSpc>
                <a:spcPct val="80000"/>
              </a:lnSpc>
            </a:pPr>
            <a:r>
              <a:rPr lang="it-IT" sz="2000" dirty="0" smtClean="0"/>
              <a:t>LA TUTELA DEL MINORE COME PRINCIPIO COSTITUZIONALE (art.31)</a:t>
            </a:r>
          </a:p>
          <a:p>
            <a:pPr marL="265113" indent="-265113">
              <a:lnSpc>
                <a:spcPct val="120000"/>
              </a:lnSpc>
              <a:spcBef>
                <a:spcPts val="0"/>
              </a:spcBef>
              <a:buNone/>
            </a:pPr>
            <a:r>
              <a:rPr lang="it-IT" sz="2000" dirty="0" smtClean="0"/>
              <a:t>	(La Repubblica) Protegge la maternità, l’infanzia e la gioventù... </a:t>
            </a:r>
          </a:p>
          <a:p>
            <a:pPr>
              <a:lnSpc>
                <a:spcPct val="80000"/>
              </a:lnSpc>
            </a:pPr>
            <a:endParaRPr lang="it-IT" sz="2000" dirty="0"/>
          </a:p>
        </p:txBody>
      </p:sp>
    </p:spTree>
    <p:extLst>
      <p:ext uri="{BB962C8B-B14F-4D97-AF65-F5344CB8AC3E}">
        <p14:creationId xmlns:p14="http://schemas.microsoft.com/office/powerpoint/2010/main" val="617141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p:txBody>
          <a:bodyPr/>
          <a:lstStyle/>
          <a:p>
            <a:pPr fontAlgn="auto">
              <a:spcAft>
                <a:spcPts val="0"/>
              </a:spcAft>
              <a:defRPr/>
            </a:pPr>
            <a:r>
              <a:rPr lang="it-IT" dirty="0" smtClean="0"/>
              <a:t>Fonti nazionali</a:t>
            </a:r>
          </a:p>
        </p:txBody>
      </p:sp>
      <p:sp>
        <p:nvSpPr>
          <p:cNvPr id="46083" name="Segnaposto contenuto 2"/>
          <p:cNvSpPr>
            <a:spLocks noGrp="1"/>
          </p:cNvSpPr>
          <p:nvPr>
            <p:ph idx="1"/>
          </p:nvPr>
        </p:nvSpPr>
        <p:spPr/>
        <p:txBody>
          <a:bodyPr>
            <a:normAutofit/>
          </a:bodyPr>
          <a:lstStyle/>
          <a:p>
            <a:r>
              <a:rPr lang="it-IT" sz="2800" dirty="0" smtClean="0"/>
              <a:t>art. 30. «È dovere e diritto dei genitori mantenere, istruire ed educare i figli, anche se nati fuori del matrimonio. Nei casi di incapacità dei genitori, la legge provvede a che siano assolti i loro compiti»</a:t>
            </a:r>
          </a:p>
          <a:p>
            <a:r>
              <a:rPr lang="it-IT" sz="2800" dirty="0"/>
              <a:t>La legge n. 405/1975 (“Istituzione dei consultori familiari”), poi modificata dalla legge n. 40/2004, definisce il servizio di assistenza alla famiglia e alla maternità con lo scopo di fornire assistenza psicologica e sociale; </a:t>
            </a:r>
            <a:endParaRPr lang="it-IT" sz="28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500" fill="hold"/>
                                        <p:tgtEl>
                                          <p:spTgt spid="41986"/>
                                        </p:tgtEl>
                                        <p:attrNameLst>
                                          <p:attrName>ppt_x</p:attrName>
                                        </p:attrNameLst>
                                      </p:cBhvr>
                                      <p:tavLst>
                                        <p:tav tm="0">
                                          <p:val>
                                            <p:strVal val="#ppt_x"/>
                                          </p:val>
                                        </p:tav>
                                        <p:tav tm="100000">
                                          <p:val>
                                            <p:strVal val="#ppt_x"/>
                                          </p:val>
                                        </p:tav>
                                      </p:tavLst>
                                    </p:anim>
                                    <p:anim calcmode="lin" valueType="num">
                                      <p:cBhvr additive="base">
                                        <p:cTn id="8" dur="500" fill="hold"/>
                                        <p:tgtEl>
                                          <p:spTgt spid="419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083">
                                            <p:txEl>
                                              <p:pRg st="0" end="0"/>
                                            </p:txEl>
                                          </p:spTgt>
                                        </p:tgtEl>
                                        <p:attrNameLst>
                                          <p:attrName>style.visibility</p:attrName>
                                        </p:attrNameLst>
                                      </p:cBhvr>
                                      <p:to>
                                        <p:strVal val="visible"/>
                                      </p:to>
                                    </p:set>
                                    <p:anim calcmode="lin" valueType="num">
                                      <p:cBhvr additive="base">
                                        <p:cTn id="13"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083">
                                            <p:txEl>
                                              <p:pRg st="1" end="1"/>
                                            </p:txEl>
                                          </p:spTgt>
                                        </p:tgtEl>
                                        <p:attrNameLst>
                                          <p:attrName>style.visibility</p:attrName>
                                        </p:attrNameLst>
                                      </p:cBhvr>
                                      <p:to>
                                        <p:strVal val="visible"/>
                                      </p:to>
                                    </p:set>
                                    <p:anim calcmode="lin" valueType="num">
                                      <p:cBhvr additive="base">
                                        <p:cTn id="19"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608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olo 1"/>
          <p:cNvSpPr>
            <a:spLocks noGrp="1"/>
          </p:cNvSpPr>
          <p:nvPr>
            <p:ph type="title"/>
          </p:nvPr>
        </p:nvSpPr>
        <p:spPr>
          <a:xfrm>
            <a:off x="457200" y="320040"/>
            <a:ext cx="7239000" cy="948720"/>
          </a:xfrm>
        </p:spPr>
        <p:txBody>
          <a:bodyPr/>
          <a:lstStyle/>
          <a:p>
            <a:pPr fontAlgn="auto">
              <a:spcAft>
                <a:spcPts val="0"/>
              </a:spcAft>
              <a:defRPr/>
            </a:pPr>
            <a:r>
              <a:rPr lang="it-IT" dirty="0" smtClean="0"/>
              <a:t>Fonti nazionali</a:t>
            </a:r>
          </a:p>
        </p:txBody>
      </p:sp>
      <p:sp>
        <p:nvSpPr>
          <p:cNvPr id="44035" name="Segnaposto contenuto 2"/>
          <p:cNvSpPr>
            <a:spLocks noGrp="1"/>
          </p:cNvSpPr>
          <p:nvPr>
            <p:ph idx="1"/>
          </p:nvPr>
        </p:nvSpPr>
        <p:spPr>
          <a:xfrm>
            <a:off x="468313" y="1341438"/>
            <a:ext cx="7704137" cy="5040312"/>
          </a:xfrm>
        </p:spPr>
        <p:txBody>
          <a:bodyPr>
            <a:normAutofit/>
          </a:bodyPr>
          <a:lstStyle/>
          <a:p>
            <a:pPr marL="274320" indent="-274320" fontAlgn="auto">
              <a:spcAft>
                <a:spcPts val="0"/>
              </a:spcAft>
              <a:buFont typeface="Wingdings 2"/>
              <a:buChar char=""/>
              <a:defRPr/>
            </a:pPr>
            <a:r>
              <a:rPr lang="it-IT" sz="2400" u="sng" dirty="0" smtClean="0"/>
              <a:t>Codice Civile (libro I «</a:t>
            </a:r>
            <a:r>
              <a:rPr lang="it-IT" sz="2400" dirty="0" smtClean="0"/>
              <a:t>delle persone e della famiglia») in vigore dal 1942, successivamente modificato con varie leggi: </a:t>
            </a:r>
          </a:p>
          <a:p>
            <a:pPr marL="274320" indent="-274320" fontAlgn="auto">
              <a:spcAft>
                <a:spcPts val="0"/>
              </a:spcAft>
              <a:buFont typeface="Wingdings" pitchFamily="82" charset="2"/>
              <a:buChar char="Ø"/>
              <a:defRPr/>
            </a:pPr>
            <a:r>
              <a:rPr lang="it-IT" sz="2400" b="1" dirty="0" smtClean="0"/>
              <a:t>n.151 del 19 maggio 1975 riforma del diritto di famiglia </a:t>
            </a:r>
          </a:p>
          <a:p>
            <a:pPr marL="274320" indent="-274320" fontAlgn="auto">
              <a:spcAft>
                <a:spcPts val="0"/>
              </a:spcAft>
              <a:buFont typeface="Wingdings" pitchFamily="82" charset="2"/>
              <a:buChar char="Ø"/>
              <a:defRPr/>
            </a:pPr>
            <a:r>
              <a:rPr lang="it-IT" sz="2400" u="sng" dirty="0" smtClean="0"/>
              <a:t>Legge sull’adozione nazionale e internazionale</a:t>
            </a:r>
            <a:r>
              <a:rPr lang="it-IT" sz="2400" dirty="0" smtClean="0"/>
              <a:t>: n.184 del 4 maggio 1983 («diritto del minore ad una famiglia»)</a:t>
            </a:r>
          </a:p>
          <a:p>
            <a:pPr marL="274320" indent="-274320" fontAlgn="auto">
              <a:spcAft>
                <a:spcPts val="0"/>
              </a:spcAft>
              <a:buFont typeface="Wingdings" pitchFamily="82" charset="2"/>
              <a:buChar char="Ø"/>
              <a:defRPr/>
            </a:pPr>
            <a:r>
              <a:rPr lang="it-IT" sz="2400" dirty="0" smtClean="0"/>
              <a:t>n.149 del 28 marzo 2001 (“modifiche alla disciplina dell’adozione nonché agli art.330 </a:t>
            </a:r>
            <a:r>
              <a:rPr lang="it-IT" sz="2400" dirty="0" err="1" smtClean="0"/>
              <a:t>segg</a:t>
            </a:r>
            <a:r>
              <a:rPr lang="it-IT" sz="2400" dirty="0" smtClean="0"/>
              <a:t>. c. c.) </a:t>
            </a:r>
          </a:p>
          <a:p>
            <a:pPr marL="274320" indent="-274320">
              <a:buFont typeface="Wingdings" pitchFamily="82" charset="2"/>
              <a:buChar char="Ø"/>
              <a:defRPr/>
            </a:pPr>
            <a:r>
              <a:rPr lang="it-IT" sz="2400" b="1" dirty="0" smtClean="0"/>
              <a:t> </a:t>
            </a:r>
            <a:r>
              <a:rPr lang="it-IT" sz="2400" dirty="0"/>
              <a:t>n.154 del 4 aprile 2001 misure contro la violenza nelle relazioni familiari </a:t>
            </a:r>
            <a:endParaRPr lang="it-IT" sz="2400" dirty="0" smtClean="0"/>
          </a:p>
          <a:p>
            <a:pPr marL="274320" indent="-274320">
              <a:buFont typeface="Wingdings" pitchFamily="82" charset="2"/>
              <a:buChar char="Ø"/>
              <a:defRPr/>
            </a:pPr>
            <a:r>
              <a:rPr lang="it-IT" sz="2400" dirty="0"/>
              <a:t>n.54 dell’8 febbraio 2006 sull’affidamento condiviso dei figli di genitori separati.</a:t>
            </a:r>
          </a:p>
          <a:p>
            <a:pPr marL="274320" indent="-274320">
              <a:buFont typeface="Wingdings" pitchFamily="82" charset="2"/>
              <a:buChar char="Ø"/>
              <a:defRPr/>
            </a:pPr>
            <a:endParaRPr lang="it-IT" sz="2400" b="1" dirty="0"/>
          </a:p>
          <a:p>
            <a:pPr marL="274320" indent="-274320" fontAlgn="auto">
              <a:spcAft>
                <a:spcPts val="0"/>
              </a:spcAft>
              <a:buFont typeface="Wingdings" pitchFamily="82" charset="2"/>
              <a:buChar char="Ø"/>
              <a:defRPr/>
            </a:pPr>
            <a:endParaRPr lang="it-IT" sz="2400" dirty="0" smtClean="0"/>
          </a:p>
          <a:p>
            <a:pPr marL="274320" indent="-274320" fontAlgn="auto">
              <a:spcAft>
                <a:spcPts val="0"/>
              </a:spcAft>
              <a:buFont typeface="Wingdings 2"/>
              <a:buChar char=""/>
              <a:defRPr/>
            </a:pPr>
            <a:endParaRPr lang="it-IT"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ppt_x"/>
                                          </p:val>
                                        </p:tav>
                                        <p:tav tm="100000">
                                          <p:val>
                                            <p:strVal val="#ppt_x"/>
                                          </p:val>
                                        </p:tav>
                                      </p:tavLst>
                                    </p:anim>
                                    <p:anim calcmode="lin" valueType="num">
                                      <p:cBhvr additive="base">
                                        <p:cTn id="8" dur="500" fill="hold"/>
                                        <p:tgtEl>
                                          <p:spTgt spid="440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4035">
                                            <p:txEl>
                                              <p:pRg st="0" end="0"/>
                                            </p:txEl>
                                          </p:spTgt>
                                        </p:tgtEl>
                                        <p:attrNameLst>
                                          <p:attrName>style.visibility</p:attrName>
                                        </p:attrNameLst>
                                      </p:cBhvr>
                                      <p:to>
                                        <p:strVal val="visible"/>
                                      </p:to>
                                    </p:set>
                                    <p:anim calcmode="lin" valueType="num">
                                      <p:cBhvr additive="base">
                                        <p:cTn id="13"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035">
                                            <p:txEl>
                                              <p:pRg st="1" end="1"/>
                                            </p:txEl>
                                          </p:spTgt>
                                        </p:tgtEl>
                                        <p:attrNameLst>
                                          <p:attrName>style.visibility</p:attrName>
                                        </p:attrNameLst>
                                      </p:cBhvr>
                                      <p:to>
                                        <p:strVal val="visible"/>
                                      </p:to>
                                    </p:set>
                                    <p:anim calcmode="lin" valueType="num">
                                      <p:cBhvr additive="base">
                                        <p:cTn id="19"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0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4035">
                                            <p:txEl>
                                              <p:pRg st="2" end="2"/>
                                            </p:txEl>
                                          </p:spTgt>
                                        </p:tgtEl>
                                        <p:attrNameLst>
                                          <p:attrName>style.visibility</p:attrName>
                                        </p:attrNameLst>
                                      </p:cBhvr>
                                      <p:to>
                                        <p:strVal val="visible"/>
                                      </p:to>
                                    </p:set>
                                    <p:anim calcmode="lin" valueType="num">
                                      <p:cBhvr additive="base">
                                        <p:cTn id="25"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4035">
                                            <p:txEl>
                                              <p:pRg st="3" end="3"/>
                                            </p:txEl>
                                          </p:spTgt>
                                        </p:tgtEl>
                                        <p:attrNameLst>
                                          <p:attrName>style.visibility</p:attrName>
                                        </p:attrNameLst>
                                      </p:cBhvr>
                                      <p:to>
                                        <p:strVal val="visible"/>
                                      </p:to>
                                    </p:set>
                                    <p:anim calcmode="lin" valueType="num">
                                      <p:cBhvr additive="base">
                                        <p:cTn id="31"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40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4035">
                                            <p:txEl>
                                              <p:pRg st="4" end="4"/>
                                            </p:txEl>
                                          </p:spTgt>
                                        </p:tgtEl>
                                        <p:attrNameLst>
                                          <p:attrName>style.visibility</p:attrName>
                                        </p:attrNameLst>
                                      </p:cBhvr>
                                      <p:to>
                                        <p:strVal val="visible"/>
                                      </p:to>
                                    </p:set>
                                    <p:anim calcmode="lin" valueType="num">
                                      <p:cBhvr additive="base">
                                        <p:cTn id="37"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40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4035">
                                            <p:txEl>
                                              <p:pRg st="5" end="5"/>
                                            </p:txEl>
                                          </p:spTgt>
                                        </p:tgtEl>
                                        <p:attrNameLst>
                                          <p:attrName>style.visibility</p:attrName>
                                        </p:attrNameLst>
                                      </p:cBhvr>
                                      <p:to>
                                        <p:strVal val="visible"/>
                                      </p:to>
                                    </p:set>
                                    <p:anim calcmode="lin" valueType="num">
                                      <p:cBhvr additive="base">
                                        <p:cTn id="43" dur="5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403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La legge n. 151/1975, rubricata “</a:t>
            </a:r>
            <a:r>
              <a:rPr lang="it-IT" b="1" dirty="0"/>
              <a:t>Riforma del diritto di famiglia”, r</a:t>
            </a:r>
            <a:r>
              <a:rPr lang="it-IT" dirty="0"/>
              <a:t>idisegna radicalmente la famiglia disciplinata dal codice civile (del 1942) alla luce dei principi costituzionali, in particolare sostituendo la patria potestà (del solo padre) con la potestà genitoriale (di entrambi i genitori).</a:t>
            </a:r>
          </a:p>
          <a:p>
            <a:endParaRPr lang="it-IT" dirty="0"/>
          </a:p>
        </p:txBody>
      </p:sp>
    </p:spTree>
    <p:extLst>
      <p:ext uri="{BB962C8B-B14F-4D97-AF65-F5344CB8AC3E}">
        <p14:creationId xmlns:p14="http://schemas.microsoft.com/office/powerpoint/2010/main" val="1887561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fontAlgn="auto">
              <a:spcAft>
                <a:spcPts val="0"/>
              </a:spcAft>
              <a:defRPr/>
            </a:pPr>
            <a:r>
              <a:rPr lang="it-IT" dirty="0" smtClean="0"/>
              <a:t>Concetto di tutela</a:t>
            </a:r>
          </a:p>
        </p:txBody>
      </p:sp>
      <p:sp>
        <p:nvSpPr>
          <p:cNvPr id="7171" name="Rectangle 3"/>
          <p:cNvSpPr>
            <a:spLocks noGrp="1" noChangeArrowheads="1"/>
          </p:cNvSpPr>
          <p:nvPr>
            <p:ph idx="1"/>
          </p:nvPr>
        </p:nvSpPr>
        <p:spPr>
          <a:xfrm>
            <a:off x="468313" y="1412875"/>
            <a:ext cx="8229600" cy="2663825"/>
          </a:xfrm>
        </p:spPr>
        <p:txBody>
          <a:bodyPr/>
          <a:lstStyle/>
          <a:p>
            <a:pPr>
              <a:buFontTx/>
              <a:buNone/>
            </a:pPr>
            <a:r>
              <a:rPr lang="it-IT" b="1" dirty="0" smtClean="0"/>
              <a:t>   Tutela in senso lato: qualsiasi intervento a    favore di un bambino, se pur solo integrativo a quello dei genitori, anche quando la loro funzione allevante non è messa in discussione</a:t>
            </a:r>
          </a:p>
        </p:txBody>
      </p:sp>
      <p:sp>
        <p:nvSpPr>
          <p:cNvPr id="7172" name="CasellaDiTesto 3"/>
          <p:cNvSpPr txBox="1">
            <a:spLocks noChangeArrowheads="1"/>
          </p:cNvSpPr>
          <p:nvPr/>
        </p:nvSpPr>
        <p:spPr bwMode="auto">
          <a:xfrm>
            <a:off x="1042988" y="4868863"/>
            <a:ext cx="6985000" cy="1077912"/>
          </a:xfrm>
          <a:prstGeom prst="rect">
            <a:avLst/>
          </a:prstGeom>
          <a:noFill/>
          <a:ln w="9525">
            <a:noFill/>
            <a:miter lim="800000"/>
            <a:headEnd/>
            <a:tailEnd/>
          </a:ln>
        </p:spPr>
        <p:txBody>
          <a:bodyPr>
            <a:spAutoFit/>
          </a:bodyPr>
          <a:lstStyle/>
          <a:p>
            <a:pPr algn="ctr"/>
            <a:r>
              <a:rPr lang="it-IT" sz="3200" b="1" dirty="0"/>
              <a:t>Politiche socio-sanitarie a favore delle famiglie</a:t>
            </a:r>
          </a:p>
        </p:txBody>
      </p:sp>
      <p:sp>
        <p:nvSpPr>
          <p:cNvPr id="5" name="Freccia in giù 4"/>
          <p:cNvSpPr/>
          <p:nvPr/>
        </p:nvSpPr>
        <p:spPr>
          <a:xfrm>
            <a:off x="3924300" y="3716338"/>
            <a:ext cx="1079500"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2"/>
                                        </p:tgtEl>
                                        <p:attrNameLst>
                                          <p:attrName>style.visibility</p:attrName>
                                        </p:attrNameLst>
                                      </p:cBhvr>
                                      <p:to>
                                        <p:strVal val="visible"/>
                                      </p:to>
                                    </p:set>
                                    <p:anim calcmode="lin" valueType="num">
                                      <p:cBhvr additive="base">
                                        <p:cTn id="25" dur="500" fill="hold"/>
                                        <p:tgtEl>
                                          <p:spTgt spid="7172"/>
                                        </p:tgtEl>
                                        <p:attrNameLst>
                                          <p:attrName>ppt_x</p:attrName>
                                        </p:attrNameLst>
                                      </p:cBhvr>
                                      <p:tavLst>
                                        <p:tav tm="0">
                                          <p:val>
                                            <p:strVal val="#ppt_x"/>
                                          </p:val>
                                        </p:tav>
                                        <p:tav tm="100000">
                                          <p:val>
                                            <p:strVal val="#ppt_x"/>
                                          </p:val>
                                        </p:tav>
                                      </p:tavLst>
                                    </p:anim>
                                    <p:anim calcmode="lin" valueType="num">
                                      <p:cBhvr additive="base">
                                        <p:cTn id="26" dur="500" fill="hold"/>
                                        <p:tgtEl>
                                          <p:spTgt spid="71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7171" grpId="0" build="p"/>
      <p:bldP spid="7172" grpId="0"/>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20274"/>
            <a:ext cx="8229600" cy="1143000"/>
          </a:xfrm>
          <a:solidFill>
            <a:schemeClr val="accent1">
              <a:lumMod val="75000"/>
            </a:schemeClr>
          </a:solidFill>
        </p:spPr>
        <p:txBody>
          <a:bodyPr/>
          <a:lstStyle/>
          <a:p>
            <a:r>
              <a:rPr lang="it-IT" sz="4000" dirty="0"/>
              <a:t>La riforma del diritto di famiglia (1975) </a:t>
            </a:r>
          </a:p>
        </p:txBody>
      </p:sp>
      <p:sp>
        <p:nvSpPr>
          <p:cNvPr id="18435" name="Rectangle 3"/>
          <p:cNvSpPr>
            <a:spLocks noGrp="1" noChangeArrowheads="1"/>
          </p:cNvSpPr>
          <p:nvPr>
            <p:ph type="body" idx="1"/>
          </p:nvPr>
        </p:nvSpPr>
        <p:spPr>
          <a:xfrm>
            <a:off x="457200" y="2064823"/>
            <a:ext cx="8229600" cy="4394602"/>
          </a:xfrm>
          <a:solidFill>
            <a:schemeClr val="tx2">
              <a:lumMod val="20000"/>
              <a:lumOff val="80000"/>
            </a:schemeClr>
          </a:solidFill>
        </p:spPr>
        <p:txBody>
          <a:bodyPr tIns="0">
            <a:normAutofit/>
          </a:bodyPr>
          <a:lstStyle/>
          <a:p>
            <a:pPr>
              <a:lnSpc>
                <a:spcPct val="80000"/>
              </a:lnSpc>
              <a:buNone/>
            </a:pPr>
            <a:endParaRPr lang="it-IT" sz="1600" dirty="0" smtClean="0"/>
          </a:p>
          <a:p>
            <a:r>
              <a:rPr lang="it-IT" sz="2000" dirty="0" smtClean="0"/>
              <a:t>parità (</a:t>
            </a:r>
            <a:r>
              <a:rPr lang="it-IT" sz="2000" dirty="0"/>
              <a:t>quasi) perfetta tra i coniugi:</a:t>
            </a:r>
            <a:r>
              <a:rPr lang="it-IT" sz="2000" dirty="0" smtClean="0"/>
              <a:t> </a:t>
            </a:r>
            <a:endParaRPr lang="it-IT" sz="2000" b="1" dirty="0" smtClean="0">
              <a:solidFill>
                <a:srgbClr val="CC0000"/>
              </a:solidFill>
            </a:endParaRPr>
          </a:p>
          <a:p>
            <a:pPr algn="ctr">
              <a:buFont typeface="Wingdings" charset="2"/>
              <a:buNone/>
            </a:pPr>
            <a:r>
              <a:rPr lang="it-IT" sz="1514" b="1" dirty="0">
                <a:solidFill>
                  <a:srgbClr val="CC0000"/>
                </a:solidFill>
              </a:rPr>
              <a:t>“con il matrimonio si acquistano gli stessi diritti e assumono i medesimi doveri” (art. 143)</a:t>
            </a:r>
            <a:endParaRPr lang="it-IT" sz="1514" b="1" dirty="0" smtClean="0">
              <a:solidFill>
                <a:srgbClr val="CC0000"/>
              </a:solidFill>
            </a:endParaRPr>
          </a:p>
          <a:p>
            <a:pPr>
              <a:lnSpc>
                <a:spcPts val="2000"/>
              </a:lnSpc>
            </a:pPr>
            <a:r>
              <a:rPr lang="it-IT" sz="2000" dirty="0" smtClean="0"/>
              <a:t>abolizione della figura del capo famiglia: cade la potestà maritale</a:t>
            </a:r>
          </a:p>
          <a:p>
            <a:pPr>
              <a:lnSpc>
                <a:spcPts val="2000"/>
              </a:lnSpc>
            </a:pPr>
            <a:r>
              <a:rPr lang="it-IT" sz="2000" b="1" u="sng" dirty="0" smtClean="0"/>
              <a:t>da figlio legittimo a figlio naturale</a:t>
            </a:r>
          </a:p>
          <a:p>
            <a:pPr>
              <a:lnSpc>
                <a:spcPts val="2000"/>
              </a:lnSpc>
            </a:pPr>
            <a:r>
              <a:rPr lang="it-IT" sz="2000" b="1" u="sng" dirty="0" smtClean="0"/>
              <a:t>possibilità di riconoscere il figlio nato fuori del matrimonio</a:t>
            </a:r>
          </a:p>
          <a:p>
            <a:pPr>
              <a:lnSpc>
                <a:spcPts val="2000"/>
              </a:lnSpc>
            </a:pPr>
            <a:r>
              <a:rPr lang="it-IT" sz="2000" dirty="0" smtClean="0"/>
              <a:t>elevata l’età </a:t>
            </a:r>
            <a:r>
              <a:rPr lang="it-IT" sz="2000" dirty="0"/>
              <a:t>minima al matrimonio (a 18 anni per uomini e </a:t>
            </a:r>
            <a:r>
              <a:rPr lang="it-IT" sz="2000" dirty="0" smtClean="0"/>
              <a:t>donne, salvo deroga per gli ultrasedicenni)</a:t>
            </a:r>
          </a:p>
          <a:p>
            <a:pPr>
              <a:lnSpc>
                <a:spcPts val="2000"/>
              </a:lnSpc>
            </a:pPr>
            <a:r>
              <a:rPr lang="it-IT" sz="2000" dirty="0" smtClean="0"/>
              <a:t>la potestà </a:t>
            </a:r>
            <a:r>
              <a:rPr lang="it-IT" sz="2000" dirty="0"/>
              <a:t>sui figli è esercitata da entrambi i genitori che hanno i medesimi diritti e doveri nei confronti dei figli</a:t>
            </a:r>
            <a:endParaRPr lang="it-IT" sz="2000" dirty="0" smtClean="0"/>
          </a:p>
          <a:p>
            <a:pPr>
              <a:lnSpc>
                <a:spcPts val="2000"/>
              </a:lnSpc>
            </a:pPr>
            <a:r>
              <a:rPr lang="it-IT" sz="2000" dirty="0" smtClean="0"/>
              <a:t>parità nell’ambito dei </a:t>
            </a:r>
            <a:r>
              <a:rPr lang="it-IT" sz="2000" dirty="0"/>
              <a:t>rapporti patrimoniali: passaggio dal regime di separazione dei beni a quello di comunione dei beni (riconoscimento del valore del lavoro familiare della donna</a:t>
            </a:r>
            <a:r>
              <a:rPr lang="it-IT" sz="2000" dirty="0" smtClean="0"/>
              <a:t>)</a:t>
            </a:r>
          </a:p>
          <a:p>
            <a:pPr>
              <a:lnSpc>
                <a:spcPts val="2000"/>
              </a:lnSpc>
            </a:pPr>
            <a:r>
              <a:rPr lang="it-IT" sz="2000" dirty="0" smtClean="0"/>
              <a:t>abolizione della separazione </a:t>
            </a:r>
            <a:r>
              <a:rPr lang="it-IT" sz="2000" i="1" dirty="0" smtClean="0"/>
              <a:t>per colpa</a:t>
            </a:r>
            <a:endParaRPr lang="it-IT" sz="2000" dirty="0" smtClean="0"/>
          </a:p>
          <a:p>
            <a:pPr>
              <a:lnSpc>
                <a:spcPct val="80000"/>
              </a:lnSpc>
              <a:buFont typeface="Wingdings" charset="2"/>
              <a:buNone/>
            </a:pPr>
            <a:endParaRPr lang="it-IT" sz="2000" dirty="0"/>
          </a:p>
        </p:txBody>
      </p:sp>
    </p:spTree>
    <p:extLst>
      <p:ext uri="{BB962C8B-B14F-4D97-AF65-F5344CB8AC3E}">
        <p14:creationId xmlns:p14="http://schemas.microsoft.com/office/powerpoint/2010/main" val="615763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it-IT" sz="4000"/>
              <a:t>Limitazioni alla perfetta parità tra i coniugi</a:t>
            </a:r>
          </a:p>
        </p:txBody>
      </p:sp>
      <p:sp>
        <p:nvSpPr>
          <p:cNvPr id="19459" name="Rectangle 3"/>
          <p:cNvSpPr>
            <a:spLocks noGrp="1" noChangeArrowheads="1"/>
          </p:cNvSpPr>
          <p:nvPr>
            <p:ph type="body" idx="1"/>
          </p:nvPr>
        </p:nvSpPr>
        <p:spPr/>
        <p:txBody>
          <a:bodyPr/>
          <a:lstStyle/>
          <a:p>
            <a:r>
              <a:rPr lang="it-IT" dirty="0"/>
              <a:t>L’esercizio della potestà genitoriale spetta al solo padre qualora debbano essere prese decisioni urgenti nell’interesse dei figli, nel caso vi sia contrasto tra i genitori e non vi sia il tempo di ricorrere al giudice</a:t>
            </a:r>
          </a:p>
          <a:p>
            <a:r>
              <a:rPr lang="it-IT" dirty="0"/>
              <a:t>Il cognome di famiglia è quello paterno: i figli assumono il cognome del padre</a:t>
            </a:r>
          </a:p>
        </p:txBody>
      </p:sp>
    </p:spTree>
    <p:extLst>
      <p:ext uri="{BB962C8B-B14F-4D97-AF65-F5344CB8AC3E}">
        <p14:creationId xmlns:p14="http://schemas.microsoft.com/office/powerpoint/2010/main" val="372552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it-IT" sz="4000" dirty="0" smtClean="0"/>
              <a:t>Separazione</a:t>
            </a:r>
            <a:br>
              <a:rPr lang="it-IT" sz="4000" dirty="0" smtClean="0"/>
            </a:br>
            <a:r>
              <a:rPr lang="it-IT" sz="4000" dirty="0" smtClean="0"/>
              <a:t>(</a:t>
            </a:r>
            <a:r>
              <a:rPr lang="it-IT" sz="4000" dirty="0"/>
              <a:t>le norme del codice civile riformato)</a:t>
            </a:r>
          </a:p>
        </p:txBody>
      </p:sp>
      <p:sp>
        <p:nvSpPr>
          <p:cNvPr id="24579" name="Rectangle 3"/>
          <p:cNvSpPr>
            <a:spLocks noGrp="1" noChangeArrowheads="1"/>
          </p:cNvSpPr>
          <p:nvPr>
            <p:ph type="body" idx="1"/>
          </p:nvPr>
        </p:nvSpPr>
        <p:spPr>
          <a:xfrm>
            <a:off x="457200" y="1772459"/>
            <a:ext cx="8229600" cy="4525963"/>
          </a:xfrm>
        </p:spPr>
        <p:txBody>
          <a:bodyPr/>
          <a:lstStyle/>
          <a:p>
            <a:pPr>
              <a:lnSpc>
                <a:spcPct val="80000"/>
              </a:lnSpc>
            </a:pPr>
            <a:r>
              <a:rPr lang="it-IT" sz="2400" dirty="0"/>
              <a:t>Separazione consensuale (i coniugi pervengono ad un accordo con l’aiuto dei propri legali)</a:t>
            </a:r>
          </a:p>
          <a:p>
            <a:pPr>
              <a:lnSpc>
                <a:spcPct val="80000"/>
              </a:lnSpc>
            </a:pPr>
            <a:r>
              <a:rPr lang="it-IT" sz="2400" dirty="0"/>
              <a:t>Separazione giudiziale (i coniugi non pervengono ad un accordo e inizia un vero e proprio processo)</a:t>
            </a:r>
          </a:p>
          <a:p>
            <a:pPr>
              <a:lnSpc>
                <a:spcPct val="80000"/>
              </a:lnSpc>
            </a:pPr>
            <a:r>
              <a:rPr lang="it-IT" sz="2400" dirty="0"/>
              <a:t>Viene eliminato il concetto di colpa: anche la separazione giudiziale non è pronunciata a causa della colpa di uno dei coniugi, ma poiché la convivenza è diventata intollerabile ed entrambi possono farne richiesta (non più solo quello incolpevole)</a:t>
            </a:r>
          </a:p>
          <a:p>
            <a:pPr>
              <a:lnSpc>
                <a:spcPct val="80000"/>
              </a:lnSpc>
            </a:pPr>
            <a:r>
              <a:rPr lang="it-IT" sz="2400" dirty="0"/>
              <a:t>Tuttavia il giudice, qualora ne ricorrano le circostanze e sia richiesto, può stabilire a quale dei due coniugi sia “addebitata” la separazione</a:t>
            </a:r>
          </a:p>
        </p:txBody>
      </p:sp>
    </p:spTree>
    <p:extLst>
      <p:ext uri="{BB962C8B-B14F-4D97-AF65-F5344CB8AC3E}">
        <p14:creationId xmlns:p14="http://schemas.microsoft.com/office/powerpoint/2010/main" val="41910036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109728" indent="0">
              <a:buNone/>
            </a:pPr>
            <a:r>
              <a:rPr lang="it-IT" sz="2000" dirty="0">
                <a:latin typeface="Calibri" pitchFamily="34" charset="0"/>
              </a:rPr>
              <a:t>Leggi nazionali</a:t>
            </a:r>
          </a:p>
          <a:p>
            <a:r>
              <a:rPr lang="it-IT" sz="2000" dirty="0">
                <a:latin typeface="Calibri" pitchFamily="34" charset="0"/>
              </a:rPr>
              <a:t>DPR 616/77: il Comune è titolare della tutela minorile;</a:t>
            </a:r>
          </a:p>
          <a:p>
            <a:r>
              <a:rPr lang="it-IT" sz="2000" dirty="0">
                <a:latin typeface="Calibri" pitchFamily="34" charset="0"/>
              </a:rPr>
              <a:t>328/2000</a:t>
            </a:r>
            <a:r>
              <a:rPr lang="it-IT" sz="2000" dirty="0">
                <a:solidFill>
                  <a:srgbClr val="000000"/>
                </a:solidFill>
                <a:latin typeface="Calibri" pitchFamily="34" charset="0"/>
                <a:ea typeface="Microsoft YaHei" pitchFamily="2"/>
                <a:cs typeface="Mangal" pitchFamily="2"/>
              </a:rPr>
              <a:t>, «Legge quadro per la realizzazione del sistema integrato di interventi e servizi sociali».</a:t>
            </a:r>
          </a:p>
          <a:p>
            <a:endParaRPr lang="it-IT" dirty="0"/>
          </a:p>
        </p:txBody>
      </p:sp>
    </p:spTree>
    <p:extLst>
      <p:ext uri="{BB962C8B-B14F-4D97-AF65-F5344CB8AC3E}">
        <p14:creationId xmlns:p14="http://schemas.microsoft.com/office/powerpoint/2010/main" val="22140393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olo 1"/>
          <p:cNvSpPr>
            <a:spLocks noGrp="1"/>
          </p:cNvSpPr>
          <p:nvPr>
            <p:ph type="title"/>
          </p:nvPr>
        </p:nvSpPr>
        <p:spPr/>
        <p:txBody>
          <a:bodyPr/>
          <a:lstStyle/>
          <a:p>
            <a:pPr fontAlgn="auto">
              <a:spcAft>
                <a:spcPts val="0"/>
              </a:spcAft>
              <a:defRPr/>
            </a:pPr>
            <a:r>
              <a:rPr lang="it-IT" dirty="0" smtClean="0"/>
              <a:t>Fonti nazionali</a:t>
            </a:r>
          </a:p>
        </p:txBody>
      </p:sp>
      <p:sp>
        <p:nvSpPr>
          <p:cNvPr id="47107" name="Segnaposto contenuto 2"/>
          <p:cNvSpPr>
            <a:spLocks noGrp="1"/>
          </p:cNvSpPr>
          <p:nvPr>
            <p:ph idx="1"/>
          </p:nvPr>
        </p:nvSpPr>
        <p:spPr/>
        <p:txBody>
          <a:bodyPr>
            <a:normAutofit/>
          </a:bodyPr>
          <a:lstStyle/>
          <a:p>
            <a:r>
              <a:rPr lang="it-IT" sz="2000" u="sng" dirty="0" smtClean="0"/>
              <a:t>La legge quadro per la realizzazione del sistema integrato di interventi e servizi sociali (</a:t>
            </a:r>
            <a:r>
              <a:rPr lang="it-IT" sz="2000" b="1" dirty="0" smtClean="0"/>
              <a:t>8 novembre 2000 n.328) </a:t>
            </a:r>
            <a:r>
              <a:rPr lang="it-IT" sz="2000" dirty="0" smtClean="0"/>
              <a:t>precisa le competenze dei Comuni, delle Province e delle Regioni. Quanto ai Comuni conferma ed amplia le competenze in materia di servizi sociali minorili, anche per l’esecuzione dei provvedimenti dell’autorità giudiziaria, già attribuite con il D.P.R. 16 luglio 1977 n. 616, di attuazione della legge 22 luglio 1975 n.. 382 sull’ordinamento regionale e l’organizzazione della pubblica amministrazione. Prevede in particolare «interventi di sostegno per i minori in situazioni di disagio tramite il sostegno al nucleo familiare e l’inserimento presso famiglie, persone e strutture comunitarie di accoglienza e per la promozione dei diritti dell’infanzia e dell’adolescenza» (art. 22).</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additive="base">
                                        <p:cTn id="7" dur="500" fill="hold"/>
                                        <p:tgtEl>
                                          <p:spTgt spid="43010"/>
                                        </p:tgtEl>
                                        <p:attrNameLst>
                                          <p:attrName>ppt_x</p:attrName>
                                        </p:attrNameLst>
                                      </p:cBhvr>
                                      <p:tavLst>
                                        <p:tav tm="0">
                                          <p:val>
                                            <p:strVal val="#ppt_x"/>
                                          </p:val>
                                        </p:tav>
                                        <p:tav tm="100000">
                                          <p:val>
                                            <p:strVal val="#ppt_x"/>
                                          </p:val>
                                        </p:tav>
                                      </p:tavLst>
                                    </p:anim>
                                    <p:anim calcmode="lin" valueType="num">
                                      <p:cBhvr additive="base">
                                        <p:cTn id="8" dur="500" fill="hold"/>
                                        <p:tgtEl>
                                          <p:spTgt spid="430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07">
                                            <p:txEl>
                                              <p:pRg st="0" end="0"/>
                                            </p:txEl>
                                          </p:spTgt>
                                        </p:tgtEl>
                                        <p:attrNameLst>
                                          <p:attrName>style.visibility</p:attrName>
                                        </p:attrNameLst>
                                      </p:cBhvr>
                                      <p:to>
                                        <p:strVal val="visible"/>
                                      </p:to>
                                    </p:set>
                                    <p:anim calcmode="lin" valueType="num">
                                      <p:cBhvr additive="base">
                                        <p:cTn id="13"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710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Art.330</a:t>
            </a:r>
            <a:endParaRPr lang="it-IT" dirty="0"/>
          </a:p>
        </p:txBody>
      </p:sp>
      <p:sp>
        <p:nvSpPr>
          <p:cNvPr id="3" name="Segnaposto contenuto 2"/>
          <p:cNvSpPr>
            <a:spLocks noGrp="1"/>
          </p:cNvSpPr>
          <p:nvPr>
            <p:ph idx="1"/>
          </p:nvPr>
        </p:nvSpPr>
        <p:spPr/>
        <p:txBody>
          <a:bodyPr/>
          <a:lstStyle/>
          <a:p>
            <a:r>
              <a:rPr lang="it-IT" baseline="30000" dirty="0">
                <a:hlinkClick r:id="rId2"/>
              </a:rPr>
              <a:t>1)</a:t>
            </a:r>
            <a:r>
              <a:rPr lang="it-IT" dirty="0"/>
              <a:t> Il giudice può pronunziare la decadenza dalla [</a:t>
            </a:r>
            <a:r>
              <a:rPr lang="it-IT" dirty="0">
                <a:hlinkClick r:id="rId3" tooltip="Dizionario Giuridico: Potestà dei genitori"/>
              </a:rPr>
              <a:t>potestà</a:t>
            </a:r>
            <a:r>
              <a:rPr lang="it-IT" dirty="0"/>
              <a:t>] responsabilità genitoriale quando il genitore viola o trascura i doveri ad essa inerenti </a:t>
            </a:r>
            <a:r>
              <a:rPr lang="it-IT" dirty="0" smtClean="0"/>
              <a:t>con </a:t>
            </a:r>
            <a:r>
              <a:rPr lang="it-IT" dirty="0"/>
              <a:t>grave pregiudizio del figlio.</a:t>
            </a:r>
            <a:br>
              <a:rPr lang="it-IT" dirty="0"/>
            </a:br>
            <a:r>
              <a:rPr lang="it-IT" dirty="0"/>
              <a:t>In tale caso, per gravi motivi, il giudice può ordinare l'allontanamento del figlio dalla residenza familiare [</a:t>
            </a:r>
            <a:r>
              <a:rPr lang="it-IT" dirty="0">
                <a:hlinkClick r:id="rId4" tooltip="Condotta del genitore pregiudizievole ai figli"/>
              </a:rPr>
              <a:t>333</a:t>
            </a:r>
            <a:r>
              <a:rPr lang="it-IT" dirty="0"/>
              <a:t>] ovvero l'allontanamento del genitore o convivente che maltratta o abusa del minore </a:t>
            </a:r>
            <a:r>
              <a:rPr lang="it-IT" baseline="30000" dirty="0">
                <a:hlinkClick r:id="rId5"/>
              </a:rPr>
              <a:t>(2)</a:t>
            </a:r>
            <a:r>
              <a:rPr lang="it-IT" dirty="0"/>
              <a:t>.</a:t>
            </a:r>
          </a:p>
        </p:txBody>
      </p:sp>
    </p:spTree>
    <p:extLst>
      <p:ext uri="{BB962C8B-B14F-4D97-AF65-F5344CB8AC3E}">
        <p14:creationId xmlns:p14="http://schemas.microsoft.com/office/powerpoint/2010/main" val="1823638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634082"/>
          </a:xfrm>
        </p:spPr>
        <p:txBody>
          <a:bodyPr/>
          <a:lstStyle/>
          <a:p>
            <a:r>
              <a:rPr lang="it-IT" sz="2800" b="1" dirty="0" smtClean="0"/>
              <a:t/>
            </a:r>
            <a:br>
              <a:rPr lang="it-IT" sz="2800" b="1" dirty="0" smtClean="0"/>
            </a:br>
            <a:r>
              <a:rPr lang="it-IT" sz="2800" b="1" dirty="0" smtClean="0"/>
              <a:t>Dispositivo </a:t>
            </a:r>
            <a:r>
              <a:rPr lang="it-IT" sz="2800" b="1" dirty="0"/>
              <a:t>dell'art. 333 Codice Civile</a:t>
            </a:r>
            <a:r>
              <a:rPr lang="it-IT" b="1" dirty="0"/>
              <a:t/>
            </a:r>
            <a:br>
              <a:rPr lang="it-IT" b="1" dirty="0"/>
            </a:br>
            <a:endParaRPr lang="it-IT" dirty="0"/>
          </a:p>
        </p:txBody>
      </p:sp>
      <p:sp>
        <p:nvSpPr>
          <p:cNvPr id="3" name="Segnaposto contenuto 2"/>
          <p:cNvSpPr>
            <a:spLocks noGrp="1"/>
          </p:cNvSpPr>
          <p:nvPr>
            <p:ph idx="1"/>
          </p:nvPr>
        </p:nvSpPr>
        <p:spPr/>
        <p:txBody>
          <a:bodyPr>
            <a:normAutofit/>
          </a:bodyPr>
          <a:lstStyle/>
          <a:p>
            <a:r>
              <a:rPr lang="it-IT" dirty="0" smtClean="0"/>
              <a:t>Quando </a:t>
            </a:r>
            <a:r>
              <a:rPr lang="it-IT" dirty="0"/>
              <a:t>la condotta di uno o di entrambi i genitori non è tale da dare luogo alla pronuncia di decadenza prevista dall'articolo </a:t>
            </a:r>
            <a:r>
              <a:rPr lang="it-IT" dirty="0">
                <a:hlinkClick r:id="rId2" tooltip="Decadenza dalla responsabilità genitoriale sui figli"/>
              </a:rPr>
              <a:t>330</a:t>
            </a:r>
            <a:r>
              <a:rPr lang="it-IT" dirty="0"/>
              <a:t> </a:t>
            </a:r>
            <a:r>
              <a:rPr lang="it-IT" baseline="30000" dirty="0">
                <a:hlinkClick r:id="rId3"/>
              </a:rPr>
              <a:t>(2)</a:t>
            </a:r>
            <a:r>
              <a:rPr lang="it-IT" dirty="0"/>
              <a:t>, ma appare comunque pregiudizievole al figlio, il giudice </a:t>
            </a:r>
            <a:r>
              <a:rPr lang="it-IT" dirty="0" smtClean="0"/>
              <a:t>secondo </a:t>
            </a:r>
            <a:r>
              <a:rPr lang="it-IT" dirty="0"/>
              <a:t>le circostanze, può adottare i provvedimenti </a:t>
            </a:r>
            <a:r>
              <a:rPr lang="it-IT" baseline="30000" dirty="0">
                <a:hlinkClick r:id="rId4"/>
              </a:rPr>
              <a:t>(3)</a:t>
            </a:r>
            <a:r>
              <a:rPr lang="it-IT" dirty="0"/>
              <a:t> convenienti e può anche disporre l'allontanamento di lui dalla residenza familiare [</a:t>
            </a:r>
            <a:r>
              <a:rPr lang="it-IT" dirty="0">
                <a:hlinkClick r:id="rId5" tooltip="Procedimento"/>
              </a:rPr>
              <a:t>336</a:t>
            </a:r>
            <a:r>
              <a:rPr lang="it-IT" dirty="0"/>
              <a:t>] ovvero l'allontanamento del genitore o convivente che maltratta o abusa del minore </a:t>
            </a:r>
            <a:r>
              <a:rPr lang="it-IT" baseline="30000" dirty="0">
                <a:hlinkClick r:id="rId6"/>
              </a:rPr>
              <a:t>(4)</a:t>
            </a:r>
            <a:r>
              <a:rPr lang="it-IT" dirty="0"/>
              <a:t>.</a:t>
            </a:r>
            <a:br>
              <a:rPr lang="it-IT" dirty="0"/>
            </a:br>
            <a:r>
              <a:rPr lang="it-IT" dirty="0"/>
              <a:t>Tali provvedimenti sono revocabili in qualsiasi momento [</a:t>
            </a:r>
            <a:r>
              <a:rPr lang="it-IT" dirty="0">
                <a:hlinkClick r:id="rId7" tooltip="Revocabilità dei provvedimenti"/>
              </a:rPr>
              <a:t>742</a:t>
            </a:r>
            <a:r>
              <a:rPr lang="it-IT" dirty="0"/>
              <a:t> </a:t>
            </a:r>
            <a:r>
              <a:rPr lang="it-IT" dirty="0" err="1"/>
              <a:t>c.p.c.</a:t>
            </a:r>
            <a:r>
              <a:rPr lang="it-IT" dirty="0"/>
              <a:t>] </a:t>
            </a:r>
          </a:p>
          <a:p>
            <a:r>
              <a:rPr lang="it-IT" dirty="0" smtClean="0"/>
              <a:t>Artt. 330</a:t>
            </a:r>
            <a:endParaRPr lang="it-IT" dirty="0"/>
          </a:p>
        </p:txBody>
      </p:sp>
    </p:spTree>
    <p:extLst>
      <p:ext uri="{BB962C8B-B14F-4D97-AF65-F5344CB8AC3E}">
        <p14:creationId xmlns:p14="http://schemas.microsoft.com/office/powerpoint/2010/main" val="3070195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r>
              <a:rPr lang="it-IT" sz="2800" dirty="0" smtClean="0"/>
              <a:t>legge </a:t>
            </a:r>
            <a:r>
              <a:rPr lang="it-IT" sz="2800" dirty="0"/>
              <a:t>n. 184/1983 (“Diritto del minore a una famiglia”),</a:t>
            </a:r>
          </a:p>
        </p:txBody>
      </p:sp>
      <p:sp>
        <p:nvSpPr>
          <p:cNvPr id="3" name="Segnaposto contenuto 2"/>
          <p:cNvSpPr>
            <a:spLocks noGrp="1"/>
          </p:cNvSpPr>
          <p:nvPr>
            <p:ph idx="1"/>
          </p:nvPr>
        </p:nvSpPr>
        <p:spPr>
          <a:xfrm>
            <a:off x="457200" y="1340768"/>
            <a:ext cx="7620000" cy="5060032"/>
          </a:xfrm>
        </p:spPr>
        <p:txBody>
          <a:bodyPr>
            <a:normAutofit/>
          </a:bodyPr>
          <a:lstStyle/>
          <a:p>
            <a:r>
              <a:rPr lang="it-IT" dirty="0" smtClean="0"/>
              <a:t>gli </a:t>
            </a:r>
            <a:r>
              <a:rPr lang="it-IT" dirty="0"/>
              <a:t>istituti dell’adozione e dell’affidamento vengono interamente disciplinati, a partire dal principio per il quale </a:t>
            </a:r>
            <a:r>
              <a:rPr lang="it-IT" b="1" dirty="0"/>
              <a:t>il minore ha diritto di crescere ed essere educato nell’ambito della propria famiglia.</a:t>
            </a:r>
            <a:r>
              <a:rPr lang="it-IT" dirty="0"/>
              <a:t> Le condizioni d’indigenza dei genitori o del genitore esercente la responsabilità genitoriale – recita la legge – non possono essere di ostacolo all'esercizio del diritto del minore alla propria famiglia</a:t>
            </a:r>
            <a:r>
              <a:rPr lang="it-IT" b="1" dirty="0"/>
              <a:t>. A tal fine, però, a favore della famiglia, sono disposti interventi di sostegno e di aiuto e lo Stato, le Regioni e gli enti locali, nell’ambito delle proprie competenze, si impegnano a sostenere, con idonei interventi, nel rispetto della loro autonomia e nei limiti delle risorse finanziarie disponibili, i nuclei familiari a rischio, al fine di prevenire l’abbandono e di consentire al minore di essere educato nell’ambito della propria famiglia</a:t>
            </a:r>
          </a:p>
        </p:txBody>
      </p:sp>
    </p:spTree>
    <p:extLst>
      <p:ext uri="{BB962C8B-B14F-4D97-AF65-F5344CB8AC3E}">
        <p14:creationId xmlns:p14="http://schemas.microsoft.com/office/powerpoint/2010/main" val="4310078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706090"/>
          </a:xfrm>
        </p:spPr>
        <p:txBody>
          <a:bodyPr/>
          <a:lstStyle/>
          <a:p>
            <a:r>
              <a:rPr lang="it-IT" dirty="0" smtClean="0"/>
              <a:t>affidamento</a:t>
            </a:r>
            <a:endParaRPr lang="it-IT" dirty="0"/>
          </a:p>
        </p:txBody>
      </p:sp>
      <p:sp>
        <p:nvSpPr>
          <p:cNvPr id="3" name="Segnaposto contenuto 2"/>
          <p:cNvSpPr>
            <a:spLocks noGrp="1"/>
          </p:cNvSpPr>
          <p:nvPr>
            <p:ph idx="1"/>
          </p:nvPr>
        </p:nvSpPr>
        <p:spPr/>
        <p:txBody>
          <a:bodyPr>
            <a:normAutofit fontScale="85000" lnSpcReduction="20000"/>
          </a:bodyPr>
          <a:lstStyle/>
          <a:p>
            <a:r>
              <a:rPr lang="it-IT" dirty="0"/>
              <a:t>La legge citata disciplina </a:t>
            </a:r>
            <a:r>
              <a:rPr lang="it-IT" b="1" dirty="0"/>
              <a:t>compiutamente l’istituto dell’affidamento</a:t>
            </a:r>
            <a:r>
              <a:rPr lang="it-IT" dirty="0"/>
              <a:t>, disponendo che il minore temporaneamente privo di un ambiente familiare idoneo</a:t>
            </a:r>
            <a:r>
              <a:rPr lang="it-IT" b="1" dirty="0"/>
              <a:t>, nonostante gli interventi di sostegno e aiuto</a:t>
            </a:r>
            <a:r>
              <a:rPr lang="it-IT" dirty="0"/>
              <a:t>, può venire affidato a una famiglia, preferibilmente con figli minori, o a una persona singola (oppure, ove ciò non sia possibile, inserito in una comunità di tipo familiare) in grado di assicurargli il mantenimento, l’educazione, l’istruzione e le relazioni affettive di cui egli ha bisogno. </a:t>
            </a:r>
            <a:r>
              <a:rPr lang="it-IT" b="1" dirty="0"/>
              <a:t>L’affidamento familiare è disposto dal servizio sociale locale</a:t>
            </a:r>
            <a:r>
              <a:rPr lang="it-IT" dirty="0"/>
              <a:t>, </a:t>
            </a:r>
            <a:r>
              <a:rPr lang="it-IT" dirty="0" smtClean="0"/>
              <a:t> </a:t>
            </a:r>
            <a:r>
              <a:rPr lang="it-IT" dirty="0"/>
              <a:t>sentito il minore che ha compiuto gli anni dodici e anche il minore di età inferiore, in considerazione della sua capacità di discernimento. </a:t>
            </a:r>
            <a:endParaRPr lang="it-IT" dirty="0" smtClean="0"/>
          </a:p>
          <a:p>
            <a:r>
              <a:rPr lang="it-IT" dirty="0" smtClean="0"/>
              <a:t>Esso </a:t>
            </a:r>
            <a:r>
              <a:rPr lang="it-IT" dirty="0"/>
              <a:t>deve essere specificatamente motivato e definiti devono essere i tempi e i modi dell'esercizio dei poteri riconosciuti all’affidatario, nonché le modalità attraverso le quali i genitori e gli altri componenti il nucleo familiare possono mantenere rapporti con il minore. L’affidamento è temporaneo (non può superare la durata di ventiquattro mesi ed è prorogabile qualora la sospensione dell'affidamento rechi pregiudizio al minore) ed è finalizzato al recupero della famiglia d’origine, con la quale vengono assicurati e agevolati rapporti costanti</a:t>
            </a:r>
            <a:r>
              <a:rPr lang="it-IT" dirty="0" smtClean="0"/>
              <a:t>.</a:t>
            </a:r>
          </a:p>
          <a:p>
            <a:r>
              <a:rPr lang="it-IT" b="1" dirty="0" smtClean="0"/>
              <a:t>Affidamento giudiziale</a:t>
            </a:r>
            <a:r>
              <a:rPr lang="it-IT" dirty="0" smtClean="0"/>
              <a:t> disposto dal giudice</a:t>
            </a:r>
            <a:endParaRPr lang="it-IT" dirty="0"/>
          </a:p>
          <a:p>
            <a:endParaRPr lang="it-IT" dirty="0"/>
          </a:p>
        </p:txBody>
      </p:sp>
    </p:spTree>
    <p:extLst>
      <p:ext uri="{BB962C8B-B14F-4D97-AF65-F5344CB8AC3E}">
        <p14:creationId xmlns:p14="http://schemas.microsoft.com/office/powerpoint/2010/main" val="22906217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778098"/>
          </a:xfrm>
        </p:spPr>
        <p:txBody>
          <a:bodyPr/>
          <a:lstStyle/>
          <a:p>
            <a:r>
              <a:rPr lang="it-IT" dirty="0" smtClean="0"/>
              <a:t>adozione</a:t>
            </a:r>
            <a:endParaRPr lang="it-IT" dirty="0"/>
          </a:p>
        </p:txBody>
      </p:sp>
      <p:sp>
        <p:nvSpPr>
          <p:cNvPr id="3" name="Segnaposto contenuto 2"/>
          <p:cNvSpPr>
            <a:spLocks noGrp="1"/>
          </p:cNvSpPr>
          <p:nvPr>
            <p:ph idx="1"/>
          </p:nvPr>
        </p:nvSpPr>
        <p:spPr/>
        <p:txBody>
          <a:bodyPr/>
          <a:lstStyle/>
          <a:p>
            <a:r>
              <a:rPr lang="it-IT" b="1" dirty="0"/>
              <a:t>L'adozione è disposta a favore del minore dichiarato in stato di adottabilità, con ciò intendendosi il minore di cui sia accertata la situazione di abbandono p</a:t>
            </a:r>
            <a:r>
              <a:rPr lang="it-IT" dirty="0"/>
              <a:t>erché privo di assistenza morale e materiale da parte dei genitori o dei parenti tenuti a provvedervi, purché la mancanza di assistenza non sia dovuta a causa di forza maggiore di carattere transitorio, sulla base della segnalazione che può fare chiunque. Il minore, se ha compiuto gli anni quattordici, presta personalmente il proprio consenso, e, se ha compiuto gli anni dodici, deve essere personalmente sentito (se ha un’età inferiore, deve essere sentito in considerazione della sua capacità di discernimento) </a:t>
            </a:r>
          </a:p>
        </p:txBody>
      </p:sp>
    </p:spTree>
    <p:extLst>
      <p:ext uri="{BB962C8B-B14F-4D97-AF65-F5344CB8AC3E}">
        <p14:creationId xmlns:p14="http://schemas.microsoft.com/office/powerpoint/2010/main" val="158270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274638"/>
            <a:ext cx="8218487" cy="922337"/>
          </a:xfrm>
        </p:spPr>
        <p:txBody>
          <a:bodyPr>
            <a:normAutofit fontScale="90000"/>
          </a:bodyPr>
          <a:lstStyle/>
          <a:p>
            <a:pPr fontAlgn="auto">
              <a:spcAft>
                <a:spcPts val="0"/>
              </a:spcAft>
              <a:defRPr/>
            </a:pPr>
            <a:r>
              <a:rPr lang="it-IT" sz="3600" dirty="0" smtClean="0"/>
              <a:t>La genitorialità si sostanzia attraverso una relazione di cura</a:t>
            </a:r>
            <a:r>
              <a:rPr lang="it-IT" sz="4000" dirty="0" smtClean="0"/>
              <a:t> </a:t>
            </a:r>
          </a:p>
        </p:txBody>
      </p:sp>
      <p:sp>
        <p:nvSpPr>
          <p:cNvPr id="13315" name="Rectangle 3"/>
          <p:cNvSpPr>
            <a:spLocks noGrp="1" noChangeArrowheads="1"/>
          </p:cNvSpPr>
          <p:nvPr>
            <p:ph idx="1"/>
          </p:nvPr>
        </p:nvSpPr>
        <p:spPr/>
        <p:txBody>
          <a:bodyPr/>
          <a:lstStyle/>
          <a:p>
            <a:pPr>
              <a:buFontTx/>
              <a:buNone/>
            </a:pPr>
            <a:r>
              <a:rPr lang="it-IT" i="1" dirty="0" smtClean="0"/>
              <a:t>“Fare casa vuol dire costruire un luogo dove non c’è paura, dove mi sento difeso, dove posso permettermi di essere come sono, dove conosco le persone e sono conosciuto, dove imparo a camminare, e mi fido”.</a:t>
            </a:r>
            <a:r>
              <a:rPr lang="it-IT" dirty="0" smtClean="0"/>
              <a:t> (Associazione La Ricerca)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0" end="0"/>
                                            </p:txEl>
                                          </p:spTgt>
                                        </p:tgtEl>
                                        <p:attrNameLst>
                                          <p:attrName>style.visibility</p:attrName>
                                        </p:attrNameLst>
                                      </p:cBhvr>
                                      <p:to>
                                        <p:strVal val="visible"/>
                                      </p:to>
                                    </p:set>
                                    <p:anim calcmode="lin" valueType="num">
                                      <p:cBhvr additive="base">
                                        <p:cTn id="13"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1331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La legge n. 219/2012 </a:t>
            </a:r>
            <a:r>
              <a:rPr lang="it-IT" dirty="0"/>
              <a:t>(“Disposizioni in materia di riconoscimento dei figli naturali”), insieme al d.lgs. </a:t>
            </a:r>
            <a:endParaRPr lang="it-IT" dirty="0" smtClean="0"/>
          </a:p>
          <a:p>
            <a:r>
              <a:rPr lang="it-IT" b="1" dirty="0" smtClean="0"/>
              <a:t>n</a:t>
            </a:r>
            <a:r>
              <a:rPr lang="it-IT" b="1" dirty="0"/>
              <a:t>. 154/2013 </a:t>
            </a:r>
            <a:r>
              <a:rPr lang="it-IT" dirty="0"/>
              <a:t>(“Revisione delle disposizioni vigenti in materia di filiazione, a norma dell’art. 2 della legge 10 dicembre 2012, n. 219”, entrato in vigore il </a:t>
            </a:r>
            <a:r>
              <a:rPr lang="it-IT" b="1" dirty="0"/>
              <a:t>7 febbraio 2014</a:t>
            </a:r>
            <a:r>
              <a:rPr lang="it-IT" dirty="0"/>
              <a:t>), ha, infine, disciplinato in maniera organica la materia della filiazione, modificando profondamente la previgente disciplina. </a:t>
            </a:r>
          </a:p>
          <a:p>
            <a:endParaRPr lang="it-IT" dirty="0"/>
          </a:p>
          <a:p>
            <a:pPr marL="114300" indent="0">
              <a:buNone/>
            </a:pPr>
            <a:r>
              <a:rPr lang="it-IT" dirty="0"/>
              <a:t> </a:t>
            </a:r>
          </a:p>
          <a:p>
            <a:endParaRPr lang="it-IT" dirty="0"/>
          </a:p>
        </p:txBody>
      </p:sp>
    </p:spTree>
    <p:extLst>
      <p:ext uri="{BB962C8B-B14F-4D97-AF65-F5344CB8AC3E}">
        <p14:creationId xmlns:p14="http://schemas.microsoft.com/office/powerpoint/2010/main" val="23407804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93865"/>
            <a:ext cx="8229600" cy="1024773"/>
          </a:xfrm>
          <a:solidFill>
            <a:srgbClr val="3366FF"/>
          </a:solidFill>
        </p:spPr>
        <p:txBody>
          <a:bodyPr>
            <a:normAutofit fontScale="90000"/>
          </a:bodyPr>
          <a:lstStyle/>
          <a:p>
            <a:r>
              <a:rPr lang="it-IT" dirty="0" smtClean="0"/>
              <a:t>IL DECRETO LEGISLATIVO 154/2013 </a:t>
            </a:r>
            <a:endParaRPr lang="it-IT" dirty="0"/>
          </a:p>
        </p:txBody>
      </p:sp>
      <p:sp>
        <p:nvSpPr>
          <p:cNvPr id="3" name="Segnaposto contenuto 2"/>
          <p:cNvSpPr>
            <a:spLocks noGrp="1"/>
          </p:cNvSpPr>
          <p:nvPr>
            <p:ph idx="1"/>
          </p:nvPr>
        </p:nvSpPr>
        <p:spPr>
          <a:xfrm>
            <a:off x="457200" y="2320642"/>
            <a:ext cx="8229600" cy="3608872"/>
          </a:xfrm>
          <a:ln w="50800">
            <a:solidFill>
              <a:srgbClr val="3366FF"/>
            </a:solidFill>
          </a:ln>
        </p:spPr>
        <p:txBody>
          <a:bodyPr tIns="140400">
            <a:normAutofit fontScale="92500" lnSpcReduction="10000"/>
          </a:bodyPr>
          <a:lstStyle/>
          <a:p>
            <a:r>
              <a:rPr lang="it-IT" dirty="0" smtClean="0"/>
              <a:t>dalla potestà alla responsabilità genitoriale</a:t>
            </a:r>
          </a:p>
          <a:p>
            <a:endParaRPr lang="it-IT" dirty="0" smtClean="0"/>
          </a:p>
          <a:p>
            <a:r>
              <a:rPr lang="it-IT" dirty="0" smtClean="0"/>
              <a:t>l’accertamento dello stato di figlio</a:t>
            </a:r>
          </a:p>
          <a:p>
            <a:pPr>
              <a:buNone/>
            </a:pPr>
            <a:endParaRPr lang="it-IT" dirty="0" smtClean="0"/>
          </a:p>
          <a:p>
            <a:r>
              <a:rPr lang="it-IT" dirty="0" smtClean="0"/>
              <a:t>l’ascolto del minore</a:t>
            </a:r>
          </a:p>
          <a:p>
            <a:pPr>
              <a:buNone/>
            </a:pPr>
            <a:endParaRPr lang="it-IT" dirty="0" smtClean="0"/>
          </a:p>
          <a:p>
            <a:r>
              <a:rPr lang="it-IT" dirty="0" smtClean="0"/>
              <a:t>il diritto dei nonni alla relazione affettiva con il nipote</a:t>
            </a:r>
          </a:p>
          <a:p>
            <a:endParaRPr lang="it-IT" dirty="0" smtClean="0"/>
          </a:p>
          <a:p>
            <a:r>
              <a:rPr lang="it-IT" dirty="0" smtClean="0"/>
              <a:t>unificazione della disciplina della responsabilità genitoriale in caso di separazione o divorzio (annullamento e nullità del matrimonio) </a:t>
            </a:r>
          </a:p>
          <a:p>
            <a:endParaRPr lang="it-IT" dirty="0" smtClean="0"/>
          </a:p>
          <a:p>
            <a:endParaRPr lang="it-IT" dirty="0" smtClean="0"/>
          </a:p>
        </p:txBody>
      </p:sp>
    </p:spTree>
    <p:extLst>
      <p:ext uri="{BB962C8B-B14F-4D97-AF65-F5344CB8AC3E}">
        <p14:creationId xmlns:p14="http://schemas.microsoft.com/office/powerpoint/2010/main" val="2581029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a:t>La legge (L. 20 maggio 2016 n. 76), pubblicata nella Gazzetta Ufficiale n. 118 del 21 maggio 2016</a:t>
            </a:r>
            <a:r>
              <a:rPr lang="it-IT" dirty="0"/>
              <a:t>,</a:t>
            </a:r>
          </a:p>
        </p:txBody>
      </p:sp>
      <p:sp>
        <p:nvSpPr>
          <p:cNvPr id="3" name="Segnaposto contenuto 2"/>
          <p:cNvSpPr>
            <a:spLocks noGrp="1"/>
          </p:cNvSpPr>
          <p:nvPr>
            <p:ph idx="1"/>
          </p:nvPr>
        </p:nvSpPr>
        <p:spPr>
          <a:xfrm>
            <a:off x="457200" y="2204864"/>
            <a:ext cx="7620000" cy="4195936"/>
          </a:xfrm>
        </p:spPr>
        <p:txBody>
          <a:bodyPr/>
          <a:lstStyle/>
          <a:p>
            <a:r>
              <a:rPr lang="it-IT" dirty="0" smtClean="0"/>
              <a:t>introduce </a:t>
            </a:r>
            <a:r>
              <a:rPr lang="it-IT" dirty="0"/>
              <a:t>nel nostro ordinamento l'istituto dell'</a:t>
            </a:r>
            <a:r>
              <a:rPr lang="it-IT" b="1" dirty="0"/>
              <a:t>unione civile tra persone dello stesso sesso quale specifica formazione sociale</a:t>
            </a:r>
            <a:r>
              <a:rPr lang="it-IT" dirty="0"/>
              <a:t> ai sensi degli articoli 2 e 3 della Costituzione e disciplina le </a:t>
            </a:r>
            <a:r>
              <a:rPr lang="it-IT" b="1" dirty="0">
                <a:hlinkClick r:id="rId2"/>
              </a:rPr>
              <a:t>convivenze di fatto</a:t>
            </a:r>
            <a:r>
              <a:rPr lang="it-IT" dirty="0"/>
              <a:t>. E' entrato in vigore il 5 giugno 2016.</a:t>
            </a:r>
          </a:p>
        </p:txBody>
      </p:sp>
    </p:spTree>
    <p:extLst>
      <p:ext uri="{BB962C8B-B14F-4D97-AF65-F5344CB8AC3E}">
        <p14:creationId xmlns:p14="http://schemas.microsoft.com/office/powerpoint/2010/main" val="1666057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1. La presente legge istituisce l'unione civile tra persone dello stesso sesso quale specifica formazione sociale ai sensi degli articoli 2 e 3 della Costituzione e reca la disciplina delle convivenze di fatto. 2. Due persone maggiorenni dello stesso sesso costituiscono un'unione civile mediante dichiarazione di fronte all'ufficiale di stato civile ed alla presenza di due testimoni. 3. L'ufficiale di stato civile provvede alla registrazione degli atti di unione civile tra persone dello stesso sesso nell'archivio dello stato civile. </a:t>
            </a:r>
          </a:p>
        </p:txBody>
      </p:sp>
    </p:spTree>
    <p:extLst>
      <p:ext uri="{BB962C8B-B14F-4D97-AF65-F5344CB8AC3E}">
        <p14:creationId xmlns:p14="http://schemas.microsoft.com/office/powerpoint/2010/main" val="1917009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7620000" cy="1156990"/>
          </a:xfrm>
        </p:spPr>
        <p:txBody>
          <a:bodyPr>
            <a:normAutofit fontScale="90000"/>
          </a:bodyPr>
          <a:lstStyle/>
          <a:p>
            <a:r>
              <a:rPr lang="it-IT" dirty="0" smtClean="0"/>
              <a:t/>
            </a:r>
            <a:br>
              <a:rPr lang="it-IT" dirty="0" smtClean="0"/>
            </a:br>
            <a:r>
              <a:rPr lang="it-IT" sz="3100" dirty="0" smtClean="0"/>
              <a:t>Legge </a:t>
            </a:r>
            <a:r>
              <a:rPr lang="it-IT" sz="3100" dirty="0"/>
              <a:t>19 ottobre 2015 n° </a:t>
            </a:r>
            <a:r>
              <a:rPr lang="it-IT" sz="3100" dirty="0" smtClean="0"/>
              <a:t>173 Continuità affettiva</a:t>
            </a:r>
            <a:r>
              <a:rPr lang="it-IT" sz="3100" dirty="0"/>
              <a:t/>
            </a:r>
            <a:br>
              <a:rPr lang="it-IT" sz="3100" dirty="0"/>
            </a:br>
            <a:endParaRPr lang="it-IT" sz="3100" dirty="0"/>
          </a:p>
        </p:txBody>
      </p:sp>
      <p:sp>
        <p:nvSpPr>
          <p:cNvPr id="3" name="Segnaposto contenuto 2"/>
          <p:cNvSpPr>
            <a:spLocks noGrp="1"/>
          </p:cNvSpPr>
          <p:nvPr>
            <p:ph idx="1"/>
          </p:nvPr>
        </p:nvSpPr>
        <p:spPr>
          <a:xfrm>
            <a:off x="457200" y="1232452"/>
            <a:ext cx="8229600" cy="4893711"/>
          </a:xfrm>
        </p:spPr>
        <p:txBody>
          <a:bodyPr>
            <a:normAutofit/>
          </a:bodyPr>
          <a:lstStyle/>
          <a:p>
            <a:r>
              <a:rPr lang="it-IT" dirty="0"/>
              <a:t>Art. 1</a:t>
            </a:r>
          </a:p>
          <a:p>
            <a:r>
              <a:rPr lang="it-IT" dirty="0"/>
              <a:t> All'articolo 4 della legge 4 maggio 1983, n. 184, e successive modificazioni, dopo il comma 5 sono inseriti i seguenti:</a:t>
            </a:r>
          </a:p>
          <a:p>
            <a:r>
              <a:rPr lang="it-IT" b="1" i="1" dirty="0"/>
              <a:t> «5-bis. Qualora, durante un prolungato periodo di affidamento, il minore sia dichiarato adottabile ai sensi delle disposizioni del capo II del titolo II e qualora, sussistendo i requisiti previsti dall'articolo 6, la famiglia affidataria chieda di poterlo adottare, il tribunale per i minorenni, nel decidere sull'adozione, tiene conto dei legami affettivi significativi e del rapporto stabile e duraturo consolidatosi tra il minore e la famiglia affidataria</a:t>
            </a:r>
            <a:r>
              <a:rPr lang="it-IT" b="1" dirty="0"/>
              <a:t>.</a:t>
            </a:r>
            <a:endParaRPr lang="it-IT" dirty="0"/>
          </a:p>
          <a:p>
            <a:endParaRPr lang="it-IT" dirty="0"/>
          </a:p>
        </p:txBody>
      </p:sp>
    </p:spTree>
    <p:extLst>
      <p:ext uri="{BB962C8B-B14F-4D97-AF65-F5344CB8AC3E}">
        <p14:creationId xmlns:p14="http://schemas.microsoft.com/office/powerpoint/2010/main" val="2435557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lvl="0"/>
            <a:r>
              <a:rPr lang="it-IT" sz="3200" b="1" u="sng" dirty="0"/>
              <a:t>Minore affidato che  rientra in famiglia d’origine o viene affidato o adottato da un’altra famiglia</a:t>
            </a:r>
            <a:endParaRPr lang="it-IT" sz="3200" dirty="0"/>
          </a:p>
        </p:txBody>
      </p:sp>
      <p:sp>
        <p:nvSpPr>
          <p:cNvPr id="3" name="Segnaposto contenuto 2"/>
          <p:cNvSpPr>
            <a:spLocks noGrp="1"/>
          </p:cNvSpPr>
          <p:nvPr>
            <p:ph idx="1"/>
          </p:nvPr>
        </p:nvSpPr>
        <p:spPr>
          <a:xfrm>
            <a:off x="323528" y="1772816"/>
            <a:ext cx="7753672" cy="4627984"/>
          </a:xfrm>
        </p:spPr>
        <p:txBody>
          <a:bodyPr/>
          <a:lstStyle/>
          <a:p>
            <a:r>
              <a:rPr lang="it-IT" b="1" dirty="0"/>
              <a:t>5 ter- </a:t>
            </a:r>
            <a:r>
              <a:rPr lang="it-IT" b="1" i="1" dirty="0"/>
              <a:t>Qualora a seguito di un periodo di affidamento, il minore faccia ritorno nella famiglia d’origine o sia dato in affidamento ad altra famiglia o sia adottato da altra famiglia, è comunque tutelata, se rispondente all’interesse del minore, la continuità delle positive relazioni socio-affettive consolidatesi durante l’affidamento</a:t>
            </a:r>
            <a:endParaRPr lang="it-IT" dirty="0"/>
          </a:p>
        </p:txBody>
      </p:sp>
    </p:spTree>
    <p:extLst>
      <p:ext uri="{BB962C8B-B14F-4D97-AF65-F5344CB8AC3E}">
        <p14:creationId xmlns:p14="http://schemas.microsoft.com/office/powerpoint/2010/main" val="12343606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lvl="0"/>
            <a:r>
              <a:rPr lang="it-IT" b="1" u="sng" dirty="0"/>
              <a:t>Compiti del Giudice</a:t>
            </a:r>
            <a:r>
              <a:rPr lang="it-IT" dirty="0"/>
              <a:t/>
            </a:r>
            <a:br>
              <a:rPr lang="it-IT" dirty="0"/>
            </a:br>
            <a:endParaRPr lang="it-IT" dirty="0"/>
          </a:p>
        </p:txBody>
      </p:sp>
      <p:sp>
        <p:nvSpPr>
          <p:cNvPr id="3" name="Segnaposto contenuto 2"/>
          <p:cNvSpPr>
            <a:spLocks noGrp="1"/>
          </p:cNvSpPr>
          <p:nvPr>
            <p:ph idx="1"/>
          </p:nvPr>
        </p:nvSpPr>
        <p:spPr/>
        <p:txBody>
          <a:bodyPr/>
          <a:lstStyle/>
          <a:p>
            <a:r>
              <a:rPr lang="it-IT" b="1" dirty="0"/>
              <a:t>Art. 1</a:t>
            </a:r>
            <a:endParaRPr lang="it-IT" dirty="0"/>
          </a:p>
          <a:p>
            <a:r>
              <a:rPr lang="it-IT" b="1" dirty="0"/>
              <a:t>5-quater.</a:t>
            </a:r>
            <a:r>
              <a:rPr lang="it-IT" b="1" i="1" dirty="0"/>
              <a:t> Il Giudice, ai fini delle decisioni di cui ai commi 5-bis e 5 ter, tiene conto anche delle valutazioni documentate dei servizi sociali , ascoltato il minore che ha compiuto gli anni 12 o anche di età inferiore se capace di discernimento</a:t>
            </a:r>
            <a:r>
              <a:rPr lang="it-IT" b="1" dirty="0"/>
              <a:t> </a:t>
            </a:r>
            <a:endParaRPr lang="it-IT" dirty="0"/>
          </a:p>
          <a:p>
            <a:endParaRPr lang="it-IT" dirty="0"/>
          </a:p>
        </p:txBody>
      </p:sp>
    </p:spTree>
    <p:extLst>
      <p:ext uri="{BB962C8B-B14F-4D97-AF65-F5344CB8AC3E}">
        <p14:creationId xmlns:p14="http://schemas.microsoft.com/office/powerpoint/2010/main" val="1469975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8052" y="377686"/>
            <a:ext cx="8368748" cy="1039951"/>
          </a:xfrm>
        </p:spPr>
        <p:txBody>
          <a:bodyPr>
            <a:normAutofit fontScale="90000"/>
          </a:bodyPr>
          <a:lstStyle/>
          <a:p>
            <a:pPr lvl="0"/>
            <a:r>
              <a:rPr lang="it-IT" sz="3100" b="1" u="sng" dirty="0" smtClean="0"/>
              <a:t/>
            </a:r>
            <a:br>
              <a:rPr lang="it-IT" sz="3100" b="1" u="sng" dirty="0" smtClean="0"/>
            </a:br>
            <a:r>
              <a:rPr lang="it-IT" sz="3100" b="1" u="sng" dirty="0"/>
              <a:t/>
            </a:r>
            <a:br>
              <a:rPr lang="it-IT" sz="3100" b="1" u="sng" dirty="0"/>
            </a:br>
            <a:r>
              <a:rPr lang="it-IT" sz="3100" b="1" u="sng" dirty="0" smtClean="0"/>
              <a:t>L’ascolto </a:t>
            </a:r>
            <a:r>
              <a:rPr lang="it-IT" sz="3100" b="1" u="sng" dirty="0"/>
              <a:t>obbligatario degli affidatari da parte del giudice in tutti i procedimenti che riguardano i minori affidati</a:t>
            </a:r>
            <a:r>
              <a:rPr lang="it-IT" dirty="0"/>
              <a:t/>
            </a:r>
            <a:br>
              <a:rPr lang="it-IT" dirty="0"/>
            </a:br>
            <a:endParaRPr lang="it-IT" dirty="0"/>
          </a:p>
        </p:txBody>
      </p:sp>
      <p:sp>
        <p:nvSpPr>
          <p:cNvPr id="3" name="Segnaposto contenuto 2"/>
          <p:cNvSpPr>
            <a:spLocks noGrp="1"/>
          </p:cNvSpPr>
          <p:nvPr>
            <p:ph idx="1"/>
          </p:nvPr>
        </p:nvSpPr>
        <p:spPr/>
        <p:txBody>
          <a:bodyPr>
            <a:normAutofit/>
          </a:bodyPr>
          <a:lstStyle/>
          <a:p>
            <a:r>
              <a:rPr lang="it-IT" b="1" dirty="0"/>
              <a:t>2</a:t>
            </a:r>
            <a:endParaRPr lang="it-IT" dirty="0"/>
          </a:p>
          <a:p>
            <a:r>
              <a:rPr lang="it-IT" b="1" i="1" dirty="0"/>
              <a:t>All’art. 5 comma 1, della legge 4 maggio 1983/184, e successive modificazioni, l’ultimo periodo è sostituito dal presente: “ L’affidatario o l’eventuale famiglia </a:t>
            </a:r>
            <a:r>
              <a:rPr lang="it-IT" b="1" i="1" dirty="0" err="1"/>
              <a:t>collocataria</a:t>
            </a:r>
            <a:r>
              <a:rPr lang="it-IT" b="1" i="1" dirty="0"/>
              <a:t> debbono essere convocati, pena di nullità, nei procedimenti civili in materia di responsabilità genitoriale, di affidamento e di adottabilità relativi al minore affidato ed hanno facoltà di presentare memorie scritte nell’interesse del minore”.</a:t>
            </a:r>
            <a:endParaRPr lang="it-IT" dirty="0"/>
          </a:p>
          <a:p>
            <a:endParaRPr lang="it-IT" dirty="0"/>
          </a:p>
        </p:txBody>
      </p:sp>
    </p:spTree>
    <p:extLst>
      <p:ext uri="{BB962C8B-B14F-4D97-AF65-F5344CB8AC3E}">
        <p14:creationId xmlns:p14="http://schemas.microsoft.com/office/powerpoint/2010/main" val="41167823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Vai alle slide sulle leggi regionali </a:t>
            </a:r>
            <a:endParaRPr lang="it-IT" dirty="0"/>
          </a:p>
        </p:txBody>
      </p:sp>
    </p:spTree>
    <p:extLst>
      <p:ext uri="{BB962C8B-B14F-4D97-AF65-F5344CB8AC3E}">
        <p14:creationId xmlns:p14="http://schemas.microsoft.com/office/powerpoint/2010/main" val="30979403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r>
              <a:rPr lang="it-IT" altLang="it-IT" smtClean="0"/>
              <a:t>Competenze TO</a:t>
            </a:r>
          </a:p>
        </p:txBody>
      </p:sp>
      <p:sp>
        <p:nvSpPr>
          <p:cNvPr id="26627" name="Segnaposto contenuto 2"/>
          <p:cNvSpPr>
            <a:spLocks noGrp="1"/>
          </p:cNvSpPr>
          <p:nvPr>
            <p:ph idx="1"/>
          </p:nvPr>
        </p:nvSpPr>
        <p:spPr/>
        <p:txBody>
          <a:bodyPr/>
          <a:lstStyle/>
          <a:p>
            <a:r>
              <a:rPr lang="it-IT" altLang="it-IT" dirty="0" smtClean="0"/>
              <a:t>Recentemente è stata approvata la legge n. 219/2012, «disposizioni in materia di riconoscimento dei figli»</a:t>
            </a:r>
          </a:p>
          <a:p>
            <a:r>
              <a:rPr lang="it-IT" altLang="it-IT" dirty="0" smtClean="0"/>
              <a:t> decreto attuativo n. 154/2013, Revisione delle disposizioni vigenti in materia di filiazione</a:t>
            </a:r>
          </a:p>
          <a:p>
            <a:r>
              <a:rPr lang="it-IT" altLang="it-IT" dirty="0" smtClean="0"/>
              <a:t>La nuova normativa ha comportato significativi cambiamenti</a:t>
            </a:r>
          </a:p>
        </p:txBody>
      </p:sp>
    </p:spTree>
    <p:extLst>
      <p:ext uri="{BB962C8B-B14F-4D97-AF65-F5344CB8AC3E}">
        <p14:creationId xmlns:p14="http://schemas.microsoft.com/office/powerpoint/2010/main" val="3180188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fontAlgn="auto">
              <a:spcAft>
                <a:spcPts val="0"/>
              </a:spcAft>
              <a:defRPr/>
            </a:pPr>
            <a:r>
              <a:rPr lang="it-IT" dirty="0" smtClean="0"/>
              <a:t>Tutela </a:t>
            </a:r>
          </a:p>
        </p:txBody>
      </p:sp>
      <p:sp>
        <p:nvSpPr>
          <p:cNvPr id="35843" name="Rectangle 3"/>
          <p:cNvSpPr>
            <a:spLocks noGrp="1" noChangeArrowheads="1"/>
          </p:cNvSpPr>
          <p:nvPr>
            <p:ph idx="1"/>
          </p:nvPr>
        </p:nvSpPr>
        <p:spPr/>
        <p:txBody>
          <a:bodyPr/>
          <a:lstStyle/>
          <a:p>
            <a:pPr>
              <a:buClr>
                <a:srgbClr val="FFFFFF"/>
              </a:buClr>
              <a:buFont typeface="Times New Roman" pitchFamily="18" charset="0"/>
              <a:buChar char="•"/>
            </a:pPr>
            <a:r>
              <a:rPr lang="en-GB" dirty="0" smtClean="0"/>
              <a:t>In </a:t>
            </a:r>
            <a:r>
              <a:rPr lang="en-GB" dirty="0" err="1" smtClean="0"/>
              <a:t>senso</a:t>
            </a:r>
            <a:r>
              <a:rPr lang="en-GB" dirty="0" smtClean="0"/>
              <a:t> </a:t>
            </a:r>
            <a:r>
              <a:rPr lang="en-GB" dirty="0" err="1" smtClean="0"/>
              <a:t>stretto</a:t>
            </a:r>
            <a:r>
              <a:rPr lang="en-GB" dirty="0" smtClean="0"/>
              <a:t>:</a:t>
            </a:r>
          </a:p>
          <a:p>
            <a:pPr>
              <a:buClr>
                <a:srgbClr val="FFFFFF"/>
              </a:buClr>
              <a:buFont typeface="Times New Roman" pitchFamily="18" charset="0"/>
              <a:buChar char="•"/>
            </a:pPr>
            <a:endParaRPr lang="en-GB" dirty="0" smtClean="0"/>
          </a:p>
          <a:p>
            <a:pPr>
              <a:buClr>
                <a:srgbClr val="FFFFFF"/>
              </a:buClr>
              <a:buFontTx/>
              <a:buNone/>
            </a:pPr>
            <a:r>
              <a:rPr lang="en-GB" dirty="0" smtClean="0"/>
              <a:t>	</a:t>
            </a:r>
            <a:r>
              <a:rPr lang="en-GB" dirty="0" err="1" smtClean="0"/>
              <a:t>Assunzione</a:t>
            </a:r>
            <a:r>
              <a:rPr lang="en-GB" dirty="0" smtClean="0"/>
              <a:t> </a:t>
            </a:r>
            <a:r>
              <a:rPr lang="en-GB" dirty="0" err="1" smtClean="0"/>
              <a:t>di</a:t>
            </a:r>
            <a:r>
              <a:rPr lang="en-GB" dirty="0" smtClean="0"/>
              <a:t> </a:t>
            </a:r>
            <a:r>
              <a:rPr lang="en-GB" dirty="0" err="1" smtClean="0"/>
              <a:t>responsabilità</a:t>
            </a:r>
            <a:r>
              <a:rPr lang="en-GB" dirty="0" smtClean="0"/>
              <a:t> </a:t>
            </a:r>
            <a:r>
              <a:rPr lang="en-GB" dirty="0" err="1" smtClean="0"/>
              <a:t>della</a:t>
            </a:r>
            <a:r>
              <a:rPr lang="en-GB" dirty="0" smtClean="0"/>
              <a:t> </a:t>
            </a:r>
            <a:r>
              <a:rPr lang="en-GB" dirty="0" err="1" smtClean="0"/>
              <a:t>sua</a:t>
            </a:r>
            <a:r>
              <a:rPr lang="en-GB" dirty="0" smtClean="0"/>
              <a:t> </a:t>
            </a:r>
            <a:r>
              <a:rPr lang="en-GB" dirty="0" err="1" smtClean="0"/>
              <a:t>educazione</a:t>
            </a:r>
            <a:r>
              <a:rPr lang="en-GB" dirty="0" smtClean="0"/>
              <a:t> </a:t>
            </a:r>
            <a:r>
              <a:rPr lang="en-GB" dirty="0" err="1" smtClean="0"/>
              <a:t>da</a:t>
            </a:r>
            <a:r>
              <a:rPr lang="en-GB" dirty="0" smtClean="0"/>
              <a:t> parte </a:t>
            </a:r>
            <a:r>
              <a:rPr lang="en-GB" dirty="0" err="1" smtClean="0"/>
              <a:t>di</a:t>
            </a:r>
            <a:r>
              <a:rPr lang="en-GB" dirty="0" smtClean="0"/>
              <a:t> </a:t>
            </a:r>
            <a:r>
              <a:rPr lang="en-GB" dirty="0" err="1" smtClean="0"/>
              <a:t>istituzioni</a:t>
            </a:r>
            <a:r>
              <a:rPr lang="en-GB" dirty="0" smtClean="0"/>
              <a:t> </a:t>
            </a:r>
            <a:r>
              <a:rPr lang="en-GB" dirty="0" err="1" smtClean="0"/>
              <a:t>dello</a:t>
            </a:r>
            <a:r>
              <a:rPr lang="en-GB" dirty="0" smtClean="0"/>
              <a:t> </a:t>
            </a:r>
            <a:r>
              <a:rPr lang="en-GB" dirty="0" err="1" smtClean="0"/>
              <a:t>Stato</a:t>
            </a:r>
            <a:r>
              <a:rPr lang="en-GB" dirty="0" smtClean="0"/>
              <a:t> o </a:t>
            </a:r>
            <a:r>
              <a:rPr lang="en-GB" dirty="0" err="1" smtClean="0"/>
              <a:t>di</a:t>
            </a:r>
            <a:r>
              <a:rPr lang="en-GB" dirty="0" smtClean="0"/>
              <a:t> </a:t>
            </a:r>
            <a:r>
              <a:rPr lang="en-GB" dirty="0" err="1" smtClean="0"/>
              <a:t>soggetti</a:t>
            </a:r>
            <a:r>
              <a:rPr lang="en-GB" dirty="0" smtClean="0"/>
              <a:t> in </a:t>
            </a:r>
            <a:r>
              <a:rPr lang="en-GB" dirty="0" err="1" smtClean="0"/>
              <a:t>sostituzione</a:t>
            </a:r>
            <a:r>
              <a:rPr lang="en-GB" dirty="0" smtClean="0"/>
              <a:t> </a:t>
            </a:r>
            <a:r>
              <a:rPr lang="en-GB" dirty="0" err="1" smtClean="0"/>
              <a:t>di</a:t>
            </a:r>
            <a:r>
              <a:rPr lang="en-GB" dirty="0" smtClean="0"/>
              <a:t> </a:t>
            </a:r>
            <a:r>
              <a:rPr lang="en-GB" dirty="0" err="1" smtClean="0"/>
              <a:t>genitori</a:t>
            </a:r>
            <a:r>
              <a:rPr lang="en-GB" dirty="0" smtClean="0"/>
              <a:t> </a:t>
            </a:r>
            <a:r>
              <a:rPr lang="en-GB" dirty="0" err="1" smtClean="0"/>
              <a:t>incapaci</a:t>
            </a:r>
            <a:r>
              <a:rPr lang="en-GB" dirty="0" smtClean="0"/>
              <a:t> o </a:t>
            </a:r>
            <a:r>
              <a:rPr lang="en-GB" dirty="0" err="1" smtClean="0"/>
              <a:t>assenti</a:t>
            </a:r>
            <a:endParaRPr lang="en-GB" dirty="0" smtClean="0"/>
          </a:p>
          <a:p>
            <a:pPr>
              <a:buFontTx/>
              <a:buNone/>
            </a:pPr>
            <a:endParaRPr lang="it-IT" dirty="0" smtClean="0">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843">
                                            <p:txEl>
                                              <p:pRg st="0" end="0"/>
                                            </p:txEl>
                                          </p:spTgt>
                                        </p:tgtEl>
                                        <p:attrNameLst>
                                          <p:attrName>style.visibility</p:attrName>
                                        </p:attrNameLst>
                                      </p:cBhvr>
                                      <p:to>
                                        <p:strVal val="visible"/>
                                      </p:to>
                                    </p:set>
                                    <p:anim calcmode="lin" valueType="num">
                                      <p:cBhvr additive="base">
                                        <p:cTn id="13"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2" end="2"/>
                                            </p:txEl>
                                          </p:spTgt>
                                        </p:tgtEl>
                                        <p:attrNameLst>
                                          <p:attrName>style.visibility</p:attrName>
                                        </p:attrNameLst>
                                      </p:cBhvr>
                                      <p:to>
                                        <p:strVal val="visible"/>
                                      </p:to>
                                    </p:set>
                                    <p:anim calcmode="lin" valueType="num">
                                      <p:cBhvr additive="base">
                                        <p:cTn id="19"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584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p:txBody>
          <a:bodyPr/>
          <a:lstStyle/>
          <a:p>
            <a:r>
              <a:rPr lang="it-IT" altLang="it-IT" smtClean="0"/>
              <a:t>Competenze TO</a:t>
            </a:r>
          </a:p>
        </p:txBody>
      </p:sp>
      <p:sp>
        <p:nvSpPr>
          <p:cNvPr id="27651" name="Segnaposto contenuto 2"/>
          <p:cNvSpPr>
            <a:spLocks noGrp="1"/>
          </p:cNvSpPr>
          <p:nvPr>
            <p:ph idx="1"/>
          </p:nvPr>
        </p:nvSpPr>
        <p:spPr/>
        <p:txBody>
          <a:bodyPr/>
          <a:lstStyle/>
          <a:p>
            <a:r>
              <a:rPr lang="it-IT" altLang="it-IT" dirty="0" smtClean="0"/>
              <a:t>Il TO si occupa di  tutte le cause riguardanti l ‘affidamento dei figli,</a:t>
            </a:r>
          </a:p>
          <a:p>
            <a:r>
              <a:rPr lang="it-IT" altLang="it-IT" dirty="0" smtClean="0"/>
              <a:t> sia che i genitori siano sposati (separazione), </a:t>
            </a:r>
          </a:p>
          <a:p>
            <a:r>
              <a:rPr lang="it-IT" altLang="it-IT" dirty="0" smtClean="0"/>
              <a:t>sia che non lo siano (cessazione della convivenza </a:t>
            </a:r>
          </a:p>
        </p:txBody>
      </p:sp>
    </p:spTree>
    <p:extLst>
      <p:ext uri="{BB962C8B-B14F-4D97-AF65-F5344CB8AC3E}">
        <p14:creationId xmlns:p14="http://schemas.microsoft.com/office/powerpoint/2010/main" val="21667159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olo 1"/>
          <p:cNvSpPr>
            <a:spLocks noGrp="1"/>
          </p:cNvSpPr>
          <p:nvPr>
            <p:ph type="title"/>
          </p:nvPr>
        </p:nvSpPr>
        <p:spPr/>
        <p:txBody>
          <a:bodyPr/>
          <a:lstStyle/>
          <a:p>
            <a:r>
              <a:rPr lang="it-IT" altLang="it-IT" smtClean="0"/>
              <a:t>Competenze TO</a:t>
            </a:r>
          </a:p>
        </p:txBody>
      </p:sp>
      <p:sp>
        <p:nvSpPr>
          <p:cNvPr id="28675" name="Segnaposto contenuto 2"/>
          <p:cNvSpPr>
            <a:spLocks noGrp="1"/>
          </p:cNvSpPr>
          <p:nvPr>
            <p:ph idx="1"/>
          </p:nvPr>
        </p:nvSpPr>
        <p:spPr>
          <a:xfrm>
            <a:off x="611560" y="1484784"/>
            <a:ext cx="7783512" cy="5040313"/>
          </a:xfrm>
        </p:spPr>
        <p:txBody>
          <a:bodyPr/>
          <a:lstStyle/>
          <a:p>
            <a:pPr marL="0" indent="0">
              <a:buFont typeface="Monotype Sorts" pitchFamily="2" charset="2"/>
              <a:buNone/>
            </a:pPr>
            <a:r>
              <a:rPr lang="it-IT" altLang="it-IT" dirty="0" smtClean="0"/>
              <a:t>l' azione per la </a:t>
            </a:r>
            <a:r>
              <a:rPr lang="it-IT" altLang="it-IT" i="1" dirty="0" smtClean="0"/>
              <a:t>dichiarazione giudiziale di paternità</a:t>
            </a:r>
            <a:r>
              <a:rPr lang="it-IT" altLang="it-IT" dirty="0" smtClean="0"/>
              <a:t> e/o maternità si promuove avanti al Tribunale ordinario del luogo dove risiede il presunto genitore</a:t>
            </a:r>
          </a:p>
          <a:p>
            <a:pPr marL="0" indent="0">
              <a:buFont typeface="Monotype Sorts" pitchFamily="2" charset="2"/>
              <a:buNone/>
            </a:pPr>
            <a:r>
              <a:rPr lang="it-IT" altLang="it-IT" dirty="0" smtClean="0">
                <a:solidFill>
                  <a:srgbClr val="333333"/>
                </a:solidFill>
                <a:latin typeface="blisslight"/>
              </a:rPr>
              <a:t>ha sostituito le parole "figlio legittimo" e "figlio naturale" con le parole "figlio nato nel matrimonio" e "figlio nato fuori del matrimonio" equiparando, anche dal punto di vista giuridico, la condizione dei figli.</a:t>
            </a:r>
            <a:r>
              <a:rPr lang="it-IT" altLang="it-IT" dirty="0" smtClean="0">
                <a:solidFill>
                  <a:srgbClr val="5A5B5D"/>
                </a:solidFill>
              </a:rPr>
              <a:t>; </a:t>
            </a:r>
            <a:r>
              <a:rPr lang="it-IT" altLang="it-IT" dirty="0" smtClean="0"/>
              <a:t> </a:t>
            </a:r>
          </a:p>
        </p:txBody>
      </p:sp>
    </p:spTree>
    <p:extLst>
      <p:ext uri="{BB962C8B-B14F-4D97-AF65-F5344CB8AC3E}">
        <p14:creationId xmlns:p14="http://schemas.microsoft.com/office/powerpoint/2010/main" val="36507248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Grp="1" noChangeArrowheads="1"/>
          </p:cNvSpPr>
          <p:nvPr>
            <p:ph type="title"/>
          </p:nvPr>
        </p:nvSpPr>
        <p:spPr>
          <a:xfrm>
            <a:off x="457200" y="115888"/>
            <a:ext cx="8229600" cy="1052512"/>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smtClean="0"/>
              <a:t>COMPETENZE CIVILI TM</a:t>
            </a:r>
          </a:p>
        </p:txBody>
      </p:sp>
      <p:sp>
        <p:nvSpPr>
          <p:cNvPr id="47107" name="Rectangle 2"/>
          <p:cNvSpPr>
            <a:spLocks noGrp="1" noChangeArrowheads="1"/>
          </p:cNvSpPr>
          <p:nvPr>
            <p:ph idx="1"/>
          </p:nvPr>
        </p:nvSpPr>
        <p:spPr>
          <a:xfrm>
            <a:off x="468313" y="1773238"/>
            <a:ext cx="7704137" cy="4824412"/>
          </a:xfrm>
        </p:spPr>
        <p:txBody>
          <a:bodyPr>
            <a:normAutofit lnSpcReduction="10000"/>
          </a:bodyPr>
          <a:lstStyle/>
          <a:p>
            <a:pPr marL="274320" indent="-274320" fontAlgn="auto">
              <a:lnSpc>
                <a:spcPct val="80000"/>
              </a:lnSpc>
              <a:spcBef>
                <a:spcPts val="350"/>
              </a:spcBef>
              <a:spcAft>
                <a:spcPts val="0"/>
              </a:spcAft>
              <a:buClr>
                <a:srgbClr val="FFFFFF"/>
              </a:buClr>
              <a:buFont typeface="Times New Roman" pitchFamily="18" charset="0"/>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dirty="0" smtClean="0">
                <a:latin typeface="Times New Roman" pitchFamily="18" charset="0"/>
              </a:rPr>
              <a:t>	</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smtClean="0"/>
              <a:t>Art. 330</a:t>
            </a:r>
            <a:r>
              <a:rPr lang="en-GB" sz="1600" dirty="0" smtClean="0"/>
              <a:t> </a:t>
            </a:r>
            <a:r>
              <a:rPr lang="en-GB" sz="1600" dirty="0" err="1" smtClean="0"/>
              <a:t>Decadenza</a:t>
            </a:r>
            <a:r>
              <a:rPr lang="en-GB" sz="1600" dirty="0" smtClean="0"/>
              <a:t> </a:t>
            </a:r>
            <a:r>
              <a:rPr lang="en-GB" sz="1600" dirty="0" err="1" smtClean="0"/>
              <a:t>dalla</a:t>
            </a:r>
            <a:r>
              <a:rPr lang="en-GB" sz="1600" dirty="0" smtClean="0"/>
              <a:t> </a:t>
            </a:r>
            <a:r>
              <a:rPr lang="en-GB" sz="1600" dirty="0" err="1" smtClean="0"/>
              <a:t>potestà</a:t>
            </a:r>
            <a:r>
              <a:rPr lang="en-GB" sz="1600" dirty="0" smtClean="0"/>
              <a:t> sui </a:t>
            </a:r>
            <a:r>
              <a:rPr lang="en-GB" sz="1600" dirty="0" err="1" smtClean="0"/>
              <a:t>figli</a:t>
            </a:r>
            <a:r>
              <a:rPr lang="en-GB" sz="1600" dirty="0" smtClean="0"/>
              <a:t/>
            </a:r>
            <a:br>
              <a:rPr lang="en-GB" sz="1600" dirty="0" smtClean="0"/>
            </a:br>
            <a:r>
              <a:rPr lang="en-GB" sz="1600" dirty="0" smtClean="0"/>
              <a:t>Il </a:t>
            </a:r>
            <a:r>
              <a:rPr lang="en-GB" sz="1600" dirty="0" err="1" smtClean="0"/>
              <a:t>giudice</a:t>
            </a:r>
            <a:r>
              <a:rPr lang="en-GB" sz="1600" dirty="0" smtClean="0"/>
              <a:t> </a:t>
            </a:r>
            <a:r>
              <a:rPr lang="en-GB" sz="1600" dirty="0" err="1" smtClean="0"/>
              <a:t>può</a:t>
            </a:r>
            <a:r>
              <a:rPr lang="en-GB" sz="1600" dirty="0" smtClean="0"/>
              <a:t> </a:t>
            </a:r>
            <a:r>
              <a:rPr lang="en-GB" sz="1600" dirty="0" err="1" smtClean="0"/>
              <a:t>pronunziare</a:t>
            </a:r>
            <a:r>
              <a:rPr lang="en-GB" sz="1600" dirty="0" smtClean="0"/>
              <a:t> la </a:t>
            </a:r>
            <a:r>
              <a:rPr lang="en-GB" sz="1600" dirty="0" err="1" smtClean="0"/>
              <a:t>decadenza</a:t>
            </a:r>
            <a:r>
              <a:rPr lang="en-GB" sz="1600" dirty="0" smtClean="0"/>
              <a:t> </a:t>
            </a:r>
            <a:r>
              <a:rPr lang="en-GB" sz="1600" dirty="0" err="1" smtClean="0"/>
              <a:t>della</a:t>
            </a:r>
            <a:r>
              <a:rPr lang="en-GB" sz="1600" dirty="0" smtClean="0"/>
              <a:t> </a:t>
            </a:r>
            <a:r>
              <a:rPr lang="en-GB" sz="1600" dirty="0" err="1" smtClean="0"/>
              <a:t>potestà</a:t>
            </a:r>
            <a:r>
              <a:rPr lang="en-GB" sz="1600" dirty="0" smtClean="0"/>
              <a:t> </a:t>
            </a:r>
            <a:r>
              <a:rPr lang="en-GB" sz="1600" dirty="0" err="1" smtClean="0"/>
              <a:t>quando</a:t>
            </a:r>
            <a:r>
              <a:rPr lang="en-GB" sz="1600" dirty="0" smtClean="0"/>
              <a:t> </a:t>
            </a:r>
            <a:r>
              <a:rPr lang="en-GB" sz="1600" dirty="0" err="1" smtClean="0"/>
              <a:t>il</a:t>
            </a:r>
            <a:r>
              <a:rPr lang="en-GB" sz="1600" dirty="0" smtClean="0"/>
              <a:t> </a:t>
            </a:r>
            <a:r>
              <a:rPr lang="en-GB" sz="1600" dirty="0" err="1" smtClean="0"/>
              <a:t>genitore</a:t>
            </a:r>
            <a:r>
              <a:rPr lang="en-GB" sz="1600" dirty="0" smtClean="0"/>
              <a:t> viola o </a:t>
            </a:r>
            <a:r>
              <a:rPr lang="en-GB" sz="1600" dirty="0" err="1" smtClean="0"/>
              <a:t>trascura</a:t>
            </a:r>
            <a:r>
              <a:rPr lang="en-GB" sz="1600" dirty="0" smtClean="0"/>
              <a:t> </a:t>
            </a:r>
            <a:r>
              <a:rPr lang="en-GB" sz="1600" dirty="0" err="1" smtClean="0"/>
              <a:t>i</a:t>
            </a:r>
            <a:r>
              <a:rPr lang="en-GB" sz="1600" dirty="0" smtClean="0"/>
              <a:t> </a:t>
            </a:r>
            <a:r>
              <a:rPr lang="en-GB" sz="1600" dirty="0" err="1" smtClean="0"/>
              <a:t>doveri</a:t>
            </a:r>
            <a:r>
              <a:rPr lang="en-GB" sz="1600" dirty="0" smtClean="0"/>
              <a:t> (147; Cod. Pen. 570) ad </a:t>
            </a:r>
            <a:r>
              <a:rPr lang="en-GB" sz="1600" dirty="0" err="1" smtClean="0"/>
              <a:t>essa</a:t>
            </a:r>
            <a:r>
              <a:rPr lang="en-GB" sz="1600" dirty="0" smtClean="0"/>
              <a:t> </a:t>
            </a:r>
            <a:r>
              <a:rPr lang="en-GB" sz="1600" dirty="0" err="1" smtClean="0"/>
              <a:t>inerenti</a:t>
            </a:r>
            <a:r>
              <a:rPr lang="en-GB" sz="1600" dirty="0" smtClean="0"/>
              <a:t> o </a:t>
            </a:r>
            <a:r>
              <a:rPr lang="en-GB" sz="1600" dirty="0" err="1" smtClean="0"/>
              <a:t>abusa</a:t>
            </a:r>
            <a:r>
              <a:rPr lang="en-GB" sz="1600" dirty="0" smtClean="0"/>
              <a:t> </a:t>
            </a:r>
            <a:r>
              <a:rPr lang="en-GB" sz="1600" dirty="0" err="1" smtClean="0"/>
              <a:t>dei</a:t>
            </a:r>
            <a:r>
              <a:rPr lang="en-GB" sz="1600" dirty="0" smtClean="0"/>
              <a:t> </a:t>
            </a:r>
            <a:r>
              <a:rPr lang="en-GB" sz="1600" dirty="0" err="1" smtClean="0"/>
              <a:t>relativi</a:t>
            </a:r>
            <a:r>
              <a:rPr lang="en-GB" sz="1600" dirty="0" smtClean="0"/>
              <a:t> </a:t>
            </a:r>
            <a:r>
              <a:rPr lang="en-GB" sz="1600" dirty="0" err="1" smtClean="0"/>
              <a:t>poteri</a:t>
            </a:r>
            <a:r>
              <a:rPr lang="en-GB" sz="1600" dirty="0" smtClean="0"/>
              <a:t> con grave </a:t>
            </a:r>
            <a:r>
              <a:rPr lang="en-GB" sz="1600" dirty="0" err="1" smtClean="0"/>
              <a:t>pregiudizio</a:t>
            </a:r>
            <a:r>
              <a:rPr lang="en-GB" sz="1600" dirty="0" smtClean="0"/>
              <a:t> del </a:t>
            </a:r>
            <a:r>
              <a:rPr lang="en-GB" sz="1600" dirty="0" err="1" smtClean="0"/>
              <a:t>figlio</a:t>
            </a:r>
            <a:r>
              <a:rPr lang="en-GB" sz="1600" dirty="0" smtClean="0"/>
              <a:t>.</a:t>
            </a:r>
            <a:br>
              <a:rPr lang="en-GB" sz="1600" dirty="0" smtClean="0"/>
            </a:br>
            <a:r>
              <a:rPr lang="en-GB" sz="1600" dirty="0" smtClean="0"/>
              <a:t>In tale </a:t>
            </a:r>
            <a:r>
              <a:rPr lang="en-GB" sz="1600" dirty="0" err="1" smtClean="0"/>
              <a:t>caso</a:t>
            </a:r>
            <a:r>
              <a:rPr lang="en-GB" sz="1600" dirty="0" smtClean="0"/>
              <a:t>, per </a:t>
            </a:r>
            <a:r>
              <a:rPr lang="en-GB" sz="1600" dirty="0" err="1" smtClean="0"/>
              <a:t>gravi</a:t>
            </a:r>
            <a:r>
              <a:rPr lang="en-GB" sz="1600" dirty="0" smtClean="0"/>
              <a:t> </a:t>
            </a:r>
            <a:r>
              <a:rPr lang="en-GB" sz="1600" dirty="0" err="1" smtClean="0"/>
              <a:t>motivi</a:t>
            </a:r>
            <a:r>
              <a:rPr lang="en-GB" sz="1600" dirty="0" smtClean="0"/>
              <a:t>, </a:t>
            </a:r>
            <a:r>
              <a:rPr lang="en-GB" sz="1600" dirty="0" err="1" smtClean="0"/>
              <a:t>il</a:t>
            </a:r>
            <a:r>
              <a:rPr lang="en-GB" sz="1600" dirty="0" smtClean="0"/>
              <a:t> </a:t>
            </a:r>
            <a:r>
              <a:rPr lang="en-GB" sz="1600" dirty="0" err="1" smtClean="0"/>
              <a:t>giudice</a:t>
            </a:r>
            <a:r>
              <a:rPr lang="en-GB" sz="1600" dirty="0" smtClean="0"/>
              <a:t> </a:t>
            </a:r>
            <a:r>
              <a:rPr lang="en-GB" sz="1600" dirty="0" err="1" smtClean="0"/>
              <a:t>può</a:t>
            </a:r>
            <a:r>
              <a:rPr lang="en-GB" sz="1600" dirty="0" smtClean="0"/>
              <a:t> </a:t>
            </a:r>
            <a:r>
              <a:rPr lang="en-GB" sz="1600" dirty="0" err="1" smtClean="0"/>
              <a:t>ordinare</a:t>
            </a:r>
            <a:r>
              <a:rPr lang="en-GB" sz="1600" dirty="0" smtClean="0"/>
              <a:t> </a:t>
            </a:r>
            <a:r>
              <a:rPr lang="en-GB" sz="1600" dirty="0" err="1" smtClean="0"/>
              <a:t>l'allontanamento</a:t>
            </a:r>
            <a:r>
              <a:rPr lang="en-GB" sz="1600" dirty="0" smtClean="0"/>
              <a:t> del </a:t>
            </a:r>
            <a:r>
              <a:rPr lang="en-GB" sz="1600" dirty="0" err="1" smtClean="0"/>
              <a:t>figlio</a:t>
            </a:r>
            <a:r>
              <a:rPr lang="en-GB" sz="1600" dirty="0" smtClean="0"/>
              <a:t> </a:t>
            </a:r>
            <a:r>
              <a:rPr lang="en-GB" sz="1600" dirty="0" err="1" smtClean="0"/>
              <a:t>dalla</a:t>
            </a:r>
            <a:r>
              <a:rPr lang="en-GB" sz="1600" dirty="0" smtClean="0"/>
              <a:t> </a:t>
            </a:r>
            <a:r>
              <a:rPr lang="en-GB" sz="1600" dirty="0" err="1" smtClean="0"/>
              <a:t>residenza</a:t>
            </a:r>
            <a:r>
              <a:rPr lang="en-GB" sz="1600" dirty="0" smtClean="0"/>
              <a:t> </a:t>
            </a:r>
            <a:r>
              <a:rPr lang="en-GB" sz="1600" dirty="0" err="1" smtClean="0"/>
              <a:t>familiare</a:t>
            </a:r>
            <a:r>
              <a:rPr lang="en-GB" sz="1600" dirty="0" smtClean="0"/>
              <a:t>.</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sz="1600" dirty="0" smtClean="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smtClean="0"/>
              <a:t>Art. 333</a:t>
            </a:r>
            <a:r>
              <a:rPr lang="en-GB" sz="1600" dirty="0" smtClean="0"/>
              <a:t> </a:t>
            </a:r>
            <a:r>
              <a:rPr lang="en-GB" sz="1600" dirty="0" err="1" smtClean="0"/>
              <a:t>Condotta</a:t>
            </a:r>
            <a:r>
              <a:rPr lang="en-GB" sz="1600" dirty="0" smtClean="0"/>
              <a:t> del </a:t>
            </a:r>
            <a:r>
              <a:rPr lang="en-GB" sz="1600" dirty="0" err="1" smtClean="0"/>
              <a:t>genitore</a:t>
            </a:r>
            <a:r>
              <a:rPr lang="en-GB" sz="1600" dirty="0" smtClean="0"/>
              <a:t> </a:t>
            </a:r>
            <a:r>
              <a:rPr lang="en-GB" sz="1600" dirty="0" err="1" smtClean="0"/>
              <a:t>pregiudizievole</a:t>
            </a:r>
            <a:r>
              <a:rPr lang="en-GB" sz="1600" dirty="0" smtClean="0"/>
              <a:t> </a:t>
            </a:r>
            <a:r>
              <a:rPr lang="en-GB" sz="1600" dirty="0" err="1" smtClean="0"/>
              <a:t>ai</a:t>
            </a:r>
            <a:r>
              <a:rPr lang="en-GB" sz="1600" dirty="0" smtClean="0"/>
              <a:t> </a:t>
            </a:r>
            <a:r>
              <a:rPr lang="en-GB" sz="1600" dirty="0" err="1" smtClean="0"/>
              <a:t>figli</a:t>
            </a:r>
            <a:r>
              <a:rPr lang="en-GB" sz="1600" dirty="0" smtClean="0"/>
              <a:t/>
            </a:r>
            <a:br>
              <a:rPr lang="en-GB" sz="1600" dirty="0" smtClean="0"/>
            </a:br>
            <a:r>
              <a:rPr lang="en-GB" sz="1600" dirty="0" err="1" smtClean="0"/>
              <a:t>Quando</a:t>
            </a:r>
            <a:r>
              <a:rPr lang="en-GB" sz="1600" dirty="0" smtClean="0"/>
              <a:t> la </a:t>
            </a:r>
            <a:r>
              <a:rPr lang="en-GB" sz="1600" dirty="0" err="1" smtClean="0"/>
              <a:t>condotta</a:t>
            </a:r>
            <a:r>
              <a:rPr lang="en-GB" sz="1600" dirty="0" smtClean="0"/>
              <a:t> </a:t>
            </a:r>
            <a:r>
              <a:rPr lang="en-GB" sz="1600" dirty="0" err="1" smtClean="0"/>
              <a:t>di</a:t>
            </a:r>
            <a:r>
              <a:rPr lang="en-GB" sz="1600" dirty="0" smtClean="0"/>
              <a:t> </a:t>
            </a:r>
            <a:r>
              <a:rPr lang="en-GB" sz="1600" dirty="0" err="1" smtClean="0"/>
              <a:t>uno</a:t>
            </a:r>
            <a:r>
              <a:rPr lang="en-GB" sz="1600" dirty="0" smtClean="0"/>
              <a:t> o </a:t>
            </a:r>
            <a:r>
              <a:rPr lang="en-GB" sz="1600" dirty="0" err="1" smtClean="0"/>
              <a:t>di</a:t>
            </a:r>
            <a:r>
              <a:rPr lang="en-GB" sz="1600" dirty="0" smtClean="0"/>
              <a:t> </a:t>
            </a:r>
            <a:r>
              <a:rPr lang="en-GB" sz="1600" dirty="0" err="1" smtClean="0"/>
              <a:t>entrambi</a:t>
            </a:r>
            <a:r>
              <a:rPr lang="en-GB" sz="1600" dirty="0" smtClean="0"/>
              <a:t> </a:t>
            </a:r>
            <a:r>
              <a:rPr lang="en-GB" sz="1600" dirty="0" err="1" smtClean="0"/>
              <a:t>i</a:t>
            </a:r>
            <a:r>
              <a:rPr lang="en-GB" sz="1600" dirty="0" smtClean="0"/>
              <a:t> </a:t>
            </a:r>
            <a:r>
              <a:rPr lang="en-GB" sz="1600" dirty="0" err="1" smtClean="0"/>
              <a:t>genitori</a:t>
            </a:r>
            <a:r>
              <a:rPr lang="en-GB" sz="1600" dirty="0" smtClean="0"/>
              <a:t> non è tale </a:t>
            </a:r>
            <a:r>
              <a:rPr lang="en-GB" sz="1600" dirty="0" err="1" smtClean="0"/>
              <a:t>da</a:t>
            </a:r>
            <a:r>
              <a:rPr lang="en-GB" sz="1600" dirty="0" smtClean="0"/>
              <a:t> dare </a:t>
            </a:r>
            <a:r>
              <a:rPr lang="en-GB" sz="1600" dirty="0" err="1" smtClean="0"/>
              <a:t>luogo</a:t>
            </a:r>
            <a:r>
              <a:rPr lang="en-GB" sz="1600" dirty="0" smtClean="0"/>
              <a:t> </a:t>
            </a:r>
            <a:r>
              <a:rPr lang="en-GB" sz="1600" dirty="0" err="1" smtClean="0"/>
              <a:t>alla</a:t>
            </a:r>
            <a:r>
              <a:rPr lang="en-GB" sz="1600" dirty="0" smtClean="0"/>
              <a:t> </a:t>
            </a:r>
            <a:r>
              <a:rPr lang="en-GB" sz="1600" dirty="0" err="1" smtClean="0"/>
              <a:t>pronuncia</a:t>
            </a:r>
            <a:r>
              <a:rPr lang="en-GB" sz="1600" dirty="0" smtClean="0"/>
              <a:t> </a:t>
            </a:r>
            <a:r>
              <a:rPr lang="en-GB" sz="1600" dirty="0" err="1" smtClean="0"/>
              <a:t>di</a:t>
            </a:r>
            <a:r>
              <a:rPr lang="en-GB" sz="1600" dirty="0" smtClean="0"/>
              <a:t> </a:t>
            </a:r>
            <a:r>
              <a:rPr lang="en-GB" sz="1600" dirty="0" err="1" smtClean="0"/>
              <a:t>decadenza</a:t>
            </a:r>
            <a:r>
              <a:rPr lang="en-GB" sz="1600" dirty="0" smtClean="0"/>
              <a:t> </a:t>
            </a:r>
            <a:r>
              <a:rPr lang="en-GB" sz="1600" dirty="0" err="1" smtClean="0"/>
              <a:t>prevista</a:t>
            </a:r>
            <a:r>
              <a:rPr lang="en-GB" sz="1600" dirty="0" smtClean="0"/>
              <a:t> </a:t>
            </a:r>
            <a:r>
              <a:rPr lang="en-GB" sz="1600" dirty="0" err="1" smtClean="0"/>
              <a:t>dall'art</a:t>
            </a:r>
            <a:r>
              <a:rPr lang="en-GB" sz="1600" dirty="0" smtClean="0"/>
              <a:t>. 330, ma </a:t>
            </a:r>
            <a:r>
              <a:rPr lang="en-GB" sz="1600" dirty="0" err="1" smtClean="0"/>
              <a:t>appare</a:t>
            </a:r>
            <a:r>
              <a:rPr lang="en-GB" sz="1600" dirty="0" smtClean="0"/>
              <a:t> </a:t>
            </a:r>
            <a:r>
              <a:rPr lang="en-GB" sz="1600" dirty="0" err="1" smtClean="0"/>
              <a:t>comunque</a:t>
            </a:r>
            <a:r>
              <a:rPr lang="en-GB" sz="1600" dirty="0" smtClean="0"/>
              <a:t> </a:t>
            </a:r>
            <a:r>
              <a:rPr lang="en-GB" sz="1600" dirty="0" err="1" smtClean="0"/>
              <a:t>pregiudizievole</a:t>
            </a:r>
            <a:r>
              <a:rPr lang="en-GB" sz="1600" dirty="0" smtClean="0"/>
              <a:t> al </a:t>
            </a:r>
            <a:r>
              <a:rPr lang="en-GB" sz="1600" dirty="0" err="1" smtClean="0"/>
              <a:t>figlio</a:t>
            </a:r>
            <a:r>
              <a:rPr lang="en-GB" sz="1600" dirty="0" smtClean="0"/>
              <a:t>, </a:t>
            </a:r>
            <a:r>
              <a:rPr lang="en-GB" sz="1600" dirty="0" err="1" smtClean="0"/>
              <a:t>il</a:t>
            </a:r>
            <a:r>
              <a:rPr lang="en-GB" sz="1600" dirty="0" smtClean="0"/>
              <a:t> </a:t>
            </a:r>
            <a:r>
              <a:rPr lang="en-GB" sz="1600" dirty="0" err="1" smtClean="0"/>
              <a:t>giudice</a:t>
            </a:r>
            <a:r>
              <a:rPr lang="en-GB" sz="1600" dirty="0" smtClean="0"/>
              <a:t>, </a:t>
            </a:r>
            <a:r>
              <a:rPr lang="en-GB" sz="1600" dirty="0" err="1" smtClean="0"/>
              <a:t>secondo</a:t>
            </a:r>
            <a:r>
              <a:rPr lang="en-GB" sz="1600" dirty="0" smtClean="0"/>
              <a:t> le </a:t>
            </a:r>
            <a:r>
              <a:rPr lang="en-GB" sz="1600" dirty="0" err="1" smtClean="0"/>
              <a:t>circostanze</a:t>
            </a:r>
            <a:r>
              <a:rPr lang="en-GB" sz="1600" dirty="0" smtClean="0"/>
              <a:t> </a:t>
            </a:r>
            <a:r>
              <a:rPr lang="en-GB" sz="1600" dirty="0" err="1" smtClean="0"/>
              <a:t>può</a:t>
            </a:r>
            <a:r>
              <a:rPr lang="en-GB" sz="1600" dirty="0" smtClean="0"/>
              <a:t> </a:t>
            </a:r>
            <a:r>
              <a:rPr lang="en-GB" sz="1600" dirty="0" err="1" smtClean="0"/>
              <a:t>adottare</a:t>
            </a:r>
            <a:r>
              <a:rPr lang="en-GB" sz="1600" dirty="0" smtClean="0"/>
              <a:t> </a:t>
            </a:r>
            <a:r>
              <a:rPr lang="en-GB" sz="1600" dirty="0" err="1" smtClean="0"/>
              <a:t>i</a:t>
            </a:r>
            <a:r>
              <a:rPr lang="en-GB" sz="1600" dirty="0" smtClean="0"/>
              <a:t> </a:t>
            </a:r>
            <a:r>
              <a:rPr lang="en-GB" sz="1600" dirty="0" err="1" smtClean="0"/>
              <a:t>provvedimenti</a:t>
            </a:r>
            <a:r>
              <a:rPr lang="en-GB" sz="1600" dirty="0" smtClean="0"/>
              <a:t> </a:t>
            </a:r>
            <a:r>
              <a:rPr lang="en-GB" sz="1600" dirty="0" err="1" smtClean="0"/>
              <a:t>convenienti</a:t>
            </a:r>
            <a:r>
              <a:rPr lang="en-GB" sz="1600" dirty="0" smtClean="0"/>
              <a:t> e </a:t>
            </a:r>
            <a:r>
              <a:rPr lang="en-GB" sz="1600" dirty="0" err="1" smtClean="0"/>
              <a:t>può</a:t>
            </a:r>
            <a:r>
              <a:rPr lang="en-GB" sz="1600" dirty="0" smtClean="0"/>
              <a:t> </a:t>
            </a:r>
            <a:r>
              <a:rPr lang="en-GB" sz="1600" dirty="0" err="1" smtClean="0"/>
              <a:t>anche</a:t>
            </a:r>
            <a:r>
              <a:rPr lang="en-GB" sz="1600" dirty="0" smtClean="0"/>
              <a:t> </a:t>
            </a:r>
            <a:r>
              <a:rPr lang="en-GB" sz="1600" dirty="0" err="1" smtClean="0"/>
              <a:t>disporre</a:t>
            </a:r>
            <a:r>
              <a:rPr lang="en-GB" sz="1600" dirty="0" smtClean="0"/>
              <a:t> </a:t>
            </a:r>
            <a:r>
              <a:rPr lang="en-GB" sz="1600" dirty="0" err="1" smtClean="0"/>
              <a:t>l'allontanamento</a:t>
            </a:r>
            <a:r>
              <a:rPr lang="en-GB" sz="1600" dirty="0" smtClean="0"/>
              <a:t> </a:t>
            </a:r>
            <a:r>
              <a:rPr lang="en-GB" sz="1600" dirty="0" err="1" smtClean="0"/>
              <a:t>di</a:t>
            </a:r>
            <a:r>
              <a:rPr lang="en-GB" sz="1600" dirty="0" smtClean="0"/>
              <a:t> </a:t>
            </a:r>
            <a:r>
              <a:rPr lang="en-GB" sz="1600" dirty="0" err="1" smtClean="0"/>
              <a:t>lui</a:t>
            </a:r>
            <a:r>
              <a:rPr lang="en-GB" sz="1600" dirty="0" smtClean="0"/>
              <a:t> </a:t>
            </a:r>
            <a:r>
              <a:rPr lang="en-GB" sz="1600" dirty="0" err="1" smtClean="0"/>
              <a:t>dalla</a:t>
            </a:r>
            <a:r>
              <a:rPr lang="en-GB" sz="1600" dirty="0" smtClean="0"/>
              <a:t> </a:t>
            </a:r>
            <a:r>
              <a:rPr lang="en-GB" sz="1600" dirty="0" err="1" smtClean="0"/>
              <a:t>residenza</a:t>
            </a:r>
            <a:r>
              <a:rPr lang="en-GB" sz="1600" dirty="0" smtClean="0"/>
              <a:t> </a:t>
            </a:r>
            <a:r>
              <a:rPr lang="en-GB" sz="1600" dirty="0" err="1" smtClean="0"/>
              <a:t>familiare</a:t>
            </a:r>
            <a:r>
              <a:rPr lang="en-GB" sz="1600" dirty="0" smtClean="0"/>
              <a:t>.</a:t>
            </a:r>
            <a:br>
              <a:rPr lang="en-GB" sz="1600" dirty="0" smtClean="0"/>
            </a:br>
            <a:r>
              <a:rPr lang="en-GB" sz="1600" dirty="0" err="1" smtClean="0"/>
              <a:t>Tali</a:t>
            </a:r>
            <a:r>
              <a:rPr lang="en-GB" sz="1600" dirty="0" smtClean="0"/>
              <a:t> </a:t>
            </a:r>
            <a:r>
              <a:rPr lang="en-GB" sz="1600" dirty="0" err="1" smtClean="0"/>
              <a:t>provvedimenti</a:t>
            </a:r>
            <a:r>
              <a:rPr lang="en-GB" sz="1600" dirty="0" smtClean="0"/>
              <a:t> </a:t>
            </a:r>
            <a:r>
              <a:rPr lang="en-GB" sz="1600" dirty="0" err="1" smtClean="0"/>
              <a:t>sono</a:t>
            </a:r>
            <a:r>
              <a:rPr lang="en-GB" sz="1600" dirty="0" smtClean="0"/>
              <a:t> </a:t>
            </a:r>
            <a:r>
              <a:rPr lang="en-GB" sz="1600" dirty="0" err="1" smtClean="0"/>
              <a:t>revocabili</a:t>
            </a:r>
            <a:r>
              <a:rPr lang="en-GB" sz="1600" dirty="0" smtClean="0"/>
              <a:t> in </a:t>
            </a:r>
            <a:r>
              <a:rPr lang="en-GB" sz="1600" dirty="0" err="1" smtClean="0"/>
              <a:t>qualsiasi</a:t>
            </a:r>
            <a:r>
              <a:rPr lang="en-GB" sz="1600" dirty="0" smtClean="0"/>
              <a:t> </a:t>
            </a:r>
            <a:r>
              <a:rPr lang="en-GB" sz="1600" dirty="0" err="1" smtClean="0"/>
              <a:t>momento</a:t>
            </a:r>
            <a:endParaRPr lang="en-GB" sz="1600" dirty="0" smtClean="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sz="1600" dirty="0" smtClean="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smtClean="0"/>
              <a:t>Art. 336</a:t>
            </a:r>
            <a:r>
              <a:rPr lang="en-GB" sz="1600" dirty="0" smtClean="0"/>
              <a:t> </a:t>
            </a:r>
            <a:r>
              <a:rPr lang="en-GB" sz="1600" dirty="0" err="1" smtClean="0"/>
              <a:t>Procedimento</a:t>
            </a:r>
            <a:r>
              <a:rPr lang="en-GB" sz="1600" dirty="0" smtClean="0"/>
              <a:t/>
            </a:r>
            <a:br>
              <a:rPr lang="en-GB" sz="1600" dirty="0" smtClean="0"/>
            </a:br>
            <a:r>
              <a:rPr lang="en-GB" sz="1600" dirty="0" smtClean="0"/>
              <a:t>I </a:t>
            </a:r>
            <a:r>
              <a:rPr lang="en-GB" sz="1600" dirty="0" err="1" smtClean="0"/>
              <a:t>provvedimenti</a:t>
            </a:r>
            <a:r>
              <a:rPr lang="en-GB" sz="1600" dirty="0" smtClean="0"/>
              <a:t> </a:t>
            </a:r>
            <a:r>
              <a:rPr lang="en-GB" sz="1600" dirty="0" err="1" smtClean="0"/>
              <a:t>indicati</a:t>
            </a:r>
            <a:r>
              <a:rPr lang="en-GB" sz="1600" dirty="0" smtClean="0"/>
              <a:t> </a:t>
            </a:r>
            <a:r>
              <a:rPr lang="en-GB" sz="1600" dirty="0" err="1" smtClean="0"/>
              <a:t>negli</a:t>
            </a:r>
            <a:r>
              <a:rPr lang="en-GB" sz="1600" dirty="0" smtClean="0"/>
              <a:t> </a:t>
            </a:r>
            <a:r>
              <a:rPr lang="en-GB" sz="1600" dirty="0" err="1" smtClean="0"/>
              <a:t>articoli</a:t>
            </a:r>
            <a:r>
              <a:rPr lang="en-GB" sz="1600" dirty="0" smtClean="0"/>
              <a:t> </a:t>
            </a:r>
            <a:r>
              <a:rPr lang="en-GB" sz="1600" dirty="0" err="1" smtClean="0"/>
              <a:t>precedenti</a:t>
            </a:r>
            <a:r>
              <a:rPr lang="en-GB" sz="1600" dirty="0" smtClean="0"/>
              <a:t> </a:t>
            </a:r>
            <a:r>
              <a:rPr lang="en-GB" sz="1600" dirty="0" err="1" smtClean="0"/>
              <a:t>sono</a:t>
            </a:r>
            <a:r>
              <a:rPr lang="en-GB" sz="1600" dirty="0" smtClean="0"/>
              <a:t> </a:t>
            </a:r>
            <a:r>
              <a:rPr lang="en-GB" sz="1600" dirty="0" err="1" smtClean="0"/>
              <a:t>adottati</a:t>
            </a:r>
            <a:r>
              <a:rPr lang="en-GB" sz="1600" dirty="0" smtClean="0"/>
              <a:t> </a:t>
            </a:r>
            <a:r>
              <a:rPr lang="en-GB" sz="1600" dirty="0" err="1" smtClean="0"/>
              <a:t>su</a:t>
            </a:r>
            <a:r>
              <a:rPr lang="en-GB" sz="1600" dirty="0" smtClean="0"/>
              <a:t> </a:t>
            </a:r>
            <a:r>
              <a:rPr lang="en-GB" sz="1600" dirty="0" err="1" smtClean="0"/>
              <a:t>ricorso</a:t>
            </a:r>
            <a:r>
              <a:rPr lang="en-GB" sz="1600" dirty="0" smtClean="0"/>
              <a:t> </a:t>
            </a:r>
            <a:r>
              <a:rPr lang="en-GB" sz="1600" dirty="0" err="1" smtClean="0"/>
              <a:t>dell'altro</a:t>
            </a:r>
            <a:r>
              <a:rPr lang="en-GB" sz="1600" dirty="0" smtClean="0"/>
              <a:t> </a:t>
            </a:r>
            <a:r>
              <a:rPr lang="en-GB" sz="1600" dirty="0" err="1" smtClean="0"/>
              <a:t>genitore</a:t>
            </a:r>
            <a:r>
              <a:rPr lang="en-GB" sz="1600" dirty="0" smtClean="0"/>
              <a:t>, </a:t>
            </a:r>
            <a:r>
              <a:rPr lang="en-GB" sz="1600" dirty="0" err="1" smtClean="0"/>
              <a:t>dei</a:t>
            </a:r>
            <a:r>
              <a:rPr lang="en-GB" sz="1600" dirty="0" smtClean="0"/>
              <a:t> </a:t>
            </a:r>
            <a:r>
              <a:rPr lang="en-GB" sz="1600" dirty="0" err="1" smtClean="0"/>
              <a:t>parenti</a:t>
            </a:r>
            <a:r>
              <a:rPr lang="en-GB" sz="1600" dirty="0" smtClean="0"/>
              <a:t> (77) o del </a:t>
            </a:r>
            <a:r>
              <a:rPr lang="en-GB" sz="1600" dirty="0" err="1" smtClean="0"/>
              <a:t>pubblico</a:t>
            </a:r>
            <a:r>
              <a:rPr lang="en-GB" sz="1600" dirty="0" smtClean="0"/>
              <a:t> </a:t>
            </a:r>
            <a:r>
              <a:rPr lang="en-GB" sz="1600" dirty="0" err="1" smtClean="0"/>
              <a:t>ministero</a:t>
            </a:r>
            <a:r>
              <a:rPr lang="en-GB" sz="1600" dirty="0" smtClean="0"/>
              <a:t> e, </a:t>
            </a:r>
            <a:r>
              <a:rPr lang="en-GB" sz="1600" dirty="0" err="1" smtClean="0"/>
              <a:t>quando</a:t>
            </a:r>
            <a:r>
              <a:rPr lang="en-GB" sz="1600" dirty="0" smtClean="0"/>
              <a:t> </a:t>
            </a:r>
            <a:r>
              <a:rPr lang="en-GB" sz="1600" dirty="0" err="1" smtClean="0"/>
              <a:t>si</a:t>
            </a:r>
            <a:r>
              <a:rPr lang="en-GB" sz="1600" dirty="0" smtClean="0"/>
              <a:t> </a:t>
            </a:r>
            <a:r>
              <a:rPr lang="en-GB" sz="1600" dirty="0" err="1" smtClean="0"/>
              <a:t>tratta</a:t>
            </a:r>
            <a:r>
              <a:rPr lang="en-GB" sz="1600" dirty="0" smtClean="0"/>
              <a:t> </a:t>
            </a:r>
            <a:r>
              <a:rPr lang="en-GB" sz="1600" dirty="0" err="1" smtClean="0"/>
              <a:t>di</a:t>
            </a:r>
            <a:r>
              <a:rPr lang="en-GB" sz="1600" dirty="0" smtClean="0"/>
              <a:t> </a:t>
            </a:r>
            <a:r>
              <a:rPr lang="en-GB" sz="1600" dirty="0" err="1" smtClean="0"/>
              <a:t>revocare</a:t>
            </a:r>
            <a:r>
              <a:rPr lang="en-GB" sz="1600" dirty="0" smtClean="0"/>
              <a:t> </a:t>
            </a:r>
            <a:r>
              <a:rPr lang="en-GB" sz="1600" dirty="0" err="1" smtClean="0"/>
              <a:t>deliberazioni</a:t>
            </a:r>
            <a:r>
              <a:rPr lang="en-GB" sz="1600" dirty="0" smtClean="0"/>
              <a:t> </a:t>
            </a:r>
            <a:r>
              <a:rPr lang="en-GB" sz="1600" dirty="0" err="1" smtClean="0"/>
              <a:t>anteriori</a:t>
            </a:r>
            <a:r>
              <a:rPr lang="en-GB" sz="1600" dirty="0" smtClean="0"/>
              <a:t>, </a:t>
            </a:r>
            <a:r>
              <a:rPr lang="en-GB" sz="1600" dirty="0" err="1" smtClean="0"/>
              <a:t>anche</a:t>
            </a:r>
            <a:r>
              <a:rPr lang="en-GB" sz="1600" dirty="0" smtClean="0"/>
              <a:t> del </a:t>
            </a:r>
            <a:r>
              <a:rPr lang="en-GB" sz="1600" dirty="0" err="1" smtClean="0"/>
              <a:t>genitore</a:t>
            </a:r>
            <a:r>
              <a:rPr lang="en-GB" sz="1600" dirty="0" smtClean="0"/>
              <a:t> </a:t>
            </a:r>
            <a:r>
              <a:rPr lang="en-GB" sz="1600" dirty="0" err="1" smtClean="0"/>
              <a:t>interessato</a:t>
            </a:r>
            <a:r>
              <a:rPr lang="en-GB" sz="1600" dirty="0" smtClean="0"/>
              <a:t>.</a:t>
            </a:r>
            <a:br>
              <a:rPr lang="en-GB" sz="1600" dirty="0" smtClean="0"/>
            </a:br>
            <a:r>
              <a:rPr lang="en-GB" sz="1600" dirty="0" smtClean="0"/>
              <a:t>Il </a:t>
            </a:r>
            <a:r>
              <a:rPr lang="en-GB" sz="1600" dirty="0" err="1" smtClean="0"/>
              <a:t>tribunale</a:t>
            </a:r>
            <a:r>
              <a:rPr lang="en-GB" sz="1600" dirty="0" smtClean="0"/>
              <a:t> </a:t>
            </a:r>
            <a:r>
              <a:rPr lang="en-GB" sz="1600" dirty="0" err="1" smtClean="0"/>
              <a:t>provvede</a:t>
            </a:r>
            <a:r>
              <a:rPr lang="en-GB" sz="1600" dirty="0" smtClean="0"/>
              <a:t> in camera </a:t>
            </a:r>
            <a:r>
              <a:rPr lang="en-GB" sz="1600" dirty="0" err="1" smtClean="0"/>
              <a:t>di</a:t>
            </a:r>
            <a:r>
              <a:rPr lang="en-GB" sz="1600" dirty="0" smtClean="0"/>
              <a:t> </a:t>
            </a:r>
            <a:r>
              <a:rPr lang="en-GB" sz="1600" dirty="0" err="1" smtClean="0"/>
              <a:t>consiglio</a:t>
            </a:r>
            <a:r>
              <a:rPr lang="en-GB" sz="1600" dirty="0" smtClean="0"/>
              <a:t> (Cod. Proc. Civ. 737) </a:t>
            </a:r>
            <a:r>
              <a:rPr lang="en-GB" sz="1600" dirty="0" err="1" smtClean="0"/>
              <a:t>assunte</a:t>
            </a:r>
            <a:r>
              <a:rPr lang="en-GB" sz="1600" dirty="0" smtClean="0"/>
              <a:t> </a:t>
            </a:r>
            <a:r>
              <a:rPr lang="en-GB" sz="1600" dirty="0" err="1" smtClean="0"/>
              <a:t>informazioni</a:t>
            </a:r>
            <a:r>
              <a:rPr lang="en-GB" sz="1600" dirty="0" smtClean="0"/>
              <a:t> e </a:t>
            </a:r>
            <a:r>
              <a:rPr lang="en-GB" sz="1600" dirty="0" err="1" smtClean="0"/>
              <a:t>sentito</a:t>
            </a:r>
            <a:r>
              <a:rPr lang="en-GB" sz="1600" dirty="0" smtClean="0"/>
              <a:t> </a:t>
            </a:r>
            <a:r>
              <a:rPr lang="en-GB" sz="1600" dirty="0" err="1" smtClean="0"/>
              <a:t>il</a:t>
            </a:r>
            <a:r>
              <a:rPr lang="en-GB" sz="1600" dirty="0" smtClean="0"/>
              <a:t> </a:t>
            </a:r>
            <a:r>
              <a:rPr lang="en-GB" sz="1600" dirty="0" err="1" smtClean="0"/>
              <a:t>pubblico</a:t>
            </a:r>
            <a:r>
              <a:rPr lang="en-GB" sz="1600" dirty="0" smtClean="0"/>
              <a:t> </a:t>
            </a:r>
            <a:r>
              <a:rPr lang="en-GB" sz="1600" dirty="0" err="1" smtClean="0"/>
              <a:t>ministero</a:t>
            </a:r>
            <a:r>
              <a:rPr lang="en-GB" sz="1600" dirty="0" smtClean="0"/>
              <a:t>. </a:t>
            </a:r>
            <a:r>
              <a:rPr lang="en-GB" sz="1600" dirty="0" err="1" smtClean="0"/>
              <a:t>Nei</a:t>
            </a:r>
            <a:r>
              <a:rPr lang="en-GB" sz="1600" dirty="0" smtClean="0"/>
              <a:t> </a:t>
            </a:r>
            <a:r>
              <a:rPr lang="en-GB" sz="1600" dirty="0" err="1" smtClean="0"/>
              <a:t>casi</a:t>
            </a:r>
            <a:r>
              <a:rPr lang="en-GB" sz="1600" dirty="0" smtClean="0"/>
              <a:t> in cui </a:t>
            </a:r>
            <a:r>
              <a:rPr lang="en-GB" sz="1600" dirty="0" err="1" smtClean="0"/>
              <a:t>il</a:t>
            </a:r>
            <a:r>
              <a:rPr lang="en-GB" sz="1600" dirty="0" smtClean="0"/>
              <a:t> </a:t>
            </a:r>
            <a:r>
              <a:rPr lang="en-GB" sz="1600" dirty="0" err="1" smtClean="0"/>
              <a:t>provvedimento</a:t>
            </a:r>
            <a:r>
              <a:rPr lang="en-GB" sz="1600" dirty="0" smtClean="0"/>
              <a:t> e </a:t>
            </a:r>
            <a:r>
              <a:rPr lang="en-GB" sz="1600" dirty="0" err="1" smtClean="0"/>
              <a:t>richiesto</a:t>
            </a:r>
            <a:r>
              <a:rPr lang="en-GB" sz="1600" dirty="0" smtClean="0"/>
              <a:t> </a:t>
            </a:r>
            <a:r>
              <a:rPr lang="en-GB" sz="1600" dirty="0" err="1" smtClean="0"/>
              <a:t>contro</a:t>
            </a:r>
            <a:r>
              <a:rPr lang="en-GB" sz="1600" dirty="0" smtClean="0"/>
              <a:t> </a:t>
            </a:r>
            <a:r>
              <a:rPr lang="en-GB" sz="1600" dirty="0" err="1" smtClean="0"/>
              <a:t>il</a:t>
            </a:r>
            <a:r>
              <a:rPr lang="en-GB" sz="1600" dirty="0" smtClean="0"/>
              <a:t> </a:t>
            </a:r>
            <a:r>
              <a:rPr lang="en-GB" sz="1600" dirty="0" err="1" smtClean="0"/>
              <a:t>genitore</a:t>
            </a:r>
            <a:r>
              <a:rPr lang="en-GB" sz="1600" dirty="0" smtClean="0"/>
              <a:t>, </a:t>
            </a:r>
            <a:r>
              <a:rPr lang="en-GB" sz="1600" dirty="0" err="1" smtClean="0"/>
              <a:t>questi</a:t>
            </a:r>
            <a:r>
              <a:rPr lang="en-GB" sz="1600" dirty="0" smtClean="0"/>
              <a:t> </a:t>
            </a:r>
            <a:r>
              <a:rPr lang="en-GB" sz="1600" dirty="0" err="1" smtClean="0"/>
              <a:t>deve</a:t>
            </a:r>
            <a:r>
              <a:rPr lang="en-GB" sz="1600" dirty="0" smtClean="0"/>
              <a:t> </a:t>
            </a:r>
            <a:r>
              <a:rPr lang="en-GB" sz="1600" dirty="0" err="1" smtClean="0"/>
              <a:t>essere</a:t>
            </a:r>
            <a:r>
              <a:rPr lang="en-GB" sz="1600" dirty="0" smtClean="0"/>
              <a:t> </a:t>
            </a:r>
            <a:r>
              <a:rPr lang="en-GB" sz="1600" dirty="0" err="1" smtClean="0"/>
              <a:t>sentito</a:t>
            </a:r>
            <a:r>
              <a:rPr lang="en-GB" sz="1600" dirty="0" smtClean="0"/>
              <a:t>.</a:t>
            </a:r>
            <a:br>
              <a:rPr lang="en-GB" sz="1600" dirty="0" smtClean="0"/>
            </a:br>
            <a:r>
              <a:rPr lang="en-GB" sz="1600" dirty="0" smtClean="0"/>
              <a:t>In </a:t>
            </a:r>
            <a:r>
              <a:rPr lang="en-GB" sz="1600" dirty="0" err="1" smtClean="0"/>
              <a:t>caso</a:t>
            </a:r>
            <a:r>
              <a:rPr lang="en-GB" sz="1600" dirty="0" smtClean="0"/>
              <a:t> di </a:t>
            </a:r>
            <a:r>
              <a:rPr lang="en-GB" sz="1600" dirty="0" err="1" smtClean="0"/>
              <a:t>urgente</a:t>
            </a:r>
            <a:r>
              <a:rPr lang="en-GB" sz="1600" dirty="0" smtClean="0"/>
              <a:t> </a:t>
            </a:r>
            <a:r>
              <a:rPr lang="en-GB" sz="1600" dirty="0" err="1" smtClean="0"/>
              <a:t>necessità</a:t>
            </a:r>
            <a:r>
              <a:rPr lang="en-GB" sz="1600" dirty="0" smtClean="0"/>
              <a:t> </a:t>
            </a:r>
            <a:r>
              <a:rPr lang="en-GB" sz="1600" dirty="0" err="1" smtClean="0"/>
              <a:t>il</a:t>
            </a:r>
            <a:r>
              <a:rPr lang="en-GB" sz="1600" dirty="0" smtClean="0"/>
              <a:t> </a:t>
            </a:r>
            <a:r>
              <a:rPr lang="en-GB" sz="1600" dirty="0" err="1" smtClean="0"/>
              <a:t>tribunale</a:t>
            </a:r>
            <a:r>
              <a:rPr lang="en-GB" sz="1600" dirty="0" smtClean="0"/>
              <a:t> </a:t>
            </a:r>
            <a:r>
              <a:rPr lang="en-GB" sz="1600" dirty="0" err="1" smtClean="0"/>
              <a:t>può</a:t>
            </a:r>
            <a:r>
              <a:rPr lang="en-GB" sz="1600" dirty="0" smtClean="0"/>
              <a:t> </a:t>
            </a:r>
            <a:r>
              <a:rPr lang="en-GB" sz="1600" dirty="0" err="1" smtClean="0"/>
              <a:t>adottare</a:t>
            </a:r>
            <a:r>
              <a:rPr lang="en-GB" sz="1600" dirty="0" smtClean="0"/>
              <a:t>, </a:t>
            </a:r>
            <a:r>
              <a:rPr lang="en-GB" sz="1600" dirty="0" err="1" smtClean="0"/>
              <a:t>anche</a:t>
            </a:r>
            <a:r>
              <a:rPr lang="en-GB" sz="1600" dirty="0" smtClean="0"/>
              <a:t> di </a:t>
            </a:r>
            <a:r>
              <a:rPr lang="en-GB" sz="1600" dirty="0" err="1" smtClean="0"/>
              <a:t>ufficio</a:t>
            </a:r>
            <a:r>
              <a:rPr lang="en-GB" sz="1600" dirty="0" smtClean="0"/>
              <a:t>, </a:t>
            </a:r>
            <a:r>
              <a:rPr lang="en-GB" sz="1600" dirty="0" err="1" smtClean="0"/>
              <a:t>provvedimenti</a:t>
            </a:r>
            <a:r>
              <a:rPr lang="en-GB" sz="1600" dirty="0" smtClean="0"/>
              <a:t> </a:t>
            </a:r>
            <a:r>
              <a:rPr lang="en-GB" sz="1600" dirty="0" err="1" smtClean="0"/>
              <a:t>temporanei</a:t>
            </a:r>
            <a:r>
              <a:rPr lang="en-GB" sz="1600" dirty="0" smtClean="0"/>
              <a:t> </a:t>
            </a:r>
            <a:r>
              <a:rPr lang="en-GB" sz="1600" dirty="0" err="1" smtClean="0"/>
              <a:t>nell'interesse</a:t>
            </a:r>
            <a:r>
              <a:rPr lang="en-GB" sz="1600" dirty="0" smtClean="0"/>
              <a:t> del </a:t>
            </a:r>
            <a:r>
              <a:rPr lang="en-GB" sz="1600" dirty="0" err="1" smtClean="0"/>
              <a:t>figlio</a:t>
            </a:r>
            <a:r>
              <a:rPr lang="en-GB" sz="1600" dirty="0" smtClean="0"/>
              <a:t>. </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dirty="0" smtClean="0"/>
              <a:t>Art. 403 </a:t>
            </a:r>
            <a:r>
              <a:rPr lang="en-GB" sz="1600" dirty="0" err="1" smtClean="0"/>
              <a:t>c.c</a:t>
            </a:r>
            <a:endParaRPr lang="en-GB" sz="1600" dirty="0" smtClean="0"/>
          </a:p>
        </p:txBody>
      </p:sp>
      <p:sp>
        <p:nvSpPr>
          <p:cNvPr id="15363" name="Text Box 3"/>
          <p:cNvSpPr txBox="1">
            <a:spLocks noChangeArrowheads="1"/>
          </p:cNvSpPr>
          <p:nvPr/>
        </p:nvSpPr>
        <p:spPr bwMode="auto">
          <a:xfrm>
            <a:off x="1331913" y="1341438"/>
            <a:ext cx="6553200" cy="815975"/>
          </a:xfrm>
          <a:prstGeom prst="rect">
            <a:avLst/>
          </a:prstGeom>
          <a:noFill/>
          <a:ln w="9525">
            <a:noFill/>
            <a:round/>
            <a:headEnd/>
            <a:tailEnd/>
          </a:ln>
          <a:effectLst/>
        </p:spPr>
        <p:txBody>
          <a:bodyPr lIns="90000" tIns="46800" rIns="90000" bIns="46800">
            <a:spAutoFit/>
          </a:bodyPr>
          <a:lstStyle/>
          <a:p>
            <a:pPr algn="ctr">
              <a:lnSpc>
                <a:spcPct val="80000"/>
              </a:lnSpc>
              <a:spcBef>
                <a:spcPts val="500"/>
              </a:spcBef>
              <a:buSzPct val="12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dirty="0" smtClean="0">
                <a:latin typeface="+mn-lt"/>
              </a:rPr>
              <a:t>RESPONSABILITA’ </a:t>
            </a:r>
            <a:r>
              <a:rPr lang="en-GB" sz="2000" dirty="0">
                <a:latin typeface="+mn-lt"/>
              </a:rPr>
              <a:t>DEI GENITORI: ARTT. 330, 333, 336</a:t>
            </a:r>
          </a:p>
          <a:p>
            <a:pPr algn="ctr">
              <a:spcBef>
                <a:spcPts val="1250"/>
              </a:spcBef>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000" dirty="0">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gtEl>
                                        <p:attrNameLst>
                                          <p:attrName>style.visibility</p:attrName>
                                        </p:attrNameLst>
                                      </p:cBhvr>
                                      <p:to>
                                        <p:strVal val="visible"/>
                                      </p:to>
                                    </p:set>
                                    <p:anim calcmode="lin" valueType="num">
                                      <p:cBhvr additive="base">
                                        <p:cTn id="13" dur="500" fill="hold"/>
                                        <p:tgtEl>
                                          <p:spTgt spid="15363"/>
                                        </p:tgtEl>
                                        <p:attrNameLst>
                                          <p:attrName>ppt_x</p:attrName>
                                        </p:attrNameLst>
                                      </p:cBhvr>
                                      <p:tavLst>
                                        <p:tav tm="0">
                                          <p:val>
                                            <p:strVal val="#ppt_x"/>
                                          </p:val>
                                        </p:tav>
                                        <p:tav tm="100000">
                                          <p:val>
                                            <p:strVal val="#ppt_x"/>
                                          </p:val>
                                        </p:tav>
                                      </p:tavLst>
                                    </p:anim>
                                    <p:anim calcmode="lin" valueType="num">
                                      <p:cBhvr additive="base">
                                        <p:cTn id="14" dur="500" fill="hold"/>
                                        <p:tgtEl>
                                          <p:spTgt spid="1536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7107">
                                            <p:txEl>
                                              <p:pRg st="0" end="0"/>
                                            </p:txEl>
                                          </p:spTgt>
                                        </p:tgtEl>
                                        <p:attrNameLst>
                                          <p:attrName>style.visibility</p:attrName>
                                        </p:attrNameLst>
                                      </p:cBhvr>
                                      <p:to>
                                        <p:strVal val="visible"/>
                                      </p:to>
                                    </p:set>
                                    <p:anim calcmode="lin" valueType="num">
                                      <p:cBhvr additive="base">
                                        <p:cTn id="19"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7107">
                                            <p:txEl>
                                              <p:pRg st="1" end="1"/>
                                            </p:txEl>
                                          </p:spTgt>
                                        </p:tgtEl>
                                        <p:attrNameLst>
                                          <p:attrName>style.visibility</p:attrName>
                                        </p:attrNameLst>
                                      </p:cBhvr>
                                      <p:to>
                                        <p:strVal val="visible"/>
                                      </p:to>
                                    </p:set>
                                    <p:anim calcmode="lin" valueType="num">
                                      <p:cBhvr additive="base">
                                        <p:cTn id="25"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7107">
                                            <p:txEl>
                                              <p:pRg st="3" end="3"/>
                                            </p:txEl>
                                          </p:spTgt>
                                        </p:tgtEl>
                                        <p:attrNameLst>
                                          <p:attrName>style.visibility</p:attrName>
                                        </p:attrNameLst>
                                      </p:cBhvr>
                                      <p:to>
                                        <p:strVal val="visible"/>
                                      </p:to>
                                    </p:set>
                                    <p:anim calcmode="lin" valueType="num">
                                      <p:cBhvr additive="base">
                                        <p:cTn id="31"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7107">
                                            <p:txEl>
                                              <p:pRg st="5" end="5"/>
                                            </p:txEl>
                                          </p:spTgt>
                                        </p:tgtEl>
                                        <p:attrNameLst>
                                          <p:attrName>style.visibility</p:attrName>
                                        </p:attrNameLst>
                                      </p:cBhvr>
                                      <p:to>
                                        <p:strVal val="visible"/>
                                      </p:to>
                                    </p:set>
                                    <p:anim calcmode="lin" valueType="num">
                                      <p:cBhvr additive="base">
                                        <p:cTn id="37"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7107">
                                            <p:txEl>
                                              <p:pRg st="6" end="6"/>
                                            </p:txEl>
                                          </p:spTgt>
                                        </p:tgtEl>
                                        <p:attrNameLst>
                                          <p:attrName>style.visibility</p:attrName>
                                        </p:attrNameLst>
                                      </p:cBhvr>
                                      <p:to>
                                        <p:strVal val="visible"/>
                                      </p:to>
                                    </p:set>
                                    <p:anim calcmode="lin" valueType="num">
                                      <p:cBhvr additive="base">
                                        <p:cTn id="43" dur="500" fill="hold"/>
                                        <p:tgtEl>
                                          <p:spTgt spid="4710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710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P spid="1536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7609656" cy="418058"/>
          </a:xfrm>
        </p:spPr>
        <p:txBody>
          <a:bodyPr/>
          <a:lstStyle/>
          <a:p>
            <a:r>
              <a:rPr lang="it-IT" dirty="0" smtClean="0"/>
              <a:t> </a:t>
            </a:r>
            <a:endParaRPr lang="it-IT" dirty="0"/>
          </a:p>
        </p:txBody>
      </p:sp>
      <p:sp>
        <p:nvSpPr>
          <p:cNvPr id="3" name="Segnaposto contenuto 2"/>
          <p:cNvSpPr>
            <a:spLocks noGrp="1"/>
          </p:cNvSpPr>
          <p:nvPr>
            <p:ph idx="1"/>
          </p:nvPr>
        </p:nvSpPr>
        <p:spPr>
          <a:xfrm>
            <a:off x="467544" y="620688"/>
            <a:ext cx="7609656" cy="5780112"/>
          </a:xfrm>
        </p:spPr>
        <p:txBody>
          <a:bodyPr>
            <a:normAutofit fontScale="70000" lnSpcReduction="20000"/>
          </a:bodyPr>
          <a:lstStyle/>
          <a:p>
            <a:pPr algn="just">
              <a:lnSpc>
                <a:spcPct val="150000"/>
              </a:lnSpc>
              <a:spcAft>
                <a:spcPts val="0"/>
              </a:spcAft>
            </a:pPr>
            <a:r>
              <a:rPr lang="it-IT" sz="2400" dirty="0">
                <a:latin typeface="Times New Roman"/>
                <a:ea typeface="Calibri"/>
                <a:cs typeface="Times New Roman"/>
              </a:rPr>
              <a:t>Nel primo caso, siamo di fronte a comportamenti di grave violazione e trascuratezza dei doveri genitoriali o abuso dei relativi poteri nei confronti del figlio. Poiché l’intervento non si pone l’obiettivo di punire dei comportamenti considerati ingiusti di per sé, ma principalmente quello di garantire e tutelare l’interesse del minore compromesso da un inadeguato esercizio delle funzioni genitoriali, risultano irrilevanti gli elementi soggettivi del dolo e della colpa in capo ai genitori (A. C. Moro, 2008).</a:t>
            </a:r>
            <a:endParaRPr lang="it-IT" sz="2000" dirty="0">
              <a:ea typeface="Calibri"/>
              <a:cs typeface="Times New Roman"/>
            </a:endParaRPr>
          </a:p>
          <a:p>
            <a:pPr algn="just">
              <a:lnSpc>
                <a:spcPct val="150000"/>
              </a:lnSpc>
              <a:spcAft>
                <a:spcPts val="0"/>
              </a:spcAft>
            </a:pPr>
            <a:r>
              <a:rPr lang="it-IT" sz="2400" dirty="0">
                <a:latin typeface="Times New Roman"/>
                <a:ea typeface="Calibri"/>
                <a:cs typeface="Times New Roman"/>
              </a:rPr>
              <a:t>Nel caso in cui «[...] la condotta di uno o di entrambi i genitori non è tale da dare luogo alla pronuncia di decadenza prevista dall’art. 330, ma appare comunque pregiudizievole al figlio, il giudice [...], secondo le circostanze può adottare i provvedimenti convenienti e può anche disporre l’allontanamento di lui dalla residenza familiare ovvero l’allontanamento del genitore o convivente che maltratta o abusa del minore» (art. 333 c.c.). </a:t>
            </a:r>
            <a:endParaRPr lang="it-IT" sz="2000" dirty="0">
              <a:ea typeface="Calibri"/>
              <a:cs typeface="Times New Roman"/>
            </a:endParaRPr>
          </a:p>
          <a:p>
            <a:endParaRPr lang="it-IT" dirty="0"/>
          </a:p>
        </p:txBody>
      </p:sp>
    </p:spTree>
    <p:extLst>
      <p:ext uri="{BB962C8B-B14F-4D97-AF65-F5344CB8AC3E}">
        <p14:creationId xmlns:p14="http://schemas.microsoft.com/office/powerpoint/2010/main" val="1964637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r>
              <a:rPr lang="it-IT" sz="2800" b="1" dirty="0" smtClean="0"/>
              <a:t/>
            </a:r>
            <a:br>
              <a:rPr lang="it-IT" sz="2800" b="1" dirty="0" smtClean="0"/>
            </a:br>
            <a:r>
              <a:rPr lang="it-IT" sz="2800" b="1" dirty="0" smtClean="0"/>
              <a:t>Art. 403 Codice Civile. Intervento </a:t>
            </a:r>
            <a:r>
              <a:rPr lang="it-IT" sz="2800" b="1" dirty="0"/>
              <a:t>della pubblica autorità a favore dei minori</a:t>
            </a:r>
            <a:br>
              <a:rPr lang="it-IT" sz="2800" b="1" dirty="0"/>
            </a:br>
            <a:endParaRPr lang="it-IT" sz="2800" dirty="0"/>
          </a:p>
        </p:txBody>
      </p:sp>
      <p:sp>
        <p:nvSpPr>
          <p:cNvPr id="3" name="Segnaposto contenuto 2"/>
          <p:cNvSpPr>
            <a:spLocks noGrp="1"/>
          </p:cNvSpPr>
          <p:nvPr>
            <p:ph idx="1"/>
          </p:nvPr>
        </p:nvSpPr>
        <p:spPr/>
        <p:txBody>
          <a:bodyPr/>
          <a:lstStyle/>
          <a:p>
            <a:r>
              <a:rPr lang="it-IT" dirty="0"/>
              <a:t>Quando il minore è moralmente o materialmente abbandonato </a:t>
            </a:r>
            <a:r>
              <a:rPr lang="it-IT" baseline="30000" dirty="0">
                <a:hlinkClick r:id="rId2"/>
              </a:rPr>
              <a:t>(1)</a:t>
            </a:r>
            <a:r>
              <a:rPr lang="it-IT" dirty="0"/>
              <a:t> o è allevato in locali insalubri o pericolosi, oppure da persone per negligenza, immoralità, ignoranza o per altri motivi incapaci di provvedere all'educazione di lui</a:t>
            </a:r>
            <a:r>
              <a:rPr lang="it-IT" b="1" dirty="0" smtClean="0"/>
              <a:t>,</a:t>
            </a:r>
          </a:p>
          <a:p>
            <a:r>
              <a:rPr lang="it-IT" b="1" dirty="0" smtClean="0"/>
              <a:t> </a:t>
            </a:r>
            <a:r>
              <a:rPr lang="it-IT" b="1" dirty="0"/>
              <a:t>la pubblica autorità, a mezzo degli organi di protezione </a:t>
            </a:r>
            <a:endParaRPr lang="it-IT" b="1" dirty="0" smtClean="0"/>
          </a:p>
          <a:p>
            <a:r>
              <a:rPr lang="it-IT" dirty="0" smtClean="0"/>
              <a:t>dell'infanzia</a:t>
            </a:r>
            <a:r>
              <a:rPr lang="it-IT" dirty="0"/>
              <a:t>, lo colloca in luogo sicuro, sino a quando si possa provvedere in modo definitivo alla sua protezione </a:t>
            </a:r>
            <a:r>
              <a:rPr lang="it-IT" baseline="30000" dirty="0">
                <a:hlinkClick r:id="rId3"/>
              </a:rPr>
              <a:t>(2</a:t>
            </a:r>
            <a:r>
              <a:rPr lang="it-IT" baseline="30000" dirty="0" smtClean="0">
                <a:hlinkClick r:id="rId3"/>
              </a:rPr>
              <a:t>)</a:t>
            </a:r>
            <a:r>
              <a:rPr lang="it-IT" dirty="0" smtClean="0"/>
              <a:t>.</a:t>
            </a:r>
          </a:p>
          <a:p>
            <a:endParaRPr lang="it-IT" dirty="0"/>
          </a:p>
        </p:txBody>
      </p:sp>
    </p:spTree>
    <p:extLst>
      <p:ext uri="{BB962C8B-B14F-4D97-AF65-F5344CB8AC3E}">
        <p14:creationId xmlns:p14="http://schemas.microsoft.com/office/powerpoint/2010/main" val="37572961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4400" y="395288"/>
            <a:ext cx="8229600" cy="1052512"/>
          </a:xfrm>
        </p:spPr>
        <p:txBody>
          <a:bodyPr lIns="90000" tIns="46800" rIns="90000" bIns="46800"/>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000" b="1" dirty="0" err="1" smtClean="0">
                <a:solidFill>
                  <a:srgbClr val="CC0000"/>
                </a:solidFill>
              </a:rPr>
              <a:t>Competenze</a:t>
            </a:r>
            <a:r>
              <a:rPr lang="en-GB" sz="4000" b="1" dirty="0" smtClean="0">
                <a:solidFill>
                  <a:srgbClr val="CC0000"/>
                </a:solidFill>
              </a:rPr>
              <a:t> </a:t>
            </a:r>
            <a:r>
              <a:rPr lang="en-GB" sz="4000" b="1" dirty="0" err="1" smtClean="0">
                <a:solidFill>
                  <a:srgbClr val="CC0000"/>
                </a:solidFill>
              </a:rPr>
              <a:t>civili</a:t>
            </a:r>
            <a:r>
              <a:rPr lang="en-GB" sz="4000" b="1" dirty="0" smtClean="0">
                <a:solidFill>
                  <a:srgbClr val="CC0000"/>
                </a:solidFill>
              </a:rPr>
              <a:t> del T.M.</a:t>
            </a:r>
            <a:br>
              <a:rPr lang="en-GB" sz="4000" b="1" dirty="0" smtClean="0">
                <a:solidFill>
                  <a:srgbClr val="CC0000"/>
                </a:solidFill>
              </a:rPr>
            </a:br>
            <a:r>
              <a:rPr lang="en-GB" sz="3200" b="1" dirty="0" err="1" smtClean="0">
                <a:solidFill>
                  <a:srgbClr val="CC0000"/>
                </a:solidFill>
              </a:rPr>
              <a:t>Potestà</a:t>
            </a:r>
            <a:r>
              <a:rPr lang="en-GB" sz="3200" b="1" dirty="0" smtClean="0">
                <a:solidFill>
                  <a:srgbClr val="CC0000"/>
                </a:solidFill>
              </a:rPr>
              <a:t> </a:t>
            </a:r>
            <a:r>
              <a:rPr lang="en-GB" sz="3200" b="1" dirty="0" err="1" smtClean="0">
                <a:solidFill>
                  <a:srgbClr val="CC0000"/>
                </a:solidFill>
              </a:rPr>
              <a:t>dei</a:t>
            </a:r>
            <a:r>
              <a:rPr lang="en-GB" sz="3200" b="1" dirty="0" smtClean="0">
                <a:solidFill>
                  <a:srgbClr val="CC0000"/>
                </a:solidFill>
              </a:rPr>
              <a:t> </a:t>
            </a:r>
            <a:r>
              <a:rPr lang="en-GB" sz="3200" b="1" dirty="0" err="1" smtClean="0">
                <a:solidFill>
                  <a:srgbClr val="CC0000"/>
                </a:solidFill>
              </a:rPr>
              <a:t>genitori</a:t>
            </a:r>
            <a:r>
              <a:rPr lang="en-GB" sz="3200" b="1" dirty="0" smtClean="0">
                <a:solidFill>
                  <a:srgbClr val="CC0000"/>
                </a:solidFill>
              </a:rPr>
              <a:t>: </a:t>
            </a:r>
            <a:r>
              <a:rPr lang="en-GB" sz="3200" b="1" dirty="0" err="1" smtClean="0">
                <a:solidFill>
                  <a:srgbClr val="CC0000"/>
                </a:solidFill>
              </a:rPr>
              <a:t>artt</a:t>
            </a:r>
            <a:r>
              <a:rPr lang="en-GB" sz="3200" b="1" dirty="0" smtClean="0">
                <a:solidFill>
                  <a:srgbClr val="CC0000"/>
                </a:solidFill>
              </a:rPr>
              <a:t>. 330, 333, 336</a:t>
            </a:r>
            <a:endParaRPr lang="en-GB" sz="4800" dirty="0" smtClean="0">
              <a:solidFill>
                <a:srgbClr val="FFFFFF"/>
              </a:solidFill>
              <a:effectLst>
                <a:outerShdw blurRad="38100" dist="38100" dir="2700000" algn="tl">
                  <a:srgbClr val="000000"/>
                </a:outerShdw>
              </a:effectLst>
              <a:cs typeface="Lucida Sans Unicode" pitchFamily="34" charset="0"/>
            </a:endParaRPr>
          </a:p>
        </p:txBody>
      </p:sp>
      <p:sp>
        <p:nvSpPr>
          <p:cNvPr id="25603" name="Rectangle 3"/>
          <p:cNvSpPr>
            <a:spLocks noGrp="1" noChangeArrowheads="1"/>
          </p:cNvSpPr>
          <p:nvPr>
            <p:ph type="body" idx="4294967295"/>
          </p:nvPr>
        </p:nvSpPr>
        <p:spPr>
          <a:xfrm>
            <a:off x="914400" y="1600200"/>
            <a:ext cx="8229600" cy="4876800"/>
          </a:xfrm>
        </p:spPr>
        <p:txBody>
          <a:bodyPr lIns="90000" tIns="46800" rIns="90000" bIns="46800"/>
          <a:lstStyle/>
          <a:p>
            <a:pPr marL="339725" indent="-339725" defTabSz="449263" eaLnBrk="1" hangingPunct="1">
              <a:lnSpc>
                <a:spcPct val="80000"/>
              </a:lnSpc>
              <a:spcBef>
                <a:spcPts val="350"/>
              </a:spcBef>
              <a:buClr>
                <a:srgbClr val="FFFFFF"/>
              </a:buClr>
              <a:buFont typeface="Monotype Sorts"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1600" smtClean="0"/>
              <a:t>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smtClean="0"/>
              <a:t>Dalla potestà alla responsabilità…cambiamento terminologico importante</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smtClean="0"/>
              <a:t>Dalla patria potestà, che evocava il “potere paterno”, alla potestà genitoriale (1975) alla  legge 54/2006 sull’affidamento congiunto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smtClean="0"/>
              <a:t>Termine “responsabilità” già utilizzato nella normativa internazionale (Convenzione di NY) e in ordinamenti europei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smtClean="0"/>
              <a:t>RESPONSABILITA’: SIGNIFICATO PROFONDAMENTE UMANIZZANTE RELAZIONE EDUCATIVA</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altLang="it-IT" sz="2800" smtClean="0"/>
          </a:p>
        </p:txBody>
      </p:sp>
    </p:spTree>
    <p:extLst>
      <p:ext uri="{BB962C8B-B14F-4D97-AF65-F5344CB8AC3E}">
        <p14:creationId xmlns:p14="http://schemas.microsoft.com/office/powerpoint/2010/main" val="41999634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fade">
                                      <p:cBhvr>
                                        <p:cTn id="17" dur="2000"/>
                                        <p:tgtEl>
                                          <p:spTgt spid="256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fade">
                                      <p:cBhvr>
                                        <p:cTn id="22" dur="2000"/>
                                        <p:tgtEl>
                                          <p:spTgt spid="256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fade">
                                      <p:cBhvr>
                                        <p:cTn id="27" dur="2000"/>
                                        <p:tgtEl>
                                          <p:spTgt spid="2560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4" end="4"/>
                                            </p:txEl>
                                          </p:spTgt>
                                        </p:tgtEl>
                                        <p:attrNameLst>
                                          <p:attrName>style.visibility</p:attrName>
                                        </p:attrNameLst>
                                      </p:cBhvr>
                                      <p:to>
                                        <p:strVal val="visible"/>
                                      </p:to>
                                    </p:set>
                                    <p:animEffect transition="in" filter="fade">
                                      <p:cBhvr>
                                        <p:cTn id="32"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4400" y="395288"/>
            <a:ext cx="8229600" cy="1052512"/>
          </a:xfrm>
        </p:spPr>
        <p:txBody>
          <a:bodyPr lIns="90000" tIns="46800" rIns="90000" bIns="46800"/>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000" b="1" dirty="0" err="1" smtClean="0">
                <a:solidFill>
                  <a:srgbClr val="CC0000"/>
                </a:solidFill>
              </a:rPr>
              <a:t>Competenze</a:t>
            </a:r>
            <a:r>
              <a:rPr lang="en-GB" sz="4000" b="1" dirty="0" smtClean="0">
                <a:solidFill>
                  <a:srgbClr val="CC0000"/>
                </a:solidFill>
              </a:rPr>
              <a:t> </a:t>
            </a:r>
            <a:r>
              <a:rPr lang="en-GB" sz="4000" b="1" dirty="0" err="1" smtClean="0">
                <a:solidFill>
                  <a:srgbClr val="CC0000"/>
                </a:solidFill>
              </a:rPr>
              <a:t>civili</a:t>
            </a:r>
            <a:r>
              <a:rPr lang="en-GB" sz="4000" b="1" dirty="0" smtClean="0">
                <a:solidFill>
                  <a:srgbClr val="CC0000"/>
                </a:solidFill>
              </a:rPr>
              <a:t> del T.M.</a:t>
            </a:r>
            <a:br>
              <a:rPr lang="en-GB" sz="4000" b="1" dirty="0" smtClean="0">
                <a:solidFill>
                  <a:srgbClr val="CC0000"/>
                </a:solidFill>
              </a:rPr>
            </a:br>
            <a:r>
              <a:rPr lang="en-GB" sz="3200" b="1" dirty="0" err="1" smtClean="0">
                <a:solidFill>
                  <a:srgbClr val="CC0000"/>
                </a:solidFill>
              </a:rPr>
              <a:t>Potestà</a:t>
            </a:r>
            <a:r>
              <a:rPr lang="en-GB" sz="3200" b="1" dirty="0" smtClean="0">
                <a:solidFill>
                  <a:srgbClr val="CC0000"/>
                </a:solidFill>
              </a:rPr>
              <a:t> </a:t>
            </a:r>
            <a:r>
              <a:rPr lang="en-GB" sz="3200" b="1" dirty="0" err="1" smtClean="0">
                <a:solidFill>
                  <a:srgbClr val="CC0000"/>
                </a:solidFill>
              </a:rPr>
              <a:t>dei</a:t>
            </a:r>
            <a:r>
              <a:rPr lang="en-GB" sz="3200" b="1" dirty="0" smtClean="0">
                <a:solidFill>
                  <a:srgbClr val="CC0000"/>
                </a:solidFill>
              </a:rPr>
              <a:t> </a:t>
            </a:r>
            <a:r>
              <a:rPr lang="en-GB" sz="3200" b="1" dirty="0" err="1" smtClean="0">
                <a:solidFill>
                  <a:srgbClr val="CC0000"/>
                </a:solidFill>
              </a:rPr>
              <a:t>genitori</a:t>
            </a:r>
            <a:r>
              <a:rPr lang="en-GB" sz="3200" b="1" dirty="0" smtClean="0">
                <a:solidFill>
                  <a:srgbClr val="CC0000"/>
                </a:solidFill>
              </a:rPr>
              <a:t>: </a:t>
            </a:r>
            <a:r>
              <a:rPr lang="en-GB" sz="3200" b="1" dirty="0" err="1" smtClean="0">
                <a:solidFill>
                  <a:srgbClr val="CC0000"/>
                </a:solidFill>
              </a:rPr>
              <a:t>artt</a:t>
            </a:r>
            <a:r>
              <a:rPr lang="en-GB" sz="3200" b="1" dirty="0" smtClean="0">
                <a:solidFill>
                  <a:srgbClr val="CC0000"/>
                </a:solidFill>
              </a:rPr>
              <a:t>. 330, 333, 336</a:t>
            </a:r>
            <a:endParaRPr lang="en-GB" sz="4800" dirty="0" smtClean="0">
              <a:solidFill>
                <a:srgbClr val="FFFFFF"/>
              </a:solidFill>
              <a:effectLst>
                <a:outerShdw blurRad="38100" dist="38100" dir="2700000" algn="tl">
                  <a:srgbClr val="000000"/>
                </a:outerShdw>
              </a:effectLst>
              <a:cs typeface="Lucida Sans Unicode" pitchFamily="34" charset="0"/>
            </a:endParaRPr>
          </a:p>
        </p:txBody>
      </p:sp>
      <p:sp>
        <p:nvSpPr>
          <p:cNvPr id="25603" name="Rectangle 3"/>
          <p:cNvSpPr>
            <a:spLocks noGrp="1" noChangeArrowheads="1"/>
          </p:cNvSpPr>
          <p:nvPr>
            <p:ph type="body" idx="4294967295"/>
          </p:nvPr>
        </p:nvSpPr>
        <p:spPr>
          <a:xfrm>
            <a:off x="914400" y="1600200"/>
            <a:ext cx="8229600" cy="4876800"/>
          </a:xfrm>
        </p:spPr>
        <p:txBody>
          <a:bodyPr lIns="90000" tIns="46800" rIns="90000" bIns="46800"/>
          <a:lstStyle/>
          <a:p>
            <a:pPr marL="339725" indent="-339725" defTabSz="449263" eaLnBrk="1" hangingPunct="1">
              <a:lnSpc>
                <a:spcPct val="80000"/>
              </a:lnSpc>
              <a:spcBef>
                <a:spcPts val="350"/>
              </a:spcBef>
              <a:buClr>
                <a:srgbClr val="FFFFFF"/>
              </a:buClr>
              <a:buFont typeface="Monotype Sorts"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1600" dirty="0" smtClean="0"/>
              <a:t>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dirty="0" smtClean="0"/>
              <a:t>I </a:t>
            </a:r>
            <a:r>
              <a:rPr lang="en-GB" altLang="it-IT" sz="2800" dirty="0" err="1" smtClean="0"/>
              <a:t>procedimenti</a:t>
            </a:r>
            <a:r>
              <a:rPr lang="en-GB" altLang="it-IT" sz="2800" dirty="0" smtClean="0"/>
              <a:t> , </a:t>
            </a:r>
            <a:r>
              <a:rPr lang="en-GB" altLang="it-IT" sz="2800" dirty="0" err="1" smtClean="0"/>
              <a:t>sono</a:t>
            </a:r>
            <a:r>
              <a:rPr lang="en-GB" altLang="it-IT" sz="2800" dirty="0" smtClean="0"/>
              <a:t> </a:t>
            </a:r>
            <a:r>
              <a:rPr lang="en-GB" altLang="it-IT" sz="2800" dirty="0" err="1" smtClean="0"/>
              <a:t>limitati</a:t>
            </a:r>
            <a:r>
              <a:rPr lang="en-GB" altLang="it-IT" sz="2800" dirty="0" smtClean="0"/>
              <a:t> </a:t>
            </a:r>
            <a:r>
              <a:rPr lang="en-GB" altLang="it-IT" sz="2800" dirty="0" err="1" smtClean="0"/>
              <a:t>ai</a:t>
            </a:r>
            <a:r>
              <a:rPr lang="en-GB" altLang="it-IT" sz="2800" dirty="0" smtClean="0"/>
              <a:t> </a:t>
            </a:r>
            <a:r>
              <a:rPr lang="en-GB" altLang="it-IT" sz="2800" dirty="0" err="1" smtClean="0"/>
              <a:t>casi</a:t>
            </a:r>
            <a:r>
              <a:rPr lang="en-GB" altLang="it-IT" sz="2800" dirty="0" smtClean="0"/>
              <a:t> in cui non </a:t>
            </a:r>
            <a:r>
              <a:rPr lang="en-GB" altLang="it-IT" sz="2800" dirty="0" err="1" smtClean="0"/>
              <a:t>sia</a:t>
            </a:r>
            <a:r>
              <a:rPr lang="en-GB" altLang="it-IT" sz="2800" dirty="0" smtClean="0"/>
              <a:t> </a:t>
            </a:r>
            <a:r>
              <a:rPr lang="en-GB" altLang="it-IT" sz="2800" dirty="0" err="1" smtClean="0"/>
              <a:t>pendente</a:t>
            </a:r>
            <a:r>
              <a:rPr lang="en-GB" altLang="it-IT" sz="2800" dirty="0" smtClean="0"/>
              <a:t> </a:t>
            </a:r>
            <a:r>
              <a:rPr lang="en-GB" altLang="it-IT" sz="2800" dirty="0" err="1" smtClean="0"/>
              <a:t>una</a:t>
            </a:r>
            <a:r>
              <a:rPr lang="en-GB" altLang="it-IT" sz="2800" dirty="0" smtClean="0"/>
              <a:t> causa di </a:t>
            </a:r>
            <a:r>
              <a:rPr lang="en-GB" altLang="it-IT" sz="2800" dirty="0" err="1" smtClean="0"/>
              <a:t>separazione</a:t>
            </a:r>
            <a:r>
              <a:rPr lang="en-GB" altLang="it-IT" sz="2800" dirty="0" smtClean="0"/>
              <a:t> o di </a:t>
            </a:r>
            <a:r>
              <a:rPr lang="en-GB" altLang="it-IT" sz="2800" dirty="0" err="1" smtClean="0"/>
              <a:t>affidamento</a:t>
            </a:r>
            <a:r>
              <a:rPr lang="en-GB" altLang="it-IT" sz="2800" dirty="0" smtClean="0"/>
              <a:t> </a:t>
            </a:r>
            <a:r>
              <a:rPr lang="en-GB" altLang="it-IT" sz="2800" dirty="0" err="1" smtClean="0"/>
              <a:t>dei</a:t>
            </a:r>
            <a:r>
              <a:rPr lang="en-GB" altLang="it-IT" sz="2800" dirty="0" smtClean="0"/>
              <a:t> </a:t>
            </a:r>
            <a:r>
              <a:rPr lang="en-GB" altLang="it-IT" sz="2800" dirty="0" err="1" smtClean="0"/>
              <a:t>figli</a:t>
            </a:r>
            <a:r>
              <a:rPr lang="en-GB" altLang="it-IT" sz="2800" dirty="0" smtClean="0"/>
              <a:t> </a:t>
            </a:r>
            <a:r>
              <a:rPr lang="en-GB" altLang="it-IT" sz="2800" dirty="0" err="1" smtClean="0"/>
              <a:t>innanzi</a:t>
            </a:r>
            <a:r>
              <a:rPr lang="en-GB" altLang="it-IT" sz="2800" dirty="0" smtClean="0"/>
              <a:t> al </a:t>
            </a:r>
            <a:r>
              <a:rPr lang="en-GB" altLang="it-IT" sz="2800" dirty="0" err="1" smtClean="0"/>
              <a:t>Tribunale</a:t>
            </a:r>
            <a:r>
              <a:rPr lang="en-GB" altLang="it-IT" sz="2800" dirty="0" smtClean="0"/>
              <a:t> </a:t>
            </a:r>
            <a:r>
              <a:rPr lang="en-GB" altLang="it-IT" sz="2800" dirty="0" err="1" smtClean="0"/>
              <a:t>Ordinario</a:t>
            </a:r>
            <a:endParaRPr lang="en-GB" altLang="it-IT" sz="2800" dirty="0" smtClean="0"/>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dirty="0" err="1" smtClean="0"/>
              <a:t>Anche</a:t>
            </a:r>
            <a:r>
              <a:rPr lang="en-GB" altLang="it-IT" sz="2800" dirty="0" smtClean="0"/>
              <a:t> la </a:t>
            </a:r>
            <a:r>
              <a:rPr lang="en-GB" altLang="it-IT" sz="2800" dirty="0" err="1" smtClean="0"/>
              <a:t>pronuncia</a:t>
            </a:r>
            <a:r>
              <a:rPr lang="en-GB" altLang="it-IT" sz="2800" dirty="0" smtClean="0"/>
              <a:t> di </a:t>
            </a:r>
            <a:r>
              <a:rPr lang="en-GB" altLang="it-IT" sz="2800" dirty="0" err="1" smtClean="0"/>
              <a:t>decadenza</a:t>
            </a:r>
            <a:r>
              <a:rPr lang="en-GB" altLang="it-IT" sz="2800" dirty="0" smtClean="0"/>
              <a:t> è </a:t>
            </a:r>
            <a:r>
              <a:rPr lang="en-GB" altLang="it-IT" sz="2800" dirty="0" err="1" smtClean="0"/>
              <a:t>limitata</a:t>
            </a:r>
            <a:r>
              <a:rPr lang="en-GB" altLang="it-IT" sz="2800" dirty="0" smtClean="0"/>
              <a:t> </a:t>
            </a:r>
            <a:r>
              <a:rPr lang="en-GB" altLang="it-IT" sz="2800" dirty="0" err="1" smtClean="0"/>
              <a:t>ai</a:t>
            </a:r>
            <a:r>
              <a:rPr lang="en-GB" altLang="it-IT" sz="2800" dirty="0" smtClean="0"/>
              <a:t> </a:t>
            </a:r>
            <a:r>
              <a:rPr lang="en-GB" altLang="it-IT" sz="2800" dirty="0" err="1" smtClean="0"/>
              <a:t>casi</a:t>
            </a:r>
            <a:r>
              <a:rPr lang="en-GB" altLang="it-IT" sz="2800" dirty="0" smtClean="0"/>
              <a:t> in cui non </a:t>
            </a:r>
            <a:r>
              <a:rPr lang="en-GB" altLang="it-IT" sz="2800" dirty="0" err="1" smtClean="0"/>
              <a:t>sia</a:t>
            </a:r>
            <a:r>
              <a:rPr lang="en-GB" altLang="it-IT" sz="2800" dirty="0" smtClean="0"/>
              <a:t> </a:t>
            </a:r>
            <a:r>
              <a:rPr lang="en-GB" altLang="it-IT" sz="2800" dirty="0" err="1" smtClean="0"/>
              <a:t>pendente</a:t>
            </a:r>
            <a:r>
              <a:rPr lang="en-GB" altLang="it-IT" sz="2800" dirty="0" smtClean="0"/>
              <a:t> </a:t>
            </a:r>
            <a:r>
              <a:rPr lang="en-GB" altLang="it-IT" sz="2800" dirty="0" err="1" smtClean="0"/>
              <a:t>una</a:t>
            </a:r>
            <a:r>
              <a:rPr lang="en-GB" altLang="it-IT" sz="2800" dirty="0" smtClean="0"/>
              <a:t> causa di </a:t>
            </a:r>
            <a:r>
              <a:rPr lang="en-GB" altLang="it-IT" sz="2800" dirty="0" err="1" smtClean="0"/>
              <a:t>separazione</a:t>
            </a:r>
            <a:r>
              <a:rPr lang="en-GB" altLang="it-IT" sz="2800" dirty="0" smtClean="0"/>
              <a:t> o di </a:t>
            </a:r>
            <a:r>
              <a:rPr lang="en-GB" altLang="it-IT" sz="2800" dirty="0" err="1" smtClean="0"/>
              <a:t>affidamento</a:t>
            </a:r>
            <a:r>
              <a:rPr lang="en-GB" altLang="it-IT" sz="2800" dirty="0" smtClean="0"/>
              <a:t> </a:t>
            </a:r>
            <a:r>
              <a:rPr lang="en-GB" altLang="it-IT" sz="2800" dirty="0" err="1" smtClean="0"/>
              <a:t>dei</a:t>
            </a:r>
            <a:r>
              <a:rPr lang="en-GB" altLang="it-IT" sz="2800" dirty="0" smtClean="0"/>
              <a:t> </a:t>
            </a:r>
            <a:r>
              <a:rPr lang="en-GB" altLang="it-IT" sz="2800" dirty="0" err="1" smtClean="0"/>
              <a:t>figli</a:t>
            </a:r>
            <a:r>
              <a:rPr lang="en-GB" altLang="it-IT" sz="2800" dirty="0" smtClean="0"/>
              <a:t> </a:t>
            </a:r>
            <a:r>
              <a:rPr lang="en-GB" altLang="it-IT" sz="2800" dirty="0" err="1" smtClean="0"/>
              <a:t>innanzi</a:t>
            </a:r>
            <a:r>
              <a:rPr lang="en-GB" altLang="it-IT" sz="2800" dirty="0" smtClean="0"/>
              <a:t> al </a:t>
            </a:r>
            <a:r>
              <a:rPr lang="en-GB" altLang="it-IT" sz="2800" dirty="0" err="1" smtClean="0"/>
              <a:t>Tribunale</a:t>
            </a:r>
            <a:r>
              <a:rPr lang="en-GB" altLang="it-IT" sz="2800" dirty="0" smtClean="0"/>
              <a:t> </a:t>
            </a:r>
            <a:r>
              <a:rPr lang="en-GB" altLang="it-IT" sz="2800" dirty="0" err="1" smtClean="0"/>
              <a:t>Ordinario</a:t>
            </a:r>
            <a:endParaRPr lang="en-GB" altLang="it-IT" sz="2800" dirty="0" smtClean="0"/>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altLang="it-IT" sz="2800" dirty="0" smtClean="0"/>
          </a:p>
        </p:txBody>
      </p:sp>
    </p:spTree>
    <p:extLst>
      <p:ext uri="{BB962C8B-B14F-4D97-AF65-F5344CB8AC3E}">
        <p14:creationId xmlns:p14="http://schemas.microsoft.com/office/powerpoint/2010/main" val="227325445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fade">
                                      <p:cBhvr>
                                        <p:cTn id="17" dur="2000"/>
                                        <p:tgtEl>
                                          <p:spTgt spid="256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fade">
                                      <p:cBhvr>
                                        <p:cTn id="22" dur="20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fontAlgn="auto">
              <a:spcAft>
                <a:spcPts val="0"/>
              </a:spcAft>
              <a:defRPr/>
            </a:pPr>
            <a:r>
              <a:rPr lang="en-GB" sz="2800" dirty="0" smtClean="0"/>
              <a:t>ORGANI DELLO STATO CON COMPITI DI TUTELA IN SENSO STRETTO</a:t>
            </a:r>
            <a:endParaRPr lang="it-IT" sz="2800" dirty="0" smtClean="0"/>
          </a:p>
        </p:txBody>
      </p:sp>
      <p:sp>
        <p:nvSpPr>
          <p:cNvPr id="36867" name="Rectangle 3"/>
          <p:cNvSpPr>
            <a:spLocks noGrp="1" noChangeArrowheads="1"/>
          </p:cNvSpPr>
          <p:nvPr>
            <p:ph idx="1"/>
          </p:nvPr>
        </p:nvSpPr>
        <p:spPr/>
        <p:txBody>
          <a:bodyPr/>
          <a:lstStyle/>
          <a:p>
            <a:pPr>
              <a:buClr>
                <a:schemeClr val="tx1"/>
              </a:buClr>
            </a:pPr>
            <a:r>
              <a:rPr lang="en-GB" dirty="0" err="1" smtClean="0"/>
              <a:t>Procura</a:t>
            </a:r>
            <a:r>
              <a:rPr lang="en-GB" dirty="0" smtClean="0"/>
              <a:t> </a:t>
            </a:r>
            <a:r>
              <a:rPr lang="en-GB" dirty="0" err="1" smtClean="0"/>
              <a:t>della</a:t>
            </a:r>
            <a:r>
              <a:rPr lang="en-GB" dirty="0" smtClean="0"/>
              <a:t> </a:t>
            </a:r>
            <a:r>
              <a:rPr lang="en-GB" dirty="0" err="1" smtClean="0"/>
              <a:t>Repubblica</a:t>
            </a:r>
            <a:r>
              <a:rPr lang="en-GB" dirty="0" smtClean="0"/>
              <a:t> </a:t>
            </a:r>
            <a:r>
              <a:rPr lang="en-GB" dirty="0" err="1" smtClean="0"/>
              <a:t>presso</a:t>
            </a:r>
            <a:r>
              <a:rPr lang="en-GB" dirty="0" smtClean="0"/>
              <a:t> </a:t>
            </a:r>
            <a:r>
              <a:rPr lang="en-GB" dirty="0" err="1" smtClean="0"/>
              <a:t>il</a:t>
            </a:r>
            <a:r>
              <a:rPr lang="en-GB" dirty="0" smtClean="0"/>
              <a:t> </a:t>
            </a:r>
            <a:r>
              <a:rPr lang="en-GB" dirty="0" err="1" smtClean="0"/>
              <a:t>Tribunale</a:t>
            </a:r>
            <a:r>
              <a:rPr lang="en-GB" dirty="0" smtClean="0"/>
              <a:t> per </a:t>
            </a:r>
            <a:r>
              <a:rPr lang="en-GB" dirty="0" err="1" smtClean="0"/>
              <a:t>i</a:t>
            </a:r>
            <a:r>
              <a:rPr lang="en-GB" dirty="0" smtClean="0"/>
              <a:t> </a:t>
            </a:r>
            <a:r>
              <a:rPr lang="en-GB" dirty="0" err="1" smtClean="0"/>
              <a:t>minorenni</a:t>
            </a:r>
            <a:endParaRPr lang="en-GB" dirty="0" smtClean="0"/>
          </a:p>
          <a:p>
            <a:pPr>
              <a:buClr>
                <a:schemeClr val="tx1"/>
              </a:buClr>
            </a:pPr>
            <a:endParaRPr lang="en-GB" dirty="0" smtClean="0"/>
          </a:p>
          <a:p>
            <a:pPr>
              <a:buClr>
                <a:schemeClr val="tx1"/>
              </a:buClr>
            </a:pPr>
            <a:r>
              <a:rPr lang="en-GB" dirty="0" err="1" smtClean="0"/>
              <a:t>Tribunale</a:t>
            </a:r>
            <a:r>
              <a:rPr lang="en-GB" dirty="0" smtClean="0"/>
              <a:t> per </a:t>
            </a:r>
            <a:r>
              <a:rPr lang="en-GB" dirty="0" err="1" smtClean="0"/>
              <a:t>minorenni</a:t>
            </a:r>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6867">
                                            <p:txEl>
                                              <p:pRg st="0" end="0"/>
                                            </p:txEl>
                                          </p:spTgt>
                                        </p:tgtEl>
                                        <p:attrNameLst>
                                          <p:attrName>style.visibility</p:attrName>
                                        </p:attrNameLst>
                                      </p:cBhvr>
                                      <p:to>
                                        <p:strVal val="visible"/>
                                      </p:to>
                                    </p:set>
                                    <p:anim calcmode="lin" valueType="num">
                                      <p:cBhvr additive="base">
                                        <p:cTn id="13" dur="5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6867"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fontAlgn="auto">
              <a:spcAft>
                <a:spcPts val="0"/>
              </a:spcAft>
              <a:defRPr/>
            </a:pPr>
            <a:r>
              <a:rPr lang="en-GB" sz="2400" dirty="0" smtClean="0"/>
              <a:t>ORGANI ISTITUZIONALI CHE COLLABORANO CON LA GIUSTIZIA MINORILE</a:t>
            </a:r>
            <a:endParaRPr lang="it-IT" sz="2400" dirty="0" smtClean="0"/>
          </a:p>
        </p:txBody>
      </p:sp>
      <p:sp>
        <p:nvSpPr>
          <p:cNvPr id="37891" name="Rectangle 3"/>
          <p:cNvSpPr>
            <a:spLocks noGrp="1" noChangeArrowheads="1"/>
          </p:cNvSpPr>
          <p:nvPr>
            <p:ph idx="1"/>
          </p:nvPr>
        </p:nvSpPr>
        <p:spPr>
          <a:xfrm>
            <a:off x="323850" y="1600200"/>
            <a:ext cx="8362950" cy="4525963"/>
          </a:xfrm>
        </p:spPr>
        <p:txBody>
          <a:bodyPr/>
          <a:lstStyle/>
          <a:p>
            <a:pPr marL="514350" indent="-514350">
              <a:lnSpc>
                <a:spcPct val="90000"/>
              </a:lnSpc>
              <a:buClr>
                <a:schemeClr val="tx1"/>
              </a:buClr>
              <a:buFont typeface="Wingdings" pitchFamily="82" charset="2"/>
              <a:buChar char="Ø"/>
            </a:pPr>
            <a:r>
              <a:rPr lang="en-GB" dirty="0" err="1" smtClean="0"/>
              <a:t>Polizia</a:t>
            </a:r>
            <a:r>
              <a:rPr lang="en-GB" dirty="0" smtClean="0"/>
              <a:t> </a:t>
            </a:r>
            <a:r>
              <a:rPr lang="en-GB" dirty="0" err="1" smtClean="0"/>
              <a:t>Giudiziaria</a:t>
            </a:r>
            <a:r>
              <a:rPr lang="en-GB" dirty="0" smtClean="0"/>
              <a:t> (Procure)‏</a:t>
            </a:r>
          </a:p>
          <a:p>
            <a:pPr marL="514350" indent="-514350">
              <a:lnSpc>
                <a:spcPct val="90000"/>
              </a:lnSpc>
              <a:buClr>
                <a:schemeClr val="tx1"/>
              </a:buClr>
              <a:buFont typeface="Wingdings" pitchFamily="82" charset="2"/>
              <a:buChar char="Ø"/>
            </a:pPr>
            <a:r>
              <a:rPr lang="en-GB" dirty="0" err="1" smtClean="0"/>
              <a:t>Servizio</a:t>
            </a:r>
            <a:r>
              <a:rPr lang="en-GB" dirty="0" smtClean="0"/>
              <a:t> </a:t>
            </a:r>
            <a:r>
              <a:rPr lang="en-GB" dirty="0" err="1" smtClean="0"/>
              <a:t>Sociale</a:t>
            </a:r>
            <a:r>
              <a:rPr lang="en-GB" dirty="0" smtClean="0"/>
              <a:t> del </a:t>
            </a:r>
            <a:r>
              <a:rPr lang="en-GB" dirty="0" err="1" smtClean="0"/>
              <a:t>Ministero</a:t>
            </a:r>
            <a:r>
              <a:rPr lang="en-GB" dirty="0" smtClean="0"/>
              <a:t> </a:t>
            </a:r>
            <a:r>
              <a:rPr lang="en-GB" dirty="0" err="1" smtClean="0"/>
              <a:t>della</a:t>
            </a:r>
            <a:r>
              <a:rPr lang="en-GB" dirty="0" smtClean="0"/>
              <a:t> </a:t>
            </a:r>
            <a:r>
              <a:rPr lang="en-GB" dirty="0" err="1" smtClean="0"/>
              <a:t>Giustizia</a:t>
            </a:r>
            <a:r>
              <a:rPr lang="en-GB" dirty="0" smtClean="0"/>
              <a:t>  (USSM)‏</a:t>
            </a:r>
          </a:p>
          <a:p>
            <a:pPr marL="514350" indent="-514350">
              <a:lnSpc>
                <a:spcPct val="90000"/>
              </a:lnSpc>
              <a:buClr>
                <a:schemeClr val="tx1"/>
              </a:buClr>
              <a:buFont typeface="Wingdings" pitchFamily="82" charset="2"/>
              <a:buChar char="Ø"/>
            </a:pPr>
            <a:r>
              <a:rPr lang="en-GB" dirty="0" err="1" smtClean="0"/>
              <a:t>Servizio</a:t>
            </a:r>
            <a:r>
              <a:rPr lang="en-GB" dirty="0" smtClean="0"/>
              <a:t> </a:t>
            </a:r>
            <a:r>
              <a:rPr lang="en-GB" dirty="0" err="1" smtClean="0"/>
              <a:t>Sociale</a:t>
            </a:r>
            <a:r>
              <a:rPr lang="en-GB" dirty="0" smtClean="0"/>
              <a:t> Locale (</a:t>
            </a:r>
            <a:r>
              <a:rPr lang="en-GB" dirty="0" err="1" smtClean="0"/>
              <a:t>Comune</a:t>
            </a:r>
            <a:r>
              <a:rPr lang="en-GB" dirty="0" smtClean="0"/>
              <a:t>)‏</a:t>
            </a:r>
          </a:p>
          <a:p>
            <a:pPr marL="514350" indent="-514350">
              <a:lnSpc>
                <a:spcPct val="90000"/>
              </a:lnSpc>
              <a:buClr>
                <a:schemeClr val="tx1"/>
              </a:buClr>
              <a:buFont typeface="Wingdings" pitchFamily="82" charset="2"/>
              <a:buChar char="Ø"/>
            </a:pPr>
            <a:r>
              <a:rPr lang="en-GB" dirty="0" err="1" smtClean="0"/>
              <a:t>Servizi</a:t>
            </a:r>
            <a:r>
              <a:rPr lang="en-GB" dirty="0" smtClean="0"/>
              <a:t> </a:t>
            </a:r>
            <a:r>
              <a:rPr lang="en-GB" dirty="0" err="1" smtClean="0"/>
              <a:t>Penali</a:t>
            </a:r>
            <a:endParaRPr lang="en-GB" dirty="0" smtClean="0"/>
          </a:p>
          <a:p>
            <a:pPr marL="514350" indent="-514350">
              <a:lnSpc>
                <a:spcPct val="90000"/>
              </a:lnSpc>
              <a:buClr>
                <a:schemeClr val="tx1"/>
              </a:buClr>
              <a:buFont typeface="Wingdings" pitchFamily="82" charset="2"/>
              <a:buChar char="Ø"/>
            </a:pPr>
            <a:r>
              <a:rPr lang="en-GB" dirty="0" err="1" smtClean="0"/>
              <a:t>Strutture</a:t>
            </a:r>
            <a:r>
              <a:rPr lang="en-GB" dirty="0" smtClean="0"/>
              <a:t> educative ( case-</a:t>
            </a:r>
            <a:r>
              <a:rPr lang="en-GB" dirty="0" err="1" smtClean="0"/>
              <a:t>famiglia</a:t>
            </a:r>
            <a:r>
              <a:rPr lang="en-GB" dirty="0" smtClean="0"/>
              <a:t>, </a:t>
            </a:r>
            <a:r>
              <a:rPr lang="en-GB" dirty="0" err="1" smtClean="0"/>
              <a:t>comunità</a:t>
            </a:r>
            <a:r>
              <a:rPr lang="en-GB" dirty="0" smtClean="0"/>
              <a:t> educative, etc)</a:t>
            </a: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additive="base">
                                        <p:cTn id="7" dur="500" fill="hold"/>
                                        <p:tgtEl>
                                          <p:spTgt spid="33794"/>
                                        </p:tgtEl>
                                        <p:attrNameLst>
                                          <p:attrName>ppt_x</p:attrName>
                                        </p:attrNameLst>
                                      </p:cBhvr>
                                      <p:tavLst>
                                        <p:tav tm="0">
                                          <p:val>
                                            <p:strVal val="#ppt_x"/>
                                          </p:val>
                                        </p:tav>
                                        <p:tav tm="100000">
                                          <p:val>
                                            <p:strVal val="#ppt_x"/>
                                          </p:val>
                                        </p:tav>
                                      </p:tavLst>
                                    </p:anim>
                                    <p:anim calcmode="lin" valueType="num">
                                      <p:cBhvr additive="base">
                                        <p:cTn id="8" dur="500" fill="hold"/>
                                        <p:tgtEl>
                                          <p:spTgt spid="337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 calcmode="lin" valueType="num">
                                      <p:cBhvr additive="base">
                                        <p:cTn id="13" dur="5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7891">
                                            <p:txEl>
                                              <p:pRg st="1" end="1"/>
                                            </p:txEl>
                                          </p:spTgt>
                                        </p:tgtEl>
                                        <p:attrNameLst>
                                          <p:attrName>style.visibility</p:attrName>
                                        </p:attrNameLst>
                                      </p:cBhvr>
                                      <p:to>
                                        <p:strVal val="visible"/>
                                      </p:to>
                                    </p:set>
                                    <p:anim calcmode="lin" valueType="num">
                                      <p:cBhvr additive="base">
                                        <p:cTn id="19" dur="5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7891">
                                            <p:txEl>
                                              <p:pRg st="2" end="2"/>
                                            </p:txEl>
                                          </p:spTgt>
                                        </p:tgtEl>
                                        <p:attrNameLst>
                                          <p:attrName>style.visibility</p:attrName>
                                        </p:attrNameLst>
                                      </p:cBhvr>
                                      <p:to>
                                        <p:strVal val="visible"/>
                                      </p:to>
                                    </p:set>
                                    <p:anim calcmode="lin" valueType="num">
                                      <p:cBhvr additive="base">
                                        <p:cTn id="25" dur="5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7891">
                                            <p:txEl>
                                              <p:pRg st="3" end="3"/>
                                            </p:txEl>
                                          </p:spTgt>
                                        </p:tgtEl>
                                        <p:attrNameLst>
                                          <p:attrName>style.visibility</p:attrName>
                                        </p:attrNameLst>
                                      </p:cBhvr>
                                      <p:to>
                                        <p:strVal val="visible"/>
                                      </p:to>
                                    </p:set>
                                    <p:anim calcmode="lin" valueType="num">
                                      <p:cBhvr additive="base">
                                        <p:cTn id="31" dur="5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7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891">
                                            <p:txEl>
                                              <p:pRg st="4" end="4"/>
                                            </p:txEl>
                                          </p:spTgt>
                                        </p:tgtEl>
                                        <p:attrNameLst>
                                          <p:attrName>style.visibility</p:attrName>
                                        </p:attrNameLst>
                                      </p:cBhvr>
                                      <p:to>
                                        <p:strVal val="visible"/>
                                      </p:to>
                                    </p:set>
                                    <p:anim calcmode="lin" valueType="num">
                                      <p:cBhvr additive="base">
                                        <p:cTn id="37" dur="5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7891"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fontAlgn="auto">
              <a:spcAft>
                <a:spcPts val="0"/>
              </a:spcAft>
              <a:defRPr/>
            </a:pPr>
            <a:r>
              <a:rPr lang="en-GB" sz="2400" dirty="0" smtClean="0"/>
              <a:t>SERVIZI SOCIALI E GM HANNO BISOGNO L’UNO DELL’ALTRO, PERCHE’</a:t>
            </a:r>
            <a:endParaRPr lang="it-IT" sz="2400" dirty="0" smtClean="0"/>
          </a:p>
        </p:txBody>
      </p:sp>
      <p:sp>
        <p:nvSpPr>
          <p:cNvPr id="38915" name="Rectangle 3"/>
          <p:cNvSpPr>
            <a:spLocks noGrp="1" noChangeArrowheads="1"/>
          </p:cNvSpPr>
          <p:nvPr>
            <p:ph idx="1"/>
          </p:nvPr>
        </p:nvSpPr>
        <p:spPr/>
        <p:txBody>
          <a:bodyPr/>
          <a:lstStyle/>
          <a:p>
            <a:pPr>
              <a:buClr>
                <a:schemeClr val="tx1"/>
              </a:buClr>
              <a:buFont typeface="Times New Roman" pitchFamily="18" charset="0"/>
              <a:buNone/>
            </a:pPr>
            <a:r>
              <a:rPr lang="en-GB" dirty="0" smtClean="0"/>
              <a:t>I </a:t>
            </a:r>
            <a:r>
              <a:rPr lang="en-GB" dirty="0" err="1" smtClean="0"/>
              <a:t>Servizi</a:t>
            </a:r>
            <a:r>
              <a:rPr lang="en-GB" dirty="0" smtClean="0"/>
              <a:t> </a:t>
            </a:r>
            <a:r>
              <a:rPr lang="en-GB" dirty="0" err="1" smtClean="0"/>
              <a:t>Sociali</a:t>
            </a:r>
            <a:r>
              <a:rPr lang="en-GB" dirty="0" smtClean="0"/>
              <a:t>:</a:t>
            </a:r>
          </a:p>
          <a:p>
            <a:pPr>
              <a:buClr>
                <a:schemeClr val="tx1"/>
              </a:buClr>
              <a:buFont typeface="Wingdings" pitchFamily="82" charset="2"/>
              <a:buChar char="Ø"/>
            </a:pPr>
            <a:r>
              <a:rPr lang="en-GB" dirty="0" smtClean="0"/>
              <a:t> </a:t>
            </a:r>
            <a:r>
              <a:rPr lang="en-GB" dirty="0" err="1" smtClean="0"/>
              <a:t>segnalano</a:t>
            </a:r>
            <a:r>
              <a:rPr lang="en-GB" dirty="0" smtClean="0"/>
              <a:t> le </a:t>
            </a:r>
            <a:r>
              <a:rPr lang="en-GB" dirty="0" err="1" smtClean="0"/>
              <a:t>situazioni</a:t>
            </a:r>
            <a:r>
              <a:rPr lang="en-GB" dirty="0" smtClean="0"/>
              <a:t> al </a:t>
            </a:r>
            <a:r>
              <a:rPr lang="en-GB" dirty="0" err="1" smtClean="0"/>
              <a:t>loro</a:t>
            </a:r>
            <a:r>
              <a:rPr lang="en-GB" dirty="0" smtClean="0"/>
              <a:t> </a:t>
            </a:r>
            <a:r>
              <a:rPr lang="en-GB" dirty="0" err="1" smtClean="0"/>
              <a:t>insorgere</a:t>
            </a:r>
            <a:endParaRPr lang="en-GB" dirty="0" smtClean="0"/>
          </a:p>
          <a:p>
            <a:pPr>
              <a:buClr>
                <a:schemeClr val="tx1"/>
              </a:buClr>
              <a:buFont typeface="Wingdings" pitchFamily="82" charset="2"/>
              <a:buChar char="Ø"/>
            </a:pPr>
            <a:r>
              <a:rPr lang="en-GB" dirty="0" smtClean="0"/>
              <a:t> </a:t>
            </a:r>
            <a:r>
              <a:rPr lang="en-GB" dirty="0" err="1" smtClean="0"/>
              <a:t>portano</a:t>
            </a:r>
            <a:r>
              <a:rPr lang="en-GB" dirty="0" smtClean="0"/>
              <a:t> </a:t>
            </a:r>
            <a:r>
              <a:rPr lang="en-GB" dirty="0" err="1" smtClean="0"/>
              <a:t>elementi</a:t>
            </a:r>
            <a:r>
              <a:rPr lang="en-GB" dirty="0" smtClean="0"/>
              <a:t> </a:t>
            </a:r>
            <a:r>
              <a:rPr lang="en-GB" dirty="0" err="1" smtClean="0"/>
              <a:t>di</a:t>
            </a:r>
            <a:r>
              <a:rPr lang="en-GB" dirty="0" smtClean="0"/>
              <a:t> </a:t>
            </a:r>
            <a:r>
              <a:rPr lang="en-GB" dirty="0" err="1" smtClean="0"/>
              <a:t>conoscenza</a:t>
            </a:r>
            <a:r>
              <a:rPr lang="en-GB" dirty="0" smtClean="0"/>
              <a:t> e </a:t>
            </a:r>
            <a:r>
              <a:rPr lang="en-GB" dirty="0" err="1" smtClean="0"/>
              <a:t>fatti</a:t>
            </a:r>
            <a:r>
              <a:rPr lang="en-GB" dirty="0" smtClean="0"/>
              <a:t> </a:t>
            </a:r>
            <a:r>
              <a:rPr lang="en-GB" dirty="0" err="1" smtClean="0"/>
              <a:t>di</a:t>
            </a:r>
            <a:r>
              <a:rPr lang="en-GB" dirty="0" smtClean="0"/>
              <a:t> </a:t>
            </a:r>
            <a:r>
              <a:rPr lang="en-GB" dirty="0" err="1" smtClean="0"/>
              <a:t>sentimento</a:t>
            </a:r>
            <a:endParaRPr lang="en-GB" dirty="0" smtClean="0"/>
          </a:p>
          <a:p>
            <a:pPr>
              <a:buClr>
                <a:schemeClr val="tx1"/>
              </a:buClr>
              <a:buFont typeface="Wingdings" pitchFamily="82" charset="2"/>
              <a:buChar char="Ø"/>
            </a:pPr>
            <a:r>
              <a:rPr lang="en-GB" dirty="0" smtClean="0"/>
              <a:t> </a:t>
            </a:r>
            <a:r>
              <a:rPr lang="en-GB" dirty="0" err="1" smtClean="0"/>
              <a:t>sono</a:t>
            </a:r>
            <a:r>
              <a:rPr lang="en-GB" dirty="0" smtClean="0"/>
              <a:t> </a:t>
            </a:r>
            <a:r>
              <a:rPr lang="en-GB" dirty="0" err="1" smtClean="0"/>
              <a:t>sensori</a:t>
            </a:r>
            <a:r>
              <a:rPr lang="en-GB" dirty="0" smtClean="0"/>
              <a:t> del </a:t>
            </a:r>
            <a:r>
              <a:rPr lang="en-GB" dirty="0" err="1" smtClean="0"/>
              <a:t>disagio</a:t>
            </a:r>
            <a:endParaRPr lang="en-GB" dirty="0" smtClean="0"/>
          </a:p>
          <a:p>
            <a:pPr>
              <a:buClr>
                <a:schemeClr val="tx1"/>
              </a:buClr>
              <a:buFont typeface="Wingdings" pitchFamily="82" charset="2"/>
              <a:buChar char="Ø"/>
            </a:pPr>
            <a:r>
              <a:rPr lang="en-GB" dirty="0" smtClean="0"/>
              <a:t> </a:t>
            </a:r>
            <a:r>
              <a:rPr lang="en-GB" dirty="0" err="1" smtClean="0"/>
              <a:t>mettono</a:t>
            </a:r>
            <a:r>
              <a:rPr lang="en-GB" dirty="0" smtClean="0"/>
              <a:t> in campo </a:t>
            </a:r>
            <a:r>
              <a:rPr lang="en-GB" dirty="0" err="1" smtClean="0"/>
              <a:t>risorse</a:t>
            </a: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5">
                                            <p:txEl>
                                              <p:pRg st="0" end="0"/>
                                            </p:txEl>
                                          </p:spTgt>
                                        </p:tgtEl>
                                        <p:attrNameLst>
                                          <p:attrName>style.visibility</p:attrName>
                                        </p:attrNameLst>
                                      </p:cBhvr>
                                      <p:to>
                                        <p:strVal val="visible"/>
                                      </p:to>
                                    </p:set>
                                    <p:anim calcmode="lin" valueType="num">
                                      <p:cBhvr additive="base">
                                        <p:cTn id="13"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8915">
                                            <p:txEl>
                                              <p:pRg st="1" end="1"/>
                                            </p:txEl>
                                          </p:spTgt>
                                        </p:tgtEl>
                                        <p:attrNameLst>
                                          <p:attrName>style.visibility</p:attrName>
                                        </p:attrNameLst>
                                      </p:cBhvr>
                                      <p:to>
                                        <p:strVal val="visible"/>
                                      </p:to>
                                    </p:set>
                                    <p:anim calcmode="lin" valueType="num">
                                      <p:cBhvr additive="base">
                                        <p:cTn id="19"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8915">
                                            <p:txEl>
                                              <p:pRg st="2" end="2"/>
                                            </p:txEl>
                                          </p:spTgt>
                                        </p:tgtEl>
                                        <p:attrNameLst>
                                          <p:attrName>style.visibility</p:attrName>
                                        </p:attrNameLst>
                                      </p:cBhvr>
                                      <p:to>
                                        <p:strVal val="visible"/>
                                      </p:to>
                                    </p:set>
                                    <p:anim calcmode="lin" valueType="num">
                                      <p:cBhvr additive="base">
                                        <p:cTn id="25"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8915">
                                            <p:txEl>
                                              <p:pRg st="3" end="3"/>
                                            </p:txEl>
                                          </p:spTgt>
                                        </p:tgtEl>
                                        <p:attrNameLst>
                                          <p:attrName>style.visibility</p:attrName>
                                        </p:attrNameLst>
                                      </p:cBhvr>
                                      <p:to>
                                        <p:strVal val="visible"/>
                                      </p:to>
                                    </p:set>
                                    <p:anim calcmode="lin" valueType="num">
                                      <p:cBhvr additive="base">
                                        <p:cTn id="31"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915">
                                            <p:txEl>
                                              <p:pRg st="4" end="4"/>
                                            </p:txEl>
                                          </p:spTgt>
                                        </p:tgtEl>
                                        <p:attrNameLst>
                                          <p:attrName>style.visibility</p:attrName>
                                        </p:attrNameLst>
                                      </p:cBhvr>
                                      <p:to>
                                        <p:strVal val="visible"/>
                                      </p:to>
                                    </p:set>
                                    <p:anim calcmode="lin" valueType="num">
                                      <p:cBhvr additive="base">
                                        <p:cTn id="37" dur="5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89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891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650" y="404813"/>
            <a:ext cx="8218488" cy="850900"/>
          </a:xfrm>
        </p:spPr>
        <p:txBody>
          <a:bodyPr/>
          <a:lstStyle/>
          <a:p>
            <a:r>
              <a:rPr lang="it-IT" altLang="it-IT" sz="4000" smtClean="0">
                <a:solidFill>
                  <a:srgbClr val="C00000"/>
                </a:solidFill>
                <a:cs typeface="Arial" pitchFamily="34" charset="0"/>
              </a:rPr>
              <a:t>Tutela del minore</a:t>
            </a:r>
          </a:p>
        </p:txBody>
      </p:sp>
      <p:sp>
        <p:nvSpPr>
          <p:cNvPr id="11267" name="Rectangle 3"/>
          <p:cNvSpPr>
            <a:spLocks noGrp="1" noChangeArrowheads="1"/>
          </p:cNvSpPr>
          <p:nvPr>
            <p:ph idx="1"/>
          </p:nvPr>
        </p:nvSpPr>
        <p:spPr>
          <a:xfrm>
            <a:off x="838200" y="1752600"/>
            <a:ext cx="7772400" cy="4413250"/>
          </a:xfrm>
        </p:spPr>
        <p:txBody>
          <a:bodyPr/>
          <a:lstStyle/>
          <a:p>
            <a:pPr algn="just">
              <a:buFont typeface="Monotype Sorts" pitchFamily="2" charset="2"/>
              <a:buNone/>
            </a:pPr>
            <a:r>
              <a:rPr lang="it-IT" altLang="it-IT" sz="2800" smtClean="0"/>
              <a:t>Un minore ha diritto di crescere e svilupparsi secondo le sue capacità, inclinazioni e aspirazioni.</a:t>
            </a:r>
          </a:p>
          <a:p>
            <a:pPr algn="just">
              <a:buFont typeface="Monotype Sorts" pitchFamily="2" charset="2"/>
              <a:buNone/>
            </a:pPr>
            <a:r>
              <a:rPr lang="it-IT" altLang="it-IT" sz="2800" smtClean="0"/>
              <a:t>La protezione del minore in pericolo costituisce un pubblico interesse.</a:t>
            </a:r>
          </a:p>
          <a:p>
            <a:pPr algn="just">
              <a:buFont typeface="Monotype Sorts" pitchFamily="2" charset="2"/>
              <a:buNone/>
            </a:pPr>
            <a:r>
              <a:rPr lang="it-IT" altLang="it-IT" sz="2800" smtClean="0"/>
              <a:t> La società tutela tale interesse anche attraverso la predisposizione di interventi socio-sanitari, quando i genitori sono assenti o incapaci.</a:t>
            </a:r>
          </a:p>
        </p:txBody>
      </p:sp>
    </p:spTree>
    <p:extLst>
      <p:ext uri="{BB962C8B-B14F-4D97-AF65-F5344CB8AC3E}">
        <p14:creationId xmlns:p14="http://schemas.microsoft.com/office/powerpoint/2010/main" val="346809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ppt_x"/>
                                          </p:val>
                                        </p:tav>
                                        <p:tav tm="100000">
                                          <p:val>
                                            <p:strVal val="#ppt_x"/>
                                          </p:val>
                                        </p:tav>
                                      </p:tavLst>
                                    </p:anim>
                                    <p:anim calcmode="lin" valueType="num">
                                      <p:cBhvr additive="base">
                                        <p:cTn id="8"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 calcmode="lin" valueType="num">
                                      <p:cBhvr additive="base">
                                        <p:cTn id="13"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 calcmode="lin" valueType="num">
                                      <p:cBhvr additive="base">
                                        <p:cTn id="19"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2" end="2"/>
                                            </p:txEl>
                                          </p:spTgt>
                                        </p:tgtEl>
                                        <p:attrNameLst>
                                          <p:attrName>style.visibility</p:attrName>
                                        </p:attrNameLst>
                                      </p:cBhvr>
                                      <p:to>
                                        <p:strVal val="visible"/>
                                      </p:to>
                                    </p:set>
                                    <p:anim calcmode="lin" valueType="num">
                                      <p:cBhvr additive="base">
                                        <p:cTn id="25"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260350"/>
            <a:ext cx="8229600" cy="1143000"/>
          </a:xfrm>
        </p:spPr>
        <p:txBody>
          <a:bodyPr/>
          <a:lstStyle/>
          <a:p>
            <a:pPr fontAlgn="auto">
              <a:spcAft>
                <a:spcPts val="0"/>
              </a:spcAft>
              <a:defRPr/>
            </a:pPr>
            <a:r>
              <a:rPr lang="en-GB" sz="2800" dirty="0" smtClean="0"/>
              <a:t>SERVIZI SOCIALI E GM HANNO BISOGNO L’UNO DELL’ALTRO, PERCHE’</a:t>
            </a:r>
            <a:endParaRPr lang="it-IT" sz="2800" dirty="0" smtClean="0"/>
          </a:p>
        </p:txBody>
      </p:sp>
      <p:sp>
        <p:nvSpPr>
          <p:cNvPr id="39939" name="Rectangle 3"/>
          <p:cNvSpPr>
            <a:spLocks noGrp="1" noChangeArrowheads="1"/>
          </p:cNvSpPr>
          <p:nvPr>
            <p:ph idx="1"/>
          </p:nvPr>
        </p:nvSpPr>
        <p:spPr/>
        <p:txBody>
          <a:bodyPr/>
          <a:lstStyle/>
          <a:p>
            <a:pPr>
              <a:buClr>
                <a:schemeClr val="tx1"/>
              </a:buClr>
              <a:buFontTx/>
              <a:buNone/>
            </a:pPr>
            <a:r>
              <a:rPr lang="en-GB" dirty="0" err="1" smtClean="0"/>
              <a:t>Gli</a:t>
            </a:r>
            <a:r>
              <a:rPr lang="en-GB" dirty="0" smtClean="0"/>
              <a:t> </a:t>
            </a:r>
            <a:r>
              <a:rPr lang="en-GB" dirty="0" err="1" smtClean="0"/>
              <a:t>organi</a:t>
            </a:r>
            <a:r>
              <a:rPr lang="en-GB" dirty="0" smtClean="0"/>
              <a:t> </a:t>
            </a:r>
            <a:r>
              <a:rPr lang="en-GB" dirty="0" err="1" smtClean="0"/>
              <a:t>della</a:t>
            </a:r>
            <a:r>
              <a:rPr lang="en-GB" dirty="0" smtClean="0"/>
              <a:t> GM:</a:t>
            </a:r>
          </a:p>
          <a:p>
            <a:pPr>
              <a:buClr>
                <a:schemeClr val="tx1"/>
              </a:buClr>
              <a:buFont typeface="Wingdings" pitchFamily="82" charset="2"/>
              <a:buChar char="Ø"/>
            </a:pPr>
            <a:r>
              <a:rPr lang="en-GB" dirty="0" smtClean="0"/>
              <a:t> </a:t>
            </a:r>
            <a:r>
              <a:rPr lang="en-GB" dirty="0" err="1" smtClean="0"/>
              <a:t>danno</a:t>
            </a:r>
            <a:r>
              <a:rPr lang="en-GB" dirty="0" smtClean="0"/>
              <a:t> un </a:t>
            </a:r>
            <a:r>
              <a:rPr lang="en-GB" dirty="0" err="1" smtClean="0"/>
              <a:t>mandato</a:t>
            </a:r>
            <a:r>
              <a:rPr lang="en-GB" dirty="0" smtClean="0"/>
              <a:t> forte, </a:t>
            </a:r>
            <a:r>
              <a:rPr lang="en-GB" dirty="0" err="1" smtClean="0"/>
              <a:t>che</a:t>
            </a:r>
            <a:r>
              <a:rPr lang="en-GB" dirty="0" smtClean="0"/>
              <a:t> </a:t>
            </a:r>
            <a:r>
              <a:rPr lang="en-GB" dirty="0" err="1" smtClean="0"/>
              <a:t>legittima</a:t>
            </a:r>
            <a:r>
              <a:rPr lang="en-GB" dirty="0" smtClean="0"/>
              <a:t> </a:t>
            </a:r>
            <a:r>
              <a:rPr lang="en-GB" dirty="0" err="1" smtClean="0"/>
              <a:t>l'intervento</a:t>
            </a:r>
            <a:r>
              <a:rPr lang="en-GB" dirty="0" smtClean="0"/>
              <a:t> </a:t>
            </a:r>
            <a:r>
              <a:rPr lang="en-GB" dirty="0" err="1" smtClean="0"/>
              <a:t>dei</a:t>
            </a:r>
            <a:r>
              <a:rPr lang="en-GB" dirty="0" smtClean="0"/>
              <a:t> </a:t>
            </a:r>
            <a:r>
              <a:rPr lang="en-GB" dirty="0" err="1" smtClean="0"/>
              <a:t>servizi</a:t>
            </a:r>
            <a:r>
              <a:rPr lang="en-GB" dirty="0" smtClean="0"/>
              <a:t> </a:t>
            </a:r>
            <a:r>
              <a:rPr lang="en-GB" dirty="0" err="1" smtClean="0"/>
              <a:t>sociali</a:t>
            </a:r>
            <a:endParaRPr lang="en-GB" dirty="0" smtClean="0"/>
          </a:p>
          <a:p>
            <a:pPr>
              <a:buClr>
                <a:schemeClr val="tx1"/>
              </a:buClr>
              <a:buFont typeface="Wingdings" pitchFamily="82" charset="2"/>
              <a:buChar char="Ø"/>
            </a:pPr>
            <a:r>
              <a:rPr lang="en-GB" dirty="0" smtClean="0"/>
              <a:t> </a:t>
            </a:r>
            <a:r>
              <a:rPr lang="en-GB" dirty="0" err="1" smtClean="0"/>
              <a:t>danno</a:t>
            </a:r>
            <a:r>
              <a:rPr lang="en-GB" dirty="0" smtClean="0"/>
              <a:t> </a:t>
            </a:r>
            <a:r>
              <a:rPr lang="en-GB" dirty="0" err="1" smtClean="0"/>
              <a:t>prescrizioni</a:t>
            </a:r>
            <a:r>
              <a:rPr lang="en-GB" dirty="0" smtClean="0"/>
              <a:t> </a:t>
            </a:r>
            <a:r>
              <a:rPr lang="en-GB" dirty="0" err="1" smtClean="0"/>
              <a:t>ai</a:t>
            </a:r>
            <a:r>
              <a:rPr lang="en-GB" dirty="0" smtClean="0"/>
              <a:t> </a:t>
            </a:r>
            <a:r>
              <a:rPr lang="en-GB" dirty="0" err="1" smtClean="0"/>
              <a:t>genitori</a:t>
            </a:r>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1" end="1"/>
                                            </p:txEl>
                                          </p:spTgt>
                                        </p:tgtEl>
                                        <p:attrNameLst>
                                          <p:attrName>style.visibility</p:attrName>
                                        </p:attrNameLst>
                                      </p:cBhvr>
                                      <p:to>
                                        <p:strVal val="visible"/>
                                      </p:to>
                                    </p:set>
                                    <p:anim calcmode="lin" valueType="num">
                                      <p:cBhvr additive="base">
                                        <p:cTn id="19" dur="5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9">
                                            <p:txEl>
                                              <p:pRg st="2" end="2"/>
                                            </p:txEl>
                                          </p:spTgt>
                                        </p:tgtEl>
                                        <p:attrNameLst>
                                          <p:attrName>style.visibility</p:attrName>
                                        </p:attrNameLst>
                                      </p:cBhvr>
                                      <p:to>
                                        <p:strVal val="visible"/>
                                      </p:to>
                                    </p:set>
                                    <p:anim calcmode="lin" valueType="num">
                                      <p:cBhvr additive="base">
                                        <p:cTn id="25"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9939"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fontAlgn="auto">
              <a:spcAft>
                <a:spcPts val="0"/>
              </a:spcAft>
              <a:defRPr/>
            </a:pPr>
            <a:r>
              <a:rPr lang="it-IT" sz="4000" dirty="0" smtClean="0">
                <a:solidFill>
                  <a:schemeClr val="tx1"/>
                </a:solidFill>
              </a:rPr>
              <a:t>Servizi Sociali e</a:t>
            </a:r>
            <a:br>
              <a:rPr lang="it-IT" sz="4000" dirty="0" smtClean="0">
                <a:solidFill>
                  <a:schemeClr val="tx1"/>
                </a:solidFill>
              </a:rPr>
            </a:br>
            <a:r>
              <a:rPr lang="it-IT" sz="4000" dirty="0" smtClean="0">
                <a:solidFill>
                  <a:schemeClr val="tx1"/>
                </a:solidFill>
              </a:rPr>
              <a:t>Organi della Giustizia</a:t>
            </a:r>
          </a:p>
        </p:txBody>
      </p:sp>
      <p:sp>
        <p:nvSpPr>
          <p:cNvPr id="40963" name="Rectangle 3"/>
          <p:cNvSpPr>
            <a:spLocks noGrp="1" noChangeArrowheads="1"/>
          </p:cNvSpPr>
          <p:nvPr>
            <p:ph idx="1"/>
          </p:nvPr>
        </p:nvSpPr>
        <p:spPr/>
        <p:txBody>
          <a:bodyPr/>
          <a:lstStyle/>
          <a:p>
            <a:pPr>
              <a:buFontTx/>
              <a:buNone/>
            </a:pPr>
            <a:r>
              <a:rPr lang="it-IT" dirty="0" smtClean="0"/>
              <a:t>Sono in relazione:</a:t>
            </a:r>
          </a:p>
          <a:p>
            <a:pPr>
              <a:buFont typeface="Wingdings" pitchFamily="82" charset="2"/>
              <a:buChar char="Ø"/>
            </a:pPr>
            <a:r>
              <a:rPr lang="it-IT" dirty="0" smtClean="0"/>
              <a:t>La Procura chiama in causa i servizi sociali (richiesta di indagine)</a:t>
            </a:r>
          </a:p>
          <a:p>
            <a:pPr>
              <a:buFont typeface="Wingdings" pitchFamily="82" charset="2"/>
              <a:buChar char="Ø"/>
            </a:pPr>
            <a:r>
              <a:rPr lang="it-IT" dirty="0" smtClean="0"/>
              <a:t>I servizi sociali chiamano in causa la Procura (segnalano la situazione di disagio</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 calcmode="lin" valueType="num">
                                      <p:cBhvr additive="base">
                                        <p:cTn id="13"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63">
                                            <p:txEl>
                                              <p:pRg st="1" end="1"/>
                                            </p:txEl>
                                          </p:spTgt>
                                        </p:tgtEl>
                                        <p:attrNameLst>
                                          <p:attrName>style.visibility</p:attrName>
                                        </p:attrNameLst>
                                      </p:cBhvr>
                                      <p:to>
                                        <p:strVal val="visible"/>
                                      </p:to>
                                    </p:set>
                                    <p:anim calcmode="lin" valueType="num">
                                      <p:cBhvr additive="base">
                                        <p:cTn id="19"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63">
                                            <p:txEl>
                                              <p:pRg st="2" end="2"/>
                                            </p:txEl>
                                          </p:spTgt>
                                        </p:tgtEl>
                                        <p:attrNameLst>
                                          <p:attrName>style.visibility</p:attrName>
                                        </p:attrNameLst>
                                      </p:cBhvr>
                                      <p:to>
                                        <p:strVal val="visible"/>
                                      </p:to>
                                    </p:set>
                                    <p:anim calcmode="lin" valueType="num">
                                      <p:cBhvr additive="base">
                                        <p:cTn id="25"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4096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fontAlgn="auto">
              <a:spcAft>
                <a:spcPts val="0"/>
              </a:spcAft>
              <a:defRPr/>
            </a:pPr>
            <a:r>
              <a:rPr lang="it-IT" dirty="0" smtClean="0">
                <a:solidFill>
                  <a:schemeClr val="tx1"/>
                </a:solidFill>
              </a:rPr>
              <a:t>Gli attori coinvolti</a:t>
            </a:r>
          </a:p>
        </p:txBody>
      </p:sp>
      <p:sp>
        <p:nvSpPr>
          <p:cNvPr id="41987" name="Rectangle 3"/>
          <p:cNvSpPr>
            <a:spLocks noGrp="1" noChangeArrowheads="1"/>
          </p:cNvSpPr>
          <p:nvPr>
            <p:ph idx="1"/>
          </p:nvPr>
        </p:nvSpPr>
        <p:spPr/>
        <p:txBody>
          <a:bodyPr/>
          <a:lstStyle/>
          <a:p>
            <a:r>
              <a:rPr lang="it-IT" dirty="0" smtClean="0"/>
              <a:t>Il minore/I genitori</a:t>
            </a:r>
          </a:p>
          <a:p>
            <a:r>
              <a:rPr lang="it-IT" dirty="0" smtClean="0"/>
              <a:t>Il servizio sociale e l’ente di appartenenza</a:t>
            </a:r>
          </a:p>
          <a:p>
            <a:r>
              <a:rPr lang="it-IT" sz="2800" dirty="0" smtClean="0"/>
              <a:t>L’autorità</a:t>
            </a:r>
            <a:r>
              <a:rPr lang="it-IT" dirty="0" smtClean="0"/>
              <a:t> giudiziaria:</a:t>
            </a:r>
          </a:p>
          <a:p>
            <a:pPr lvl="1">
              <a:buFont typeface="Wingdings" pitchFamily="82" charset="2"/>
              <a:buChar char="Ø"/>
            </a:pPr>
            <a:r>
              <a:rPr lang="it-IT" dirty="0" smtClean="0"/>
              <a:t> Procura</a:t>
            </a:r>
          </a:p>
          <a:p>
            <a:pPr lvl="1">
              <a:buFont typeface="Wingdings" pitchFamily="82" charset="2"/>
              <a:buChar char="Ø"/>
            </a:pPr>
            <a:r>
              <a:rPr lang="it-IT" dirty="0" smtClean="0"/>
              <a:t> Tribunale per i Minorenni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500" fill="hold"/>
                                        <p:tgtEl>
                                          <p:spTgt spid="37890"/>
                                        </p:tgtEl>
                                        <p:attrNameLst>
                                          <p:attrName>ppt_x</p:attrName>
                                        </p:attrNameLst>
                                      </p:cBhvr>
                                      <p:tavLst>
                                        <p:tav tm="0">
                                          <p:val>
                                            <p:strVal val="#ppt_x"/>
                                          </p:val>
                                        </p:tav>
                                        <p:tav tm="100000">
                                          <p:val>
                                            <p:strVal val="#ppt_x"/>
                                          </p:val>
                                        </p:tav>
                                      </p:tavLst>
                                    </p:anim>
                                    <p:anim calcmode="lin" valueType="num">
                                      <p:cBhvr additive="base">
                                        <p:cTn id="8" dur="500" fill="hold"/>
                                        <p:tgtEl>
                                          <p:spTgt spid="378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987">
                                            <p:txEl>
                                              <p:pRg st="0" end="0"/>
                                            </p:txEl>
                                          </p:spTgt>
                                        </p:tgtEl>
                                        <p:attrNameLst>
                                          <p:attrName>style.visibility</p:attrName>
                                        </p:attrNameLst>
                                      </p:cBhvr>
                                      <p:to>
                                        <p:strVal val="visible"/>
                                      </p:to>
                                    </p:set>
                                    <p:anim calcmode="lin" valueType="num">
                                      <p:cBhvr additive="base">
                                        <p:cTn id="13"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987">
                                            <p:txEl>
                                              <p:pRg st="1" end="1"/>
                                            </p:txEl>
                                          </p:spTgt>
                                        </p:tgtEl>
                                        <p:attrNameLst>
                                          <p:attrName>style.visibility</p:attrName>
                                        </p:attrNameLst>
                                      </p:cBhvr>
                                      <p:to>
                                        <p:strVal val="visible"/>
                                      </p:to>
                                    </p:set>
                                    <p:anim calcmode="lin" valueType="num">
                                      <p:cBhvr additive="base">
                                        <p:cTn id="19" dur="500" fill="hold"/>
                                        <p:tgtEl>
                                          <p:spTgt spid="419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1987">
                                            <p:txEl>
                                              <p:pRg st="2" end="2"/>
                                            </p:txEl>
                                          </p:spTgt>
                                        </p:tgtEl>
                                        <p:attrNameLst>
                                          <p:attrName>style.visibility</p:attrName>
                                        </p:attrNameLst>
                                      </p:cBhvr>
                                      <p:to>
                                        <p:strVal val="visible"/>
                                      </p:to>
                                    </p:set>
                                    <p:anim calcmode="lin" valueType="num">
                                      <p:cBhvr additive="base">
                                        <p:cTn id="25"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1987">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1987">
                                            <p:txEl>
                                              <p:pRg st="3" end="3"/>
                                            </p:txEl>
                                          </p:spTgt>
                                        </p:tgtEl>
                                        <p:attrNameLst>
                                          <p:attrName>style.visibility</p:attrName>
                                        </p:attrNameLst>
                                      </p:cBhvr>
                                      <p:to>
                                        <p:strVal val="visible"/>
                                      </p:to>
                                    </p:set>
                                    <p:anim calcmode="lin" valueType="num">
                                      <p:cBhvr additive="base">
                                        <p:cTn id="29" dur="500" fill="hold"/>
                                        <p:tgtEl>
                                          <p:spTgt spid="41987">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1987">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1987">
                                            <p:txEl>
                                              <p:pRg st="4" end="4"/>
                                            </p:txEl>
                                          </p:spTgt>
                                        </p:tgtEl>
                                        <p:attrNameLst>
                                          <p:attrName>style.visibility</p:attrName>
                                        </p:attrNameLst>
                                      </p:cBhvr>
                                      <p:to>
                                        <p:strVal val="visible"/>
                                      </p:to>
                                    </p:set>
                                    <p:anim calcmode="lin" valueType="num">
                                      <p:cBhvr additive="base">
                                        <p:cTn id="33"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19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41987"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9750" y="274638"/>
            <a:ext cx="7560642" cy="922337"/>
          </a:xfrm>
        </p:spPr>
        <p:txBody>
          <a:bodyPr>
            <a:normAutofit/>
          </a:bodyPr>
          <a:lstStyle/>
          <a:p>
            <a:pPr fontAlgn="auto">
              <a:spcAft>
                <a:spcPts val="0"/>
              </a:spcAft>
              <a:defRPr/>
            </a:pPr>
            <a:r>
              <a:rPr lang="it-IT" sz="3600" dirty="0" smtClean="0"/>
              <a:t>Ruolo di regia: il Servizio Sociale</a:t>
            </a:r>
          </a:p>
        </p:txBody>
      </p:sp>
      <p:sp>
        <p:nvSpPr>
          <p:cNvPr id="43011" name="Rectangle 3"/>
          <p:cNvSpPr>
            <a:spLocks noGrp="1" noChangeArrowheads="1"/>
          </p:cNvSpPr>
          <p:nvPr>
            <p:ph idx="1"/>
          </p:nvPr>
        </p:nvSpPr>
        <p:spPr>
          <a:xfrm>
            <a:off x="468313" y="1412875"/>
            <a:ext cx="7704137" cy="4713288"/>
          </a:xfrm>
        </p:spPr>
        <p:txBody>
          <a:bodyPr/>
          <a:lstStyle/>
          <a:p>
            <a:pPr>
              <a:spcBef>
                <a:spcPct val="0"/>
              </a:spcBef>
              <a:buFont typeface="Wingdings" pitchFamily="82" charset="2"/>
              <a:buChar char="Ø"/>
            </a:pPr>
            <a:r>
              <a:rPr lang="it-IT" dirty="0" smtClean="0"/>
              <a:t>In base al DPR 616/77 ha compiti di tutela</a:t>
            </a:r>
          </a:p>
          <a:p>
            <a:pPr>
              <a:spcBef>
                <a:spcPct val="0"/>
              </a:spcBef>
              <a:buFont typeface="Wingdings" pitchFamily="82" charset="2"/>
              <a:buChar char="Ø"/>
            </a:pPr>
            <a:r>
              <a:rPr lang="it-IT" dirty="0" smtClean="0"/>
              <a:t> Ha l’obbligo di segnalare all’Autorità Giudiziaria condizioni di pregiudizio</a:t>
            </a:r>
          </a:p>
          <a:p>
            <a:pPr>
              <a:buFont typeface="Wingdings" pitchFamily="82" charset="2"/>
              <a:buChar char="Ø"/>
            </a:pPr>
            <a:r>
              <a:rPr lang="it-IT" dirty="0" smtClean="0"/>
              <a:t>Ha la responsabilità di decidere là dove la potestà è stata limitata</a:t>
            </a:r>
          </a:p>
          <a:p>
            <a:pPr>
              <a:spcBef>
                <a:spcPct val="0"/>
              </a:spcBef>
              <a:buFont typeface="Wingdings" pitchFamily="82" charset="2"/>
              <a:buChar char="Ø"/>
            </a:pPr>
            <a:r>
              <a:rPr lang="it-IT" dirty="0" smtClean="0"/>
              <a:t> Ha la responsabilità di attivare le risorse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3011">
                                            <p:txEl>
                                              <p:pRg st="0" end="0"/>
                                            </p:txEl>
                                          </p:spTgt>
                                        </p:tgtEl>
                                        <p:attrNameLst>
                                          <p:attrName>style.visibility</p:attrName>
                                        </p:attrNameLst>
                                      </p:cBhvr>
                                      <p:to>
                                        <p:strVal val="visible"/>
                                      </p:to>
                                    </p:set>
                                    <p:anim calcmode="lin" valueType="num">
                                      <p:cBhvr additive="base">
                                        <p:cTn id="13" dur="5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3011">
                                            <p:txEl>
                                              <p:pRg st="1" end="1"/>
                                            </p:txEl>
                                          </p:spTgt>
                                        </p:tgtEl>
                                        <p:attrNameLst>
                                          <p:attrName>style.visibility</p:attrName>
                                        </p:attrNameLst>
                                      </p:cBhvr>
                                      <p:to>
                                        <p:strVal val="visible"/>
                                      </p:to>
                                    </p:set>
                                    <p:anim calcmode="lin" valueType="num">
                                      <p:cBhvr additive="base">
                                        <p:cTn id="19" dur="5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30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3011">
                                            <p:txEl>
                                              <p:pRg st="2" end="2"/>
                                            </p:txEl>
                                          </p:spTgt>
                                        </p:tgtEl>
                                        <p:attrNameLst>
                                          <p:attrName>style.visibility</p:attrName>
                                        </p:attrNameLst>
                                      </p:cBhvr>
                                      <p:to>
                                        <p:strVal val="visible"/>
                                      </p:to>
                                    </p:set>
                                    <p:anim calcmode="lin" valueType="num">
                                      <p:cBhvr additive="base">
                                        <p:cTn id="25" dur="500" fill="hold"/>
                                        <p:tgtEl>
                                          <p:spTgt spid="430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3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3011">
                                            <p:txEl>
                                              <p:pRg st="3" end="3"/>
                                            </p:txEl>
                                          </p:spTgt>
                                        </p:tgtEl>
                                        <p:attrNameLst>
                                          <p:attrName>style.visibility</p:attrName>
                                        </p:attrNameLst>
                                      </p:cBhvr>
                                      <p:to>
                                        <p:strVal val="visible"/>
                                      </p:to>
                                    </p:set>
                                    <p:anim calcmode="lin" valueType="num">
                                      <p:cBhvr additive="base">
                                        <p:cTn id="31" dur="5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30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43011"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Grp="1" noChangeArrowheads="1"/>
          </p:cNvSpPr>
          <p:nvPr>
            <p:ph type="title"/>
          </p:nvPr>
        </p:nvSpPr>
        <p:spPr>
          <a:xfrm>
            <a:off x="468313" y="404813"/>
            <a:ext cx="8229600" cy="911225"/>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smtClean="0"/>
              <a:t>COMPETENZE</a:t>
            </a:r>
            <a:r>
              <a:rPr lang="en-GB" sz="4000" dirty="0" smtClean="0"/>
              <a:t> </a:t>
            </a:r>
            <a:r>
              <a:rPr lang="en-GB" sz="3600" dirty="0" smtClean="0"/>
              <a:t>DELLA PROCURA</a:t>
            </a:r>
          </a:p>
        </p:txBody>
      </p:sp>
      <p:sp>
        <p:nvSpPr>
          <p:cNvPr id="49155" name="Rectangle 2"/>
          <p:cNvSpPr>
            <a:spLocks noGrp="1" noChangeArrowheads="1"/>
          </p:cNvSpPr>
          <p:nvPr>
            <p:ph idx="1"/>
          </p:nvPr>
        </p:nvSpPr>
        <p:spPr>
          <a:xfrm>
            <a:off x="1187450" y="2060575"/>
            <a:ext cx="8229600" cy="4114800"/>
          </a:xfrm>
        </p:spPr>
        <p:txBody>
          <a:bodyPr/>
          <a:lstStyle/>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t>In campo </a:t>
            </a:r>
            <a:r>
              <a:rPr lang="en-GB" sz="2400" dirty="0" err="1" smtClean="0"/>
              <a:t>penale</a:t>
            </a:r>
            <a:r>
              <a:rPr lang="en-GB" sz="2400" dirty="0" smtClean="0"/>
              <a:t>:</a:t>
            </a:r>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Indagare</a:t>
            </a:r>
            <a:endParaRPr lang="en-GB" sz="2400" dirty="0" smtClean="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Istruire</a:t>
            </a:r>
            <a:endParaRPr lang="en-GB" sz="2400" dirty="0" smtClean="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Promuovere</a:t>
            </a:r>
            <a:r>
              <a:rPr lang="en-GB" sz="2400" dirty="0" smtClean="0"/>
              <a:t> </a:t>
            </a:r>
            <a:r>
              <a:rPr lang="en-GB" sz="2400" dirty="0" err="1" smtClean="0"/>
              <a:t>il</a:t>
            </a:r>
            <a:r>
              <a:rPr lang="en-GB" sz="2400" dirty="0" smtClean="0"/>
              <a:t> </a:t>
            </a:r>
            <a:r>
              <a:rPr lang="en-GB" sz="2400" dirty="0" err="1" smtClean="0"/>
              <a:t>processo</a:t>
            </a:r>
            <a:endParaRPr lang="en-GB" sz="2400" dirty="0" smtClean="0"/>
          </a:p>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smtClean="0"/>
          </a:p>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t>In campo </a:t>
            </a:r>
            <a:r>
              <a:rPr lang="en-GB" sz="2400" dirty="0" err="1" smtClean="0"/>
              <a:t>civile</a:t>
            </a:r>
            <a:r>
              <a:rPr lang="en-GB" sz="2400" dirty="0" smtClean="0"/>
              <a:t>:</a:t>
            </a:r>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Vigilare</a:t>
            </a:r>
            <a:r>
              <a:rPr lang="en-GB" sz="2400" dirty="0" smtClean="0"/>
              <a:t> </a:t>
            </a:r>
            <a:r>
              <a:rPr lang="en-GB" sz="2400" dirty="0" err="1" smtClean="0"/>
              <a:t>sulla</a:t>
            </a:r>
            <a:r>
              <a:rPr lang="en-GB" sz="2400" dirty="0" smtClean="0"/>
              <a:t> </a:t>
            </a:r>
            <a:r>
              <a:rPr lang="en-GB" sz="2400" dirty="0" err="1" smtClean="0"/>
              <a:t>condizione</a:t>
            </a:r>
            <a:r>
              <a:rPr lang="en-GB" sz="2400" dirty="0" smtClean="0"/>
              <a:t> </a:t>
            </a:r>
            <a:r>
              <a:rPr lang="en-GB" sz="2400" dirty="0" err="1" smtClean="0"/>
              <a:t>di</a:t>
            </a:r>
            <a:r>
              <a:rPr lang="en-GB" sz="2400" dirty="0" smtClean="0"/>
              <a:t> vita del </a:t>
            </a:r>
            <a:r>
              <a:rPr lang="en-GB" sz="2400" dirty="0" err="1" smtClean="0"/>
              <a:t>minorenne</a:t>
            </a:r>
            <a:endParaRPr lang="en-GB" sz="2400" dirty="0" smtClean="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Chiedere</a:t>
            </a:r>
            <a:r>
              <a:rPr lang="en-GB" sz="2400" dirty="0" smtClean="0"/>
              <a:t>  al TM </a:t>
            </a:r>
            <a:r>
              <a:rPr lang="en-GB" sz="2400" dirty="0" err="1" smtClean="0"/>
              <a:t>i</a:t>
            </a:r>
            <a:r>
              <a:rPr lang="en-GB" sz="2400" dirty="0" smtClean="0"/>
              <a:t> </a:t>
            </a:r>
            <a:r>
              <a:rPr lang="en-GB" sz="2400" dirty="0" err="1" smtClean="0"/>
              <a:t>provvedimenti</a:t>
            </a:r>
            <a:r>
              <a:rPr lang="en-GB" sz="2400" dirty="0" smtClean="0"/>
              <a:t> </a:t>
            </a:r>
            <a:r>
              <a:rPr lang="en-GB" sz="2400" dirty="0" err="1" smtClean="0"/>
              <a:t>di</a:t>
            </a:r>
            <a:r>
              <a:rPr lang="en-GB" sz="2400" dirty="0" smtClean="0"/>
              <a:t> </a:t>
            </a:r>
            <a:r>
              <a:rPr lang="en-GB" sz="2400" dirty="0" err="1" smtClean="0"/>
              <a:t>protezione</a:t>
            </a:r>
            <a:endParaRPr lang="en-GB"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additive="base">
                                        <p:cTn id="7" dur="500" fill="hold"/>
                                        <p:tgtEl>
                                          <p:spTgt spid="45058"/>
                                        </p:tgtEl>
                                        <p:attrNameLst>
                                          <p:attrName>ppt_x</p:attrName>
                                        </p:attrNameLst>
                                      </p:cBhvr>
                                      <p:tavLst>
                                        <p:tav tm="0">
                                          <p:val>
                                            <p:strVal val="#ppt_x"/>
                                          </p:val>
                                        </p:tav>
                                        <p:tav tm="100000">
                                          <p:val>
                                            <p:strVal val="#ppt_x"/>
                                          </p:val>
                                        </p:tav>
                                      </p:tavLst>
                                    </p:anim>
                                    <p:anim calcmode="lin" valueType="num">
                                      <p:cBhvr additive="base">
                                        <p:cTn id="8" dur="500" fill="hold"/>
                                        <p:tgtEl>
                                          <p:spTgt spid="450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9155">
                                            <p:txEl>
                                              <p:pRg st="0" end="0"/>
                                            </p:txEl>
                                          </p:spTgt>
                                        </p:tgtEl>
                                        <p:attrNameLst>
                                          <p:attrName>style.visibility</p:attrName>
                                        </p:attrNameLst>
                                      </p:cBhvr>
                                      <p:to>
                                        <p:strVal val="visible"/>
                                      </p:to>
                                    </p:set>
                                    <p:anim calcmode="lin" valueType="num">
                                      <p:cBhvr additive="base">
                                        <p:cTn id="13"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9155">
                                            <p:txEl>
                                              <p:pRg st="1" end="1"/>
                                            </p:txEl>
                                          </p:spTgt>
                                        </p:tgtEl>
                                        <p:attrNameLst>
                                          <p:attrName>style.visibility</p:attrName>
                                        </p:attrNameLst>
                                      </p:cBhvr>
                                      <p:to>
                                        <p:strVal val="visible"/>
                                      </p:to>
                                    </p:set>
                                    <p:anim calcmode="lin" valueType="num">
                                      <p:cBhvr additive="base">
                                        <p:cTn id="19"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9155">
                                            <p:txEl>
                                              <p:pRg st="2" end="2"/>
                                            </p:txEl>
                                          </p:spTgt>
                                        </p:tgtEl>
                                        <p:attrNameLst>
                                          <p:attrName>style.visibility</p:attrName>
                                        </p:attrNameLst>
                                      </p:cBhvr>
                                      <p:to>
                                        <p:strVal val="visible"/>
                                      </p:to>
                                    </p:set>
                                    <p:anim calcmode="lin" valueType="num">
                                      <p:cBhvr additive="base">
                                        <p:cTn id="25"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9155">
                                            <p:txEl>
                                              <p:pRg st="3" end="3"/>
                                            </p:txEl>
                                          </p:spTgt>
                                        </p:tgtEl>
                                        <p:attrNameLst>
                                          <p:attrName>style.visibility</p:attrName>
                                        </p:attrNameLst>
                                      </p:cBhvr>
                                      <p:to>
                                        <p:strVal val="visible"/>
                                      </p:to>
                                    </p:set>
                                    <p:anim calcmode="lin" valueType="num">
                                      <p:cBhvr additive="base">
                                        <p:cTn id="31"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9155">
                                            <p:txEl>
                                              <p:pRg st="5" end="5"/>
                                            </p:txEl>
                                          </p:spTgt>
                                        </p:tgtEl>
                                        <p:attrNameLst>
                                          <p:attrName>style.visibility</p:attrName>
                                        </p:attrNameLst>
                                      </p:cBhvr>
                                      <p:to>
                                        <p:strVal val="visible"/>
                                      </p:to>
                                    </p:set>
                                    <p:anim calcmode="lin" valueType="num">
                                      <p:cBhvr additive="base">
                                        <p:cTn id="37"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1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9155">
                                            <p:txEl>
                                              <p:pRg st="6" end="6"/>
                                            </p:txEl>
                                          </p:spTgt>
                                        </p:tgtEl>
                                        <p:attrNameLst>
                                          <p:attrName>style.visibility</p:attrName>
                                        </p:attrNameLst>
                                      </p:cBhvr>
                                      <p:to>
                                        <p:strVal val="visible"/>
                                      </p:to>
                                    </p:set>
                                    <p:anim calcmode="lin" valueType="num">
                                      <p:cBhvr additive="base">
                                        <p:cTn id="43" dur="500" fill="hold"/>
                                        <p:tgtEl>
                                          <p:spTgt spid="4915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1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155">
                                            <p:txEl>
                                              <p:pRg st="7" end="7"/>
                                            </p:txEl>
                                          </p:spTgt>
                                        </p:tgtEl>
                                        <p:attrNameLst>
                                          <p:attrName>style.visibility</p:attrName>
                                        </p:attrNameLst>
                                      </p:cBhvr>
                                      <p:to>
                                        <p:strVal val="visible"/>
                                      </p:to>
                                    </p:set>
                                    <p:anim calcmode="lin" valueType="num">
                                      <p:cBhvr additive="base">
                                        <p:cTn id="49" dur="500" fill="hold"/>
                                        <p:tgtEl>
                                          <p:spTgt spid="4915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1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9155"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ChangeArrowheads="1"/>
          </p:cNvSpPr>
          <p:nvPr>
            <p:ph type="title"/>
          </p:nvPr>
        </p:nvSpPr>
        <p:spPr>
          <a:xfrm>
            <a:off x="457200" y="115888"/>
            <a:ext cx="8229600" cy="1127125"/>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smtClean="0"/>
              <a:t>COMPETENZE DEL TRIBUNALE</a:t>
            </a:r>
          </a:p>
        </p:txBody>
      </p:sp>
      <p:sp>
        <p:nvSpPr>
          <p:cNvPr id="50179" name="Rectangle 2"/>
          <p:cNvSpPr>
            <a:spLocks noGrp="1" noChangeArrowheads="1"/>
          </p:cNvSpPr>
          <p:nvPr>
            <p:ph idx="1"/>
          </p:nvPr>
        </p:nvSpPr>
        <p:spPr>
          <a:xfrm>
            <a:off x="2976563" y="2552700"/>
            <a:ext cx="5267325" cy="2316163"/>
          </a:xfrm>
        </p:spPr>
        <p:txBody>
          <a:bodyPr>
            <a:normAutofit/>
          </a:bodyPr>
          <a:lstStyle/>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Civile</a:t>
            </a:r>
            <a:endParaRPr lang="en-GB" sz="2400" dirty="0" smtClean="0"/>
          </a:p>
          <a:p>
            <a:pPr>
              <a:buClr>
                <a:schemeClr val="tx1"/>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smtClean="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Penale</a:t>
            </a:r>
            <a:endParaRPr lang="en-GB" sz="2400" dirty="0" smtClean="0"/>
          </a:p>
          <a:p>
            <a:pPr>
              <a:buClr>
                <a:schemeClr val="tx1"/>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smtClean="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smtClean="0"/>
              <a:t>Amministrativa</a:t>
            </a:r>
            <a:endParaRPr lang="en-GB"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ppt_x"/>
                                          </p:val>
                                        </p:tav>
                                        <p:tav tm="100000">
                                          <p:val>
                                            <p:strVal val="#ppt_x"/>
                                          </p:val>
                                        </p:tav>
                                      </p:tavLst>
                                    </p:anim>
                                    <p:anim calcmode="lin" valueType="num">
                                      <p:cBhvr additive="base">
                                        <p:cTn id="8" dur="500" fill="hold"/>
                                        <p:tgtEl>
                                          <p:spTgt spid="460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 calcmode="lin" valueType="num">
                                      <p:cBhvr additive="base">
                                        <p:cTn id="13"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179">
                                            <p:txEl>
                                              <p:pRg st="2" end="2"/>
                                            </p:txEl>
                                          </p:spTgt>
                                        </p:tgtEl>
                                        <p:attrNameLst>
                                          <p:attrName>style.visibility</p:attrName>
                                        </p:attrNameLst>
                                      </p:cBhvr>
                                      <p:to>
                                        <p:strVal val="visible"/>
                                      </p:to>
                                    </p:set>
                                    <p:anim calcmode="lin" valueType="num">
                                      <p:cBhvr additive="base">
                                        <p:cTn id="19"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0179">
                                            <p:txEl>
                                              <p:pRg st="4" end="4"/>
                                            </p:txEl>
                                          </p:spTgt>
                                        </p:tgtEl>
                                        <p:attrNameLst>
                                          <p:attrName>style.visibility</p:attrName>
                                        </p:attrNameLst>
                                      </p:cBhvr>
                                      <p:to>
                                        <p:strVal val="visible"/>
                                      </p:to>
                                    </p:set>
                                    <p:anim calcmode="lin" valueType="num">
                                      <p:cBhvr additive="base">
                                        <p:cTn id="25"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50179"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Per quanto riguarda la Procura, in seguito ad una segnalazione,</a:t>
            </a:r>
            <a:r>
              <a:rPr lang="it-IT" b="1" dirty="0"/>
              <a:t> può </a:t>
            </a:r>
            <a:r>
              <a:rPr lang="it-IT" dirty="0"/>
              <a:t>ri</a:t>
            </a:r>
            <a:r>
              <a:rPr lang="it-IT" b="1" dirty="0"/>
              <a:t>chiedere</a:t>
            </a:r>
            <a:r>
              <a:rPr lang="it-IT" dirty="0"/>
              <a:t> al servizio sociale o socio-sanitario competente </a:t>
            </a:r>
            <a:r>
              <a:rPr lang="it-IT" b="1" dirty="0"/>
              <a:t>un approfondimento</a:t>
            </a:r>
            <a:r>
              <a:rPr lang="it-IT" dirty="0"/>
              <a:t> della situazione segnalata, o la valutazione di un caso segnalato da altri soggetti. Tale richiesta può riguardare </a:t>
            </a:r>
            <a:r>
              <a:rPr lang="it-IT" b="1" dirty="0"/>
              <a:t>sommarie informazioni</a:t>
            </a:r>
            <a:r>
              <a:rPr lang="it-IT" dirty="0"/>
              <a:t> sulla situazione o un’approfondita </a:t>
            </a:r>
            <a:r>
              <a:rPr lang="it-IT" b="1" dirty="0"/>
              <a:t>indagine psicosociale</a:t>
            </a:r>
            <a:r>
              <a:rPr lang="it-IT" dirty="0"/>
              <a:t>.</a:t>
            </a:r>
          </a:p>
          <a:p>
            <a:endParaRPr lang="it-IT" dirty="0"/>
          </a:p>
        </p:txBody>
      </p:sp>
    </p:spTree>
    <p:extLst>
      <p:ext uri="{BB962C8B-B14F-4D97-AF65-F5344CB8AC3E}">
        <p14:creationId xmlns:p14="http://schemas.microsoft.com/office/powerpoint/2010/main" val="14568506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346050"/>
          </a:xfrm>
        </p:spPr>
        <p:txBody>
          <a:bodyPr/>
          <a:lstStyle/>
          <a:p>
            <a:endParaRPr lang="it-IT" dirty="0"/>
          </a:p>
        </p:txBody>
      </p:sp>
      <p:sp>
        <p:nvSpPr>
          <p:cNvPr id="3" name="Segnaposto contenuto 2"/>
          <p:cNvSpPr>
            <a:spLocks noGrp="1"/>
          </p:cNvSpPr>
          <p:nvPr>
            <p:ph idx="1"/>
          </p:nvPr>
        </p:nvSpPr>
        <p:spPr>
          <a:xfrm>
            <a:off x="457200" y="980728"/>
            <a:ext cx="7620000" cy="5420072"/>
          </a:xfrm>
        </p:spPr>
        <p:txBody>
          <a:bodyPr>
            <a:normAutofit fontScale="92500" lnSpcReduction="20000"/>
          </a:bodyPr>
          <a:lstStyle/>
          <a:p>
            <a:pPr fontAlgn="base"/>
            <a:r>
              <a:rPr lang="it-IT" dirty="0"/>
              <a:t>Quando il procuratore ritiene di avere tutte le informazioni necessarie può:</a:t>
            </a:r>
          </a:p>
          <a:p>
            <a:pPr lvl="0" fontAlgn="base"/>
            <a:r>
              <a:rPr lang="it-IT" b="1" dirty="0"/>
              <a:t>Archiviare il fascicolo</a:t>
            </a:r>
            <a:r>
              <a:rPr lang="it-IT" dirty="0"/>
              <a:t>, qualora non riscontri elementi sufficienti per connotare una situazione come pregiudizievole o a rischio;</a:t>
            </a:r>
          </a:p>
          <a:p>
            <a:pPr lvl="0" fontAlgn="base"/>
            <a:r>
              <a:rPr lang="it-IT" dirty="0"/>
              <a:t>I</a:t>
            </a:r>
            <a:r>
              <a:rPr lang="it-IT" b="1" dirty="0"/>
              <a:t>noltrare la documentazione alla Procura presso il Tribunale Ordinario</a:t>
            </a:r>
            <a:r>
              <a:rPr lang="it-IT" dirty="0"/>
              <a:t>, qualora ravvisi una fattispecie di reato a danno del minore e ad opera di un adulto;</a:t>
            </a:r>
          </a:p>
          <a:p>
            <a:pPr lvl="0" fontAlgn="base"/>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a:p>
            <a:pPr lvl="0" fontAlgn="base"/>
            <a:r>
              <a:rPr lang="it-IT" dirty="0"/>
              <a:t>Presentare al Tribunale per i Minorenni, in seguito a un intervento attuato dalla pubblica autorità, la richiesta di un provvedimento urgente di </a:t>
            </a:r>
            <a:r>
              <a:rPr lang="it-IT" b="1" dirty="0"/>
              <a:t>allontanamento</a:t>
            </a:r>
            <a:r>
              <a:rPr lang="it-IT" dirty="0"/>
              <a:t> (ex art. 403 c.c.).</a:t>
            </a:r>
          </a:p>
          <a:p>
            <a:r>
              <a:rPr lang="it-IT" dirty="0"/>
              <a:t> </a:t>
            </a:r>
          </a:p>
          <a:p>
            <a:endParaRPr lang="it-IT" dirty="0"/>
          </a:p>
        </p:txBody>
      </p:sp>
    </p:spTree>
    <p:extLst>
      <p:ext uri="{BB962C8B-B14F-4D97-AF65-F5344CB8AC3E}">
        <p14:creationId xmlns:p14="http://schemas.microsoft.com/office/powerpoint/2010/main" val="66316125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Per ciò che concerne la richiesta di indagine da parte del Tribunale per i Minorenni, questa viene effettuata quando si verificano le seguenti situazioni:</a:t>
            </a:r>
          </a:p>
          <a:p>
            <a:pPr lvl="0"/>
            <a:r>
              <a:rPr lang="it-IT" dirty="0"/>
              <a:t>Artt. 330, 333, 336 del Codice Civile; </a:t>
            </a:r>
          </a:p>
          <a:p>
            <a:pPr lvl="0"/>
            <a:r>
              <a:rPr lang="it-IT" dirty="0"/>
              <a:t>Domanda di adozione; </a:t>
            </a:r>
          </a:p>
          <a:p>
            <a:pPr lvl="0"/>
            <a:r>
              <a:rPr lang="it-IT" dirty="0"/>
              <a:t>Istruttoria di dichiarazione dello stato di adozione e di abbandono</a:t>
            </a:r>
            <a:r>
              <a:rPr lang="it-IT" dirty="0" smtClean="0"/>
              <a:t>;</a:t>
            </a:r>
          </a:p>
          <a:p>
            <a:pPr lvl="0"/>
            <a:r>
              <a:rPr lang="it-IT" dirty="0" smtClean="0"/>
              <a:t>Proroga affidamento giudiziale</a:t>
            </a:r>
            <a:endParaRPr lang="it-IT" dirty="0"/>
          </a:p>
          <a:p>
            <a:endParaRPr lang="it-IT" dirty="0"/>
          </a:p>
        </p:txBody>
      </p:sp>
    </p:spTree>
    <p:extLst>
      <p:ext uri="{BB962C8B-B14F-4D97-AF65-F5344CB8AC3E}">
        <p14:creationId xmlns:p14="http://schemas.microsoft.com/office/powerpoint/2010/main" val="12595253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Procedimenti  di adottabilità e di adozione:</a:t>
            </a:r>
          </a:p>
          <a:p>
            <a:pPr lvl="0"/>
            <a:r>
              <a:rPr lang="it-IT" dirty="0"/>
              <a:t>Procedure per dichiarare l'adottabilità dei minori riconosciuti (</a:t>
            </a:r>
            <a:r>
              <a:rPr lang="it-IT" u="sng" dirty="0">
                <a:hlinkClick r:id="rId2"/>
              </a:rPr>
              <a:t>art. 8 e ss. l. n. 184/1983</a:t>
            </a:r>
            <a:r>
              <a:rPr lang="it-IT" dirty="0"/>
              <a:t>);</a:t>
            </a:r>
          </a:p>
          <a:p>
            <a:pPr lvl="0"/>
            <a:r>
              <a:rPr lang="it-IT" dirty="0"/>
              <a:t>Procedure per dichiarare l'adottabilità dei minori di genitori ignoti (</a:t>
            </a:r>
            <a:r>
              <a:rPr lang="it-IT" u="sng" dirty="0">
                <a:hlinkClick r:id="rId2"/>
              </a:rPr>
              <a:t>art. 11 e ss. L. 184/83</a:t>
            </a:r>
            <a:r>
              <a:rPr lang="it-IT" dirty="0"/>
              <a:t>); </a:t>
            </a:r>
          </a:p>
          <a:p>
            <a:pPr lvl="0"/>
            <a:r>
              <a:rPr lang="it-IT" dirty="0"/>
              <a:t>Revoca dello stato di adottabilità (</a:t>
            </a:r>
            <a:r>
              <a:rPr lang="it-IT" u="sng" dirty="0">
                <a:hlinkClick r:id="rId2"/>
              </a:rPr>
              <a:t>art. 21 e ss.  l. 184/83</a:t>
            </a:r>
            <a:r>
              <a:rPr lang="it-IT" dirty="0"/>
              <a:t>);</a:t>
            </a:r>
          </a:p>
          <a:p>
            <a:pPr lvl="0"/>
            <a:r>
              <a:rPr lang="it-IT" dirty="0"/>
              <a:t>Adozioni nazionali  (</a:t>
            </a:r>
            <a:r>
              <a:rPr lang="it-IT" u="sng" dirty="0">
                <a:hlinkClick r:id="rId2"/>
              </a:rPr>
              <a:t>art 25 e </a:t>
            </a:r>
            <a:r>
              <a:rPr lang="it-IT" u="sng" dirty="0" err="1">
                <a:hlinkClick r:id="rId2"/>
              </a:rPr>
              <a:t>ss</a:t>
            </a:r>
            <a:r>
              <a:rPr lang="it-IT" u="sng" dirty="0">
                <a:hlinkClick r:id="rId2"/>
              </a:rPr>
              <a:t> e  l. n. 184/1983</a:t>
            </a:r>
            <a:r>
              <a:rPr lang="it-IT" dirty="0"/>
              <a:t>);   </a:t>
            </a:r>
          </a:p>
          <a:p>
            <a:pPr lvl="0"/>
            <a:r>
              <a:rPr lang="it-IT" dirty="0"/>
              <a:t>Adozioni internazionali (</a:t>
            </a:r>
            <a:r>
              <a:rPr lang="it-IT" u="sng" dirty="0">
                <a:hlinkClick r:id="rId2"/>
              </a:rPr>
              <a:t>art  29 e ss. l. n. 184/1983</a:t>
            </a:r>
            <a:r>
              <a:rPr lang="it-IT" dirty="0"/>
              <a:t>);   </a:t>
            </a:r>
          </a:p>
          <a:p>
            <a:r>
              <a:rPr lang="it-IT" dirty="0"/>
              <a:t>Adozioni in casi particolari (</a:t>
            </a:r>
            <a:r>
              <a:rPr lang="it-IT" u="sng" dirty="0">
                <a:hlinkClick r:id="rId2"/>
              </a:rPr>
              <a:t>art. 44 e ss. L. n. 184/83</a:t>
            </a:r>
            <a:endParaRPr lang="it-IT" dirty="0"/>
          </a:p>
        </p:txBody>
      </p:sp>
    </p:spTree>
    <p:extLst>
      <p:ext uri="{BB962C8B-B14F-4D97-AF65-F5344CB8AC3E}">
        <p14:creationId xmlns:p14="http://schemas.microsoft.com/office/powerpoint/2010/main" val="551244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320675"/>
            <a:ext cx="7300664" cy="948085"/>
          </a:xfrm>
        </p:spPr>
        <p:txBody>
          <a:bodyPr>
            <a:normAutofit/>
          </a:bodyPr>
          <a:lstStyle/>
          <a:p>
            <a:r>
              <a:rPr lang="it-IT" dirty="0" smtClean="0"/>
              <a:t>Fonti sovranazionali</a:t>
            </a:r>
            <a:endParaRPr lang="it-IT" dirty="0"/>
          </a:p>
        </p:txBody>
      </p:sp>
      <p:sp>
        <p:nvSpPr>
          <p:cNvPr id="3" name="Segnaposto contenuto 2"/>
          <p:cNvSpPr>
            <a:spLocks noGrp="1"/>
          </p:cNvSpPr>
          <p:nvPr>
            <p:ph idx="1"/>
          </p:nvPr>
        </p:nvSpPr>
        <p:spPr>
          <a:xfrm>
            <a:off x="395536" y="1412776"/>
            <a:ext cx="7300664" cy="5040560"/>
          </a:xfrm>
        </p:spPr>
        <p:txBody>
          <a:bodyPr>
            <a:normAutofit/>
          </a:bodyPr>
          <a:lstStyle/>
          <a:p>
            <a:pPr marL="342900" lvl="0" indent="-342900">
              <a:spcBef>
                <a:spcPct val="20000"/>
              </a:spcBef>
              <a:buClrTx/>
              <a:buSzTx/>
              <a:buFont typeface="Arial" charset="0"/>
              <a:buChar char="•"/>
            </a:pPr>
            <a:r>
              <a:rPr lang="it-IT" altLang="it-IT" sz="2800" dirty="0">
                <a:solidFill>
                  <a:prstClr val="black"/>
                </a:solidFill>
                <a:latin typeface="Calibri"/>
              </a:rPr>
              <a:t>1924 Dichiarazione di Ginevra dei diritti del fanciullo (Nazioni Unite) a seguito delle conseguenze sui bambini prodotte dalla 1° guerra mondiale</a:t>
            </a:r>
          </a:p>
          <a:p>
            <a:pPr marL="342900" lvl="0" indent="-342900">
              <a:spcBef>
                <a:spcPct val="20000"/>
              </a:spcBef>
              <a:buClrTx/>
              <a:buSzTx/>
              <a:buFont typeface="Arial" charset="0"/>
              <a:buChar char="•"/>
            </a:pPr>
            <a:r>
              <a:rPr lang="it-IT" altLang="it-IT" sz="2800" dirty="0">
                <a:solidFill>
                  <a:prstClr val="black"/>
                </a:solidFill>
                <a:latin typeface="Calibri"/>
              </a:rPr>
              <a:t>1959 ONU convenzione sui diritti all’infanzia</a:t>
            </a:r>
          </a:p>
          <a:p>
            <a:pPr marL="342900" lvl="0" indent="-342900">
              <a:spcBef>
                <a:spcPct val="20000"/>
              </a:spcBef>
              <a:buClrTx/>
              <a:buSzTx/>
              <a:buFont typeface="Arial" charset="0"/>
              <a:buChar char="•"/>
            </a:pPr>
            <a:r>
              <a:rPr lang="it-IT" altLang="it-IT" sz="2800" dirty="0">
                <a:solidFill>
                  <a:prstClr val="black"/>
                </a:solidFill>
                <a:latin typeface="Calibri"/>
              </a:rPr>
              <a:t>1989 Convenzione NY ratificata dall’Italia nel 1991, </a:t>
            </a:r>
            <a:r>
              <a:rPr lang="it-IT" altLang="it-IT" sz="2800" dirty="0" smtClean="0">
                <a:solidFill>
                  <a:prstClr val="black"/>
                </a:solidFill>
                <a:latin typeface="Calibri"/>
              </a:rPr>
              <a:t>(salvo </a:t>
            </a:r>
            <a:r>
              <a:rPr lang="it-IT" altLang="it-IT" sz="2800" dirty="0">
                <a:solidFill>
                  <a:prstClr val="black"/>
                </a:solidFill>
                <a:latin typeface="Calibri"/>
              </a:rPr>
              <a:t>USA e </a:t>
            </a:r>
            <a:r>
              <a:rPr lang="it-IT" altLang="it-IT" sz="2800" dirty="0" smtClean="0">
                <a:solidFill>
                  <a:prstClr val="black"/>
                </a:solidFill>
                <a:latin typeface="Calibri"/>
              </a:rPr>
              <a:t>Somalia), </a:t>
            </a:r>
            <a:r>
              <a:rPr lang="it-IT" altLang="it-IT" sz="2800" dirty="0">
                <a:solidFill>
                  <a:prstClr val="black"/>
                </a:solidFill>
                <a:latin typeface="Calibri"/>
              </a:rPr>
              <a:t>vincolante, </a:t>
            </a:r>
          </a:p>
          <a:p>
            <a:pPr marL="0" lvl="0" indent="0">
              <a:spcBef>
                <a:spcPct val="20000"/>
              </a:spcBef>
              <a:buClrTx/>
              <a:buSzTx/>
              <a:buNone/>
            </a:pPr>
            <a:endParaRPr lang="it-IT" altLang="it-IT" sz="2800" dirty="0">
              <a:solidFill>
                <a:prstClr val="black"/>
              </a:solidFill>
              <a:latin typeface="Calibri"/>
            </a:endParaRPr>
          </a:p>
        </p:txBody>
      </p:sp>
    </p:spTree>
    <p:extLst>
      <p:ext uri="{BB962C8B-B14F-4D97-AF65-F5344CB8AC3E}">
        <p14:creationId xmlns:p14="http://schemas.microsoft.com/office/powerpoint/2010/main" val="18198830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Procedimenti civili contenziosi:</a:t>
            </a:r>
          </a:p>
          <a:p>
            <a:pPr lvl="0"/>
            <a:r>
              <a:rPr lang="it-IT" dirty="0"/>
              <a:t> L'interdizione e inabilitazione nell'ultimo anno del compimento della maggiore età (</a:t>
            </a:r>
            <a:r>
              <a:rPr lang="it-IT" u="sng" dirty="0">
                <a:hlinkClick r:id="rId2"/>
              </a:rPr>
              <a:t>artt. 414 – 416 c.c.</a:t>
            </a:r>
            <a:r>
              <a:rPr lang="it-IT" dirty="0"/>
              <a:t>);</a:t>
            </a:r>
          </a:p>
          <a:p>
            <a:pPr lvl="0"/>
            <a:r>
              <a:rPr lang="it-IT" dirty="0"/>
              <a:t>Legittimazione  (</a:t>
            </a:r>
            <a:r>
              <a:rPr lang="it-IT" u="sng" dirty="0">
                <a:hlinkClick r:id="rId2"/>
              </a:rPr>
              <a:t>art. 284 c.c.</a:t>
            </a:r>
            <a:r>
              <a:rPr lang="it-IT" dirty="0"/>
              <a:t>);  </a:t>
            </a:r>
          </a:p>
          <a:p>
            <a:pPr lvl="0"/>
            <a:r>
              <a:rPr lang="it-IT" dirty="0"/>
              <a:t>Autorizza il riconoscimento del minore nei casi previsti </a:t>
            </a:r>
            <a:r>
              <a:rPr lang="it-IT" u="sng" dirty="0">
                <a:hlinkClick r:id="rId2"/>
              </a:rPr>
              <a:t>dall'art. 251 c.c.</a:t>
            </a:r>
            <a:r>
              <a:rPr lang="it-IT" dirty="0"/>
              <a:t> (figlio nato da persone, tra le quali esiste un vincolo di parentela in linea retta all'infinito o in linea collaterale  nel secondo grado, ovvero un vincolo di affinità in linea retta), avuto riguardo all'interesse del figlio e alla necessità di evitare allo stesso qualsiasi pregiudizio.</a:t>
            </a:r>
          </a:p>
          <a:p>
            <a:pPr marL="114300" indent="0">
              <a:buNone/>
            </a:pPr>
            <a:r>
              <a:rPr lang="it-IT" dirty="0"/>
              <a:t> </a:t>
            </a:r>
          </a:p>
          <a:p>
            <a:endParaRPr lang="it-IT" dirty="0"/>
          </a:p>
        </p:txBody>
      </p:sp>
    </p:spTree>
    <p:extLst>
      <p:ext uri="{BB962C8B-B14F-4D97-AF65-F5344CB8AC3E}">
        <p14:creationId xmlns:p14="http://schemas.microsoft.com/office/powerpoint/2010/main" val="66675031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olo 1"/>
          <p:cNvSpPr>
            <a:spLocks noGrp="1"/>
          </p:cNvSpPr>
          <p:nvPr>
            <p:ph type="title"/>
          </p:nvPr>
        </p:nvSpPr>
        <p:spPr/>
        <p:txBody>
          <a:bodyPr/>
          <a:lstStyle/>
          <a:p>
            <a:pPr fontAlgn="auto">
              <a:spcAft>
                <a:spcPts val="0"/>
              </a:spcAft>
              <a:defRPr/>
            </a:pPr>
            <a:r>
              <a:rPr lang="en-GB" dirty="0" smtClean="0"/>
              <a:t>In </a:t>
            </a:r>
            <a:r>
              <a:rPr lang="en-GB" dirty="0" err="1" smtClean="0"/>
              <a:t>materia</a:t>
            </a:r>
            <a:r>
              <a:rPr lang="en-GB" dirty="0" smtClean="0"/>
              <a:t> </a:t>
            </a:r>
            <a:r>
              <a:rPr lang="en-GB" dirty="0" err="1" smtClean="0"/>
              <a:t>adottiva</a:t>
            </a:r>
            <a:endParaRPr lang="it-IT" dirty="0" smtClean="0"/>
          </a:p>
        </p:txBody>
      </p:sp>
      <p:sp>
        <p:nvSpPr>
          <p:cNvPr id="52227" name="Segnaposto contenuto 2"/>
          <p:cNvSpPr>
            <a:spLocks noGrp="1"/>
          </p:cNvSpPr>
          <p:nvPr>
            <p:ph idx="1"/>
          </p:nvPr>
        </p:nvSpPr>
        <p:spPr/>
        <p:txBody>
          <a:bodyPr>
            <a:normAutofit/>
          </a:bodyPr>
          <a:lstStyle/>
          <a:p>
            <a:r>
              <a:rPr lang="it-IT" sz="2000" dirty="0" smtClean="0"/>
              <a:t>dichiarare lo stato di adottabilità del minore abbandonato (materiale morale)</a:t>
            </a:r>
          </a:p>
          <a:p>
            <a:r>
              <a:rPr lang="it-IT" sz="2000" dirty="0" smtClean="0"/>
              <a:t>l’affidamento ad un’altra famiglia del minore temporaneamente privo del proprio ambiente familiare</a:t>
            </a:r>
          </a:p>
          <a:p>
            <a:r>
              <a:rPr lang="it-IT" sz="2000" dirty="0" smtClean="0"/>
              <a:t>il procedimento di adozione nazionale dopo che è stata dichiarata l’adottabilità di un bambino, con la scelta, tra le coppie disponibili all’adozione, di quella che appare più idonea alle necessità del bambino</a:t>
            </a:r>
          </a:p>
          <a:p>
            <a:r>
              <a:rPr lang="it-IT" sz="2000" dirty="0" smtClean="0"/>
              <a:t>la procedura per l’idoneità all’adozione di minori stranieri e per rendere efficaci in Italia i provvedimenti stranieri di adozione</a:t>
            </a:r>
          </a:p>
          <a:p>
            <a:r>
              <a:rPr lang="it-IT" sz="2000" dirty="0" smtClean="0"/>
              <a:t>le modalità di accesso degli adottati alla conoscenza delle origini, prevista in generale per chi abbia compiuto i 25 anni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500" fill="hold"/>
                                        <p:tgtEl>
                                          <p:spTgt spid="48130"/>
                                        </p:tgtEl>
                                        <p:attrNameLst>
                                          <p:attrName>ppt_x</p:attrName>
                                        </p:attrNameLst>
                                      </p:cBhvr>
                                      <p:tavLst>
                                        <p:tav tm="0">
                                          <p:val>
                                            <p:strVal val="#ppt_x"/>
                                          </p:val>
                                        </p:tav>
                                        <p:tav tm="100000">
                                          <p:val>
                                            <p:strVal val="#ppt_x"/>
                                          </p:val>
                                        </p:tav>
                                      </p:tavLst>
                                    </p:anim>
                                    <p:anim calcmode="lin" valueType="num">
                                      <p:cBhvr additive="base">
                                        <p:cTn id="8" dur="500" fill="hold"/>
                                        <p:tgtEl>
                                          <p:spTgt spid="481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2227">
                                            <p:txEl>
                                              <p:pRg st="0" end="0"/>
                                            </p:txEl>
                                          </p:spTgt>
                                        </p:tgtEl>
                                        <p:attrNameLst>
                                          <p:attrName>style.visibility</p:attrName>
                                        </p:attrNameLst>
                                      </p:cBhvr>
                                      <p:to>
                                        <p:strVal val="visible"/>
                                      </p:to>
                                    </p:set>
                                    <p:anim calcmode="lin" valueType="num">
                                      <p:cBhvr additive="base">
                                        <p:cTn id="13"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2227">
                                            <p:txEl>
                                              <p:pRg st="1" end="1"/>
                                            </p:txEl>
                                          </p:spTgt>
                                        </p:tgtEl>
                                        <p:attrNameLst>
                                          <p:attrName>style.visibility</p:attrName>
                                        </p:attrNameLst>
                                      </p:cBhvr>
                                      <p:to>
                                        <p:strVal val="visible"/>
                                      </p:to>
                                    </p:set>
                                    <p:anim calcmode="lin" valueType="num">
                                      <p:cBhvr additive="base">
                                        <p:cTn id="19"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 calcmode="lin" valueType="num">
                                      <p:cBhvr additive="base">
                                        <p:cTn id="25"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2227">
                                            <p:txEl>
                                              <p:pRg st="3" end="3"/>
                                            </p:txEl>
                                          </p:spTgt>
                                        </p:tgtEl>
                                        <p:attrNameLst>
                                          <p:attrName>style.visibility</p:attrName>
                                        </p:attrNameLst>
                                      </p:cBhvr>
                                      <p:to>
                                        <p:strVal val="visible"/>
                                      </p:to>
                                    </p:set>
                                    <p:anim calcmode="lin" valueType="num">
                                      <p:cBhvr additive="base">
                                        <p:cTn id="31"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2227">
                                            <p:txEl>
                                              <p:pRg st="4" end="4"/>
                                            </p:txEl>
                                          </p:spTgt>
                                        </p:tgtEl>
                                        <p:attrNameLst>
                                          <p:attrName>style.visibility</p:attrName>
                                        </p:attrNameLst>
                                      </p:cBhvr>
                                      <p:to>
                                        <p:strVal val="visible"/>
                                      </p:to>
                                    </p:set>
                                    <p:anim calcmode="lin" valueType="num">
                                      <p:cBhvr additive="base">
                                        <p:cTn id="37"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2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52227"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olo 1"/>
          <p:cNvSpPr>
            <a:spLocks noGrp="1"/>
          </p:cNvSpPr>
          <p:nvPr>
            <p:ph type="title"/>
          </p:nvPr>
        </p:nvSpPr>
        <p:spPr/>
        <p:txBody>
          <a:bodyPr/>
          <a:lstStyle/>
          <a:p>
            <a:pPr fontAlgn="auto">
              <a:spcAft>
                <a:spcPts val="0"/>
              </a:spcAft>
              <a:defRPr/>
            </a:pPr>
            <a:r>
              <a:rPr lang="en-GB" sz="3600" dirty="0" smtClean="0"/>
              <a:t>COMPETENZE CIVILI TM</a:t>
            </a:r>
            <a:endParaRPr lang="it-IT" sz="3600" dirty="0" smtClean="0"/>
          </a:p>
        </p:txBody>
      </p:sp>
      <p:sp>
        <p:nvSpPr>
          <p:cNvPr id="53251" name="Segnaposto contenuto 2"/>
          <p:cNvSpPr>
            <a:spLocks noGrp="1"/>
          </p:cNvSpPr>
          <p:nvPr>
            <p:ph idx="1"/>
          </p:nvPr>
        </p:nvSpPr>
        <p:spPr/>
        <p:txBody>
          <a:bodyPr/>
          <a:lstStyle/>
          <a:p>
            <a:r>
              <a:rPr lang="it-IT" sz="2400" dirty="0" smtClean="0"/>
              <a:t>l’autorizzazione al matrimonio dei minorenni che hanno compiuto i sedici anni</a:t>
            </a:r>
          </a:p>
          <a:p>
            <a:pPr lvl="0"/>
            <a:r>
              <a:rPr lang="it-IT" sz="2400" dirty="0"/>
              <a:t>Procedure per il rimpatrio dei minori sottratti  ovvero dell'attuazione del diritto di visita del genitore non affidatario (</a:t>
            </a:r>
            <a:r>
              <a:rPr lang="it-IT" sz="2400" u="sng" dirty="0">
                <a:hlinkClick r:id="rId2"/>
              </a:rPr>
              <a:t>Convenzione dell'</a:t>
            </a:r>
            <a:r>
              <a:rPr lang="it-IT" sz="2400" u="sng" dirty="0" err="1">
                <a:hlinkClick r:id="rId2"/>
              </a:rPr>
              <a:t>Aja</a:t>
            </a:r>
            <a:r>
              <a:rPr lang="it-IT" sz="2400" u="sng" dirty="0">
                <a:hlinkClick r:id="rId2"/>
              </a:rPr>
              <a:t> 25.10.1980 ratificata con legge 15.1.1994 n. 64 - art. 7</a:t>
            </a:r>
            <a:r>
              <a:rPr lang="it-IT" sz="2400" dirty="0"/>
              <a:t>);</a:t>
            </a:r>
          </a:p>
          <a:p>
            <a:pPr lvl="0"/>
            <a:r>
              <a:rPr lang="it-IT" sz="2400" dirty="0"/>
              <a:t>Autorizzazione ad avere informazioni sulle proprie origini da parte dei minori adottati (</a:t>
            </a:r>
            <a:r>
              <a:rPr lang="it-IT" sz="2400" u="sng" dirty="0">
                <a:hlinkClick r:id="rId3"/>
              </a:rPr>
              <a:t>art 28 l. 184/83</a:t>
            </a:r>
            <a:r>
              <a:rPr lang="it-IT" sz="2400" dirty="0"/>
              <a:t>);</a:t>
            </a:r>
          </a:p>
          <a:p>
            <a:pPr lvl="0"/>
            <a:r>
              <a:rPr lang="it-IT" sz="2400" dirty="0"/>
              <a:t>Autorizzazione per i genitori stranieri a permanere in Italia a seguito del minore (</a:t>
            </a:r>
            <a:r>
              <a:rPr lang="it-IT" sz="2400" u="sng" dirty="0">
                <a:hlinkClick r:id="rId4"/>
              </a:rPr>
              <a:t>art 31 T.U. 286/1998</a:t>
            </a:r>
            <a:r>
              <a:rPr lang="it-IT" sz="2400" dirty="0"/>
              <a:t>);</a:t>
            </a:r>
          </a:p>
          <a:p>
            <a:endParaRPr lang="it-IT"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 calcmode="lin" valueType="num">
                                      <p:cBhvr additive="base">
                                        <p:cTn id="7" dur="500" fill="hold"/>
                                        <p:tgtEl>
                                          <p:spTgt spid="49154"/>
                                        </p:tgtEl>
                                        <p:attrNameLst>
                                          <p:attrName>ppt_x</p:attrName>
                                        </p:attrNameLst>
                                      </p:cBhvr>
                                      <p:tavLst>
                                        <p:tav tm="0">
                                          <p:val>
                                            <p:strVal val="#ppt_x"/>
                                          </p:val>
                                        </p:tav>
                                        <p:tav tm="100000">
                                          <p:val>
                                            <p:strVal val="#ppt_x"/>
                                          </p:val>
                                        </p:tav>
                                      </p:tavLst>
                                    </p:anim>
                                    <p:anim calcmode="lin" valueType="num">
                                      <p:cBhvr additive="base">
                                        <p:cTn id="8" dur="500" fill="hold"/>
                                        <p:tgtEl>
                                          <p:spTgt spid="491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251">
                                            <p:txEl>
                                              <p:pRg st="0" end="0"/>
                                            </p:txEl>
                                          </p:spTgt>
                                        </p:tgtEl>
                                        <p:attrNameLst>
                                          <p:attrName>style.visibility</p:attrName>
                                        </p:attrNameLst>
                                      </p:cBhvr>
                                      <p:to>
                                        <p:strVal val="visible"/>
                                      </p:to>
                                    </p:set>
                                    <p:anim calcmode="lin" valueType="num">
                                      <p:cBhvr additive="base">
                                        <p:cTn id="13"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251">
                                            <p:txEl>
                                              <p:pRg st="1" end="1"/>
                                            </p:txEl>
                                          </p:spTgt>
                                        </p:tgtEl>
                                        <p:attrNameLst>
                                          <p:attrName>style.visibility</p:attrName>
                                        </p:attrNameLst>
                                      </p:cBhvr>
                                      <p:to>
                                        <p:strVal val="visible"/>
                                      </p:to>
                                    </p:set>
                                    <p:anim calcmode="lin" valueType="num">
                                      <p:cBhvr additive="base">
                                        <p:cTn id="19"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3251">
                                            <p:txEl>
                                              <p:pRg st="2" end="2"/>
                                            </p:txEl>
                                          </p:spTgt>
                                        </p:tgtEl>
                                        <p:attrNameLst>
                                          <p:attrName>style.visibility</p:attrName>
                                        </p:attrNameLst>
                                      </p:cBhvr>
                                      <p:to>
                                        <p:strVal val="visible"/>
                                      </p:to>
                                    </p:set>
                                    <p:anim calcmode="lin" valueType="num">
                                      <p:cBhvr additive="base">
                                        <p:cTn id="25"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3251">
                                            <p:txEl>
                                              <p:pRg st="3" end="3"/>
                                            </p:txEl>
                                          </p:spTgt>
                                        </p:tgtEl>
                                        <p:attrNameLst>
                                          <p:attrName>style.visibility</p:attrName>
                                        </p:attrNameLst>
                                      </p:cBhvr>
                                      <p:to>
                                        <p:strVal val="visible"/>
                                      </p:to>
                                    </p:set>
                                    <p:anim calcmode="lin" valueType="num">
                                      <p:cBhvr additive="base">
                                        <p:cTn id="31"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53251"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a:r>
              <a:rPr lang="it-IT" dirty="0"/>
              <a:t>Decadenza dalla responsabilità genitoriale (</a:t>
            </a:r>
            <a:r>
              <a:rPr lang="it-IT" u="sng" dirty="0">
                <a:hlinkClick r:id="rId2"/>
              </a:rPr>
              <a:t>art. 330 c.c.</a:t>
            </a:r>
            <a:r>
              <a:rPr lang="it-IT" dirty="0"/>
              <a:t>); </a:t>
            </a:r>
          </a:p>
          <a:p>
            <a:pPr lvl="0"/>
            <a:r>
              <a:rPr lang="it-IT" dirty="0"/>
              <a:t>Reintegrazione nella responsabilità genitoriale (</a:t>
            </a:r>
            <a:r>
              <a:rPr lang="it-IT" u="sng" dirty="0">
                <a:hlinkClick r:id="rId2"/>
              </a:rPr>
              <a:t>art. 332  c.c.</a:t>
            </a:r>
            <a:r>
              <a:rPr lang="it-IT" dirty="0"/>
              <a:t>); </a:t>
            </a:r>
          </a:p>
          <a:p>
            <a:pPr lvl="0"/>
            <a:r>
              <a:rPr lang="it-IT" dirty="0"/>
              <a:t>Controllo della responsabilità genitoriale   ovvero gli interventi a tutela di minori in situazioni di disagio (</a:t>
            </a:r>
            <a:r>
              <a:rPr lang="it-IT" u="sng" dirty="0">
                <a:hlinkClick r:id="rId2"/>
              </a:rPr>
              <a:t>art. 333 c.c.</a:t>
            </a:r>
            <a:r>
              <a:rPr lang="it-IT" dirty="0"/>
              <a:t>); </a:t>
            </a:r>
            <a:endParaRPr lang="it-IT" dirty="0" smtClean="0"/>
          </a:p>
          <a:p>
            <a:pPr lvl="0"/>
            <a:r>
              <a:rPr lang="it-IT" dirty="0" smtClean="0"/>
              <a:t>(</a:t>
            </a:r>
            <a:r>
              <a:rPr lang="it-IT" b="1" dirty="0"/>
              <a:t>NOTA: in pendenza di giudizio di separazione, divorzio o giudizio ex art. 316 Codice Civile, la competenza ad adottare i provvedimenti ex art. 333 Codice Civile spetta al Tribunale Ordinario </a:t>
            </a:r>
            <a:r>
              <a:rPr lang="it-IT" b="1" dirty="0" smtClean="0"/>
              <a:t>).</a:t>
            </a:r>
          </a:p>
          <a:p>
            <a:r>
              <a:rPr lang="it-IT" dirty="0"/>
              <a:t>Proroga dell'affidamento consensuale e/o l'affidamento disposto direttamente del Tribunale per i Minorenni (</a:t>
            </a:r>
            <a:r>
              <a:rPr lang="it-IT" u="sng" dirty="0">
                <a:hlinkClick r:id="rId3"/>
              </a:rPr>
              <a:t>art 4 l. 184/83</a:t>
            </a:r>
            <a:r>
              <a:rPr lang="it-IT" dirty="0"/>
              <a:t>);</a:t>
            </a:r>
          </a:p>
          <a:p>
            <a:pPr lvl="0"/>
            <a:endParaRPr lang="it-IT" dirty="0"/>
          </a:p>
          <a:p>
            <a:endParaRPr lang="it-IT" dirty="0"/>
          </a:p>
        </p:txBody>
      </p:sp>
    </p:spTree>
    <p:extLst>
      <p:ext uri="{BB962C8B-B14F-4D97-AF65-F5344CB8AC3E}">
        <p14:creationId xmlns:p14="http://schemas.microsoft.com/office/powerpoint/2010/main" val="3520416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r>
              <a:rPr lang="it-IT" dirty="0" smtClean="0"/>
              <a:t>AG E SERVIZI SOCIALI</a:t>
            </a:r>
            <a:endParaRPr lang="it-IT" dirty="0"/>
          </a:p>
        </p:txBody>
      </p:sp>
      <p:sp>
        <p:nvSpPr>
          <p:cNvPr id="3" name="Segnaposto contenuto 2"/>
          <p:cNvSpPr>
            <a:spLocks noGrp="1"/>
          </p:cNvSpPr>
          <p:nvPr>
            <p:ph idx="1"/>
          </p:nvPr>
        </p:nvSpPr>
        <p:spPr/>
        <p:txBody>
          <a:bodyPr/>
          <a:lstStyle/>
          <a:p>
            <a:endParaRPr lang="it-IT" dirty="0"/>
          </a:p>
        </p:txBody>
      </p:sp>
    </p:spTree>
    <p:extLst>
      <p:ext uri="{BB962C8B-B14F-4D97-AF65-F5344CB8AC3E}">
        <p14:creationId xmlns:p14="http://schemas.microsoft.com/office/powerpoint/2010/main" val="9870301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9750" y="404813"/>
            <a:ext cx="8147050" cy="863600"/>
          </a:xfrm>
        </p:spPr>
        <p:txBody>
          <a:bodyPr/>
          <a:lstStyle/>
          <a:p>
            <a:pPr fontAlgn="auto">
              <a:spcAft>
                <a:spcPts val="0"/>
              </a:spcAft>
              <a:defRPr/>
            </a:pPr>
            <a:r>
              <a:rPr lang="it-IT" dirty="0" smtClean="0">
                <a:solidFill>
                  <a:schemeClr val="tx1"/>
                </a:solidFill>
              </a:rPr>
              <a:t>Il servizio segnala</a:t>
            </a:r>
          </a:p>
        </p:txBody>
      </p:sp>
      <p:sp>
        <p:nvSpPr>
          <p:cNvPr id="52227" name="Rectangle 3"/>
          <p:cNvSpPr>
            <a:spLocks noGrp="1" noChangeArrowheads="1"/>
          </p:cNvSpPr>
          <p:nvPr>
            <p:ph idx="1"/>
          </p:nvPr>
        </p:nvSpPr>
        <p:spPr/>
        <p:txBody>
          <a:bodyPr>
            <a:normAutofit/>
          </a:bodyPr>
          <a:lstStyle/>
          <a:p>
            <a:pPr marL="274320" indent="-274320" fontAlgn="auto">
              <a:lnSpc>
                <a:spcPct val="130000"/>
              </a:lnSpc>
              <a:spcAft>
                <a:spcPts val="0"/>
              </a:spcAft>
              <a:buFontTx/>
              <a:buNone/>
              <a:defRPr/>
            </a:pPr>
            <a:r>
              <a:rPr lang="it-IT" sz="2400" dirty="0" smtClean="0"/>
              <a:t>Quando:</a:t>
            </a:r>
          </a:p>
          <a:p>
            <a:pPr marL="274320" indent="-274320" fontAlgn="auto">
              <a:lnSpc>
                <a:spcPct val="130000"/>
              </a:lnSpc>
              <a:spcAft>
                <a:spcPts val="0"/>
              </a:spcAft>
              <a:buClr>
                <a:schemeClr val="tx1"/>
              </a:buClr>
              <a:buFont typeface="Wingdings 2"/>
              <a:buChar char=""/>
              <a:defRPr/>
            </a:pPr>
            <a:r>
              <a:rPr lang="it-IT" sz="2400" dirty="0" smtClean="0"/>
              <a:t>il bambino si trova in una situazione di sofferenza tale da ipotizzare il rischio di un danno evolutivo;</a:t>
            </a:r>
          </a:p>
          <a:p>
            <a:pPr marL="274320" indent="-274320" fontAlgn="auto">
              <a:lnSpc>
                <a:spcPct val="130000"/>
              </a:lnSpc>
              <a:spcAft>
                <a:spcPts val="0"/>
              </a:spcAft>
              <a:buClr>
                <a:schemeClr val="tx1"/>
              </a:buClr>
              <a:buFont typeface="Wingdings 2"/>
              <a:buChar char=""/>
              <a:defRPr/>
            </a:pPr>
            <a:r>
              <a:rPr lang="it-IT" sz="2400" dirty="0" smtClean="0"/>
              <a:t>la verificata connessione fra lo stato di sofferenza del bambino e il comportamento dei genitori; </a:t>
            </a:r>
          </a:p>
          <a:p>
            <a:pPr marL="274320" indent="-274320" fontAlgn="auto">
              <a:lnSpc>
                <a:spcPct val="130000"/>
              </a:lnSpc>
              <a:spcAft>
                <a:spcPts val="0"/>
              </a:spcAft>
              <a:buClr>
                <a:schemeClr val="tx1"/>
              </a:buClr>
              <a:buFont typeface="Wingdings 2"/>
              <a:buChar char=""/>
              <a:defRPr/>
            </a:pPr>
            <a:r>
              <a:rPr lang="it-IT" sz="2400" dirty="0" smtClean="0"/>
              <a:t>la mancanza di consapevolezza dei genitori a fronte del disagio dei figli e il rifiuto ad ogni forma di aiuto finalizzato al superamento della condizione.</a:t>
            </a:r>
          </a:p>
          <a:p>
            <a:pPr marL="274320" indent="-274320" fontAlgn="auto">
              <a:lnSpc>
                <a:spcPct val="130000"/>
              </a:lnSpc>
              <a:spcAft>
                <a:spcPts val="0"/>
              </a:spcAft>
              <a:buFontTx/>
              <a:buNone/>
              <a:defRPr/>
            </a:pPr>
            <a:endParaRPr lang="it-IT" sz="2400" dirty="0" smtClean="0"/>
          </a:p>
          <a:p>
            <a:pPr marL="274320" indent="-274320" fontAlgn="auto">
              <a:lnSpc>
                <a:spcPct val="90000"/>
              </a:lnSpc>
              <a:spcAft>
                <a:spcPts val="0"/>
              </a:spcAft>
              <a:buFont typeface="Wingdings 2"/>
              <a:buChar char=""/>
              <a:defRPr/>
            </a:pPr>
            <a:endParaRPr lang="it-IT"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 calcmode="lin" valueType="num">
                                      <p:cBhvr additive="base">
                                        <p:cTn id="7" dur="500" fill="hold"/>
                                        <p:tgtEl>
                                          <p:spTgt spid="52226"/>
                                        </p:tgtEl>
                                        <p:attrNameLst>
                                          <p:attrName>ppt_x</p:attrName>
                                        </p:attrNameLst>
                                      </p:cBhvr>
                                      <p:tavLst>
                                        <p:tav tm="0">
                                          <p:val>
                                            <p:strVal val="#ppt_x"/>
                                          </p:val>
                                        </p:tav>
                                        <p:tav tm="100000">
                                          <p:val>
                                            <p:strVal val="#ppt_x"/>
                                          </p:val>
                                        </p:tav>
                                      </p:tavLst>
                                    </p:anim>
                                    <p:anim calcmode="lin" valueType="num">
                                      <p:cBhvr additive="base">
                                        <p:cTn id="8" dur="500" fill="hold"/>
                                        <p:tgtEl>
                                          <p:spTgt spid="522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2227">
                                            <p:txEl>
                                              <p:pRg st="0" end="0"/>
                                            </p:txEl>
                                          </p:spTgt>
                                        </p:tgtEl>
                                        <p:attrNameLst>
                                          <p:attrName>style.visibility</p:attrName>
                                        </p:attrNameLst>
                                      </p:cBhvr>
                                      <p:to>
                                        <p:strVal val="visible"/>
                                      </p:to>
                                    </p:set>
                                    <p:anim calcmode="lin" valueType="num">
                                      <p:cBhvr additive="base">
                                        <p:cTn id="13"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2227">
                                            <p:txEl>
                                              <p:pRg st="1" end="1"/>
                                            </p:txEl>
                                          </p:spTgt>
                                        </p:tgtEl>
                                        <p:attrNameLst>
                                          <p:attrName>style.visibility</p:attrName>
                                        </p:attrNameLst>
                                      </p:cBhvr>
                                      <p:to>
                                        <p:strVal val="visible"/>
                                      </p:to>
                                    </p:set>
                                    <p:anim calcmode="lin" valueType="num">
                                      <p:cBhvr additive="base">
                                        <p:cTn id="19"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 calcmode="lin" valueType="num">
                                      <p:cBhvr additive="base">
                                        <p:cTn id="25"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2227">
                                            <p:txEl>
                                              <p:pRg st="3" end="3"/>
                                            </p:txEl>
                                          </p:spTgt>
                                        </p:tgtEl>
                                        <p:attrNameLst>
                                          <p:attrName>style.visibility</p:attrName>
                                        </p:attrNameLst>
                                      </p:cBhvr>
                                      <p:to>
                                        <p:strVal val="visible"/>
                                      </p:to>
                                    </p:set>
                                    <p:anim calcmode="lin" valueType="num">
                                      <p:cBhvr additive="base">
                                        <p:cTn id="31"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8313" y="274638"/>
            <a:ext cx="7704087" cy="993775"/>
          </a:xfrm>
        </p:spPr>
        <p:txBody>
          <a:bodyPr>
            <a:normAutofit/>
          </a:bodyPr>
          <a:lstStyle/>
          <a:p>
            <a:pPr fontAlgn="auto">
              <a:spcAft>
                <a:spcPts val="0"/>
              </a:spcAft>
              <a:defRPr/>
            </a:pPr>
            <a:r>
              <a:rPr lang="it-IT" dirty="0" smtClean="0">
                <a:solidFill>
                  <a:schemeClr val="tx1"/>
                </a:solidFill>
              </a:rPr>
              <a:t>Contenuto della segnalazione</a:t>
            </a:r>
          </a:p>
        </p:txBody>
      </p:sp>
      <p:sp>
        <p:nvSpPr>
          <p:cNvPr id="57347" name="Rectangle 3"/>
          <p:cNvSpPr>
            <a:spLocks noGrp="1" noChangeArrowheads="1"/>
          </p:cNvSpPr>
          <p:nvPr>
            <p:ph idx="1"/>
          </p:nvPr>
        </p:nvSpPr>
        <p:spPr>
          <a:xfrm>
            <a:off x="395288" y="1412875"/>
            <a:ext cx="8291512" cy="4713288"/>
          </a:xfrm>
        </p:spPr>
        <p:txBody>
          <a:bodyPr/>
          <a:lstStyle/>
          <a:p>
            <a:pPr>
              <a:lnSpc>
                <a:spcPct val="130000"/>
              </a:lnSpc>
              <a:buClr>
                <a:schemeClr val="tx1"/>
              </a:buClr>
            </a:pPr>
            <a:r>
              <a:rPr lang="it-IT" dirty="0" smtClean="0"/>
              <a:t>Composizione della famiglia</a:t>
            </a:r>
          </a:p>
          <a:p>
            <a:pPr>
              <a:lnSpc>
                <a:spcPct val="130000"/>
              </a:lnSpc>
              <a:buClr>
                <a:schemeClr val="tx1"/>
              </a:buClr>
            </a:pPr>
            <a:r>
              <a:rPr lang="it-IT" dirty="0" smtClean="0"/>
              <a:t>Descrizione dello stato del bambino</a:t>
            </a:r>
          </a:p>
          <a:p>
            <a:pPr>
              <a:lnSpc>
                <a:spcPct val="130000"/>
              </a:lnSpc>
              <a:buClr>
                <a:schemeClr val="tx1"/>
              </a:buClr>
            </a:pPr>
            <a:r>
              <a:rPr lang="it-IT" dirty="0" smtClean="0"/>
              <a:t>Descrizione dei comportamenti dell’adulto</a:t>
            </a:r>
          </a:p>
          <a:p>
            <a:pPr>
              <a:lnSpc>
                <a:spcPct val="130000"/>
              </a:lnSpc>
              <a:buClr>
                <a:schemeClr val="tx1"/>
              </a:buClr>
            </a:pPr>
            <a:r>
              <a:rPr lang="it-IT" dirty="0" smtClean="0"/>
              <a:t>Descrizione degli obiettivi di cambiamento</a:t>
            </a:r>
          </a:p>
          <a:p>
            <a:pPr>
              <a:lnSpc>
                <a:spcPct val="130000"/>
              </a:lnSpc>
              <a:buClr>
                <a:schemeClr val="tx1"/>
              </a:buClr>
            </a:pPr>
            <a:r>
              <a:rPr lang="it-IT" dirty="0" smtClean="0"/>
              <a:t>Proposta d’intervento e risorse da attivarsi</a:t>
            </a:r>
          </a:p>
          <a:p>
            <a:pPr>
              <a:lnSpc>
                <a:spcPct val="130000"/>
              </a:lnSpc>
              <a:buClr>
                <a:schemeClr val="tx1"/>
              </a:buClr>
            </a:pPr>
            <a:r>
              <a:rPr lang="it-IT" dirty="0" smtClean="0"/>
              <a:t>Atteggiamento della famiglia</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additive="base">
                                        <p:cTn id="7" dur="500" fill="hold"/>
                                        <p:tgtEl>
                                          <p:spTgt spid="53250"/>
                                        </p:tgtEl>
                                        <p:attrNameLst>
                                          <p:attrName>ppt_x</p:attrName>
                                        </p:attrNameLst>
                                      </p:cBhvr>
                                      <p:tavLst>
                                        <p:tav tm="0">
                                          <p:val>
                                            <p:strVal val="#ppt_x"/>
                                          </p:val>
                                        </p:tav>
                                        <p:tav tm="100000">
                                          <p:val>
                                            <p:strVal val="#ppt_x"/>
                                          </p:val>
                                        </p:tav>
                                      </p:tavLst>
                                    </p:anim>
                                    <p:anim calcmode="lin" valueType="num">
                                      <p:cBhvr additive="base">
                                        <p:cTn id="8" dur="500" fill="hold"/>
                                        <p:tgtEl>
                                          <p:spTgt spid="532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7347">
                                            <p:txEl>
                                              <p:pRg st="0" end="0"/>
                                            </p:txEl>
                                          </p:spTgt>
                                        </p:tgtEl>
                                        <p:attrNameLst>
                                          <p:attrName>style.visibility</p:attrName>
                                        </p:attrNameLst>
                                      </p:cBhvr>
                                      <p:to>
                                        <p:strVal val="visible"/>
                                      </p:to>
                                    </p:set>
                                    <p:anim calcmode="lin" valueType="num">
                                      <p:cBhvr additive="base">
                                        <p:cTn id="13"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7347">
                                            <p:txEl>
                                              <p:pRg st="1" end="1"/>
                                            </p:txEl>
                                          </p:spTgt>
                                        </p:tgtEl>
                                        <p:attrNameLst>
                                          <p:attrName>style.visibility</p:attrName>
                                        </p:attrNameLst>
                                      </p:cBhvr>
                                      <p:to>
                                        <p:strVal val="visible"/>
                                      </p:to>
                                    </p:set>
                                    <p:anim calcmode="lin" valueType="num">
                                      <p:cBhvr additive="base">
                                        <p:cTn id="19"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7347">
                                            <p:txEl>
                                              <p:pRg st="2" end="2"/>
                                            </p:txEl>
                                          </p:spTgt>
                                        </p:tgtEl>
                                        <p:attrNameLst>
                                          <p:attrName>style.visibility</p:attrName>
                                        </p:attrNameLst>
                                      </p:cBhvr>
                                      <p:to>
                                        <p:strVal val="visible"/>
                                      </p:to>
                                    </p:set>
                                    <p:anim calcmode="lin" valueType="num">
                                      <p:cBhvr additive="base">
                                        <p:cTn id="25"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7347">
                                            <p:txEl>
                                              <p:pRg st="3" end="3"/>
                                            </p:txEl>
                                          </p:spTgt>
                                        </p:tgtEl>
                                        <p:attrNameLst>
                                          <p:attrName>style.visibility</p:attrName>
                                        </p:attrNameLst>
                                      </p:cBhvr>
                                      <p:to>
                                        <p:strVal val="visible"/>
                                      </p:to>
                                    </p:set>
                                    <p:anim calcmode="lin" valueType="num">
                                      <p:cBhvr additive="base">
                                        <p:cTn id="31"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7347">
                                            <p:txEl>
                                              <p:pRg st="4" end="4"/>
                                            </p:txEl>
                                          </p:spTgt>
                                        </p:tgtEl>
                                        <p:attrNameLst>
                                          <p:attrName>style.visibility</p:attrName>
                                        </p:attrNameLst>
                                      </p:cBhvr>
                                      <p:to>
                                        <p:strVal val="visible"/>
                                      </p:to>
                                    </p:set>
                                    <p:anim calcmode="lin" valueType="num">
                                      <p:cBhvr additive="base">
                                        <p:cTn id="37"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7347">
                                            <p:txEl>
                                              <p:pRg st="5" end="5"/>
                                            </p:txEl>
                                          </p:spTgt>
                                        </p:tgtEl>
                                        <p:attrNameLst>
                                          <p:attrName>style.visibility</p:attrName>
                                        </p:attrNameLst>
                                      </p:cBhvr>
                                      <p:to>
                                        <p:strVal val="visible"/>
                                      </p:to>
                                    </p:set>
                                    <p:anim calcmode="lin" valueType="num">
                                      <p:cBhvr additive="base">
                                        <p:cTn id="43" dur="500" fill="hold"/>
                                        <p:tgtEl>
                                          <p:spTgt spid="5734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734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7347"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a:bodyPr>
          <a:lstStyle/>
          <a:p>
            <a:pPr fontAlgn="auto">
              <a:spcAft>
                <a:spcPts val="0"/>
              </a:spcAft>
              <a:defRPr/>
            </a:pPr>
            <a:r>
              <a:rPr lang="it-IT" dirty="0" smtClean="0">
                <a:solidFill>
                  <a:schemeClr val="tx1"/>
                </a:solidFill>
              </a:rPr>
              <a:t>Obiettivo della segnalazione</a:t>
            </a:r>
          </a:p>
        </p:txBody>
      </p:sp>
      <p:sp>
        <p:nvSpPr>
          <p:cNvPr id="58371" name="Rectangle 3"/>
          <p:cNvSpPr>
            <a:spLocks noGrp="1" noChangeArrowheads="1"/>
          </p:cNvSpPr>
          <p:nvPr>
            <p:ph idx="1"/>
          </p:nvPr>
        </p:nvSpPr>
        <p:spPr/>
        <p:txBody>
          <a:bodyPr/>
          <a:lstStyle/>
          <a:p>
            <a:pPr>
              <a:buClr>
                <a:schemeClr val="tx1"/>
              </a:buClr>
            </a:pPr>
            <a:r>
              <a:rPr lang="it-IT" dirty="0" smtClean="0"/>
              <a:t>Ottenere “un mandato”, “un potere” utile a:</a:t>
            </a:r>
          </a:p>
          <a:p>
            <a:pPr lvl="1">
              <a:buClr>
                <a:schemeClr val="tx1"/>
              </a:buClr>
            </a:pPr>
            <a:r>
              <a:rPr lang="it-IT" dirty="0" smtClean="0"/>
              <a:t>proteggere il minore</a:t>
            </a:r>
          </a:p>
          <a:p>
            <a:pPr lvl="1">
              <a:buClr>
                <a:schemeClr val="tx1"/>
              </a:buClr>
            </a:pPr>
            <a:r>
              <a:rPr lang="it-IT" dirty="0" smtClean="0"/>
              <a:t>ottenere dai genitori adesione ad un progetto</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ppt_x"/>
                                          </p:val>
                                        </p:tav>
                                        <p:tav tm="100000">
                                          <p:val>
                                            <p:strVal val="#ppt_x"/>
                                          </p:val>
                                        </p:tav>
                                      </p:tavLst>
                                    </p:anim>
                                    <p:anim calcmode="lin" valueType="num">
                                      <p:cBhvr additive="base">
                                        <p:cTn id="8" dur="500" fill="hold"/>
                                        <p:tgtEl>
                                          <p:spTgt spid="542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371">
                                            <p:txEl>
                                              <p:pRg st="0" end="0"/>
                                            </p:txEl>
                                          </p:spTgt>
                                        </p:tgtEl>
                                        <p:attrNameLst>
                                          <p:attrName>style.visibility</p:attrName>
                                        </p:attrNameLst>
                                      </p:cBhvr>
                                      <p:to>
                                        <p:strVal val="visible"/>
                                      </p:to>
                                    </p:set>
                                    <p:anim calcmode="lin" valueType="num">
                                      <p:cBhvr additive="base">
                                        <p:cTn id="13" dur="5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8371">
                                            <p:txEl>
                                              <p:pRg st="1" end="1"/>
                                            </p:txEl>
                                          </p:spTgt>
                                        </p:tgtEl>
                                        <p:attrNameLst>
                                          <p:attrName>style.visibility</p:attrName>
                                        </p:attrNameLst>
                                      </p:cBhvr>
                                      <p:to>
                                        <p:strVal val="visible"/>
                                      </p:to>
                                    </p:set>
                                    <p:anim calcmode="lin" valueType="num">
                                      <p:cBhvr additive="base">
                                        <p:cTn id="17" dur="5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837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 calcmode="lin" valueType="num">
                                      <p:cBhvr additive="base">
                                        <p:cTn id="21"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8371"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L’AG chiede indagine </a:t>
            </a:r>
            <a:endParaRPr lang="it-IT" dirty="0"/>
          </a:p>
        </p:txBody>
      </p:sp>
      <p:sp>
        <p:nvSpPr>
          <p:cNvPr id="3" name="Segnaposto contenuto 2"/>
          <p:cNvSpPr>
            <a:spLocks noGrp="1"/>
          </p:cNvSpPr>
          <p:nvPr>
            <p:ph idx="1"/>
          </p:nvPr>
        </p:nvSpPr>
        <p:spPr/>
        <p:txBody>
          <a:bodyPr>
            <a:normAutofit/>
          </a:bodyPr>
          <a:lstStyle/>
          <a:p>
            <a:r>
              <a:rPr lang="it-IT" dirty="0"/>
              <a:t>L’indagine sociale richiesta dall’Autorità Giudiziaria è un percorso di conoscenza e approfondimento delle condizioni in cui vive un minore con la sua famiglia. </a:t>
            </a:r>
            <a:endParaRPr lang="it-IT" dirty="0" smtClean="0"/>
          </a:p>
          <a:p>
            <a:pPr marL="114300" indent="0">
              <a:buNone/>
            </a:pPr>
            <a:r>
              <a:rPr lang="it-IT" dirty="0"/>
              <a:t>L’indagine può essere richiesta ai servizi sociali da:</a:t>
            </a:r>
          </a:p>
          <a:p>
            <a:pPr lvl="0"/>
            <a:r>
              <a:rPr lang="it-IT" dirty="0"/>
              <a:t>Procura della Repubblica presso il Tribunale per i Minorenni;</a:t>
            </a:r>
          </a:p>
          <a:p>
            <a:pPr lvl="0"/>
            <a:r>
              <a:rPr lang="it-IT" dirty="0"/>
              <a:t>Tribunale per i Minorenni;</a:t>
            </a:r>
          </a:p>
          <a:p>
            <a:pPr lvl="0"/>
            <a:r>
              <a:rPr lang="it-IT" dirty="0"/>
              <a:t>Tribunale Ordinario.</a:t>
            </a:r>
          </a:p>
          <a:p>
            <a:pPr marL="114300" indent="0">
              <a:buNone/>
            </a:pPr>
            <a:r>
              <a:rPr lang="it-IT" dirty="0" smtClean="0"/>
              <a:t>Obiettivo:  </a:t>
            </a:r>
            <a:r>
              <a:rPr lang="it-IT" dirty="0"/>
              <a:t>valutare elementi di rischio o di danno per lo sviluppo psico-fisico del minore e a proporre al giudice la possibile progettualità per individuare adeguate misure di protezione</a:t>
            </a:r>
          </a:p>
        </p:txBody>
      </p:sp>
    </p:spTree>
    <p:extLst>
      <p:ext uri="{BB962C8B-B14F-4D97-AF65-F5344CB8AC3E}">
        <p14:creationId xmlns:p14="http://schemas.microsoft.com/office/powerpoint/2010/main" val="77540108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fontAlgn="base"/>
            <a:r>
              <a:rPr lang="it-IT" dirty="0"/>
              <a:t>Quando il procuratore ritiene di avere tutte le informazioni necessarie può:</a:t>
            </a:r>
          </a:p>
          <a:p>
            <a:pPr lvl="0" fontAlgn="base"/>
            <a:r>
              <a:rPr lang="it-IT" b="1" dirty="0"/>
              <a:t>Archiviare il fascicolo</a:t>
            </a:r>
            <a:r>
              <a:rPr lang="it-IT" dirty="0"/>
              <a:t>, qualora non riscontri elementi sufficienti per connotare una situazione come pregiudizievole o a rischio;</a:t>
            </a:r>
          </a:p>
          <a:p>
            <a:pPr lvl="0"/>
            <a:r>
              <a:rPr lang="it-IT" dirty="0"/>
              <a:t>I</a:t>
            </a:r>
            <a:r>
              <a:rPr lang="it-IT" b="1" dirty="0"/>
              <a:t>noltrare la documentazione alla Procura presso il Tribunale Ordinario</a:t>
            </a:r>
            <a:r>
              <a:rPr lang="it-IT" dirty="0"/>
              <a:t>, qualora ravvisi una fattispecie di reato a danno del minore e ad opera di un adulto;</a:t>
            </a:r>
          </a:p>
          <a:p>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p:txBody>
      </p:sp>
    </p:spTree>
    <p:extLst>
      <p:ext uri="{BB962C8B-B14F-4D97-AF65-F5344CB8AC3E}">
        <p14:creationId xmlns:p14="http://schemas.microsoft.com/office/powerpoint/2010/main" val="3929254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7609656" cy="850106"/>
          </a:xfrm>
        </p:spPr>
        <p:txBody>
          <a:bodyPr/>
          <a:lstStyle/>
          <a:p>
            <a:endParaRPr lang="it-IT" dirty="0"/>
          </a:p>
        </p:txBody>
      </p:sp>
      <p:sp>
        <p:nvSpPr>
          <p:cNvPr id="3" name="Segnaposto contenuto 2"/>
          <p:cNvSpPr>
            <a:spLocks noGrp="1"/>
          </p:cNvSpPr>
          <p:nvPr>
            <p:ph idx="1"/>
          </p:nvPr>
        </p:nvSpPr>
        <p:spPr/>
        <p:txBody>
          <a:bodyPr>
            <a:normAutofit/>
          </a:bodyPr>
          <a:lstStyle/>
          <a:p>
            <a:r>
              <a:rPr lang="it-IT" sz="2800" dirty="0"/>
              <a:t>Convenzione sugli aspetti civili </a:t>
            </a:r>
            <a:r>
              <a:rPr lang="it-IT" sz="2800" b="1" dirty="0"/>
              <a:t>della sottrazione internazionale dei minori,</a:t>
            </a:r>
            <a:r>
              <a:rPr lang="it-IT" sz="2800" dirty="0"/>
              <a:t> fatta a L’</a:t>
            </a:r>
            <a:r>
              <a:rPr lang="it-IT" sz="2800" dirty="0" err="1"/>
              <a:t>Aja</a:t>
            </a:r>
            <a:r>
              <a:rPr lang="it-IT" sz="2800" dirty="0"/>
              <a:t> 5 ottobre 1961 (</a:t>
            </a:r>
            <a:r>
              <a:rPr lang="it-IT" sz="2800" b="1" dirty="0"/>
              <a:t>ratificata con legge 15 gennaio 1994 n. 64</a:t>
            </a:r>
            <a:r>
              <a:rPr lang="it-IT" sz="2800" dirty="0"/>
              <a:t>) prevede l’intervento dell’autorità giudiziaria dello Stato in cui il minore è stato illegittimamente trasferito, per il ritorno presso il genitore con cui viveva stabilmente in un altro Stato</a:t>
            </a:r>
          </a:p>
          <a:p>
            <a:endParaRPr lang="it-IT" sz="2800" dirty="0"/>
          </a:p>
        </p:txBody>
      </p:sp>
    </p:spTree>
    <p:extLst>
      <p:ext uri="{BB962C8B-B14F-4D97-AF65-F5344CB8AC3E}">
        <p14:creationId xmlns:p14="http://schemas.microsoft.com/office/powerpoint/2010/main" val="101295208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p:txBody>
      </p:sp>
    </p:spTree>
    <p:extLst>
      <p:ext uri="{BB962C8B-B14F-4D97-AF65-F5344CB8AC3E}">
        <p14:creationId xmlns:p14="http://schemas.microsoft.com/office/powerpoint/2010/main" val="371384399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fontAlgn="base"/>
            <a:r>
              <a:rPr lang="it-IT" dirty="0"/>
              <a:t>Presentare al Tribunale per i Minorenni, in seguito a un intervento attuato dalla pubblica autorità, la richiesta di un provvedimento urgente di </a:t>
            </a:r>
            <a:r>
              <a:rPr lang="it-IT" b="1" dirty="0"/>
              <a:t>allontanamento</a:t>
            </a:r>
            <a:r>
              <a:rPr lang="it-IT" dirty="0"/>
              <a:t> (ex art. 403 c.c.).</a:t>
            </a:r>
          </a:p>
          <a:p>
            <a:r>
              <a:rPr lang="it-IT" dirty="0"/>
              <a:t>Per ciò che concerne la richiesta di indagine da parte del Tribunale per i Minorenni, questa viene effettuata quando si verificano le seguenti situazioni:</a:t>
            </a:r>
          </a:p>
          <a:p>
            <a:pPr lvl="0"/>
            <a:r>
              <a:rPr lang="it-IT" dirty="0"/>
              <a:t>Artt. 330, 333, 336 del Codice Civile; </a:t>
            </a:r>
          </a:p>
          <a:p>
            <a:pPr lvl="0"/>
            <a:r>
              <a:rPr lang="it-IT" dirty="0"/>
              <a:t>Domanda di adozione; </a:t>
            </a:r>
          </a:p>
          <a:p>
            <a:pPr lvl="0"/>
            <a:r>
              <a:rPr lang="it-IT" dirty="0"/>
              <a:t>Istruttoria di dichiarazione dello stato di adozione e di abbandono;</a:t>
            </a:r>
          </a:p>
          <a:p>
            <a:pPr lvl="0"/>
            <a:r>
              <a:rPr lang="it-IT" dirty="0"/>
              <a:t>Procedimenti amministrativi e penali.</a:t>
            </a:r>
          </a:p>
          <a:p>
            <a:r>
              <a:rPr lang="it-IT" dirty="0"/>
              <a:t> </a:t>
            </a:r>
          </a:p>
          <a:p>
            <a:endParaRPr lang="it-IT" dirty="0"/>
          </a:p>
        </p:txBody>
      </p:sp>
    </p:spTree>
    <p:extLst>
      <p:ext uri="{BB962C8B-B14F-4D97-AF65-F5344CB8AC3E}">
        <p14:creationId xmlns:p14="http://schemas.microsoft.com/office/powerpoint/2010/main" val="140564829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392317872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95288" y="274638"/>
            <a:ext cx="8291512" cy="850900"/>
          </a:xfrm>
        </p:spPr>
        <p:txBody>
          <a:bodyPr/>
          <a:lstStyle/>
          <a:p>
            <a:pPr fontAlgn="auto">
              <a:spcAft>
                <a:spcPts val="0"/>
              </a:spcAft>
              <a:defRPr/>
            </a:pPr>
            <a:r>
              <a:rPr lang="it-IT" dirty="0" smtClean="0"/>
              <a:t>Criteri per la valutazione</a:t>
            </a:r>
          </a:p>
        </p:txBody>
      </p:sp>
      <p:sp>
        <p:nvSpPr>
          <p:cNvPr id="54275" name="Rectangle 3"/>
          <p:cNvSpPr>
            <a:spLocks noGrp="1" noChangeArrowheads="1"/>
          </p:cNvSpPr>
          <p:nvPr>
            <p:ph idx="1"/>
          </p:nvPr>
        </p:nvSpPr>
        <p:spPr/>
        <p:txBody>
          <a:bodyPr/>
          <a:lstStyle/>
          <a:p>
            <a:pPr>
              <a:buFontTx/>
              <a:buNone/>
            </a:pPr>
            <a:r>
              <a:rPr lang="it-IT" dirty="0" smtClean="0"/>
              <a:t>Valgono:</a:t>
            </a:r>
          </a:p>
          <a:p>
            <a:r>
              <a:rPr lang="it-IT" dirty="0" smtClean="0"/>
              <a:t>Sia se si segnala</a:t>
            </a:r>
          </a:p>
          <a:p>
            <a:r>
              <a:rPr lang="it-IT" dirty="0" smtClean="0"/>
              <a:t>Sia se si deve svolgere un’indagine</a:t>
            </a:r>
          </a:p>
          <a:p>
            <a:pPr>
              <a:buFontTx/>
              <a:buNone/>
            </a:pPr>
            <a:endParaRPr lang="it-IT" dirty="0" smtClean="0"/>
          </a:p>
          <a:p>
            <a:pPr>
              <a:buFontTx/>
              <a:buNone/>
            </a:pPr>
            <a:r>
              <a:rPr lang="it-IT" dirty="0" smtClean="0"/>
              <a:t>Sono:</a:t>
            </a:r>
          </a:p>
        </p:txBody>
      </p:sp>
      <p:sp>
        <p:nvSpPr>
          <p:cNvPr id="54276" name="Rectangle 4"/>
          <p:cNvSpPr>
            <a:spLocks noChangeArrowheads="1"/>
          </p:cNvSpPr>
          <p:nvPr/>
        </p:nvSpPr>
        <p:spPr bwMode="auto">
          <a:xfrm>
            <a:off x="468313" y="4005263"/>
            <a:ext cx="8064500" cy="2009775"/>
          </a:xfrm>
          <a:prstGeom prst="rect">
            <a:avLst/>
          </a:prstGeom>
          <a:noFill/>
          <a:ln w="9525">
            <a:noFill/>
            <a:miter lim="800000"/>
            <a:headEnd/>
            <a:tailEnd/>
          </a:ln>
        </p:spPr>
        <p:txBody>
          <a:bodyPr>
            <a:spAutoFit/>
          </a:bodyPr>
          <a:lstStyle/>
          <a:p>
            <a:pPr>
              <a:buFont typeface="Arial" charset="0"/>
              <a:buChar char="•"/>
            </a:pPr>
            <a:r>
              <a:rPr lang="it-IT" sz="2400"/>
              <a:t> va privilegiato il legame naturale bambino-genitori;</a:t>
            </a:r>
          </a:p>
          <a:p>
            <a:pPr>
              <a:buFont typeface="Arial" charset="0"/>
              <a:buChar char="•"/>
            </a:pPr>
            <a:r>
              <a:rPr lang="it-IT" sz="2400"/>
              <a:t> il legame deve essere preservato attivando  tutte le risorse adeguate;</a:t>
            </a:r>
          </a:p>
          <a:p>
            <a:pPr>
              <a:buFont typeface="Arial" charset="0"/>
              <a:buChar char="•"/>
            </a:pPr>
            <a:r>
              <a:rPr lang="it-IT" sz="2400"/>
              <a:t> il bambino deve ricevere un minimo di cure materiali, affetto e sostegno psicologico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 calcmode="lin" valueType="num">
                                      <p:cBhvr additive="base">
                                        <p:cTn id="7" dur="500" fill="hold"/>
                                        <p:tgtEl>
                                          <p:spTgt spid="50178"/>
                                        </p:tgtEl>
                                        <p:attrNameLst>
                                          <p:attrName>ppt_x</p:attrName>
                                        </p:attrNameLst>
                                      </p:cBhvr>
                                      <p:tavLst>
                                        <p:tav tm="0">
                                          <p:val>
                                            <p:strVal val="#ppt_x"/>
                                          </p:val>
                                        </p:tav>
                                        <p:tav tm="100000">
                                          <p:val>
                                            <p:strVal val="#ppt_x"/>
                                          </p:val>
                                        </p:tav>
                                      </p:tavLst>
                                    </p:anim>
                                    <p:anim calcmode="lin" valueType="num">
                                      <p:cBhvr additive="base">
                                        <p:cTn id="8" dur="500" fill="hold"/>
                                        <p:tgtEl>
                                          <p:spTgt spid="501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75">
                                            <p:txEl>
                                              <p:pRg st="0" end="0"/>
                                            </p:txEl>
                                          </p:spTgt>
                                        </p:tgtEl>
                                        <p:attrNameLst>
                                          <p:attrName>style.visibility</p:attrName>
                                        </p:attrNameLst>
                                      </p:cBhvr>
                                      <p:to>
                                        <p:strVal val="visible"/>
                                      </p:to>
                                    </p:set>
                                    <p:anim calcmode="lin" valueType="num">
                                      <p:cBhvr additive="base">
                                        <p:cTn id="13"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275">
                                            <p:txEl>
                                              <p:pRg st="1" end="1"/>
                                            </p:txEl>
                                          </p:spTgt>
                                        </p:tgtEl>
                                        <p:attrNameLst>
                                          <p:attrName>style.visibility</p:attrName>
                                        </p:attrNameLst>
                                      </p:cBhvr>
                                      <p:to>
                                        <p:strVal val="visible"/>
                                      </p:to>
                                    </p:set>
                                    <p:anim calcmode="lin" valueType="num">
                                      <p:cBhvr additive="base">
                                        <p:cTn id="19"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275">
                                            <p:txEl>
                                              <p:pRg st="2" end="2"/>
                                            </p:txEl>
                                          </p:spTgt>
                                        </p:tgtEl>
                                        <p:attrNameLst>
                                          <p:attrName>style.visibility</p:attrName>
                                        </p:attrNameLst>
                                      </p:cBhvr>
                                      <p:to>
                                        <p:strVal val="visible"/>
                                      </p:to>
                                    </p:set>
                                    <p:anim calcmode="lin" valueType="num">
                                      <p:cBhvr additive="base">
                                        <p:cTn id="25"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4275">
                                            <p:txEl>
                                              <p:pRg st="4" end="4"/>
                                            </p:txEl>
                                          </p:spTgt>
                                        </p:tgtEl>
                                        <p:attrNameLst>
                                          <p:attrName>style.visibility</p:attrName>
                                        </p:attrNameLst>
                                      </p:cBhvr>
                                      <p:to>
                                        <p:strVal val="visible"/>
                                      </p:to>
                                    </p:set>
                                    <p:anim calcmode="lin" valueType="num">
                                      <p:cBhvr additive="base">
                                        <p:cTn id="31" dur="5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2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4275"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fontAlgn="auto">
              <a:spcAft>
                <a:spcPts val="0"/>
              </a:spcAft>
              <a:defRPr/>
            </a:pPr>
            <a:r>
              <a:rPr lang="it-IT" dirty="0" smtClean="0">
                <a:solidFill>
                  <a:schemeClr val="tx1"/>
                </a:solidFill>
              </a:rPr>
              <a:t>Criteri per la valutazione</a:t>
            </a:r>
          </a:p>
        </p:txBody>
      </p:sp>
      <p:sp>
        <p:nvSpPr>
          <p:cNvPr id="51203" name="Rectangle 3"/>
          <p:cNvSpPr>
            <a:spLocks noGrp="1" noChangeArrowheads="1"/>
          </p:cNvSpPr>
          <p:nvPr>
            <p:ph idx="1"/>
          </p:nvPr>
        </p:nvSpPr>
        <p:spPr/>
        <p:txBody>
          <a:bodyPr>
            <a:normAutofit/>
          </a:bodyPr>
          <a:lstStyle/>
          <a:p>
            <a:pPr marL="274320" indent="-274320" fontAlgn="auto">
              <a:lnSpc>
                <a:spcPct val="90000"/>
              </a:lnSpc>
              <a:spcAft>
                <a:spcPts val="0"/>
              </a:spcAft>
              <a:buClr>
                <a:srgbClr val="FFCC00"/>
              </a:buClr>
              <a:buFontTx/>
              <a:buNone/>
              <a:defRPr/>
            </a:pPr>
            <a:endParaRPr lang="it-IT" sz="2400" dirty="0" smtClean="0">
              <a:solidFill>
                <a:schemeClr val="bg2"/>
              </a:solidFill>
            </a:endParaRPr>
          </a:p>
          <a:p>
            <a:pPr marL="274320" indent="-274320" fontAlgn="auto">
              <a:lnSpc>
                <a:spcPct val="90000"/>
              </a:lnSpc>
              <a:spcAft>
                <a:spcPts val="0"/>
              </a:spcAft>
              <a:buClr>
                <a:schemeClr val="tx1"/>
              </a:buClr>
              <a:buFont typeface="Wingdings 2"/>
              <a:buChar char=""/>
              <a:defRPr/>
            </a:pPr>
            <a:r>
              <a:rPr lang="it-IT" sz="2400" dirty="0" smtClean="0"/>
              <a:t>la lacerazione del legame deve essere percorsa quando i tentativi orientati al recupero non  hanno dato apprezzabili risultati;	</a:t>
            </a:r>
          </a:p>
          <a:p>
            <a:pPr marL="274320" indent="-274320" fontAlgn="auto">
              <a:lnSpc>
                <a:spcPct val="90000"/>
              </a:lnSpc>
              <a:spcAft>
                <a:spcPts val="0"/>
              </a:spcAft>
              <a:buClr>
                <a:schemeClr val="tx1"/>
              </a:buClr>
              <a:buFont typeface="Wingdings 2"/>
              <a:buChar char=""/>
              <a:defRPr/>
            </a:pPr>
            <a:r>
              <a:rPr lang="it-IT" sz="2400" dirty="0" smtClean="0"/>
              <a:t>la situazione di pregiudizio, per mancanza di cure materiali ed affettive, deve avere carattere di stabilità;</a:t>
            </a:r>
          </a:p>
          <a:p>
            <a:pPr marL="274320" indent="-274320" fontAlgn="auto">
              <a:lnSpc>
                <a:spcPct val="90000"/>
              </a:lnSpc>
              <a:spcAft>
                <a:spcPts val="0"/>
              </a:spcAft>
              <a:buClr>
                <a:schemeClr val="tx1"/>
              </a:buClr>
              <a:buFont typeface="Wingdings 2"/>
              <a:buChar char=""/>
              <a:defRPr/>
            </a:pPr>
            <a:r>
              <a:rPr lang="it-IT" sz="2400" dirty="0" smtClean="0"/>
              <a:t>i criteri per valutare il pregiudizio debbono essere rigorosi e concreti; </a:t>
            </a:r>
          </a:p>
          <a:p>
            <a:pPr marL="274320" indent="-274320" fontAlgn="auto">
              <a:lnSpc>
                <a:spcPct val="90000"/>
              </a:lnSpc>
              <a:spcAft>
                <a:spcPts val="0"/>
              </a:spcAft>
              <a:buClr>
                <a:schemeClr val="tx1"/>
              </a:buClr>
              <a:buFont typeface="Wingdings 2"/>
              <a:buChar char=""/>
              <a:defRPr/>
            </a:pPr>
            <a:r>
              <a:rPr lang="it-IT" sz="2400" dirty="0" smtClean="0"/>
              <a:t>la valutazione non può contenere opinioni legate alla  convenienza;</a:t>
            </a:r>
          </a:p>
          <a:p>
            <a:pPr marL="274320" indent="-274320" fontAlgn="auto">
              <a:lnSpc>
                <a:spcPct val="90000"/>
              </a:lnSpc>
              <a:spcAft>
                <a:spcPts val="0"/>
              </a:spcAft>
              <a:buClr>
                <a:schemeClr val="tx1"/>
              </a:buClr>
              <a:buFont typeface="Wingdings 2"/>
              <a:buChar char=""/>
              <a:defRPr/>
            </a:pPr>
            <a:r>
              <a:rPr lang="it-IT" sz="2400" dirty="0" smtClean="0"/>
              <a:t>i disturbi psicopatologici non sono sufficienti, in quanto tali, a caratterizzare le carenze genitoriali.</a:t>
            </a:r>
          </a:p>
          <a:p>
            <a:pPr marL="274320" indent="-274320" fontAlgn="auto">
              <a:lnSpc>
                <a:spcPct val="90000"/>
              </a:lnSpc>
              <a:spcAft>
                <a:spcPts val="0"/>
              </a:spcAft>
              <a:buFont typeface="Wingdings 2"/>
              <a:buChar char=""/>
              <a:defRPr/>
            </a:pPr>
            <a:endParaRPr lang="it-IT"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 calcmode="lin" valueType="num">
                                      <p:cBhvr additive="base">
                                        <p:cTn id="7" dur="500" fill="hold"/>
                                        <p:tgtEl>
                                          <p:spTgt spid="51202"/>
                                        </p:tgtEl>
                                        <p:attrNameLst>
                                          <p:attrName>ppt_x</p:attrName>
                                        </p:attrNameLst>
                                      </p:cBhvr>
                                      <p:tavLst>
                                        <p:tav tm="0">
                                          <p:val>
                                            <p:strVal val="#ppt_x"/>
                                          </p:val>
                                        </p:tav>
                                        <p:tav tm="100000">
                                          <p:val>
                                            <p:strVal val="#ppt_x"/>
                                          </p:val>
                                        </p:tav>
                                      </p:tavLst>
                                    </p:anim>
                                    <p:anim calcmode="lin" valueType="num">
                                      <p:cBhvr additive="base">
                                        <p:cTn id="8" dur="500" fill="hold"/>
                                        <p:tgtEl>
                                          <p:spTgt spid="512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03">
                                            <p:txEl>
                                              <p:pRg st="4" end="4"/>
                                            </p:txEl>
                                          </p:spTgt>
                                        </p:tgtEl>
                                        <p:attrNameLst>
                                          <p:attrName>style.visibility</p:attrName>
                                        </p:attrNameLst>
                                      </p:cBhvr>
                                      <p:to>
                                        <p:strVal val="visible"/>
                                      </p:to>
                                    </p:set>
                                    <p:anim calcmode="lin" valueType="num">
                                      <p:cBhvr additive="base">
                                        <p:cTn id="31"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03">
                                            <p:txEl>
                                              <p:pRg st="5" end="5"/>
                                            </p:txEl>
                                          </p:spTgt>
                                        </p:tgtEl>
                                        <p:attrNameLst>
                                          <p:attrName>style.visibility</p:attrName>
                                        </p:attrNameLst>
                                      </p:cBhvr>
                                      <p:to>
                                        <p:strVal val="visible"/>
                                      </p:to>
                                    </p:set>
                                    <p:anim calcmode="lin" valueType="num">
                                      <p:cBhvr additive="base">
                                        <p:cTn id="37" dur="500" fill="hold"/>
                                        <p:tgtEl>
                                          <p:spTgt spid="5120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320040"/>
            <a:ext cx="7239000" cy="1020728"/>
          </a:xfrm>
        </p:spPr>
        <p:txBody>
          <a:bodyPr/>
          <a:lstStyle/>
          <a:p>
            <a:pPr fontAlgn="auto">
              <a:spcAft>
                <a:spcPts val="0"/>
              </a:spcAft>
              <a:defRPr/>
            </a:pPr>
            <a:r>
              <a:rPr lang="en-GB" dirty="0" err="1" smtClean="0">
                <a:solidFill>
                  <a:schemeClr val="tx1"/>
                </a:solidFill>
              </a:rPr>
              <a:t>Provvedimenti</a:t>
            </a:r>
            <a:r>
              <a:rPr lang="en-GB" dirty="0" smtClean="0">
                <a:solidFill>
                  <a:schemeClr val="tx1"/>
                </a:solidFill>
              </a:rPr>
              <a:t> del TM</a:t>
            </a:r>
            <a:endParaRPr lang="it-IT" dirty="0" smtClean="0">
              <a:solidFill>
                <a:schemeClr val="tx1"/>
              </a:solidFill>
            </a:endParaRPr>
          </a:p>
        </p:txBody>
      </p:sp>
      <p:sp>
        <p:nvSpPr>
          <p:cNvPr id="59395" name="Rectangle 3"/>
          <p:cNvSpPr>
            <a:spLocks noGrp="1" noChangeArrowheads="1"/>
          </p:cNvSpPr>
          <p:nvPr>
            <p:ph idx="1"/>
          </p:nvPr>
        </p:nvSpPr>
        <p:spPr>
          <a:xfrm>
            <a:off x="323850" y="1700213"/>
            <a:ext cx="8374063" cy="4321175"/>
          </a:xfrm>
        </p:spPr>
        <p:txBody>
          <a:bodyPr/>
          <a:lstStyle/>
          <a:p>
            <a:pPr>
              <a:lnSpc>
                <a:spcPct val="120000"/>
              </a:lnSpc>
              <a:buClr>
                <a:schemeClr val="tx1"/>
              </a:buClr>
            </a:pPr>
            <a:r>
              <a:rPr lang="en-GB" dirty="0" smtClean="0"/>
              <a:t>Hanno lo </a:t>
            </a:r>
            <a:r>
              <a:rPr lang="en-GB" dirty="0" err="1" smtClean="0"/>
              <a:t>scopo</a:t>
            </a:r>
            <a:r>
              <a:rPr lang="en-GB" dirty="0" smtClean="0"/>
              <a:t> </a:t>
            </a:r>
            <a:r>
              <a:rPr lang="en-GB" dirty="0" err="1" smtClean="0"/>
              <a:t>di</a:t>
            </a:r>
            <a:r>
              <a:rPr lang="en-GB" dirty="0" smtClean="0"/>
              <a:t> </a:t>
            </a:r>
            <a:r>
              <a:rPr lang="en-GB" dirty="0" err="1" smtClean="0"/>
              <a:t>tutelare</a:t>
            </a:r>
            <a:r>
              <a:rPr lang="en-GB" dirty="0" smtClean="0"/>
              <a:t> </a:t>
            </a:r>
            <a:r>
              <a:rPr lang="en-GB" dirty="0" err="1" smtClean="0"/>
              <a:t>il</a:t>
            </a:r>
            <a:r>
              <a:rPr lang="en-GB" dirty="0" smtClean="0"/>
              <a:t> </a:t>
            </a:r>
            <a:r>
              <a:rPr lang="en-GB" dirty="0" err="1" smtClean="0"/>
              <a:t>minore</a:t>
            </a:r>
            <a:r>
              <a:rPr lang="en-GB" dirty="0" smtClean="0"/>
              <a:t> </a:t>
            </a:r>
            <a:r>
              <a:rPr lang="en-GB" dirty="0" err="1" smtClean="0"/>
              <a:t>attraverso</a:t>
            </a:r>
            <a:r>
              <a:rPr lang="en-GB" dirty="0" smtClean="0"/>
              <a:t>:</a:t>
            </a:r>
          </a:p>
          <a:p>
            <a:pPr>
              <a:lnSpc>
                <a:spcPct val="120000"/>
              </a:lnSpc>
              <a:buClr>
                <a:schemeClr val="tx1"/>
              </a:buClr>
              <a:buFont typeface="Wingdings" pitchFamily="82" charset="2"/>
              <a:buChar char="Ø"/>
            </a:pPr>
            <a:r>
              <a:rPr lang="en-GB" dirty="0" err="1" smtClean="0"/>
              <a:t>Prescrizioni</a:t>
            </a:r>
            <a:r>
              <a:rPr lang="en-GB" dirty="0" smtClean="0"/>
              <a:t> </a:t>
            </a:r>
            <a:r>
              <a:rPr lang="en-GB" dirty="0" err="1" smtClean="0"/>
              <a:t>ai</a:t>
            </a:r>
            <a:r>
              <a:rPr lang="en-GB" dirty="0" smtClean="0"/>
              <a:t> </a:t>
            </a:r>
            <a:r>
              <a:rPr lang="en-GB" dirty="0" err="1" smtClean="0"/>
              <a:t>genitori</a:t>
            </a:r>
            <a:endParaRPr lang="en-GB" dirty="0" smtClean="0"/>
          </a:p>
          <a:p>
            <a:pPr>
              <a:lnSpc>
                <a:spcPct val="120000"/>
              </a:lnSpc>
              <a:buClr>
                <a:schemeClr val="tx1"/>
              </a:buClr>
              <a:buFont typeface="Wingdings" pitchFamily="82" charset="2"/>
              <a:buChar char="Ø"/>
            </a:pPr>
            <a:r>
              <a:rPr lang="en-GB" dirty="0" err="1" smtClean="0"/>
              <a:t>Vigilanza</a:t>
            </a:r>
            <a:r>
              <a:rPr lang="en-GB" dirty="0" smtClean="0"/>
              <a:t> del </a:t>
            </a:r>
            <a:r>
              <a:rPr lang="en-GB" dirty="0" err="1" smtClean="0"/>
              <a:t>servizio</a:t>
            </a:r>
            <a:r>
              <a:rPr lang="en-GB" dirty="0" smtClean="0"/>
              <a:t> </a:t>
            </a:r>
            <a:r>
              <a:rPr lang="en-GB" dirty="0" err="1" smtClean="0"/>
              <a:t>sociale</a:t>
            </a:r>
            <a:endParaRPr lang="en-GB" dirty="0" smtClean="0"/>
          </a:p>
          <a:p>
            <a:pPr>
              <a:lnSpc>
                <a:spcPct val="120000"/>
              </a:lnSpc>
              <a:buClr>
                <a:schemeClr val="tx1"/>
              </a:buClr>
              <a:buFont typeface="Wingdings" pitchFamily="82" charset="2"/>
              <a:buChar char="Ø"/>
            </a:pPr>
            <a:r>
              <a:rPr lang="en-GB" dirty="0" err="1" smtClean="0"/>
              <a:t>Affidamento</a:t>
            </a:r>
            <a:r>
              <a:rPr lang="en-GB" dirty="0" smtClean="0"/>
              <a:t> al </a:t>
            </a:r>
            <a:r>
              <a:rPr lang="en-GB" dirty="0" err="1" smtClean="0"/>
              <a:t>servizio</a:t>
            </a:r>
            <a:r>
              <a:rPr lang="en-GB" dirty="0" smtClean="0"/>
              <a:t> </a:t>
            </a:r>
            <a:r>
              <a:rPr lang="en-GB" dirty="0" err="1" smtClean="0"/>
              <a:t>sociale</a:t>
            </a:r>
            <a:endParaRPr lang="en-GB" dirty="0" smtClean="0"/>
          </a:p>
          <a:p>
            <a:pPr>
              <a:lnSpc>
                <a:spcPct val="120000"/>
              </a:lnSpc>
              <a:buClr>
                <a:schemeClr val="tx1"/>
              </a:buClr>
              <a:buFont typeface="Wingdings" pitchFamily="82" charset="2"/>
              <a:buChar char="Ø"/>
            </a:pPr>
            <a:r>
              <a:rPr lang="en-GB" dirty="0" err="1" smtClean="0"/>
              <a:t>Sospensione</a:t>
            </a:r>
            <a:r>
              <a:rPr lang="en-GB" dirty="0" smtClean="0"/>
              <a:t> e </a:t>
            </a:r>
            <a:r>
              <a:rPr lang="en-GB" dirty="0" err="1" smtClean="0"/>
              <a:t>decadenza</a:t>
            </a:r>
            <a:r>
              <a:rPr lang="en-GB" dirty="0" smtClean="0"/>
              <a:t> </a:t>
            </a:r>
            <a:r>
              <a:rPr lang="en-GB" dirty="0" err="1" smtClean="0"/>
              <a:t>della</a:t>
            </a:r>
            <a:r>
              <a:rPr lang="en-GB" dirty="0" smtClean="0"/>
              <a:t> </a:t>
            </a:r>
            <a:r>
              <a:rPr lang="en-GB" dirty="0" err="1" smtClean="0"/>
              <a:t>potestà</a:t>
            </a:r>
            <a:endParaRPr lang="en-GB"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additive="base">
                                        <p:cTn id="7" dur="500" fill="hold"/>
                                        <p:tgtEl>
                                          <p:spTgt spid="55298"/>
                                        </p:tgtEl>
                                        <p:attrNameLst>
                                          <p:attrName>ppt_x</p:attrName>
                                        </p:attrNameLst>
                                      </p:cBhvr>
                                      <p:tavLst>
                                        <p:tav tm="0">
                                          <p:val>
                                            <p:strVal val="#ppt_x"/>
                                          </p:val>
                                        </p:tav>
                                        <p:tav tm="100000">
                                          <p:val>
                                            <p:strVal val="#ppt_x"/>
                                          </p:val>
                                        </p:tav>
                                      </p:tavLst>
                                    </p:anim>
                                    <p:anim calcmode="lin" valueType="num">
                                      <p:cBhvr additive="base">
                                        <p:cTn id="8" dur="500" fill="hold"/>
                                        <p:tgtEl>
                                          <p:spTgt spid="552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9395">
                                            <p:txEl>
                                              <p:pRg st="0" end="0"/>
                                            </p:txEl>
                                          </p:spTgt>
                                        </p:tgtEl>
                                        <p:attrNameLst>
                                          <p:attrName>style.visibility</p:attrName>
                                        </p:attrNameLst>
                                      </p:cBhvr>
                                      <p:to>
                                        <p:strVal val="visible"/>
                                      </p:to>
                                    </p:set>
                                    <p:anim calcmode="lin" valueType="num">
                                      <p:cBhvr additive="base">
                                        <p:cTn id="13"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9395">
                                            <p:txEl>
                                              <p:pRg st="1" end="1"/>
                                            </p:txEl>
                                          </p:spTgt>
                                        </p:tgtEl>
                                        <p:attrNameLst>
                                          <p:attrName>style.visibility</p:attrName>
                                        </p:attrNameLst>
                                      </p:cBhvr>
                                      <p:to>
                                        <p:strVal val="visible"/>
                                      </p:to>
                                    </p:set>
                                    <p:anim calcmode="lin" valueType="num">
                                      <p:cBhvr additive="base">
                                        <p:cTn id="19"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9395">
                                            <p:txEl>
                                              <p:pRg st="2" end="2"/>
                                            </p:txEl>
                                          </p:spTgt>
                                        </p:tgtEl>
                                        <p:attrNameLst>
                                          <p:attrName>style.visibility</p:attrName>
                                        </p:attrNameLst>
                                      </p:cBhvr>
                                      <p:to>
                                        <p:strVal val="visible"/>
                                      </p:to>
                                    </p:set>
                                    <p:anim calcmode="lin" valueType="num">
                                      <p:cBhvr additive="base">
                                        <p:cTn id="25"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9395">
                                            <p:txEl>
                                              <p:pRg st="3" end="3"/>
                                            </p:txEl>
                                          </p:spTgt>
                                        </p:tgtEl>
                                        <p:attrNameLst>
                                          <p:attrName>style.visibility</p:attrName>
                                        </p:attrNameLst>
                                      </p:cBhvr>
                                      <p:to>
                                        <p:strVal val="visible"/>
                                      </p:to>
                                    </p:set>
                                    <p:anim calcmode="lin" valueType="num">
                                      <p:cBhvr additive="base">
                                        <p:cTn id="31"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93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9395">
                                            <p:txEl>
                                              <p:pRg st="4" end="4"/>
                                            </p:txEl>
                                          </p:spTgt>
                                        </p:tgtEl>
                                        <p:attrNameLst>
                                          <p:attrName>style.visibility</p:attrName>
                                        </p:attrNameLst>
                                      </p:cBhvr>
                                      <p:to>
                                        <p:strVal val="visible"/>
                                      </p:to>
                                    </p:set>
                                    <p:anim calcmode="lin" valueType="num">
                                      <p:cBhvr additive="base">
                                        <p:cTn id="37" dur="5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93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9395"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fontAlgn="auto">
              <a:spcAft>
                <a:spcPts val="0"/>
              </a:spcAft>
              <a:defRPr/>
            </a:pPr>
            <a:r>
              <a:rPr lang="en-GB" dirty="0" err="1" smtClean="0">
                <a:solidFill>
                  <a:schemeClr val="tx1"/>
                </a:solidFill>
              </a:rPr>
              <a:t>Provvedimenti</a:t>
            </a:r>
            <a:r>
              <a:rPr lang="en-GB" dirty="0" smtClean="0">
                <a:solidFill>
                  <a:schemeClr val="tx1"/>
                </a:solidFill>
              </a:rPr>
              <a:t> del TM</a:t>
            </a:r>
            <a:endParaRPr lang="it-IT" dirty="0" smtClean="0">
              <a:solidFill>
                <a:schemeClr val="tx1"/>
              </a:solidFill>
            </a:endParaRPr>
          </a:p>
        </p:txBody>
      </p:sp>
      <p:sp>
        <p:nvSpPr>
          <p:cNvPr id="60419" name="Rectangle 3"/>
          <p:cNvSpPr>
            <a:spLocks noGrp="1" noChangeArrowheads="1"/>
          </p:cNvSpPr>
          <p:nvPr>
            <p:ph idx="1"/>
          </p:nvPr>
        </p:nvSpPr>
        <p:spPr/>
        <p:txBody>
          <a:bodyPr/>
          <a:lstStyle/>
          <a:p>
            <a:pPr>
              <a:lnSpc>
                <a:spcPct val="120000"/>
              </a:lnSpc>
              <a:buClr>
                <a:schemeClr val="tx1"/>
              </a:buClr>
              <a:buFont typeface="Wingdings" pitchFamily="82" charset="2"/>
              <a:buChar char="Ø"/>
            </a:pPr>
            <a:r>
              <a:rPr lang="en-GB" dirty="0" err="1" smtClean="0"/>
              <a:t>Allontanamento</a:t>
            </a:r>
            <a:r>
              <a:rPr lang="en-GB" dirty="0" smtClean="0"/>
              <a:t> del </a:t>
            </a:r>
            <a:r>
              <a:rPr lang="en-GB" dirty="0" err="1" smtClean="0"/>
              <a:t>minore</a:t>
            </a:r>
            <a:r>
              <a:rPr lang="en-GB" dirty="0" smtClean="0"/>
              <a:t> e </a:t>
            </a:r>
            <a:r>
              <a:rPr lang="en-GB" dirty="0" err="1" smtClean="0"/>
              <a:t>collocamento</a:t>
            </a:r>
            <a:r>
              <a:rPr lang="en-GB" dirty="0" smtClean="0"/>
              <a:t> extra-</a:t>
            </a:r>
            <a:r>
              <a:rPr lang="en-GB" dirty="0" err="1" smtClean="0"/>
              <a:t>familiare</a:t>
            </a:r>
            <a:endParaRPr lang="en-GB" dirty="0" smtClean="0"/>
          </a:p>
          <a:p>
            <a:pPr>
              <a:lnSpc>
                <a:spcPct val="120000"/>
              </a:lnSpc>
              <a:buClr>
                <a:schemeClr val="tx1"/>
              </a:buClr>
              <a:buFont typeface="Wingdings" pitchFamily="82" charset="2"/>
              <a:buChar char="Ø"/>
            </a:pPr>
            <a:r>
              <a:rPr lang="en-GB" dirty="0" err="1" smtClean="0"/>
              <a:t>Allontanamento</a:t>
            </a:r>
            <a:r>
              <a:rPr lang="en-GB" dirty="0" smtClean="0"/>
              <a:t> del </a:t>
            </a:r>
            <a:r>
              <a:rPr lang="en-GB" dirty="0" err="1" smtClean="0"/>
              <a:t>minore</a:t>
            </a:r>
            <a:r>
              <a:rPr lang="en-GB" dirty="0" smtClean="0"/>
              <a:t> “</a:t>
            </a:r>
            <a:r>
              <a:rPr lang="en-GB" dirty="0" err="1" smtClean="0"/>
              <a:t>possibilmente</a:t>
            </a:r>
            <a:r>
              <a:rPr lang="en-GB" dirty="0" smtClean="0"/>
              <a:t> con la </a:t>
            </a:r>
            <a:r>
              <a:rPr lang="en-GB" dirty="0" err="1" smtClean="0"/>
              <a:t>madre</a:t>
            </a:r>
            <a:r>
              <a:rPr lang="en-GB" dirty="0" smtClean="0"/>
              <a:t>”</a:t>
            </a:r>
          </a:p>
          <a:p>
            <a:pPr>
              <a:lnSpc>
                <a:spcPct val="120000"/>
              </a:lnSpc>
              <a:buClr>
                <a:schemeClr val="tx1"/>
              </a:buClr>
              <a:buFont typeface="Wingdings" pitchFamily="82" charset="2"/>
              <a:buChar char="Ø"/>
            </a:pPr>
            <a:r>
              <a:rPr lang="en-GB" dirty="0" err="1" smtClean="0"/>
              <a:t>Procedimento</a:t>
            </a:r>
            <a:r>
              <a:rPr lang="en-GB" dirty="0" smtClean="0"/>
              <a:t> per </a:t>
            </a:r>
            <a:r>
              <a:rPr lang="en-GB" dirty="0" err="1" smtClean="0"/>
              <a:t>l’accertamento</a:t>
            </a:r>
            <a:r>
              <a:rPr lang="en-GB" dirty="0" smtClean="0"/>
              <a:t> </a:t>
            </a:r>
            <a:r>
              <a:rPr lang="en-GB" dirty="0" err="1" smtClean="0"/>
              <a:t>stato</a:t>
            </a:r>
            <a:r>
              <a:rPr lang="en-GB" dirty="0" smtClean="0"/>
              <a:t> </a:t>
            </a:r>
            <a:r>
              <a:rPr lang="en-GB" dirty="0" err="1" smtClean="0"/>
              <a:t>di</a:t>
            </a:r>
            <a:r>
              <a:rPr lang="en-GB" dirty="0" smtClean="0"/>
              <a:t> </a:t>
            </a:r>
            <a:r>
              <a:rPr lang="en-GB" dirty="0" err="1" smtClean="0"/>
              <a:t>abbandono</a:t>
            </a:r>
            <a:r>
              <a:rPr lang="en-GB" dirty="0" smtClean="0"/>
              <a:t> </a:t>
            </a:r>
            <a:r>
              <a:rPr lang="en-GB" dirty="0" err="1" smtClean="0"/>
              <a:t>materiale</a:t>
            </a:r>
            <a:r>
              <a:rPr lang="en-GB" dirty="0" smtClean="0"/>
              <a:t> e morale</a:t>
            </a:r>
            <a:endParaRPr lang="it-IT" dirty="0" smtClean="0"/>
          </a:p>
          <a:p>
            <a:pPr>
              <a:buClr>
                <a:schemeClr val="tx1"/>
              </a:buClr>
            </a:pP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additive="base">
                                        <p:cTn id="7" dur="500" fill="hold"/>
                                        <p:tgtEl>
                                          <p:spTgt spid="56322"/>
                                        </p:tgtEl>
                                        <p:attrNameLst>
                                          <p:attrName>ppt_x</p:attrName>
                                        </p:attrNameLst>
                                      </p:cBhvr>
                                      <p:tavLst>
                                        <p:tav tm="0">
                                          <p:val>
                                            <p:strVal val="#ppt_x"/>
                                          </p:val>
                                        </p:tav>
                                        <p:tav tm="100000">
                                          <p:val>
                                            <p:strVal val="#ppt_x"/>
                                          </p:val>
                                        </p:tav>
                                      </p:tavLst>
                                    </p:anim>
                                    <p:anim calcmode="lin" valueType="num">
                                      <p:cBhvr additive="base">
                                        <p:cTn id="8" dur="500" fill="hold"/>
                                        <p:tgtEl>
                                          <p:spTgt spid="563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419">
                                            <p:txEl>
                                              <p:pRg st="0" end="0"/>
                                            </p:txEl>
                                          </p:spTgt>
                                        </p:tgtEl>
                                        <p:attrNameLst>
                                          <p:attrName>style.visibility</p:attrName>
                                        </p:attrNameLst>
                                      </p:cBhvr>
                                      <p:to>
                                        <p:strVal val="visible"/>
                                      </p:to>
                                    </p:set>
                                    <p:anim calcmode="lin" valueType="num">
                                      <p:cBhvr additive="base">
                                        <p:cTn id="13" dur="500" fill="hold"/>
                                        <p:tgtEl>
                                          <p:spTgt spid="604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419">
                                            <p:txEl>
                                              <p:pRg st="1" end="1"/>
                                            </p:txEl>
                                          </p:spTgt>
                                        </p:tgtEl>
                                        <p:attrNameLst>
                                          <p:attrName>style.visibility</p:attrName>
                                        </p:attrNameLst>
                                      </p:cBhvr>
                                      <p:to>
                                        <p:strVal val="visible"/>
                                      </p:to>
                                    </p:set>
                                    <p:anim calcmode="lin" valueType="num">
                                      <p:cBhvr additive="base">
                                        <p:cTn id="19"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419">
                                            <p:txEl>
                                              <p:pRg st="2" end="2"/>
                                            </p:txEl>
                                          </p:spTgt>
                                        </p:tgtEl>
                                        <p:attrNameLst>
                                          <p:attrName>style.visibility</p:attrName>
                                        </p:attrNameLst>
                                      </p:cBhvr>
                                      <p:to>
                                        <p:strVal val="visible"/>
                                      </p:to>
                                    </p:set>
                                    <p:anim calcmode="lin" valueType="num">
                                      <p:cBhvr additive="base">
                                        <p:cTn id="25"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60419"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23850" y="404813"/>
            <a:ext cx="7848550" cy="863600"/>
          </a:xfrm>
        </p:spPr>
        <p:txBody>
          <a:bodyPr/>
          <a:lstStyle/>
          <a:p>
            <a:pPr fontAlgn="auto">
              <a:spcAft>
                <a:spcPts val="0"/>
              </a:spcAft>
              <a:defRPr/>
            </a:pPr>
            <a:r>
              <a:rPr lang="it-IT" sz="3400" dirty="0" smtClean="0"/>
              <a:t>Peculiarità del provvedimento TM</a:t>
            </a:r>
          </a:p>
        </p:txBody>
      </p:sp>
      <p:sp>
        <p:nvSpPr>
          <p:cNvPr id="61443" name="Rectangle 3"/>
          <p:cNvSpPr>
            <a:spLocks noGrp="1" noChangeArrowheads="1"/>
          </p:cNvSpPr>
          <p:nvPr>
            <p:ph idx="1"/>
          </p:nvPr>
        </p:nvSpPr>
        <p:spPr/>
        <p:txBody>
          <a:bodyPr/>
          <a:lstStyle/>
          <a:p>
            <a:r>
              <a:rPr lang="it-IT" dirty="0" smtClean="0"/>
              <a:t>I provvedimenti giudiziari si basano </a:t>
            </a:r>
          </a:p>
          <a:p>
            <a:pPr algn="ctr">
              <a:buFontTx/>
              <a:buNone/>
            </a:pPr>
            <a:r>
              <a:rPr lang="it-IT" b="1" u="sng" dirty="0" smtClean="0"/>
              <a:t>sui</a:t>
            </a:r>
            <a:r>
              <a:rPr lang="it-IT" u="sng" dirty="0" smtClean="0"/>
              <a:t> </a:t>
            </a:r>
            <a:r>
              <a:rPr lang="it-IT" b="1" u="sng" dirty="0" smtClean="0"/>
              <a:t>FATTI</a:t>
            </a:r>
          </a:p>
          <a:p>
            <a:endParaRPr lang="it-IT" b="1" dirty="0" smtClean="0"/>
          </a:p>
          <a:p>
            <a:r>
              <a:rPr lang="it-IT" dirty="0" smtClean="0"/>
              <a:t>I provvedimenti del TM partono</a:t>
            </a:r>
          </a:p>
          <a:p>
            <a:pPr algn="ctr">
              <a:buFontTx/>
              <a:buNone/>
            </a:pPr>
            <a:r>
              <a:rPr lang="it-IT" b="1" u="sng" dirty="0" smtClean="0"/>
              <a:t>dai FATTI</a:t>
            </a:r>
            <a:r>
              <a:rPr lang="it-IT" dirty="0" smtClean="0"/>
              <a:t> </a:t>
            </a:r>
          </a:p>
          <a:p>
            <a:pPr>
              <a:buFontTx/>
              <a:buNone/>
            </a:pPr>
            <a:r>
              <a:rPr lang="it-IT" dirty="0" smtClean="0"/>
              <a:t>   ma tengono conto dei CAMBIAMENTI</a:t>
            </a:r>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ppt_x"/>
                                          </p:val>
                                        </p:tav>
                                        <p:tav tm="100000">
                                          <p:val>
                                            <p:strVal val="#ppt_x"/>
                                          </p:val>
                                        </p:tav>
                                      </p:tavLst>
                                    </p:anim>
                                    <p:anim calcmode="lin" valueType="num">
                                      <p:cBhvr additive="base">
                                        <p:cTn id="8" dur="500" fill="hold"/>
                                        <p:tgtEl>
                                          <p:spTgt spid="573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43">
                                            <p:txEl>
                                              <p:pRg st="0" end="0"/>
                                            </p:txEl>
                                          </p:spTgt>
                                        </p:tgtEl>
                                        <p:attrNameLst>
                                          <p:attrName>style.visibility</p:attrName>
                                        </p:attrNameLst>
                                      </p:cBhvr>
                                      <p:to>
                                        <p:strVal val="visible"/>
                                      </p:to>
                                    </p:set>
                                    <p:anim calcmode="lin" valueType="num">
                                      <p:cBhvr additive="base">
                                        <p:cTn id="13" dur="5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43">
                                            <p:txEl>
                                              <p:pRg st="1" end="1"/>
                                            </p:txEl>
                                          </p:spTgt>
                                        </p:tgtEl>
                                        <p:attrNameLst>
                                          <p:attrName>style.visibility</p:attrName>
                                        </p:attrNameLst>
                                      </p:cBhvr>
                                      <p:to>
                                        <p:strVal val="visible"/>
                                      </p:to>
                                    </p:set>
                                    <p:anim calcmode="lin" valueType="num">
                                      <p:cBhvr additive="base">
                                        <p:cTn id="19"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43">
                                            <p:txEl>
                                              <p:pRg st="3" end="3"/>
                                            </p:txEl>
                                          </p:spTgt>
                                        </p:tgtEl>
                                        <p:attrNameLst>
                                          <p:attrName>style.visibility</p:attrName>
                                        </p:attrNameLst>
                                      </p:cBhvr>
                                      <p:to>
                                        <p:strVal val="visible"/>
                                      </p:to>
                                    </p:set>
                                    <p:anim calcmode="lin" valueType="num">
                                      <p:cBhvr additive="base">
                                        <p:cTn id="25"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43">
                                            <p:txEl>
                                              <p:pRg st="4" end="4"/>
                                            </p:txEl>
                                          </p:spTgt>
                                        </p:tgtEl>
                                        <p:attrNameLst>
                                          <p:attrName>style.visibility</p:attrName>
                                        </p:attrNameLst>
                                      </p:cBhvr>
                                      <p:to>
                                        <p:strVal val="visible"/>
                                      </p:to>
                                    </p:set>
                                    <p:anim calcmode="lin" valueType="num">
                                      <p:cBhvr additive="base">
                                        <p:cTn id="31"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43">
                                            <p:txEl>
                                              <p:pRg st="5" end="5"/>
                                            </p:txEl>
                                          </p:spTgt>
                                        </p:tgtEl>
                                        <p:attrNameLst>
                                          <p:attrName>style.visibility</p:attrName>
                                        </p:attrNameLst>
                                      </p:cBhvr>
                                      <p:to>
                                        <p:strVal val="visible"/>
                                      </p:to>
                                    </p:set>
                                    <p:anim calcmode="lin" valueType="num">
                                      <p:cBhvr additive="base">
                                        <p:cTn id="37" dur="500" fill="hold"/>
                                        <p:tgtEl>
                                          <p:spTgt spid="614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6144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11188" y="274638"/>
            <a:ext cx="8075612" cy="922337"/>
          </a:xfrm>
        </p:spPr>
        <p:txBody>
          <a:bodyPr/>
          <a:lstStyle/>
          <a:p>
            <a:pPr fontAlgn="auto">
              <a:spcAft>
                <a:spcPts val="0"/>
              </a:spcAft>
              <a:defRPr/>
            </a:pPr>
            <a:r>
              <a:rPr lang="it-IT" dirty="0" err="1" smtClean="0">
                <a:solidFill>
                  <a:schemeClr val="tx1"/>
                </a:solidFill>
              </a:rPr>
              <a:t>Prescrizioni-vigilanza</a:t>
            </a:r>
            <a:endParaRPr lang="it-IT" dirty="0" smtClean="0">
              <a:solidFill>
                <a:schemeClr val="tx1"/>
              </a:solidFill>
            </a:endParaRPr>
          </a:p>
        </p:txBody>
      </p:sp>
      <p:sp>
        <p:nvSpPr>
          <p:cNvPr id="62467" name="Rectangle 3"/>
          <p:cNvSpPr>
            <a:spLocks noGrp="1" noChangeArrowheads="1"/>
          </p:cNvSpPr>
          <p:nvPr>
            <p:ph idx="1"/>
          </p:nvPr>
        </p:nvSpPr>
        <p:spPr/>
        <p:txBody>
          <a:bodyPr/>
          <a:lstStyle/>
          <a:p>
            <a:pPr>
              <a:buClr>
                <a:schemeClr val="tx1"/>
              </a:buClr>
            </a:pPr>
            <a:r>
              <a:rPr lang="it-IT" dirty="0" smtClean="0"/>
              <a:t>La situazione, pur presentando delle problematiche, si ritiene che con una serie di azioni di sostegno e vigilanza, possa normalizzarsi</a:t>
            </a:r>
          </a:p>
          <a:p>
            <a:pPr>
              <a:buClr>
                <a:schemeClr val="tx1"/>
              </a:buClr>
            </a:pPr>
            <a:r>
              <a:rPr lang="it-IT" dirty="0" smtClean="0"/>
              <a:t>La responsabilità genitoriale non è limitata </a:t>
            </a:r>
          </a:p>
          <a:p>
            <a:pPr>
              <a:buClr>
                <a:schemeClr val="tx1"/>
              </a:buClr>
            </a:pP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 calcmode="lin" valueType="num">
                                      <p:cBhvr additive="base">
                                        <p:cTn id="7" dur="500" fill="hold"/>
                                        <p:tgtEl>
                                          <p:spTgt spid="58370"/>
                                        </p:tgtEl>
                                        <p:attrNameLst>
                                          <p:attrName>ppt_x</p:attrName>
                                        </p:attrNameLst>
                                      </p:cBhvr>
                                      <p:tavLst>
                                        <p:tav tm="0">
                                          <p:val>
                                            <p:strVal val="#ppt_x"/>
                                          </p:val>
                                        </p:tav>
                                        <p:tav tm="100000">
                                          <p:val>
                                            <p:strVal val="#ppt_x"/>
                                          </p:val>
                                        </p:tav>
                                      </p:tavLst>
                                    </p:anim>
                                    <p:anim calcmode="lin" valueType="num">
                                      <p:cBhvr additive="base">
                                        <p:cTn id="8" dur="500" fill="hold"/>
                                        <p:tgtEl>
                                          <p:spTgt spid="583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0" end="0"/>
                                            </p:txEl>
                                          </p:spTgt>
                                        </p:tgtEl>
                                        <p:attrNameLst>
                                          <p:attrName>style.visibility</p:attrName>
                                        </p:attrNameLst>
                                      </p:cBhvr>
                                      <p:to>
                                        <p:strVal val="visible"/>
                                      </p:to>
                                    </p:set>
                                    <p:anim calcmode="lin" valueType="num">
                                      <p:cBhvr additive="base">
                                        <p:cTn id="13"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1" end="1"/>
                                            </p:txEl>
                                          </p:spTgt>
                                        </p:tgtEl>
                                        <p:attrNameLst>
                                          <p:attrName>style.visibility</p:attrName>
                                        </p:attrNameLst>
                                      </p:cBhvr>
                                      <p:to>
                                        <p:strVal val="visible"/>
                                      </p:to>
                                    </p:set>
                                    <p:anim calcmode="lin" valueType="num">
                                      <p:cBhvr additive="base">
                                        <p:cTn id="19"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62467"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395288" y="549275"/>
            <a:ext cx="8291512" cy="647700"/>
          </a:xfrm>
        </p:spPr>
        <p:txBody>
          <a:bodyPr>
            <a:normAutofit fontScale="90000"/>
          </a:bodyPr>
          <a:lstStyle/>
          <a:p>
            <a:pPr fontAlgn="auto">
              <a:spcAft>
                <a:spcPts val="0"/>
              </a:spcAft>
              <a:defRPr/>
            </a:pPr>
            <a:r>
              <a:rPr lang="it-IT" sz="4000" dirty="0" smtClean="0">
                <a:solidFill>
                  <a:schemeClr val="tx1"/>
                </a:solidFill>
              </a:rPr>
              <a:t>Affidamento al servizio sociale</a:t>
            </a:r>
          </a:p>
        </p:txBody>
      </p:sp>
      <p:sp>
        <p:nvSpPr>
          <p:cNvPr id="63491" name="Rectangle 3"/>
          <p:cNvSpPr>
            <a:spLocks noGrp="1" noChangeArrowheads="1"/>
          </p:cNvSpPr>
          <p:nvPr>
            <p:ph idx="1"/>
          </p:nvPr>
        </p:nvSpPr>
        <p:spPr>
          <a:xfrm>
            <a:off x="539750" y="1412875"/>
            <a:ext cx="7632700" cy="4713288"/>
          </a:xfrm>
        </p:spPr>
        <p:txBody>
          <a:bodyPr/>
          <a:lstStyle/>
          <a:p>
            <a:pPr>
              <a:lnSpc>
                <a:spcPct val="90000"/>
              </a:lnSpc>
              <a:buClr>
                <a:schemeClr val="tx1"/>
              </a:buClr>
              <a:buFontTx/>
              <a:buNone/>
            </a:pPr>
            <a:r>
              <a:rPr lang="it-IT" dirty="0" smtClean="0"/>
              <a:t>La potestà è limitata e il servizio sociale ha compiti di:</a:t>
            </a:r>
          </a:p>
          <a:p>
            <a:pPr>
              <a:lnSpc>
                <a:spcPct val="90000"/>
              </a:lnSpc>
              <a:buClr>
                <a:schemeClr val="tx1"/>
              </a:buClr>
            </a:pPr>
            <a:r>
              <a:rPr lang="it-IT" dirty="0" smtClean="0"/>
              <a:t>Coinvolgere tutti i servizi sanitari interessati per costruire un comune progetto di recupero attraverso l’attivazione di risorse materiali e immateriali</a:t>
            </a:r>
          </a:p>
          <a:p>
            <a:pPr>
              <a:lnSpc>
                <a:spcPct val="90000"/>
              </a:lnSpc>
              <a:buClr>
                <a:schemeClr val="tx1"/>
              </a:buClr>
            </a:pPr>
            <a:r>
              <a:rPr lang="it-IT" dirty="0" smtClean="0"/>
              <a:t>L’affidamento può prevedere l’allontanamento del minore con o senza il genitore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additive="base">
                                        <p:cTn id="7" dur="500" fill="hold"/>
                                        <p:tgtEl>
                                          <p:spTgt spid="59394"/>
                                        </p:tgtEl>
                                        <p:attrNameLst>
                                          <p:attrName>ppt_x</p:attrName>
                                        </p:attrNameLst>
                                      </p:cBhvr>
                                      <p:tavLst>
                                        <p:tav tm="0">
                                          <p:val>
                                            <p:strVal val="#ppt_x"/>
                                          </p:val>
                                        </p:tav>
                                        <p:tav tm="100000">
                                          <p:val>
                                            <p:strVal val="#ppt_x"/>
                                          </p:val>
                                        </p:tav>
                                      </p:tavLst>
                                    </p:anim>
                                    <p:anim calcmode="lin" valueType="num">
                                      <p:cBhvr additive="base">
                                        <p:cTn id="8" dur="500" fill="hold"/>
                                        <p:tgtEl>
                                          <p:spTgt spid="593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491">
                                            <p:txEl>
                                              <p:pRg st="0" end="0"/>
                                            </p:txEl>
                                          </p:spTgt>
                                        </p:tgtEl>
                                        <p:attrNameLst>
                                          <p:attrName>style.visibility</p:attrName>
                                        </p:attrNameLst>
                                      </p:cBhvr>
                                      <p:to>
                                        <p:strVal val="visible"/>
                                      </p:to>
                                    </p:set>
                                    <p:anim calcmode="lin" valueType="num">
                                      <p:cBhvr additive="base">
                                        <p:cTn id="13"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3491">
                                            <p:txEl>
                                              <p:pRg st="1" end="1"/>
                                            </p:txEl>
                                          </p:spTgt>
                                        </p:tgtEl>
                                        <p:attrNameLst>
                                          <p:attrName>style.visibility</p:attrName>
                                        </p:attrNameLst>
                                      </p:cBhvr>
                                      <p:to>
                                        <p:strVal val="visible"/>
                                      </p:to>
                                    </p:set>
                                    <p:anim calcmode="lin" valueType="num">
                                      <p:cBhvr additive="base">
                                        <p:cTn id="19"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4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3491">
                                            <p:txEl>
                                              <p:pRg st="2" end="2"/>
                                            </p:txEl>
                                          </p:spTgt>
                                        </p:tgtEl>
                                        <p:attrNameLst>
                                          <p:attrName>style.visibility</p:attrName>
                                        </p:attrNameLst>
                                      </p:cBhvr>
                                      <p:to>
                                        <p:strVal val="visible"/>
                                      </p:to>
                                    </p:set>
                                    <p:anim calcmode="lin" valueType="num">
                                      <p:cBhvr additive="base">
                                        <p:cTn id="25"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6349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320675"/>
            <a:ext cx="7228656" cy="444029"/>
          </a:xfrm>
        </p:spPr>
        <p:txBody>
          <a:bodyPr>
            <a:normAutofit fontScale="90000"/>
          </a:bodyPr>
          <a:lstStyle/>
          <a:p>
            <a:endParaRPr lang="it-IT" dirty="0"/>
          </a:p>
        </p:txBody>
      </p:sp>
      <p:sp>
        <p:nvSpPr>
          <p:cNvPr id="3" name="Segnaposto contenuto 2"/>
          <p:cNvSpPr>
            <a:spLocks noGrp="1"/>
          </p:cNvSpPr>
          <p:nvPr>
            <p:ph idx="1"/>
          </p:nvPr>
        </p:nvSpPr>
        <p:spPr>
          <a:xfrm>
            <a:off x="323528" y="764704"/>
            <a:ext cx="7372672" cy="5691659"/>
          </a:xfrm>
        </p:spPr>
        <p:txBody>
          <a:bodyPr/>
          <a:lstStyle/>
          <a:p>
            <a:pPr marL="342900" lvl="0" indent="-342900">
              <a:spcBef>
                <a:spcPct val="20000"/>
              </a:spcBef>
              <a:buClrTx/>
              <a:buSzTx/>
              <a:buFont typeface="Arial" charset="0"/>
              <a:buChar char="•"/>
            </a:pPr>
            <a:endParaRPr lang="it-IT" altLang="it-IT" sz="3200" dirty="0" smtClean="0">
              <a:solidFill>
                <a:prstClr val="black"/>
              </a:solidFill>
              <a:latin typeface="Calibri"/>
            </a:endParaRPr>
          </a:p>
          <a:p>
            <a:pPr marL="342900" lvl="0" indent="-342900">
              <a:spcBef>
                <a:spcPct val="20000"/>
              </a:spcBef>
              <a:buClrTx/>
              <a:buSzTx/>
              <a:buFont typeface="Arial" charset="0"/>
              <a:buChar char="•"/>
            </a:pPr>
            <a:r>
              <a:rPr lang="it-IT" altLang="it-IT" sz="3200" dirty="0" smtClean="0">
                <a:solidFill>
                  <a:prstClr val="black"/>
                </a:solidFill>
                <a:latin typeface="Calibri"/>
              </a:rPr>
              <a:t>1985 </a:t>
            </a:r>
            <a:r>
              <a:rPr lang="it-IT" altLang="it-IT" sz="3200" dirty="0">
                <a:solidFill>
                  <a:prstClr val="black"/>
                </a:solidFill>
                <a:latin typeface="Calibri"/>
              </a:rPr>
              <a:t>NY, ONU regole minime di Pechino</a:t>
            </a:r>
          </a:p>
          <a:p>
            <a:pPr marL="342900" lvl="0" indent="-342900">
              <a:spcBef>
                <a:spcPct val="20000"/>
              </a:spcBef>
              <a:buClrTx/>
              <a:buSzTx/>
              <a:buFont typeface="Arial" charset="0"/>
              <a:buChar char="•"/>
            </a:pPr>
            <a:r>
              <a:rPr lang="it-IT" altLang="it-IT" sz="3200" dirty="0">
                <a:solidFill>
                  <a:prstClr val="black"/>
                </a:solidFill>
                <a:latin typeface="Calibri"/>
              </a:rPr>
              <a:t>I minorenni non possono essere sottoposti a trattamenti penali contrari al loro diritto di educazione</a:t>
            </a:r>
          </a:p>
          <a:p>
            <a:pPr marL="342900" lvl="0" indent="-342900">
              <a:spcBef>
                <a:spcPct val="20000"/>
              </a:spcBef>
              <a:buClrTx/>
              <a:buSzTx/>
              <a:buFont typeface="Arial" charset="0"/>
              <a:buChar char="•"/>
            </a:pPr>
            <a:r>
              <a:rPr lang="it-IT" altLang="it-IT" sz="3200" dirty="0">
                <a:solidFill>
                  <a:prstClr val="black"/>
                </a:solidFill>
                <a:latin typeface="Calibri"/>
              </a:rPr>
              <a:t>1993 Aia, Adozione internazionale:</a:t>
            </a:r>
          </a:p>
          <a:p>
            <a:pPr marL="342900" lvl="0" indent="-342900">
              <a:spcBef>
                <a:spcPct val="20000"/>
              </a:spcBef>
              <a:buClrTx/>
              <a:buSzTx/>
              <a:buFont typeface="Arial" charset="0"/>
              <a:buChar char="•"/>
            </a:pPr>
            <a:r>
              <a:rPr lang="it-IT" altLang="it-IT" sz="3200" dirty="0">
                <a:solidFill>
                  <a:prstClr val="black"/>
                </a:solidFill>
                <a:latin typeface="Calibri"/>
              </a:rPr>
              <a:t>Prevede che si privilegi l’adozione nel paese di origine </a:t>
            </a:r>
          </a:p>
          <a:p>
            <a:endParaRPr lang="it-IT" dirty="0"/>
          </a:p>
        </p:txBody>
      </p:sp>
    </p:spTree>
    <p:extLst>
      <p:ext uri="{BB962C8B-B14F-4D97-AF65-F5344CB8AC3E}">
        <p14:creationId xmlns:p14="http://schemas.microsoft.com/office/powerpoint/2010/main" val="3499718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fontAlgn="auto">
              <a:spcAft>
                <a:spcPts val="0"/>
              </a:spcAft>
              <a:defRPr/>
            </a:pPr>
            <a:r>
              <a:rPr lang="it-IT" sz="3200" dirty="0" smtClean="0">
                <a:solidFill>
                  <a:schemeClr val="tx1"/>
                </a:solidFill>
              </a:rPr>
              <a:t>Dichiarazione di stato di abbandono materiale e morale</a:t>
            </a:r>
          </a:p>
        </p:txBody>
      </p:sp>
      <p:sp>
        <p:nvSpPr>
          <p:cNvPr id="64515" name="Rectangle 3"/>
          <p:cNvSpPr>
            <a:spLocks noGrp="1" noChangeArrowheads="1"/>
          </p:cNvSpPr>
          <p:nvPr>
            <p:ph idx="1"/>
          </p:nvPr>
        </p:nvSpPr>
        <p:spPr>
          <a:xfrm>
            <a:off x="468313" y="1628775"/>
            <a:ext cx="7704137" cy="4968875"/>
          </a:xfrm>
        </p:spPr>
        <p:txBody>
          <a:bodyPr/>
          <a:lstStyle/>
          <a:p>
            <a:pPr>
              <a:buClr>
                <a:schemeClr val="tx1"/>
              </a:buClr>
            </a:pPr>
            <a:r>
              <a:rPr lang="it-IT" dirty="0" smtClean="0"/>
              <a:t>Abbandono materiale: si verifica quando i genitori lasciano concretamente il figlio in stato di abbandono</a:t>
            </a:r>
          </a:p>
          <a:p>
            <a:pPr>
              <a:buClr>
                <a:schemeClr val="tx1"/>
              </a:buClr>
            </a:pPr>
            <a:r>
              <a:rPr lang="it-IT" dirty="0" smtClean="0"/>
              <a:t>Abbandono morale: si applica nei casi in cui il bambino presenta alla nascita crisi di astinenza o la madre mostra chiaramente disinteresse e incapacità grave a rispondere ai bisogni del figlio </a:t>
            </a:r>
          </a:p>
          <a:p>
            <a:pPr>
              <a:buClr>
                <a:schemeClr val="tx1"/>
              </a:buClr>
            </a:pP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 calcmode="lin" valueType="num">
                                      <p:cBhvr additive="base">
                                        <p:cTn id="7" dur="500" fill="hold"/>
                                        <p:tgtEl>
                                          <p:spTgt spid="60418"/>
                                        </p:tgtEl>
                                        <p:attrNameLst>
                                          <p:attrName>ppt_x</p:attrName>
                                        </p:attrNameLst>
                                      </p:cBhvr>
                                      <p:tavLst>
                                        <p:tav tm="0">
                                          <p:val>
                                            <p:strVal val="#ppt_x"/>
                                          </p:val>
                                        </p:tav>
                                        <p:tav tm="100000">
                                          <p:val>
                                            <p:strVal val="#ppt_x"/>
                                          </p:val>
                                        </p:tav>
                                      </p:tavLst>
                                    </p:anim>
                                    <p:anim calcmode="lin" valueType="num">
                                      <p:cBhvr additive="base">
                                        <p:cTn id="8" dur="500" fill="hold"/>
                                        <p:tgtEl>
                                          <p:spTgt spid="604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4515">
                                            <p:txEl>
                                              <p:pRg st="0" end="0"/>
                                            </p:txEl>
                                          </p:spTgt>
                                        </p:tgtEl>
                                        <p:attrNameLst>
                                          <p:attrName>style.visibility</p:attrName>
                                        </p:attrNameLst>
                                      </p:cBhvr>
                                      <p:to>
                                        <p:strVal val="visible"/>
                                      </p:to>
                                    </p:set>
                                    <p:anim calcmode="lin" valueType="num">
                                      <p:cBhvr additive="base">
                                        <p:cTn id="13" dur="500" fill="hold"/>
                                        <p:tgtEl>
                                          <p:spTgt spid="645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4515">
                                            <p:txEl>
                                              <p:pRg st="1" end="1"/>
                                            </p:txEl>
                                          </p:spTgt>
                                        </p:tgtEl>
                                        <p:attrNameLst>
                                          <p:attrName>style.visibility</p:attrName>
                                        </p:attrNameLst>
                                      </p:cBhvr>
                                      <p:to>
                                        <p:strVal val="visible"/>
                                      </p:to>
                                    </p:set>
                                    <p:anim calcmode="lin" valueType="num">
                                      <p:cBhvr additive="base">
                                        <p:cTn id="19" dur="500" fill="hold"/>
                                        <p:tgtEl>
                                          <p:spTgt spid="645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4515"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68313" y="274638"/>
            <a:ext cx="8218487" cy="993775"/>
          </a:xfrm>
        </p:spPr>
        <p:txBody>
          <a:bodyPr/>
          <a:lstStyle/>
          <a:p>
            <a:pPr fontAlgn="auto">
              <a:spcAft>
                <a:spcPts val="0"/>
              </a:spcAft>
              <a:defRPr/>
            </a:pPr>
            <a:r>
              <a:rPr lang="it-IT" dirty="0" smtClean="0">
                <a:solidFill>
                  <a:schemeClr val="tx1"/>
                </a:solidFill>
              </a:rPr>
              <a:t>Allontanamento del minore</a:t>
            </a:r>
          </a:p>
        </p:txBody>
      </p:sp>
      <p:sp>
        <p:nvSpPr>
          <p:cNvPr id="65539" name="Rectangle 3"/>
          <p:cNvSpPr>
            <a:spLocks noGrp="1" noChangeArrowheads="1"/>
          </p:cNvSpPr>
          <p:nvPr>
            <p:ph idx="1"/>
          </p:nvPr>
        </p:nvSpPr>
        <p:spPr>
          <a:xfrm>
            <a:off x="539750" y="1412875"/>
            <a:ext cx="7632700" cy="4713288"/>
          </a:xfrm>
        </p:spPr>
        <p:txBody>
          <a:bodyPr/>
          <a:lstStyle/>
          <a:p>
            <a:pPr>
              <a:buClr>
                <a:schemeClr val="tx1"/>
              </a:buClr>
              <a:buFontTx/>
              <a:buNone/>
            </a:pPr>
            <a:r>
              <a:rPr lang="it-IT" sz="2800" dirty="0" smtClean="0"/>
              <a:t>Si rende necessario quando:</a:t>
            </a:r>
          </a:p>
          <a:p>
            <a:pPr>
              <a:buClr>
                <a:schemeClr val="tx1"/>
              </a:buClr>
              <a:buFont typeface="Wingdings" pitchFamily="82" charset="2"/>
              <a:buChar char="Ø"/>
            </a:pPr>
            <a:r>
              <a:rPr lang="it-IT" sz="2800" dirty="0" smtClean="0"/>
              <a:t>viene negato lo stato di gravidanza o tenuto nascosto;</a:t>
            </a:r>
          </a:p>
          <a:p>
            <a:pPr>
              <a:buClr>
                <a:schemeClr val="tx1"/>
              </a:buClr>
              <a:buFont typeface="Wingdings" pitchFamily="82" charset="2"/>
              <a:buChar char="Ø"/>
            </a:pPr>
            <a:r>
              <a:rPr lang="it-IT" sz="2800" dirty="0" smtClean="0"/>
              <a:t>il bambino nasce in crisi di astinenza;</a:t>
            </a:r>
          </a:p>
          <a:p>
            <a:pPr>
              <a:buClr>
                <a:schemeClr val="tx1"/>
              </a:buClr>
              <a:buFont typeface="Wingdings" pitchFamily="82" charset="2"/>
              <a:buChar char="Ø"/>
            </a:pPr>
            <a:r>
              <a:rPr lang="it-IT" sz="2800" dirty="0" smtClean="0"/>
              <a:t>lo stile di vita della madre è inconciliabile con i bisogni del bambino;</a:t>
            </a:r>
          </a:p>
          <a:p>
            <a:pPr>
              <a:buClr>
                <a:schemeClr val="tx1"/>
              </a:buClr>
              <a:buFont typeface="Wingdings" pitchFamily="82" charset="2"/>
              <a:buChar char="Ø"/>
            </a:pPr>
            <a:r>
              <a:rPr lang="it-IT" sz="2800" dirty="0" smtClean="0"/>
              <a:t>mancano i presupposti minimi di </a:t>
            </a:r>
            <a:r>
              <a:rPr lang="it-IT" sz="2800" dirty="0" err="1" smtClean="0"/>
              <a:t>accudimento</a:t>
            </a:r>
            <a:endParaRPr lang="it-IT" sz="28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2"/>
                                        </p:tgtEl>
                                        <p:attrNameLst>
                                          <p:attrName>style.visibility</p:attrName>
                                        </p:attrNameLst>
                                      </p:cBhvr>
                                      <p:to>
                                        <p:strVal val="visible"/>
                                      </p:to>
                                    </p:set>
                                    <p:anim calcmode="lin" valueType="num">
                                      <p:cBhvr additive="base">
                                        <p:cTn id="7" dur="500" fill="hold"/>
                                        <p:tgtEl>
                                          <p:spTgt spid="61442"/>
                                        </p:tgtEl>
                                        <p:attrNameLst>
                                          <p:attrName>ppt_x</p:attrName>
                                        </p:attrNameLst>
                                      </p:cBhvr>
                                      <p:tavLst>
                                        <p:tav tm="0">
                                          <p:val>
                                            <p:strVal val="#ppt_x"/>
                                          </p:val>
                                        </p:tav>
                                        <p:tav tm="100000">
                                          <p:val>
                                            <p:strVal val="#ppt_x"/>
                                          </p:val>
                                        </p:tav>
                                      </p:tavLst>
                                    </p:anim>
                                    <p:anim calcmode="lin" valueType="num">
                                      <p:cBhvr additive="base">
                                        <p:cTn id="8" dur="500" fill="hold"/>
                                        <p:tgtEl>
                                          <p:spTgt spid="614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5539">
                                            <p:txEl>
                                              <p:pRg st="0" end="0"/>
                                            </p:txEl>
                                          </p:spTgt>
                                        </p:tgtEl>
                                        <p:attrNameLst>
                                          <p:attrName>style.visibility</p:attrName>
                                        </p:attrNameLst>
                                      </p:cBhvr>
                                      <p:to>
                                        <p:strVal val="visible"/>
                                      </p:to>
                                    </p:set>
                                    <p:anim calcmode="lin" valueType="num">
                                      <p:cBhvr additive="base">
                                        <p:cTn id="13"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5539">
                                            <p:txEl>
                                              <p:pRg st="1" end="1"/>
                                            </p:txEl>
                                          </p:spTgt>
                                        </p:tgtEl>
                                        <p:attrNameLst>
                                          <p:attrName>style.visibility</p:attrName>
                                        </p:attrNameLst>
                                      </p:cBhvr>
                                      <p:to>
                                        <p:strVal val="visible"/>
                                      </p:to>
                                    </p:set>
                                    <p:anim calcmode="lin" valueType="num">
                                      <p:cBhvr additive="base">
                                        <p:cTn id="19" dur="5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5539">
                                            <p:txEl>
                                              <p:pRg st="2" end="2"/>
                                            </p:txEl>
                                          </p:spTgt>
                                        </p:tgtEl>
                                        <p:attrNameLst>
                                          <p:attrName>style.visibility</p:attrName>
                                        </p:attrNameLst>
                                      </p:cBhvr>
                                      <p:to>
                                        <p:strVal val="visible"/>
                                      </p:to>
                                    </p:set>
                                    <p:anim calcmode="lin" valueType="num">
                                      <p:cBhvr additive="base">
                                        <p:cTn id="25"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5539">
                                            <p:txEl>
                                              <p:pRg st="3" end="3"/>
                                            </p:txEl>
                                          </p:spTgt>
                                        </p:tgtEl>
                                        <p:attrNameLst>
                                          <p:attrName>style.visibility</p:attrName>
                                        </p:attrNameLst>
                                      </p:cBhvr>
                                      <p:to>
                                        <p:strVal val="visible"/>
                                      </p:to>
                                    </p:set>
                                    <p:anim calcmode="lin" valueType="num">
                                      <p:cBhvr additive="base">
                                        <p:cTn id="31" dur="5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5539">
                                            <p:txEl>
                                              <p:pRg st="4" end="4"/>
                                            </p:txEl>
                                          </p:spTgt>
                                        </p:tgtEl>
                                        <p:attrNameLst>
                                          <p:attrName>style.visibility</p:attrName>
                                        </p:attrNameLst>
                                      </p:cBhvr>
                                      <p:to>
                                        <p:strVal val="visible"/>
                                      </p:to>
                                    </p:set>
                                    <p:anim calcmode="lin" valueType="num">
                                      <p:cBhvr additive="base">
                                        <p:cTn id="37" dur="5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55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P spid="65539"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4213" y="333375"/>
            <a:ext cx="8002587" cy="792163"/>
          </a:xfrm>
        </p:spPr>
        <p:txBody>
          <a:bodyPr>
            <a:normAutofit fontScale="90000"/>
          </a:bodyPr>
          <a:lstStyle/>
          <a:p>
            <a:pPr fontAlgn="auto">
              <a:spcAft>
                <a:spcPts val="0"/>
              </a:spcAft>
              <a:defRPr/>
            </a:pPr>
            <a:r>
              <a:rPr lang="it-IT" sz="4000" dirty="0" smtClean="0">
                <a:solidFill>
                  <a:schemeClr val="tx1"/>
                </a:solidFill>
              </a:rPr>
              <a:t/>
            </a:r>
            <a:br>
              <a:rPr lang="it-IT" sz="4000" dirty="0" smtClean="0">
                <a:solidFill>
                  <a:schemeClr val="tx1"/>
                </a:solidFill>
              </a:rPr>
            </a:br>
            <a:r>
              <a:rPr lang="it-IT" sz="4000" dirty="0" smtClean="0">
                <a:solidFill>
                  <a:schemeClr val="tx1"/>
                </a:solidFill>
              </a:rPr>
              <a:t/>
            </a:r>
            <a:br>
              <a:rPr lang="it-IT" sz="4000" dirty="0" smtClean="0">
                <a:solidFill>
                  <a:schemeClr val="tx1"/>
                </a:solidFill>
              </a:rPr>
            </a:br>
            <a:r>
              <a:rPr lang="it-IT" sz="4000" dirty="0" smtClean="0">
                <a:solidFill>
                  <a:schemeClr val="tx1"/>
                </a:solidFill>
              </a:rPr>
              <a:t>Interventi sostitutivi</a:t>
            </a:r>
          </a:p>
        </p:txBody>
      </p:sp>
      <p:sp>
        <p:nvSpPr>
          <p:cNvPr id="62467" name="Rectangle 3"/>
          <p:cNvSpPr>
            <a:spLocks noGrp="1" noChangeArrowheads="1"/>
          </p:cNvSpPr>
          <p:nvPr>
            <p:ph idx="1"/>
          </p:nvPr>
        </p:nvSpPr>
        <p:spPr>
          <a:xfrm>
            <a:off x="611188" y="1268413"/>
            <a:ext cx="7632700" cy="4857750"/>
          </a:xfrm>
        </p:spPr>
        <p:txBody>
          <a:bodyPr>
            <a:normAutofit/>
          </a:bodyPr>
          <a:lstStyle/>
          <a:p>
            <a:pPr marL="274320" indent="-274320" fontAlgn="auto">
              <a:spcAft>
                <a:spcPts val="0"/>
              </a:spcAft>
              <a:buFont typeface="Wingdings 2"/>
              <a:buChar char=""/>
              <a:defRPr/>
            </a:pPr>
            <a:r>
              <a:rPr lang="it-IT" sz="2800" dirty="0" smtClean="0"/>
              <a:t>Affidamento ai nonni quando:</a:t>
            </a:r>
          </a:p>
          <a:p>
            <a:pPr marL="274320" indent="-274320" fontAlgn="auto">
              <a:spcAft>
                <a:spcPts val="0"/>
              </a:spcAft>
              <a:buFont typeface="Wingdings" pitchFamily="82" charset="2"/>
              <a:buChar char="Ø"/>
              <a:defRPr/>
            </a:pPr>
            <a:r>
              <a:rPr lang="it-IT" sz="2800" dirty="0" smtClean="0"/>
              <a:t>Si è in presenza di nonni giovani e “competenti”</a:t>
            </a:r>
          </a:p>
          <a:p>
            <a:pPr marL="274320" indent="-274320" fontAlgn="auto">
              <a:spcAft>
                <a:spcPts val="0"/>
              </a:spcAft>
              <a:buFont typeface="Wingdings" pitchFamily="82" charset="2"/>
              <a:buChar char="Ø"/>
              <a:defRPr/>
            </a:pPr>
            <a:r>
              <a:rPr lang="it-IT" sz="2800" dirty="0" smtClean="0"/>
              <a:t>Si ha la garanzia che il coinvolgimento emotivo non influirà sui confini generazionali</a:t>
            </a:r>
          </a:p>
          <a:p>
            <a:pPr marL="274320" indent="-274320" fontAlgn="auto">
              <a:spcAft>
                <a:spcPts val="0"/>
              </a:spcAft>
              <a:buFont typeface="Wingdings" pitchFamily="82" charset="2"/>
              <a:buChar char="Ø"/>
              <a:defRPr/>
            </a:pPr>
            <a:r>
              <a:rPr lang="it-IT" sz="2800" dirty="0" smtClean="0"/>
              <a:t>Si ha la garanzia che non siano trascuranti come lo sono stati con la figlia</a:t>
            </a:r>
          </a:p>
          <a:p>
            <a:pPr marL="274320" indent="-274320" fontAlgn="auto">
              <a:spcAft>
                <a:spcPts val="0"/>
              </a:spcAft>
              <a:buFont typeface="Wingdings" pitchFamily="82" charset="2"/>
              <a:buChar char="Ø"/>
              <a:defRPr/>
            </a:pPr>
            <a:r>
              <a:rPr lang="it-IT" sz="2800" dirty="0" smtClean="0"/>
              <a:t>Si ha la garanzia che non utilizzeranno il nipote per riscattare una genitorialità fallita</a:t>
            </a:r>
          </a:p>
          <a:p>
            <a:pPr marL="274320" indent="-274320" fontAlgn="auto">
              <a:spcAft>
                <a:spcPts val="0"/>
              </a:spcAft>
              <a:buFont typeface="Wingdings" pitchFamily="82" charset="2"/>
              <a:buChar char="Ø"/>
              <a:defRPr/>
            </a:pPr>
            <a:r>
              <a:rPr lang="it-IT" sz="2800" dirty="0" smtClean="0"/>
              <a:t>Si ha la garanzia che il nipote non dovrà dimostrare che la madre è incapace</a:t>
            </a:r>
          </a:p>
          <a:p>
            <a:pPr marL="274320" indent="-274320" fontAlgn="auto">
              <a:spcAft>
                <a:spcPts val="0"/>
              </a:spcAft>
              <a:buFont typeface="Wingdings 2"/>
              <a:buChar char=""/>
              <a:defRPr/>
            </a:pPr>
            <a:endParaRPr lang="it-IT" sz="2800" dirty="0" smtClean="0"/>
          </a:p>
          <a:p>
            <a:pPr marL="274320" indent="-274320" fontAlgn="auto">
              <a:spcAft>
                <a:spcPts val="0"/>
              </a:spcAft>
              <a:buFont typeface="Wingdings 2"/>
              <a:buChar char=""/>
              <a:defRPr/>
            </a:pPr>
            <a:endParaRPr lang="it-IT" sz="28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additive="base">
                                        <p:cTn id="7" dur="500" fill="hold"/>
                                        <p:tgtEl>
                                          <p:spTgt spid="62466"/>
                                        </p:tgtEl>
                                        <p:attrNameLst>
                                          <p:attrName>ppt_x</p:attrName>
                                        </p:attrNameLst>
                                      </p:cBhvr>
                                      <p:tavLst>
                                        <p:tav tm="0">
                                          <p:val>
                                            <p:strVal val="#ppt_x"/>
                                          </p:val>
                                        </p:tav>
                                        <p:tav tm="100000">
                                          <p:val>
                                            <p:strVal val="#ppt_x"/>
                                          </p:val>
                                        </p:tav>
                                      </p:tavLst>
                                    </p:anim>
                                    <p:anim calcmode="lin" valueType="num">
                                      <p:cBhvr additive="base">
                                        <p:cTn id="8" dur="500" fill="hold"/>
                                        <p:tgtEl>
                                          <p:spTgt spid="624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0" end="0"/>
                                            </p:txEl>
                                          </p:spTgt>
                                        </p:tgtEl>
                                        <p:attrNameLst>
                                          <p:attrName>style.visibility</p:attrName>
                                        </p:attrNameLst>
                                      </p:cBhvr>
                                      <p:to>
                                        <p:strVal val="visible"/>
                                      </p:to>
                                    </p:set>
                                    <p:anim calcmode="lin" valueType="num">
                                      <p:cBhvr additive="base">
                                        <p:cTn id="13"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1" end="1"/>
                                            </p:txEl>
                                          </p:spTgt>
                                        </p:tgtEl>
                                        <p:attrNameLst>
                                          <p:attrName>style.visibility</p:attrName>
                                        </p:attrNameLst>
                                      </p:cBhvr>
                                      <p:to>
                                        <p:strVal val="visible"/>
                                      </p:to>
                                    </p:set>
                                    <p:anim calcmode="lin" valueType="num">
                                      <p:cBhvr additive="base">
                                        <p:cTn id="19"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2467">
                                            <p:txEl>
                                              <p:pRg st="2" end="2"/>
                                            </p:txEl>
                                          </p:spTgt>
                                        </p:tgtEl>
                                        <p:attrNameLst>
                                          <p:attrName>style.visibility</p:attrName>
                                        </p:attrNameLst>
                                      </p:cBhvr>
                                      <p:to>
                                        <p:strVal val="visible"/>
                                      </p:to>
                                    </p:set>
                                    <p:anim calcmode="lin" valueType="num">
                                      <p:cBhvr additive="base">
                                        <p:cTn id="25"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2467">
                                            <p:txEl>
                                              <p:pRg st="3" end="3"/>
                                            </p:txEl>
                                          </p:spTgt>
                                        </p:tgtEl>
                                        <p:attrNameLst>
                                          <p:attrName>style.visibility</p:attrName>
                                        </p:attrNameLst>
                                      </p:cBhvr>
                                      <p:to>
                                        <p:strVal val="visible"/>
                                      </p:to>
                                    </p:set>
                                    <p:anim calcmode="lin" valueType="num">
                                      <p:cBhvr additive="base">
                                        <p:cTn id="31" dur="5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24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2467">
                                            <p:txEl>
                                              <p:pRg st="4" end="4"/>
                                            </p:txEl>
                                          </p:spTgt>
                                        </p:tgtEl>
                                        <p:attrNameLst>
                                          <p:attrName>style.visibility</p:attrName>
                                        </p:attrNameLst>
                                      </p:cBhvr>
                                      <p:to>
                                        <p:strVal val="visible"/>
                                      </p:to>
                                    </p:set>
                                    <p:anim calcmode="lin" valueType="num">
                                      <p:cBhvr additive="base">
                                        <p:cTn id="37" dur="500" fill="hold"/>
                                        <p:tgtEl>
                                          <p:spTgt spid="6246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24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2467">
                                            <p:txEl>
                                              <p:pRg st="5" end="5"/>
                                            </p:txEl>
                                          </p:spTgt>
                                        </p:tgtEl>
                                        <p:attrNameLst>
                                          <p:attrName>style.visibility</p:attrName>
                                        </p:attrNameLst>
                                      </p:cBhvr>
                                      <p:to>
                                        <p:strVal val="visible"/>
                                      </p:to>
                                    </p:set>
                                    <p:anim calcmode="lin" valueType="num">
                                      <p:cBhvr additive="base">
                                        <p:cTn id="43" dur="500" fill="hold"/>
                                        <p:tgtEl>
                                          <p:spTgt spid="6246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246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P spid="62467"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68313" y="333375"/>
            <a:ext cx="8145462" cy="1008063"/>
          </a:xfrm>
        </p:spPr>
        <p:txBody>
          <a:bodyPr/>
          <a:lstStyle/>
          <a:p>
            <a:pPr fontAlgn="auto">
              <a:spcAft>
                <a:spcPts val="0"/>
              </a:spcAft>
              <a:defRPr/>
            </a:pPr>
            <a:r>
              <a:rPr lang="it-IT" dirty="0" smtClean="0">
                <a:solidFill>
                  <a:schemeClr val="tx1"/>
                </a:solidFill>
              </a:rPr>
              <a:t>Interventi sostitutivi</a:t>
            </a:r>
          </a:p>
        </p:txBody>
      </p:sp>
      <p:sp>
        <p:nvSpPr>
          <p:cNvPr id="67587" name="Rectangle 3"/>
          <p:cNvSpPr>
            <a:spLocks noGrp="1" noChangeArrowheads="1"/>
          </p:cNvSpPr>
          <p:nvPr>
            <p:ph idx="1"/>
          </p:nvPr>
        </p:nvSpPr>
        <p:spPr>
          <a:xfrm>
            <a:off x="539750" y="1412875"/>
            <a:ext cx="8147050" cy="4752975"/>
          </a:xfrm>
        </p:spPr>
        <p:txBody>
          <a:bodyPr/>
          <a:lstStyle/>
          <a:p>
            <a:pPr>
              <a:buFontTx/>
              <a:buNone/>
            </a:pPr>
            <a:r>
              <a:rPr lang="it-IT" dirty="0" smtClean="0"/>
              <a:t>Se non ci sono le condizioni minime:</a:t>
            </a:r>
          </a:p>
          <a:p>
            <a:r>
              <a:rPr lang="it-IT" dirty="0" smtClean="0"/>
              <a:t>Affidamento extra-familiare</a:t>
            </a:r>
          </a:p>
          <a:p>
            <a:endParaRPr lang="it-IT" dirty="0" smtClean="0"/>
          </a:p>
          <a:p>
            <a:endParaRPr lang="it-IT" dirty="0" smtClean="0"/>
          </a:p>
          <a:p>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ppt_x"/>
                                          </p:val>
                                        </p:tav>
                                        <p:tav tm="100000">
                                          <p:val>
                                            <p:strVal val="#ppt_x"/>
                                          </p:val>
                                        </p:tav>
                                      </p:tavLst>
                                    </p:anim>
                                    <p:anim calcmode="lin" valueType="num">
                                      <p:cBhvr additive="base">
                                        <p:cTn id="8" dur="500" fill="hold"/>
                                        <p:tgtEl>
                                          <p:spTgt spid="634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587">
                                            <p:txEl>
                                              <p:pRg st="0" end="0"/>
                                            </p:txEl>
                                          </p:spTgt>
                                        </p:tgtEl>
                                        <p:attrNameLst>
                                          <p:attrName>style.visibility</p:attrName>
                                        </p:attrNameLst>
                                      </p:cBhvr>
                                      <p:to>
                                        <p:strVal val="visible"/>
                                      </p:to>
                                    </p:set>
                                    <p:anim calcmode="lin" valueType="num">
                                      <p:cBhvr additive="base">
                                        <p:cTn id="13" dur="5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7587">
                                            <p:txEl>
                                              <p:pRg st="1" end="1"/>
                                            </p:txEl>
                                          </p:spTgt>
                                        </p:tgtEl>
                                        <p:attrNameLst>
                                          <p:attrName>style.visibility</p:attrName>
                                        </p:attrNameLst>
                                      </p:cBhvr>
                                      <p:to>
                                        <p:strVal val="visible"/>
                                      </p:to>
                                    </p:set>
                                    <p:anim calcmode="lin" valueType="num">
                                      <p:cBhvr additive="base">
                                        <p:cTn id="19"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7587"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827088" y="333375"/>
            <a:ext cx="7859712" cy="1008063"/>
          </a:xfrm>
        </p:spPr>
        <p:txBody>
          <a:bodyPr/>
          <a:lstStyle/>
          <a:p>
            <a:pPr fontAlgn="auto">
              <a:spcAft>
                <a:spcPts val="0"/>
              </a:spcAft>
              <a:defRPr/>
            </a:pPr>
            <a:r>
              <a:rPr lang="it-IT" dirty="0" smtClean="0">
                <a:solidFill>
                  <a:schemeClr val="tx1"/>
                </a:solidFill>
              </a:rPr>
              <a:t>Collocamento madre-figlio</a:t>
            </a:r>
          </a:p>
        </p:txBody>
      </p:sp>
      <p:sp>
        <p:nvSpPr>
          <p:cNvPr id="68611" name="Rectangle 3"/>
          <p:cNvSpPr>
            <a:spLocks noGrp="1" noChangeArrowheads="1"/>
          </p:cNvSpPr>
          <p:nvPr>
            <p:ph idx="1"/>
          </p:nvPr>
        </p:nvSpPr>
        <p:spPr>
          <a:xfrm>
            <a:off x="468313" y="1484313"/>
            <a:ext cx="7704137" cy="4752975"/>
          </a:xfrm>
        </p:spPr>
        <p:txBody>
          <a:bodyPr/>
          <a:lstStyle/>
          <a:p>
            <a:pPr>
              <a:lnSpc>
                <a:spcPct val="90000"/>
              </a:lnSpc>
              <a:buFontTx/>
              <a:buNone/>
            </a:pPr>
            <a:r>
              <a:rPr lang="it-IT" dirty="0" smtClean="0"/>
              <a:t>Quando:</a:t>
            </a:r>
          </a:p>
          <a:p>
            <a:pPr>
              <a:lnSpc>
                <a:spcPct val="90000"/>
              </a:lnSpc>
            </a:pPr>
            <a:r>
              <a:rPr lang="it-IT" dirty="0" smtClean="0"/>
              <a:t>Presenza di elementi predittivi positivi;</a:t>
            </a:r>
          </a:p>
          <a:p>
            <a:pPr>
              <a:lnSpc>
                <a:spcPct val="90000"/>
              </a:lnSpc>
            </a:pPr>
            <a:r>
              <a:rPr lang="it-IT" dirty="0" smtClean="0"/>
              <a:t>Reale, e non formale, adesione della madre al progetto;</a:t>
            </a:r>
          </a:p>
          <a:p>
            <a:pPr>
              <a:lnSpc>
                <a:spcPct val="90000"/>
              </a:lnSpc>
            </a:pPr>
            <a:r>
              <a:rPr lang="it-IT" dirty="0" smtClean="0"/>
              <a:t>Reale, e non formale, consapevolezza dei propri limiti;</a:t>
            </a:r>
          </a:p>
          <a:p>
            <a:pPr>
              <a:lnSpc>
                <a:spcPct val="90000"/>
              </a:lnSpc>
            </a:pPr>
            <a:r>
              <a:rPr lang="it-IT" dirty="0" smtClean="0"/>
              <a:t> Reale possibilità che il progetto possa raggiungere gli obiettivi prefissati nei tempi adeguati ai bisogni dei minori; </a:t>
            </a:r>
          </a:p>
          <a:p>
            <a:pPr>
              <a:lnSpc>
                <a:spcPct val="90000"/>
              </a:lnSpc>
            </a:pP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additive="base">
                                        <p:cTn id="7" dur="500" fill="hold"/>
                                        <p:tgtEl>
                                          <p:spTgt spid="64514"/>
                                        </p:tgtEl>
                                        <p:attrNameLst>
                                          <p:attrName>ppt_x</p:attrName>
                                        </p:attrNameLst>
                                      </p:cBhvr>
                                      <p:tavLst>
                                        <p:tav tm="0">
                                          <p:val>
                                            <p:strVal val="#ppt_x"/>
                                          </p:val>
                                        </p:tav>
                                        <p:tav tm="100000">
                                          <p:val>
                                            <p:strVal val="#ppt_x"/>
                                          </p:val>
                                        </p:tav>
                                      </p:tavLst>
                                    </p:anim>
                                    <p:anim calcmode="lin" valueType="num">
                                      <p:cBhvr additive="base">
                                        <p:cTn id="8" dur="500" fill="hold"/>
                                        <p:tgtEl>
                                          <p:spTgt spid="645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1">
                                            <p:txEl>
                                              <p:pRg st="0" end="0"/>
                                            </p:txEl>
                                          </p:spTgt>
                                        </p:tgtEl>
                                        <p:attrNameLst>
                                          <p:attrName>style.visibility</p:attrName>
                                        </p:attrNameLst>
                                      </p:cBhvr>
                                      <p:to>
                                        <p:strVal val="visible"/>
                                      </p:to>
                                    </p:set>
                                    <p:anim calcmode="lin" valueType="num">
                                      <p:cBhvr additive="base">
                                        <p:cTn id="13"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611">
                                            <p:txEl>
                                              <p:pRg st="1" end="1"/>
                                            </p:txEl>
                                          </p:spTgt>
                                        </p:tgtEl>
                                        <p:attrNameLst>
                                          <p:attrName>style.visibility</p:attrName>
                                        </p:attrNameLst>
                                      </p:cBhvr>
                                      <p:to>
                                        <p:strVal val="visible"/>
                                      </p:to>
                                    </p:set>
                                    <p:anim calcmode="lin" valueType="num">
                                      <p:cBhvr additive="base">
                                        <p:cTn id="19"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8611">
                                            <p:txEl>
                                              <p:pRg st="2" end="2"/>
                                            </p:txEl>
                                          </p:spTgt>
                                        </p:tgtEl>
                                        <p:attrNameLst>
                                          <p:attrName>style.visibility</p:attrName>
                                        </p:attrNameLst>
                                      </p:cBhvr>
                                      <p:to>
                                        <p:strVal val="visible"/>
                                      </p:to>
                                    </p:set>
                                    <p:anim calcmode="lin" valueType="num">
                                      <p:cBhvr additive="base">
                                        <p:cTn id="25"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8611">
                                            <p:txEl>
                                              <p:pRg st="3" end="3"/>
                                            </p:txEl>
                                          </p:spTgt>
                                        </p:tgtEl>
                                        <p:attrNameLst>
                                          <p:attrName>style.visibility</p:attrName>
                                        </p:attrNameLst>
                                      </p:cBhvr>
                                      <p:to>
                                        <p:strVal val="visible"/>
                                      </p:to>
                                    </p:set>
                                    <p:anim calcmode="lin" valueType="num">
                                      <p:cBhvr additive="base">
                                        <p:cTn id="31"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86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8611">
                                            <p:txEl>
                                              <p:pRg st="4" end="4"/>
                                            </p:txEl>
                                          </p:spTgt>
                                        </p:tgtEl>
                                        <p:attrNameLst>
                                          <p:attrName>style.visibility</p:attrName>
                                        </p:attrNameLst>
                                      </p:cBhvr>
                                      <p:to>
                                        <p:strVal val="visible"/>
                                      </p:to>
                                    </p:set>
                                    <p:anim calcmode="lin" valueType="num">
                                      <p:cBhvr additive="base">
                                        <p:cTn id="37"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86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8611"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8313" y="333375"/>
            <a:ext cx="8218487" cy="863600"/>
          </a:xfrm>
        </p:spPr>
        <p:txBody>
          <a:bodyPr/>
          <a:lstStyle/>
          <a:p>
            <a:pPr fontAlgn="auto">
              <a:spcAft>
                <a:spcPts val="0"/>
              </a:spcAft>
              <a:defRPr/>
            </a:pPr>
            <a:r>
              <a:rPr lang="it-IT" dirty="0" smtClean="0">
                <a:solidFill>
                  <a:schemeClr val="tx1"/>
                </a:solidFill>
              </a:rPr>
              <a:t>Collocamento madre-figlio</a:t>
            </a:r>
          </a:p>
        </p:txBody>
      </p:sp>
      <p:sp>
        <p:nvSpPr>
          <p:cNvPr id="69635" name="Rectangle 3"/>
          <p:cNvSpPr>
            <a:spLocks noGrp="1" noChangeArrowheads="1"/>
          </p:cNvSpPr>
          <p:nvPr>
            <p:ph idx="1"/>
          </p:nvPr>
        </p:nvSpPr>
        <p:spPr/>
        <p:txBody>
          <a:bodyPr/>
          <a:lstStyle/>
          <a:p>
            <a:pPr>
              <a:lnSpc>
                <a:spcPct val="90000"/>
              </a:lnSpc>
            </a:pPr>
            <a:r>
              <a:rPr lang="it-IT" dirty="0" smtClean="0"/>
              <a:t>Costante rapporto fra il servizio sociale, rappresentante dell’Ente affidatario, e la madre (ruolo di controllo);</a:t>
            </a:r>
          </a:p>
          <a:p>
            <a:pPr>
              <a:lnSpc>
                <a:spcPct val="90000"/>
              </a:lnSpc>
            </a:pPr>
            <a:r>
              <a:rPr lang="it-IT" dirty="0" smtClean="0"/>
              <a:t>Costante rapporto fra il servizio sociale e la direzione della struttura (ruolo di aiuto-controllo);</a:t>
            </a:r>
          </a:p>
          <a:p>
            <a:pPr>
              <a:lnSpc>
                <a:spcPct val="90000"/>
              </a:lnSpc>
            </a:pPr>
            <a:r>
              <a:rPr lang="it-IT" dirty="0" smtClean="0"/>
              <a:t>Costante verifica delle condizioni del minore (ruolo di aiuto)</a:t>
            </a:r>
          </a:p>
          <a:p>
            <a:pPr>
              <a:lnSpc>
                <a:spcPct val="90000"/>
              </a:lnSpc>
            </a:pPr>
            <a:endParaRPr lang="it-IT"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additive="base">
                                        <p:cTn id="7" dur="500" fill="hold"/>
                                        <p:tgtEl>
                                          <p:spTgt spid="65538"/>
                                        </p:tgtEl>
                                        <p:attrNameLst>
                                          <p:attrName>ppt_x</p:attrName>
                                        </p:attrNameLst>
                                      </p:cBhvr>
                                      <p:tavLst>
                                        <p:tav tm="0">
                                          <p:val>
                                            <p:strVal val="#ppt_x"/>
                                          </p:val>
                                        </p:tav>
                                        <p:tav tm="100000">
                                          <p:val>
                                            <p:strVal val="#ppt_x"/>
                                          </p:val>
                                        </p:tav>
                                      </p:tavLst>
                                    </p:anim>
                                    <p:anim calcmode="lin" valueType="num">
                                      <p:cBhvr additive="base">
                                        <p:cTn id="8" dur="500" fill="hold"/>
                                        <p:tgtEl>
                                          <p:spTgt spid="655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9635">
                                            <p:txEl>
                                              <p:pRg st="0" end="0"/>
                                            </p:txEl>
                                          </p:spTgt>
                                        </p:tgtEl>
                                        <p:attrNameLst>
                                          <p:attrName>style.visibility</p:attrName>
                                        </p:attrNameLst>
                                      </p:cBhvr>
                                      <p:to>
                                        <p:strVal val="visible"/>
                                      </p:to>
                                    </p:set>
                                    <p:anim calcmode="lin" valueType="num">
                                      <p:cBhvr additive="base">
                                        <p:cTn id="13"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9635">
                                            <p:txEl>
                                              <p:pRg st="1" end="1"/>
                                            </p:txEl>
                                          </p:spTgt>
                                        </p:tgtEl>
                                        <p:attrNameLst>
                                          <p:attrName>style.visibility</p:attrName>
                                        </p:attrNameLst>
                                      </p:cBhvr>
                                      <p:to>
                                        <p:strVal val="visible"/>
                                      </p:to>
                                    </p:set>
                                    <p:anim calcmode="lin" valueType="num">
                                      <p:cBhvr additive="base">
                                        <p:cTn id="19"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9635">
                                            <p:txEl>
                                              <p:pRg st="2" end="2"/>
                                            </p:txEl>
                                          </p:spTgt>
                                        </p:tgtEl>
                                        <p:attrNameLst>
                                          <p:attrName>style.visibility</p:attrName>
                                        </p:attrNameLst>
                                      </p:cBhvr>
                                      <p:to>
                                        <p:strVal val="visible"/>
                                      </p:to>
                                    </p:set>
                                    <p:anim calcmode="lin" valueType="num">
                                      <p:cBhvr additive="base">
                                        <p:cTn id="25"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9635"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fontAlgn="auto">
              <a:spcAft>
                <a:spcPts val="0"/>
              </a:spcAft>
              <a:defRPr/>
            </a:pPr>
            <a:r>
              <a:rPr lang="it-IT" dirty="0" smtClean="0">
                <a:solidFill>
                  <a:schemeClr val="tx1"/>
                </a:solidFill>
              </a:rPr>
              <a:t>Collocamento madre-figlio</a:t>
            </a:r>
          </a:p>
        </p:txBody>
      </p:sp>
      <p:sp>
        <p:nvSpPr>
          <p:cNvPr id="70659" name="Rectangle 3"/>
          <p:cNvSpPr>
            <a:spLocks noGrp="1" noChangeArrowheads="1"/>
          </p:cNvSpPr>
          <p:nvPr>
            <p:ph idx="1"/>
          </p:nvPr>
        </p:nvSpPr>
        <p:spPr/>
        <p:txBody>
          <a:bodyPr/>
          <a:lstStyle/>
          <a:p>
            <a:r>
              <a:rPr lang="it-IT" dirty="0" smtClean="0"/>
              <a:t>Aiutare la madre ad assumersi delle responsabilità nei confronti del figlio;</a:t>
            </a:r>
          </a:p>
          <a:p>
            <a:r>
              <a:rPr lang="it-IT" dirty="0" smtClean="0"/>
              <a:t>Aiutare la madre a orientare il suo progetto di vita;</a:t>
            </a:r>
          </a:p>
          <a:p>
            <a:r>
              <a:rPr lang="it-IT" dirty="0" smtClean="0"/>
              <a:t>Offrire alla madre un supporto finalizzato a migliorare le sue capacità </a:t>
            </a:r>
            <a:r>
              <a:rPr lang="it-IT" dirty="0" err="1" smtClean="0"/>
              <a:t>accuditive</a:t>
            </a:r>
            <a:r>
              <a:rPr lang="it-IT" dirty="0" smtClean="0"/>
              <a:t> e relazionali;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additive="base">
                                        <p:cTn id="7" dur="500" fill="hold"/>
                                        <p:tgtEl>
                                          <p:spTgt spid="66562"/>
                                        </p:tgtEl>
                                        <p:attrNameLst>
                                          <p:attrName>ppt_x</p:attrName>
                                        </p:attrNameLst>
                                      </p:cBhvr>
                                      <p:tavLst>
                                        <p:tav tm="0">
                                          <p:val>
                                            <p:strVal val="#ppt_x"/>
                                          </p:val>
                                        </p:tav>
                                        <p:tav tm="100000">
                                          <p:val>
                                            <p:strVal val="#ppt_x"/>
                                          </p:val>
                                        </p:tav>
                                      </p:tavLst>
                                    </p:anim>
                                    <p:anim calcmode="lin" valueType="num">
                                      <p:cBhvr additive="base">
                                        <p:cTn id="8" dur="500" fill="hold"/>
                                        <p:tgtEl>
                                          <p:spTgt spid="665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 calcmode="lin" valueType="num">
                                      <p:cBhvr additive="base">
                                        <p:cTn id="13"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0659">
                                            <p:txEl>
                                              <p:pRg st="1" end="1"/>
                                            </p:txEl>
                                          </p:spTgt>
                                        </p:tgtEl>
                                        <p:attrNameLst>
                                          <p:attrName>style.visibility</p:attrName>
                                        </p:attrNameLst>
                                      </p:cBhvr>
                                      <p:to>
                                        <p:strVal val="visible"/>
                                      </p:to>
                                    </p:set>
                                    <p:anim calcmode="lin" valueType="num">
                                      <p:cBhvr additive="base">
                                        <p:cTn id="19"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0659">
                                            <p:txEl>
                                              <p:pRg st="2" end="2"/>
                                            </p:txEl>
                                          </p:spTgt>
                                        </p:tgtEl>
                                        <p:attrNameLst>
                                          <p:attrName>style.visibility</p:attrName>
                                        </p:attrNameLst>
                                      </p:cBhvr>
                                      <p:to>
                                        <p:strVal val="visible"/>
                                      </p:to>
                                    </p:set>
                                    <p:anim calcmode="lin" valueType="num">
                                      <p:cBhvr additive="base">
                                        <p:cTn id="25"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70659"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39750" y="549275"/>
            <a:ext cx="8147050" cy="647700"/>
          </a:xfrm>
        </p:spPr>
        <p:txBody>
          <a:bodyPr/>
          <a:lstStyle/>
          <a:p>
            <a:pPr fontAlgn="auto">
              <a:spcAft>
                <a:spcPts val="0"/>
              </a:spcAft>
              <a:defRPr/>
            </a:pPr>
            <a:r>
              <a:rPr lang="it-IT" sz="4000" dirty="0" smtClean="0">
                <a:solidFill>
                  <a:schemeClr val="tx1"/>
                </a:solidFill>
              </a:rPr>
              <a:t>Il decreto è terapeutico se</a:t>
            </a:r>
          </a:p>
        </p:txBody>
      </p:sp>
      <p:sp>
        <p:nvSpPr>
          <p:cNvPr id="71683" name="Rectangle 3"/>
          <p:cNvSpPr>
            <a:spLocks noGrp="1" noChangeArrowheads="1"/>
          </p:cNvSpPr>
          <p:nvPr>
            <p:ph idx="1"/>
          </p:nvPr>
        </p:nvSpPr>
        <p:spPr/>
        <p:txBody>
          <a:bodyPr>
            <a:normAutofit/>
          </a:bodyPr>
          <a:lstStyle/>
          <a:p>
            <a:pPr>
              <a:lnSpc>
                <a:spcPct val="90000"/>
              </a:lnSpc>
              <a:buClr>
                <a:schemeClr val="tx1"/>
              </a:buClr>
            </a:pPr>
            <a:r>
              <a:rPr lang="it-IT" sz="2800" dirty="0" smtClean="0"/>
              <a:t>Il “tempo” della madre si concilia con il “tempo del bambino”</a:t>
            </a:r>
          </a:p>
          <a:p>
            <a:pPr>
              <a:lnSpc>
                <a:spcPct val="90000"/>
              </a:lnSpc>
              <a:buClr>
                <a:schemeClr val="tx1"/>
              </a:buClr>
            </a:pPr>
            <a:r>
              <a:rPr lang="it-IT" sz="2800" dirty="0" smtClean="0"/>
              <a:t>L’operatore diventa punto di riferimento</a:t>
            </a:r>
          </a:p>
          <a:p>
            <a:pPr>
              <a:lnSpc>
                <a:spcPct val="90000"/>
              </a:lnSpc>
              <a:buClr>
                <a:schemeClr val="tx1"/>
              </a:buClr>
            </a:pPr>
            <a:r>
              <a:rPr lang="it-IT" sz="2800" dirty="0" smtClean="0"/>
              <a:t>Il “potere” deriva dalla “competenza”</a:t>
            </a:r>
          </a:p>
          <a:p>
            <a:pPr>
              <a:lnSpc>
                <a:spcPct val="90000"/>
              </a:lnSpc>
              <a:buClr>
                <a:schemeClr val="tx1"/>
              </a:buClr>
            </a:pPr>
            <a:r>
              <a:rPr lang="it-IT" sz="2800" dirty="0" smtClean="0"/>
              <a:t>Il “potere” è </a:t>
            </a:r>
            <a:r>
              <a:rPr lang="it-IT" sz="2800" dirty="0" err="1" smtClean="0"/>
              <a:t>ricompensatorio</a:t>
            </a:r>
            <a:endParaRPr lang="it-IT" sz="2800" dirty="0" smtClean="0"/>
          </a:p>
          <a:p>
            <a:pPr>
              <a:lnSpc>
                <a:spcPct val="90000"/>
              </a:lnSpc>
              <a:buClr>
                <a:schemeClr val="tx1"/>
              </a:buClr>
            </a:pPr>
            <a:r>
              <a:rPr lang="it-IT" sz="2800" dirty="0" smtClean="0"/>
              <a:t>Il “potere” è coercitivo</a:t>
            </a:r>
          </a:p>
          <a:p>
            <a:pPr>
              <a:lnSpc>
                <a:spcPct val="90000"/>
              </a:lnSpc>
              <a:buClr>
                <a:schemeClr val="tx1"/>
              </a:buClr>
            </a:pPr>
            <a:r>
              <a:rPr lang="it-IT" sz="2800" dirty="0" smtClean="0"/>
              <a:t>Il “potere” è derivato da formale legittimazione</a:t>
            </a:r>
          </a:p>
          <a:p>
            <a:pPr>
              <a:lnSpc>
                <a:spcPct val="90000"/>
              </a:lnSpc>
              <a:buClr>
                <a:schemeClr val="tx1"/>
              </a:buClr>
            </a:pPr>
            <a:r>
              <a:rPr lang="it-IT" sz="2800" dirty="0" smtClean="0"/>
              <a:t>Il “potere” è capace di negoziare decisioni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additive="base">
                                        <p:cTn id="7" dur="500" fill="hold"/>
                                        <p:tgtEl>
                                          <p:spTgt spid="67586"/>
                                        </p:tgtEl>
                                        <p:attrNameLst>
                                          <p:attrName>ppt_x</p:attrName>
                                        </p:attrNameLst>
                                      </p:cBhvr>
                                      <p:tavLst>
                                        <p:tav tm="0">
                                          <p:val>
                                            <p:strVal val="#ppt_x"/>
                                          </p:val>
                                        </p:tav>
                                        <p:tav tm="100000">
                                          <p:val>
                                            <p:strVal val="#ppt_x"/>
                                          </p:val>
                                        </p:tav>
                                      </p:tavLst>
                                    </p:anim>
                                    <p:anim calcmode="lin" valueType="num">
                                      <p:cBhvr additive="base">
                                        <p:cTn id="8" dur="500" fill="hold"/>
                                        <p:tgtEl>
                                          <p:spTgt spid="675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683">
                                            <p:txEl>
                                              <p:pRg st="0" end="0"/>
                                            </p:txEl>
                                          </p:spTgt>
                                        </p:tgtEl>
                                        <p:attrNameLst>
                                          <p:attrName>style.visibility</p:attrName>
                                        </p:attrNameLst>
                                      </p:cBhvr>
                                      <p:to>
                                        <p:strVal val="visible"/>
                                      </p:to>
                                    </p:set>
                                    <p:anim calcmode="lin" valueType="num">
                                      <p:cBhvr additive="base">
                                        <p:cTn id="13"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683">
                                            <p:txEl>
                                              <p:pRg st="1" end="1"/>
                                            </p:txEl>
                                          </p:spTgt>
                                        </p:tgtEl>
                                        <p:attrNameLst>
                                          <p:attrName>style.visibility</p:attrName>
                                        </p:attrNameLst>
                                      </p:cBhvr>
                                      <p:to>
                                        <p:strVal val="visible"/>
                                      </p:to>
                                    </p:set>
                                    <p:anim calcmode="lin" valueType="num">
                                      <p:cBhvr additive="base">
                                        <p:cTn id="19"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6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683">
                                            <p:txEl>
                                              <p:pRg st="2" end="2"/>
                                            </p:txEl>
                                          </p:spTgt>
                                        </p:tgtEl>
                                        <p:attrNameLst>
                                          <p:attrName>style.visibility</p:attrName>
                                        </p:attrNameLst>
                                      </p:cBhvr>
                                      <p:to>
                                        <p:strVal val="visible"/>
                                      </p:to>
                                    </p:set>
                                    <p:anim calcmode="lin" valueType="num">
                                      <p:cBhvr additive="base">
                                        <p:cTn id="25" dur="5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683">
                                            <p:txEl>
                                              <p:pRg st="3" end="3"/>
                                            </p:txEl>
                                          </p:spTgt>
                                        </p:tgtEl>
                                        <p:attrNameLst>
                                          <p:attrName>style.visibility</p:attrName>
                                        </p:attrNameLst>
                                      </p:cBhvr>
                                      <p:to>
                                        <p:strVal val="visible"/>
                                      </p:to>
                                    </p:set>
                                    <p:anim calcmode="lin" valueType="num">
                                      <p:cBhvr additive="base">
                                        <p:cTn id="31" dur="5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6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683">
                                            <p:txEl>
                                              <p:pRg st="4" end="4"/>
                                            </p:txEl>
                                          </p:spTgt>
                                        </p:tgtEl>
                                        <p:attrNameLst>
                                          <p:attrName>style.visibility</p:attrName>
                                        </p:attrNameLst>
                                      </p:cBhvr>
                                      <p:to>
                                        <p:strVal val="visible"/>
                                      </p:to>
                                    </p:set>
                                    <p:anim calcmode="lin" valueType="num">
                                      <p:cBhvr additive="base">
                                        <p:cTn id="37" dur="500" fill="hold"/>
                                        <p:tgtEl>
                                          <p:spTgt spid="7168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6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683">
                                            <p:txEl>
                                              <p:pRg st="5" end="5"/>
                                            </p:txEl>
                                          </p:spTgt>
                                        </p:tgtEl>
                                        <p:attrNameLst>
                                          <p:attrName>style.visibility</p:attrName>
                                        </p:attrNameLst>
                                      </p:cBhvr>
                                      <p:to>
                                        <p:strVal val="visible"/>
                                      </p:to>
                                    </p:set>
                                    <p:anim calcmode="lin" valueType="num">
                                      <p:cBhvr additive="base">
                                        <p:cTn id="43" dur="500" fill="hold"/>
                                        <p:tgtEl>
                                          <p:spTgt spid="7168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6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683">
                                            <p:txEl>
                                              <p:pRg st="6" end="6"/>
                                            </p:txEl>
                                          </p:spTgt>
                                        </p:tgtEl>
                                        <p:attrNameLst>
                                          <p:attrName>style.visibility</p:attrName>
                                        </p:attrNameLst>
                                      </p:cBhvr>
                                      <p:to>
                                        <p:strVal val="visible"/>
                                      </p:to>
                                    </p:set>
                                    <p:anim calcmode="lin" valueType="num">
                                      <p:cBhvr additive="base">
                                        <p:cTn id="49" dur="500" fill="hold"/>
                                        <p:tgtEl>
                                          <p:spTgt spid="7168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6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71683"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39750" y="274638"/>
            <a:ext cx="8147050" cy="922337"/>
          </a:xfrm>
        </p:spPr>
        <p:txBody>
          <a:bodyPr/>
          <a:lstStyle/>
          <a:p>
            <a:pPr fontAlgn="auto">
              <a:spcAft>
                <a:spcPts val="0"/>
              </a:spcAft>
              <a:defRPr/>
            </a:pPr>
            <a:r>
              <a:rPr lang="it-IT" dirty="0" smtClean="0">
                <a:solidFill>
                  <a:schemeClr val="tx1"/>
                </a:solidFill>
              </a:rPr>
              <a:t>Il decreto è terapeutico se</a:t>
            </a:r>
          </a:p>
        </p:txBody>
      </p:sp>
      <p:sp>
        <p:nvSpPr>
          <p:cNvPr id="72707" name="Rectangle 3"/>
          <p:cNvSpPr>
            <a:spLocks noGrp="1" noChangeArrowheads="1"/>
          </p:cNvSpPr>
          <p:nvPr>
            <p:ph idx="1"/>
          </p:nvPr>
        </p:nvSpPr>
        <p:spPr>
          <a:xfrm>
            <a:off x="611188" y="1700213"/>
            <a:ext cx="7632700" cy="4425950"/>
          </a:xfrm>
        </p:spPr>
        <p:txBody>
          <a:bodyPr/>
          <a:lstStyle/>
          <a:p>
            <a:pPr>
              <a:lnSpc>
                <a:spcPct val="110000"/>
              </a:lnSpc>
              <a:buClr>
                <a:schemeClr val="tx1"/>
              </a:buClr>
            </a:pPr>
            <a:r>
              <a:rPr lang="it-IT" sz="2800" dirty="0" smtClean="0"/>
              <a:t>Le due dimensioni si mantengono nel giusto equilibrio</a:t>
            </a:r>
          </a:p>
          <a:p>
            <a:pPr>
              <a:lnSpc>
                <a:spcPct val="110000"/>
              </a:lnSpc>
              <a:buClr>
                <a:schemeClr val="tx1"/>
              </a:buClr>
            </a:pPr>
            <a:r>
              <a:rPr lang="it-IT" sz="2800" dirty="0" smtClean="0"/>
              <a:t>Se l’operatore sa individuare i fattori di protezione</a:t>
            </a:r>
          </a:p>
          <a:p>
            <a:pPr>
              <a:lnSpc>
                <a:spcPct val="110000"/>
              </a:lnSpc>
              <a:buClr>
                <a:schemeClr val="tx1"/>
              </a:buClr>
            </a:pPr>
            <a:r>
              <a:rPr lang="it-IT" sz="2800" dirty="0" smtClean="0"/>
              <a:t>Se l’operatore ha fiducia nel cambiamento</a:t>
            </a:r>
          </a:p>
          <a:p>
            <a:pPr>
              <a:lnSpc>
                <a:spcPct val="110000"/>
              </a:lnSpc>
              <a:buClr>
                <a:schemeClr val="tx1"/>
              </a:buClr>
            </a:pPr>
            <a:r>
              <a:rPr lang="it-IT" sz="2800" dirty="0" smtClean="0"/>
              <a:t>Se l’operatore non è lasciato solo</a:t>
            </a:r>
          </a:p>
          <a:p>
            <a:pPr>
              <a:lnSpc>
                <a:spcPct val="110000"/>
              </a:lnSpc>
              <a:buClr>
                <a:schemeClr val="tx1"/>
              </a:buClr>
            </a:pPr>
            <a:r>
              <a:rPr lang="it-IT" sz="2800" dirty="0" smtClean="0"/>
              <a:t>Se può contare sulla consulenza e supervisione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ppt_x"/>
                                          </p:val>
                                        </p:tav>
                                        <p:tav tm="100000">
                                          <p:val>
                                            <p:strVal val="#ppt_x"/>
                                          </p:val>
                                        </p:tav>
                                      </p:tavLst>
                                    </p:anim>
                                    <p:anim calcmode="lin" valueType="num">
                                      <p:cBhvr additive="base">
                                        <p:cTn id="8" dur="500" fill="hold"/>
                                        <p:tgtEl>
                                          <p:spTgt spid="686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 calcmode="lin" valueType="num">
                                      <p:cBhvr additive="base">
                                        <p:cTn id="13" dur="5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2707">
                                            <p:txEl>
                                              <p:pRg st="1" end="1"/>
                                            </p:txEl>
                                          </p:spTgt>
                                        </p:tgtEl>
                                        <p:attrNameLst>
                                          <p:attrName>style.visibility</p:attrName>
                                        </p:attrNameLst>
                                      </p:cBhvr>
                                      <p:to>
                                        <p:strVal val="visible"/>
                                      </p:to>
                                    </p:set>
                                    <p:anim calcmode="lin" valueType="num">
                                      <p:cBhvr additive="base">
                                        <p:cTn id="19" dur="500" fill="hold"/>
                                        <p:tgtEl>
                                          <p:spTgt spid="7270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27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2707">
                                            <p:txEl>
                                              <p:pRg st="2" end="2"/>
                                            </p:txEl>
                                          </p:spTgt>
                                        </p:tgtEl>
                                        <p:attrNameLst>
                                          <p:attrName>style.visibility</p:attrName>
                                        </p:attrNameLst>
                                      </p:cBhvr>
                                      <p:to>
                                        <p:strVal val="visible"/>
                                      </p:to>
                                    </p:set>
                                    <p:anim calcmode="lin" valueType="num">
                                      <p:cBhvr additive="base">
                                        <p:cTn id="25" dur="500" fill="hold"/>
                                        <p:tgtEl>
                                          <p:spTgt spid="7270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27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2707">
                                            <p:txEl>
                                              <p:pRg st="3" end="3"/>
                                            </p:txEl>
                                          </p:spTgt>
                                        </p:tgtEl>
                                        <p:attrNameLst>
                                          <p:attrName>style.visibility</p:attrName>
                                        </p:attrNameLst>
                                      </p:cBhvr>
                                      <p:to>
                                        <p:strVal val="visible"/>
                                      </p:to>
                                    </p:set>
                                    <p:anim calcmode="lin" valueType="num">
                                      <p:cBhvr additive="base">
                                        <p:cTn id="31" dur="500" fill="hold"/>
                                        <p:tgtEl>
                                          <p:spTgt spid="7270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27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2707">
                                            <p:txEl>
                                              <p:pRg st="4" end="4"/>
                                            </p:txEl>
                                          </p:spTgt>
                                        </p:tgtEl>
                                        <p:attrNameLst>
                                          <p:attrName>style.visibility</p:attrName>
                                        </p:attrNameLst>
                                      </p:cBhvr>
                                      <p:to>
                                        <p:strVal val="visible"/>
                                      </p:to>
                                    </p:set>
                                    <p:anim calcmode="lin" valueType="num">
                                      <p:cBhvr additive="base">
                                        <p:cTn id="37" dur="500" fill="hold"/>
                                        <p:tgtEl>
                                          <p:spTgt spid="7270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27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72707"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68313" y="274638"/>
            <a:ext cx="8218487" cy="993775"/>
          </a:xfrm>
        </p:spPr>
        <p:txBody>
          <a:bodyPr/>
          <a:lstStyle/>
          <a:p>
            <a:pPr fontAlgn="auto">
              <a:spcAft>
                <a:spcPts val="0"/>
              </a:spcAft>
              <a:defRPr/>
            </a:pPr>
            <a:r>
              <a:rPr lang="it-IT" dirty="0" smtClean="0">
                <a:solidFill>
                  <a:schemeClr val="tx1"/>
                </a:solidFill>
              </a:rPr>
              <a:t>Aspetti negativi del decreto </a:t>
            </a:r>
          </a:p>
        </p:txBody>
      </p:sp>
      <p:sp>
        <p:nvSpPr>
          <p:cNvPr id="73731" name="Rectangle 3"/>
          <p:cNvSpPr>
            <a:spLocks noGrp="1" noChangeArrowheads="1"/>
          </p:cNvSpPr>
          <p:nvPr>
            <p:ph idx="1"/>
          </p:nvPr>
        </p:nvSpPr>
        <p:spPr>
          <a:xfrm>
            <a:off x="468313" y="1484313"/>
            <a:ext cx="7632700" cy="4641850"/>
          </a:xfrm>
        </p:spPr>
        <p:txBody>
          <a:bodyPr/>
          <a:lstStyle/>
          <a:p>
            <a:pPr>
              <a:buClr>
                <a:schemeClr val="tx1"/>
              </a:buClr>
            </a:pPr>
            <a:r>
              <a:rPr lang="it-IT" dirty="0" smtClean="0"/>
              <a:t>Quando i “compiti” assegnati vengono vissuti come irraggiungibili</a:t>
            </a:r>
          </a:p>
          <a:p>
            <a:pPr>
              <a:buClr>
                <a:schemeClr val="tx1"/>
              </a:buClr>
            </a:pPr>
            <a:r>
              <a:rPr lang="it-IT" dirty="0" smtClean="0"/>
              <a:t>Quando fra i “fatti” e il “decreto” c’è un lasso di tempo troppo elevato</a:t>
            </a:r>
          </a:p>
          <a:p>
            <a:pPr>
              <a:buClr>
                <a:schemeClr val="tx1"/>
              </a:buClr>
            </a:pPr>
            <a:r>
              <a:rPr lang="it-IT" dirty="0" smtClean="0"/>
              <a:t>Quando le risorse non rispondono alla situazione, “la persona per la risorsa e non la risorsa per la persona”</a:t>
            </a:r>
          </a:p>
          <a:p>
            <a:pPr>
              <a:buClr>
                <a:schemeClr val="tx1"/>
              </a:buClr>
            </a:pPr>
            <a:r>
              <a:rPr lang="it-IT" dirty="0" smtClean="0"/>
              <a:t>Quando il decreto non è sufficientemente motivato: il TM “non ha capito”</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additive="base">
                                        <p:cTn id="7" dur="500" fill="hold"/>
                                        <p:tgtEl>
                                          <p:spTgt spid="69634"/>
                                        </p:tgtEl>
                                        <p:attrNameLst>
                                          <p:attrName>ppt_x</p:attrName>
                                        </p:attrNameLst>
                                      </p:cBhvr>
                                      <p:tavLst>
                                        <p:tav tm="0">
                                          <p:val>
                                            <p:strVal val="#ppt_x"/>
                                          </p:val>
                                        </p:tav>
                                        <p:tav tm="100000">
                                          <p:val>
                                            <p:strVal val="#ppt_x"/>
                                          </p:val>
                                        </p:tav>
                                      </p:tavLst>
                                    </p:anim>
                                    <p:anim calcmode="lin" valueType="num">
                                      <p:cBhvr additive="base">
                                        <p:cTn id="8" dur="500" fill="hold"/>
                                        <p:tgtEl>
                                          <p:spTgt spid="696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3731">
                                            <p:txEl>
                                              <p:pRg st="0" end="0"/>
                                            </p:txEl>
                                          </p:spTgt>
                                        </p:tgtEl>
                                        <p:attrNameLst>
                                          <p:attrName>style.visibility</p:attrName>
                                        </p:attrNameLst>
                                      </p:cBhvr>
                                      <p:to>
                                        <p:strVal val="visible"/>
                                      </p:to>
                                    </p:set>
                                    <p:anim calcmode="lin" valueType="num">
                                      <p:cBhvr additive="base">
                                        <p:cTn id="13" dur="500" fill="hold"/>
                                        <p:tgtEl>
                                          <p:spTgt spid="7373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3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3731">
                                            <p:txEl>
                                              <p:pRg st="1" end="1"/>
                                            </p:txEl>
                                          </p:spTgt>
                                        </p:tgtEl>
                                        <p:attrNameLst>
                                          <p:attrName>style.visibility</p:attrName>
                                        </p:attrNameLst>
                                      </p:cBhvr>
                                      <p:to>
                                        <p:strVal val="visible"/>
                                      </p:to>
                                    </p:set>
                                    <p:anim calcmode="lin" valueType="num">
                                      <p:cBhvr additive="base">
                                        <p:cTn id="19" dur="500" fill="hold"/>
                                        <p:tgtEl>
                                          <p:spTgt spid="7373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37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3731">
                                            <p:txEl>
                                              <p:pRg st="2" end="2"/>
                                            </p:txEl>
                                          </p:spTgt>
                                        </p:tgtEl>
                                        <p:attrNameLst>
                                          <p:attrName>style.visibility</p:attrName>
                                        </p:attrNameLst>
                                      </p:cBhvr>
                                      <p:to>
                                        <p:strVal val="visible"/>
                                      </p:to>
                                    </p:set>
                                    <p:anim calcmode="lin" valueType="num">
                                      <p:cBhvr additive="base">
                                        <p:cTn id="25" dur="500" fill="hold"/>
                                        <p:tgtEl>
                                          <p:spTgt spid="7373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37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3731">
                                            <p:txEl>
                                              <p:pRg st="3" end="3"/>
                                            </p:txEl>
                                          </p:spTgt>
                                        </p:tgtEl>
                                        <p:attrNameLst>
                                          <p:attrName>style.visibility</p:attrName>
                                        </p:attrNameLst>
                                      </p:cBhvr>
                                      <p:to>
                                        <p:strVal val="visible"/>
                                      </p:to>
                                    </p:set>
                                    <p:anim calcmode="lin" valueType="num">
                                      <p:cBhvr additive="base">
                                        <p:cTn id="31" dur="500" fill="hold"/>
                                        <p:tgtEl>
                                          <p:spTgt spid="7373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37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7373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1_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2033</TotalTime>
  <Words>6742</Words>
  <Application>Microsoft Office PowerPoint</Application>
  <PresentationFormat>Presentazione su schermo (4:3)</PresentationFormat>
  <Paragraphs>554</Paragraphs>
  <Slides>114</Slides>
  <Notes>5</Notes>
  <HiddenSlides>0</HiddenSlides>
  <MMClips>0</MMClips>
  <ScaleCrop>false</ScaleCrop>
  <HeadingPairs>
    <vt:vector size="6" baseType="variant">
      <vt:variant>
        <vt:lpstr>Caratteri utilizzati</vt:lpstr>
      </vt:variant>
      <vt:variant>
        <vt:i4>14</vt:i4>
      </vt:variant>
      <vt:variant>
        <vt:lpstr>Tema</vt:lpstr>
      </vt:variant>
      <vt:variant>
        <vt:i4>2</vt:i4>
      </vt:variant>
      <vt:variant>
        <vt:lpstr>Titoli diapositive</vt:lpstr>
      </vt:variant>
      <vt:variant>
        <vt:i4>114</vt:i4>
      </vt:variant>
    </vt:vector>
  </HeadingPairs>
  <TitlesOfParts>
    <vt:vector size="130" baseType="lpstr">
      <vt:lpstr>Microsoft YaHei</vt:lpstr>
      <vt:lpstr>SimSun</vt:lpstr>
      <vt:lpstr>Arial</vt:lpstr>
      <vt:lpstr>blisslight</vt:lpstr>
      <vt:lpstr>Calibri</vt:lpstr>
      <vt:lpstr>Cambria</vt:lpstr>
      <vt:lpstr>Courier New</vt:lpstr>
      <vt:lpstr>Lucida Sans Unicode</vt:lpstr>
      <vt:lpstr>Mangal</vt:lpstr>
      <vt:lpstr>Monotype Sorts</vt:lpstr>
      <vt:lpstr>Times New Roman</vt:lpstr>
      <vt:lpstr>Wingdings</vt:lpstr>
      <vt:lpstr>Wingdings 2</vt:lpstr>
      <vt:lpstr>Wingdings 3</vt:lpstr>
      <vt:lpstr>Adiacente</vt:lpstr>
      <vt:lpstr>1_Adiacente</vt:lpstr>
      <vt:lpstr>Presentazione standard di PowerPoint</vt:lpstr>
      <vt:lpstr>Concetto di capacità giuridica</vt:lpstr>
      <vt:lpstr>Concetto di tutela</vt:lpstr>
      <vt:lpstr>La genitorialità si sostanzia attraverso una relazione di cura </vt:lpstr>
      <vt:lpstr>Tutela </vt:lpstr>
      <vt:lpstr>Tutela del minore</vt:lpstr>
      <vt:lpstr>Fonti sovranazionali</vt:lpstr>
      <vt:lpstr>Presentazione standard di PowerPoint</vt:lpstr>
      <vt:lpstr>Presentazione standard di PowerPoint</vt:lpstr>
      <vt:lpstr>Convenzione NY</vt:lpstr>
      <vt:lpstr>Convenzione di NY</vt:lpstr>
      <vt:lpstr>Concetto di interesse del minore (art. 3 C.N.): </vt:lpstr>
      <vt:lpstr>Convenzione NY</vt:lpstr>
      <vt:lpstr> CARTA DEI DIRITTI FONDAMENTALI DELL'UNIONE EUROPEA (2000) </vt:lpstr>
      <vt:lpstr> Convenzione del Consiglio d'Europa contro la violenza sulle donne </vt:lpstr>
      <vt:lpstr>Convenzione europea sull’esercizio dei diritti dei minori </vt:lpstr>
      <vt:lpstr>Convenzione europea </vt:lpstr>
      <vt:lpstr>Presentazione standard di PowerPoint</vt:lpstr>
      <vt:lpstr>Presentazione standard di PowerPoint</vt:lpstr>
      <vt:lpstr>Convenzione europea </vt:lpstr>
      <vt:lpstr>Presentazione standard di PowerPoint</vt:lpstr>
      <vt:lpstr>Presentazione standard di PowerPoint</vt:lpstr>
      <vt:lpstr>Presentazione standard di PowerPoint</vt:lpstr>
      <vt:lpstr>la Carta dei diritti fondamentali dell’Unione europea (proclamata una prima volta nel 2000 a Nizza e una seconda volta, in una versione adattata, nel 2007Strasburgo)</vt:lpstr>
      <vt:lpstr>Fonti nazionali</vt:lpstr>
      <vt:lpstr>La FAMIGLIA NELLA COSTITUZIONE </vt:lpstr>
      <vt:lpstr>Fonti nazionali</vt:lpstr>
      <vt:lpstr>Fonti nazionali</vt:lpstr>
      <vt:lpstr>Presentazione standard di PowerPoint</vt:lpstr>
      <vt:lpstr>La riforma del diritto di famiglia (1975) </vt:lpstr>
      <vt:lpstr>Limitazioni alla perfetta parità tra i coniugi</vt:lpstr>
      <vt:lpstr>Separazione (le norme del codice civile riformato)</vt:lpstr>
      <vt:lpstr>Presentazione standard di PowerPoint</vt:lpstr>
      <vt:lpstr>Fonti nazionali</vt:lpstr>
      <vt:lpstr>Art.330</vt:lpstr>
      <vt:lpstr> Dispositivo dell'art. 333 Codice Civile </vt:lpstr>
      <vt:lpstr>legge n. 184/1983 (“Diritto del minore a una famiglia”),</vt:lpstr>
      <vt:lpstr>affidamento</vt:lpstr>
      <vt:lpstr>adozione</vt:lpstr>
      <vt:lpstr>Presentazione standard di PowerPoint</vt:lpstr>
      <vt:lpstr>IL DECRETO LEGISLATIVO 154/2013 </vt:lpstr>
      <vt:lpstr>La legge (L. 20 maggio 2016 n. 76), pubblicata nella Gazzetta Ufficiale n. 118 del 21 maggio 2016,</vt:lpstr>
      <vt:lpstr>Presentazione standard di PowerPoint</vt:lpstr>
      <vt:lpstr> Legge 19 ottobre 2015 n° 173 Continuità affettiva </vt:lpstr>
      <vt:lpstr>Minore affidato che  rientra in famiglia d’origine o viene affidato o adottato da un’altra famiglia</vt:lpstr>
      <vt:lpstr>Compiti del Giudice </vt:lpstr>
      <vt:lpstr>  L’ascolto obbligatario degli affidatari da parte del giudice in tutti i procedimenti che riguardano i minori affidati </vt:lpstr>
      <vt:lpstr>Presentazione standard di PowerPoint</vt:lpstr>
      <vt:lpstr>Competenze TO</vt:lpstr>
      <vt:lpstr>Competenze TO</vt:lpstr>
      <vt:lpstr>Competenze TO</vt:lpstr>
      <vt:lpstr>COMPETENZE CIVILI TM</vt:lpstr>
      <vt:lpstr> </vt:lpstr>
      <vt:lpstr> Art. 403 Codice Civile. Intervento della pubblica autorità a favore dei minori </vt:lpstr>
      <vt:lpstr>Competenze civili del T.M. Potestà dei genitori: artt. 330, 333, 336</vt:lpstr>
      <vt:lpstr>Competenze civili del T.M. Potestà dei genitori: artt. 330, 333, 336</vt:lpstr>
      <vt:lpstr>ORGANI DELLO STATO CON COMPITI DI TUTELA IN SENSO STRETTO</vt:lpstr>
      <vt:lpstr>ORGANI ISTITUZIONALI CHE COLLABORANO CON LA GIUSTIZIA MINORILE</vt:lpstr>
      <vt:lpstr>SERVIZI SOCIALI E GM HANNO BISOGNO L’UNO DELL’ALTRO, PERCHE’</vt:lpstr>
      <vt:lpstr>SERVIZI SOCIALI E GM HANNO BISOGNO L’UNO DELL’ALTRO, PERCHE’</vt:lpstr>
      <vt:lpstr>Servizi Sociali e Organi della Giustizia</vt:lpstr>
      <vt:lpstr>Gli attori coinvolti</vt:lpstr>
      <vt:lpstr>Ruolo di regia: il Servizio Sociale</vt:lpstr>
      <vt:lpstr>COMPETENZE DELLA PROCURA</vt:lpstr>
      <vt:lpstr>COMPETENZE DEL TRIBUNALE</vt:lpstr>
      <vt:lpstr>Presentazione standard di PowerPoint</vt:lpstr>
      <vt:lpstr>Presentazione standard di PowerPoint</vt:lpstr>
      <vt:lpstr>Presentazione standard di PowerPoint</vt:lpstr>
      <vt:lpstr>Presentazione standard di PowerPoint</vt:lpstr>
      <vt:lpstr>Presentazione standard di PowerPoint</vt:lpstr>
      <vt:lpstr>In materia adottiva</vt:lpstr>
      <vt:lpstr>COMPETENZE CIVILI TM</vt:lpstr>
      <vt:lpstr>Presentazione standard di PowerPoint</vt:lpstr>
      <vt:lpstr>AG E SERVIZI SOCIALI</vt:lpstr>
      <vt:lpstr>Il servizio segnala</vt:lpstr>
      <vt:lpstr>Contenuto della segnalazione</vt:lpstr>
      <vt:lpstr>Obiettivo della segnalazione</vt:lpstr>
      <vt:lpstr>L’AG chiede indagine </vt:lpstr>
      <vt:lpstr>Presentazione standard di PowerPoint</vt:lpstr>
      <vt:lpstr>Presentazione standard di PowerPoint</vt:lpstr>
      <vt:lpstr>Presentazione standard di PowerPoint</vt:lpstr>
      <vt:lpstr>Presentazione standard di PowerPoint</vt:lpstr>
      <vt:lpstr>Criteri per la valutazione</vt:lpstr>
      <vt:lpstr>Criteri per la valutazione</vt:lpstr>
      <vt:lpstr>Provvedimenti del TM</vt:lpstr>
      <vt:lpstr>Provvedimenti del TM</vt:lpstr>
      <vt:lpstr>Peculiarità del provvedimento TM</vt:lpstr>
      <vt:lpstr>Prescrizioni-vigilanza</vt:lpstr>
      <vt:lpstr>Affidamento al servizio sociale</vt:lpstr>
      <vt:lpstr>Dichiarazione di stato di abbandono materiale e morale</vt:lpstr>
      <vt:lpstr>Allontanamento del minore</vt:lpstr>
      <vt:lpstr>  Interventi sostitutivi</vt:lpstr>
      <vt:lpstr>Interventi sostitutivi</vt:lpstr>
      <vt:lpstr>Collocamento madre-figlio</vt:lpstr>
      <vt:lpstr>Collocamento madre-figlio</vt:lpstr>
      <vt:lpstr>Collocamento madre-figlio</vt:lpstr>
      <vt:lpstr>Il decreto è terapeutico se</vt:lpstr>
      <vt:lpstr>Il decreto è terapeutico se</vt:lpstr>
      <vt:lpstr>Aspetti negativi del decreto </vt:lpstr>
      <vt:lpstr>I sistemi in gioco</vt:lpstr>
      <vt:lpstr>Comunicazione fra Servizi</vt:lpstr>
      <vt:lpstr>Comunicazione fra Servizi</vt:lpstr>
      <vt:lpstr>Cultura dei servizi</vt:lpstr>
      <vt:lpstr>Ruolo della comunità</vt:lpstr>
      <vt:lpstr>Rapporto fra servizi</vt:lpstr>
      <vt:lpstr>Ogni operatore</vt:lpstr>
      <vt:lpstr>Area del sapere</vt:lpstr>
      <vt:lpstr>Area del saper fare</vt:lpstr>
      <vt:lpstr>Saper essere</vt:lpstr>
      <vt:lpstr>Saper essere</vt:lpstr>
      <vt:lpstr>Saper essere</vt:lpstr>
      <vt:lpstr>Saper essere</vt:lpstr>
      <vt:lpstr>Saper essere</vt:lpstr>
      <vt:lpstr>Bibliografia</vt:lpstr>
    </vt:vector>
  </TitlesOfParts>
  <Company>Discovery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Cooperativa il Sorriso</dc:title>
  <dc:creator>Dina</dc:creator>
  <cp:lastModifiedBy>Dina Galli</cp:lastModifiedBy>
  <cp:revision>231</cp:revision>
  <dcterms:created xsi:type="dcterms:W3CDTF">2011-01-24T10:56:46Z</dcterms:created>
  <dcterms:modified xsi:type="dcterms:W3CDTF">2016-10-05T08:58:01Z</dcterms:modified>
</cp:coreProperties>
</file>