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3" r:id="rId6"/>
    <p:sldId id="264" r:id="rId7"/>
    <p:sldId id="265" r:id="rId8"/>
    <p:sldId id="266" r:id="rId9"/>
    <p:sldId id="267" r:id="rId10"/>
    <p:sldId id="268" r:id="rId11"/>
    <p:sldId id="271" r:id="rId12"/>
    <p:sldId id="272" r:id="rId13"/>
    <p:sldId id="280" r:id="rId14"/>
    <p:sldId id="281" r:id="rId15"/>
    <p:sldId id="273" r:id="rId16"/>
    <p:sldId id="274" r:id="rId17"/>
    <p:sldId id="275" r:id="rId18"/>
    <p:sldId id="276" r:id="rId19"/>
    <p:sldId id="277" r:id="rId20"/>
    <p:sldId id="278" r:id="rId21"/>
    <p:sldId id="279" r:id="rId22"/>
    <p:sldId id="282" r:id="rId23"/>
    <p:sldId id="283" r:id="rId24"/>
    <p:sldId id="284" r:id="rId25"/>
    <p:sldId id="285" r:id="rId26"/>
    <p:sldId id="286" r:id="rId27"/>
    <p:sldId id="287" r:id="rId2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84" y="11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BDF78299-F3BC-D84E-9B3F-E46CECED3513}" type="datetimeFigureOut">
              <a:rPr lang="it-IT" smtClean="0"/>
              <a:pPr/>
              <a:t>28/09/2016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D79F4F1-260F-A040-92D3-6CF2F803DD33}"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F78299-F3BC-D84E-9B3F-E46CECED3513}" type="datetimeFigureOut">
              <a:rPr lang="it-IT" smtClean="0"/>
              <a:pPr/>
              <a:t>28/09/2016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9F4F1-260F-A040-92D3-6CF2F803DD33}"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governo.it/approfondimento/disciplina-delle-convivenze-di-fatto/4708"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FFCC"/>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rgbClr val="008000"/>
          </a:solidFill>
        </p:spPr>
        <p:txBody>
          <a:bodyPr tIns="0"/>
          <a:lstStyle/>
          <a:p>
            <a:r>
              <a:rPr lang="it-IT" dirty="0"/>
              <a:t>La famiglia e il diritto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it-IT" dirty="0"/>
              <a:t>Uguaglianza e solidarietà</a:t>
            </a:r>
          </a:p>
        </p:txBody>
      </p:sp>
      <p:sp>
        <p:nvSpPr>
          <p:cNvPr id="20483" name="Rectangle 3"/>
          <p:cNvSpPr>
            <a:spLocks noGrp="1" noChangeArrowheads="1"/>
          </p:cNvSpPr>
          <p:nvPr>
            <p:ph type="body" idx="1"/>
          </p:nvPr>
        </p:nvSpPr>
        <p:spPr>
          <a:xfrm>
            <a:off x="457200" y="1863823"/>
            <a:ext cx="8229600" cy="4525963"/>
          </a:xfrm>
        </p:spPr>
        <p:txBody>
          <a:bodyPr/>
          <a:lstStyle/>
          <a:p>
            <a:pPr>
              <a:buNone/>
            </a:pPr>
            <a:r>
              <a:rPr lang="it-IT" spc="-40" dirty="0"/>
              <a:t>Tutela del coniuge economicamente svantaggiato</a:t>
            </a:r>
            <a:r>
              <a:rPr lang="it-IT" dirty="0" smtClean="0"/>
              <a:t>:</a:t>
            </a:r>
          </a:p>
          <a:p>
            <a:pPr>
              <a:buNone/>
            </a:pPr>
            <a:endParaRPr lang="it-IT" sz="2400" dirty="0" smtClean="0"/>
          </a:p>
          <a:p>
            <a:pPr>
              <a:buFont typeface="Wingdings" charset="2"/>
              <a:buNone/>
            </a:pPr>
            <a:r>
              <a:rPr lang="it-IT" dirty="0"/>
              <a:t>	- Pensione di reversibilità</a:t>
            </a:r>
          </a:p>
          <a:p>
            <a:pPr>
              <a:buFont typeface="Wingdings" charset="2"/>
              <a:buNone/>
            </a:pPr>
            <a:r>
              <a:rPr lang="it-IT" dirty="0"/>
              <a:t>	- Diritto di successione</a:t>
            </a:r>
          </a:p>
          <a:p>
            <a:pPr marL="355600" indent="-355600">
              <a:buFont typeface="Wingdings" charset="2"/>
              <a:buNone/>
            </a:pPr>
            <a:r>
              <a:rPr lang="it-IT" dirty="0"/>
              <a:t>	- Diritto all’assegno di mantenimento e </a:t>
            </a:r>
            <a:r>
              <a:rPr lang="it-IT" dirty="0" smtClean="0"/>
              <a:t>agli 		 alimenti </a:t>
            </a:r>
            <a:r>
              <a:rPr lang="it-IT" dirty="0"/>
              <a:t>nei casi di separazione e divorzio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it-IT" sz="4000" dirty="0" smtClean="0"/>
              <a:t>Separazione</a:t>
            </a:r>
            <a:br>
              <a:rPr lang="it-IT" sz="4000" dirty="0" smtClean="0"/>
            </a:br>
            <a:r>
              <a:rPr lang="it-IT" sz="4000" dirty="0" smtClean="0"/>
              <a:t>(</a:t>
            </a:r>
            <a:r>
              <a:rPr lang="it-IT" sz="4000" dirty="0"/>
              <a:t>le norme del codice civile riformato)</a:t>
            </a:r>
          </a:p>
        </p:txBody>
      </p:sp>
      <p:sp>
        <p:nvSpPr>
          <p:cNvPr id="24579" name="Rectangle 3"/>
          <p:cNvSpPr>
            <a:spLocks noGrp="1" noChangeArrowheads="1"/>
          </p:cNvSpPr>
          <p:nvPr>
            <p:ph type="body" idx="1"/>
          </p:nvPr>
        </p:nvSpPr>
        <p:spPr>
          <a:xfrm>
            <a:off x="457200" y="1772459"/>
            <a:ext cx="8229600" cy="4525963"/>
          </a:xfrm>
        </p:spPr>
        <p:txBody>
          <a:bodyPr/>
          <a:lstStyle/>
          <a:p>
            <a:pPr>
              <a:lnSpc>
                <a:spcPct val="80000"/>
              </a:lnSpc>
            </a:pPr>
            <a:r>
              <a:rPr lang="it-IT" sz="2400" dirty="0"/>
              <a:t>Separazione consensuale (i coniugi pervengono ad un accordo con l’aiuto dei propri legali)</a:t>
            </a:r>
          </a:p>
          <a:p>
            <a:pPr>
              <a:lnSpc>
                <a:spcPct val="80000"/>
              </a:lnSpc>
            </a:pPr>
            <a:r>
              <a:rPr lang="it-IT" sz="2400" dirty="0"/>
              <a:t>Separazione giudiziale (i coniugi non pervengono ad un accordo e inizia un vero e proprio processo)</a:t>
            </a:r>
          </a:p>
          <a:p>
            <a:pPr>
              <a:lnSpc>
                <a:spcPct val="80000"/>
              </a:lnSpc>
            </a:pPr>
            <a:r>
              <a:rPr lang="it-IT" sz="2400" dirty="0"/>
              <a:t>Viene eliminato il concetto di colpa: anche la separazione giudiziale non è pronunciata a causa della colpa di uno dei coniugi, ma poiché la convivenza è diventata intollerabile ed entrambi possono farne richiesta (non più solo quello incolpevole)</a:t>
            </a:r>
          </a:p>
          <a:p>
            <a:pPr>
              <a:lnSpc>
                <a:spcPct val="80000"/>
              </a:lnSpc>
            </a:pPr>
            <a:r>
              <a:rPr lang="it-IT" sz="2400" dirty="0"/>
              <a:t>Tuttavia il giudice, qualora ne ricorrano le circostanze e sia richiesto, può stabilire a quale dei due coniugi sia “addebitata” la separazione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6600"/>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it-IT" sz="4000" dirty="0"/>
              <a:t>Tendenze comuni della regolazione giuridica nei paesi occidentali</a:t>
            </a:r>
          </a:p>
        </p:txBody>
      </p:sp>
      <p:sp>
        <p:nvSpPr>
          <p:cNvPr id="25603" name="Rectangle 3"/>
          <p:cNvSpPr>
            <a:spLocks noGrp="1" noChangeArrowheads="1"/>
          </p:cNvSpPr>
          <p:nvPr>
            <p:ph type="body" idx="1"/>
          </p:nvPr>
        </p:nvSpPr>
        <p:spPr>
          <a:xfrm>
            <a:off x="457200" y="1872959"/>
            <a:ext cx="8229600" cy="3636282"/>
          </a:xfrm>
        </p:spPr>
        <p:txBody>
          <a:bodyPr/>
          <a:lstStyle/>
          <a:p>
            <a:pPr>
              <a:lnSpc>
                <a:spcPct val="90000"/>
              </a:lnSpc>
              <a:buNone/>
            </a:pPr>
            <a:endParaRPr lang="it-IT" sz="2400" b="1" dirty="0" smtClean="0"/>
          </a:p>
          <a:p>
            <a:pPr>
              <a:lnSpc>
                <a:spcPct val="90000"/>
              </a:lnSpc>
            </a:pPr>
            <a:r>
              <a:rPr lang="it-IT" sz="2400" b="1" dirty="0" smtClean="0"/>
              <a:t>Deregolamentazione del </a:t>
            </a:r>
            <a:r>
              <a:rPr lang="it-IT" sz="2400" b="1" dirty="0"/>
              <a:t>matrimonio</a:t>
            </a:r>
            <a:r>
              <a:rPr lang="it-IT" sz="2400" dirty="0"/>
              <a:t> </a:t>
            </a:r>
            <a:r>
              <a:rPr lang="it-IT" sz="2400" b="1" dirty="0"/>
              <a:t>e</a:t>
            </a:r>
            <a:r>
              <a:rPr lang="it-IT" sz="2400" b="1" dirty="0" smtClean="0"/>
              <a:t> delle </a:t>
            </a:r>
            <a:r>
              <a:rPr lang="it-IT" sz="2400" b="1" dirty="0"/>
              <a:t>relazioni di coppia</a:t>
            </a:r>
            <a:r>
              <a:rPr lang="it-IT" sz="2400" dirty="0"/>
              <a:t> =&gt;Il diritto</a:t>
            </a:r>
            <a:r>
              <a:rPr lang="it-IT" sz="2400" dirty="0" smtClean="0"/>
              <a:t> non regola </a:t>
            </a:r>
            <a:r>
              <a:rPr lang="it-IT" sz="2400" dirty="0"/>
              <a:t>in maniera troppo rigida le relazioni tra adulti (coniugi e partner</a:t>
            </a:r>
            <a:r>
              <a:rPr lang="it-IT" sz="2400" dirty="0" smtClean="0"/>
              <a:t>), </a:t>
            </a:r>
            <a:r>
              <a:rPr lang="it-IT" sz="2400" dirty="0"/>
              <a:t>riconoscendo la loro autonomia in materia di organizzazione e indirizzo della vita familiare. Si limita a fissare principi </a:t>
            </a:r>
            <a:r>
              <a:rPr lang="it-IT" sz="2400" dirty="0" smtClean="0"/>
              <a:t>generali.</a:t>
            </a:r>
          </a:p>
          <a:p>
            <a:pPr>
              <a:lnSpc>
                <a:spcPct val="90000"/>
              </a:lnSpc>
            </a:pPr>
            <a:r>
              <a:rPr lang="it-IT" sz="2400" dirty="0" smtClean="0"/>
              <a:t>L’interesse preminente del minore: emerge la progressiva tendenza a </a:t>
            </a:r>
            <a:r>
              <a:rPr lang="it-IT" sz="2400" dirty="0"/>
              <a:t>regolare e controllare le relazioni tra adulti e bambini. L’interesse del minore assume rilevanza </a:t>
            </a:r>
            <a:r>
              <a:rPr lang="it-IT" sz="2400" dirty="0" smtClean="0"/>
              <a:t>pubblica.</a:t>
            </a:r>
            <a:endParaRPr lang="it-IT"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457200"/>
            <a:ext cx="8229600" cy="1143000"/>
          </a:xfrm>
        </p:spPr>
        <p:txBody>
          <a:bodyPr/>
          <a:lstStyle/>
          <a:p>
            <a:r>
              <a:rPr lang="it-IT" dirty="0" smtClean="0"/>
              <a:t>LA LEGGE 219 DEL 2012</a:t>
            </a:r>
            <a:endParaRPr lang="it-IT" dirty="0"/>
          </a:p>
        </p:txBody>
      </p:sp>
      <p:sp>
        <p:nvSpPr>
          <p:cNvPr id="3" name="Segnaposto contenuto 2"/>
          <p:cNvSpPr>
            <a:spLocks noGrp="1"/>
          </p:cNvSpPr>
          <p:nvPr>
            <p:ph idx="1"/>
          </p:nvPr>
        </p:nvSpPr>
        <p:spPr>
          <a:xfrm>
            <a:off x="457200" y="1872960"/>
            <a:ext cx="8229600" cy="3653222"/>
          </a:xfrm>
        </p:spPr>
        <p:txBody>
          <a:bodyPr>
            <a:normAutofit lnSpcReduction="10000"/>
          </a:bodyPr>
          <a:lstStyle/>
          <a:p>
            <a:r>
              <a:rPr lang="it-IT" dirty="0" smtClean="0"/>
              <a:t>indipendenza tra rapporto di parentela e matrimonio</a:t>
            </a:r>
          </a:p>
          <a:p>
            <a:pPr>
              <a:buNone/>
            </a:pPr>
            <a:endParaRPr lang="it-IT" dirty="0" smtClean="0"/>
          </a:p>
          <a:p>
            <a:r>
              <a:rPr lang="it-IT" dirty="0" smtClean="0"/>
              <a:t>unicità dello stato di filiazione</a:t>
            </a:r>
          </a:p>
          <a:p>
            <a:pPr>
              <a:buNone/>
            </a:pPr>
            <a:endParaRPr lang="it-IT" dirty="0" smtClean="0"/>
          </a:p>
          <a:p>
            <a:r>
              <a:rPr lang="it-IT" dirty="0" smtClean="0"/>
              <a:t>nuova disciplina dei figli nati fuori dal matrimonio</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93865"/>
            <a:ext cx="8229600" cy="1024773"/>
          </a:xfrm>
          <a:solidFill>
            <a:srgbClr val="3366FF"/>
          </a:solidFill>
        </p:spPr>
        <p:txBody>
          <a:bodyPr>
            <a:normAutofit/>
          </a:bodyPr>
          <a:lstStyle/>
          <a:p>
            <a:r>
              <a:rPr lang="it-IT" dirty="0" smtClean="0"/>
              <a:t>IL DECRETO LEGISLATIVO 154/2013 </a:t>
            </a:r>
            <a:endParaRPr lang="it-IT" dirty="0"/>
          </a:p>
        </p:txBody>
      </p:sp>
      <p:sp>
        <p:nvSpPr>
          <p:cNvPr id="3" name="Segnaposto contenuto 2"/>
          <p:cNvSpPr>
            <a:spLocks noGrp="1"/>
          </p:cNvSpPr>
          <p:nvPr>
            <p:ph idx="1"/>
          </p:nvPr>
        </p:nvSpPr>
        <p:spPr>
          <a:xfrm>
            <a:off x="457200" y="2320642"/>
            <a:ext cx="8229600" cy="3608872"/>
          </a:xfrm>
          <a:ln w="50800">
            <a:solidFill>
              <a:srgbClr val="3366FF"/>
            </a:solidFill>
          </a:ln>
        </p:spPr>
        <p:txBody>
          <a:bodyPr tIns="140400">
            <a:normAutofit fontScale="70000" lnSpcReduction="20000"/>
          </a:bodyPr>
          <a:lstStyle/>
          <a:p>
            <a:r>
              <a:rPr lang="it-IT" dirty="0" smtClean="0"/>
              <a:t>dalla potestà alla responsabilità genitoriale</a:t>
            </a:r>
          </a:p>
          <a:p>
            <a:endParaRPr lang="it-IT" dirty="0" smtClean="0"/>
          </a:p>
          <a:p>
            <a:r>
              <a:rPr lang="it-IT" dirty="0" smtClean="0"/>
              <a:t>l’accertamento dello stato di figlio</a:t>
            </a:r>
          </a:p>
          <a:p>
            <a:pPr>
              <a:buNone/>
            </a:pPr>
            <a:endParaRPr lang="it-IT" dirty="0" smtClean="0"/>
          </a:p>
          <a:p>
            <a:r>
              <a:rPr lang="it-IT" dirty="0" smtClean="0"/>
              <a:t>l’ascolto del minore</a:t>
            </a:r>
          </a:p>
          <a:p>
            <a:pPr>
              <a:buNone/>
            </a:pPr>
            <a:endParaRPr lang="it-IT" dirty="0" smtClean="0"/>
          </a:p>
          <a:p>
            <a:r>
              <a:rPr lang="it-IT" dirty="0" smtClean="0"/>
              <a:t>il diritto dei nonni alla relazione affettiva con il nipote</a:t>
            </a:r>
          </a:p>
          <a:p>
            <a:endParaRPr lang="it-IT" dirty="0" smtClean="0"/>
          </a:p>
          <a:p>
            <a:r>
              <a:rPr lang="it-IT" dirty="0" smtClean="0"/>
              <a:t>unificazione della disciplina della responsabilità genitoriale in caso di separazione o divorzio (annullamento e nullità del matrimonio) </a:t>
            </a:r>
          </a:p>
          <a:p>
            <a:endParaRPr lang="it-IT" dirty="0" smtClean="0"/>
          </a:p>
          <a:p>
            <a:endParaRPr lang="it-IT"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593865"/>
            <a:ext cx="8229600" cy="1143000"/>
          </a:xfrm>
        </p:spPr>
        <p:txBody>
          <a:bodyPr>
            <a:normAutofit fontScale="90000"/>
          </a:bodyPr>
          <a:lstStyle/>
          <a:p>
            <a:r>
              <a:rPr lang="it-IT" sz="4000" dirty="0"/>
              <a:t>Il riconoscimento giuridico delle unioni di fatto</a:t>
            </a:r>
          </a:p>
        </p:txBody>
      </p:sp>
      <p:sp>
        <p:nvSpPr>
          <p:cNvPr id="26627" name="Rectangle 3"/>
          <p:cNvSpPr>
            <a:spLocks noGrp="1" noChangeArrowheads="1"/>
          </p:cNvSpPr>
          <p:nvPr>
            <p:ph type="body" idx="1"/>
          </p:nvPr>
        </p:nvSpPr>
        <p:spPr>
          <a:xfrm>
            <a:off x="457200" y="2101369"/>
            <a:ext cx="8229600" cy="3426145"/>
          </a:xfrm>
        </p:spPr>
        <p:txBody>
          <a:bodyPr/>
          <a:lstStyle/>
          <a:p>
            <a:pPr>
              <a:lnSpc>
                <a:spcPct val="80000"/>
              </a:lnSpc>
            </a:pPr>
            <a:r>
              <a:rPr lang="it-IT" sz="2800" dirty="0" err="1"/>
              <a:t>2</a:t>
            </a:r>
            <a:r>
              <a:rPr lang="it-IT" sz="2800" dirty="0"/>
              <a:t> risoluzioni del Parlamento europeo (del 1994 e del 2000) sulla necessità di riconoscere legalmente le unioni non matrimoniali e di garantire pari diritti alle coppie eterosessuali e omosessuali</a:t>
            </a:r>
          </a:p>
          <a:p>
            <a:pPr>
              <a:lnSpc>
                <a:spcPct val="80000"/>
              </a:lnSpc>
            </a:pPr>
            <a:r>
              <a:rPr lang="it-IT" sz="2800" dirty="0"/>
              <a:t>A partire dalla metà degli anni Novanta quasi tutti i paesi europei introducono qualche forma di riconoscimento delle unioni di fatto, utilizzando forme giuridiche differenti per le unioni eterosessuali e omosessuali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it-IT" sz="4000"/>
              <a:t>Il riconoscimento delle unioni di fatto eterosessuali</a:t>
            </a:r>
          </a:p>
        </p:txBody>
      </p:sp>
      <p:sp>
        <p:nvSpPr>
          <p:cNvPr id="27651" name="Rectangle 3"/>
          <p:cNvSpPr>
            <a:spLocks noGrp="1" noChangeArrowheads="1"/>
          </p:cNvSpPr>
          <p:nvPr>
            <p:ph type="body" idx="1"/>
          </p:nvPr>
        </p:nvSpPr>
        <p:spPr/>
        <p:txBody>
          <a:bodyPr/>
          <a:lstStyle/>
          <a:p>
            <a:pPr>
              <a:lnSpc>
                <a:spcPct val="90000"/>
              </a:lnSpc>
            </a:pPr>
            <a:r>
              <a:rPr lang="it-IT" sz="2400"/>
              <a:t>Nei paesi scandinavi il riconoscimento delle coppie di fatto è avvenuto fin dagli anni ’70. Nel modello svedese, di fatto non esistono differenze giuridiche tra coppie sposate e non sposate</a:t>
            </a:r>
          </a:p>
          <a:p>
            <a:pPr>
              <a:lnSpc>
                <a:spcPct val="90000"/>
              </a:lnSpc>
            </a:pPr>
            <a:r>
              <a:rPr lang="it-IT" sz="2400"/>
              <a:t>Negli anni successivi gli altri paesi europei hanno riconosciuto alle coppie di fatto gli stessi doveri e buona parte dei diritti delle coppie sposate (obbligo al mantenimento e sostegno reciproco, la ripartizione delle responsabilità genitoriali, diritti di successione, patrimoniali, diritti sociali (es. pensione di reversibilità, ecc.) e il diritto all’adozione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it-IT" sz="4000"/>
              <a:t>Il trattamento delle coppie omosessuali: </a:t>
            </a:r>
            <a:r>
              <a:rPr lang="it-IT" sz="4000" i="1"/>
              <a:t>registered partnership</a:t>
            </a:r>
          </a:p>
        </p:txBody>
      </p:sp>
      <p:sp>
        <p:nvSpPr>
          <p:cNvPr id="28675" name="Rectangle 3"/>
          <p:cNvSpPr>
            <a:spLocks noGrp="1" noChangeArrowheads="1"/>
          </p:cNvSpPr>
          <p:nvPr>
            <p:ph type="body" idx="1"/>
          </p:nvPr>
        </p:nvSpPr>
        <p:spPr/>
        <p:txBody>
          <a:bodyPr/>
          <a:lstStyle/>
          <a:p>
            <a:pPr>
              <a:lnSpc>
                <a:spcPct val="80000"/>
              </a:lnSpc>
              <a:buFont typeface="Wingdings" charset="2"/>
              <a:buNone/>
            </a:pPr>
            <a:endParaRPr lang="it-IT" sz="2000"/>
          </a:p>
          <a:p>
            <a:pPr>
              <a:lnSpc>
                <a:spcPct val="80000"/>
              </a:lnSpc>
            </a:pPr>
            <a:r>
              <a:rPr lang="it-IT" sz="2000"/>
              <a:t>Registered partnership o “quasi matrimoni”, modello adottato dalla maggior parte dei paesi europei (paesi scandinavi, Germania, Gran Bretagna); riservato solo alle coppie omosessuali; </a:t>
            </a:r>
          </a:p>
          <a:p>
            <a:pPr>
              <a:lnSpc>
                <a:spcPct val="80000"/>
              </a:lnSpc>
            </a:pPr>
            <a:r>
              <a:rPr lang="it-IT" sz="2000"/>
              <a:t>L’obiettivo politico è di ridurre la discriminazione delle coppie omosessuali</a:t>
            </a:r>
          </a:p>
          <a:p>
            <a:pPr>
              <a:lnSpc>
                <a:spcPct val="80000"/>
              </a:lnSpc>
              <a:buFont typeface="Wingdings" charset="2"/>
              <a:buNone/>
            </a:pPr>
            <a:endParaRPr lang="it-IT" sz="2000"/>
          </a:p>
          <a:p>
            <a:pPr>
              <a:lnSpc>
                <a:spcPct val="80000"/>
              </a:lnSpc>
              <a:buFont typeface="Wingdings" charset="2"/>
              <a:buNone/>
            </a:pPr>
            <a:r>
              <a:rPr lang="it-IT" sz="2000"/>
              <a:t>	- garantisce diritti uguali o di poco differenti rispetto al matrimonio per quanto riguarda i diritti patrimoniali, fiscali, sociali successori</a:t>
            </a:r>
          </a:p>
          <a:p>
            <a:pPr>
              <a:lnSpc>
                <a:spcPct val="80000"/>
              </a:lnSpc>
              <a:buFont typeface="Wingdings" charset="2"/>
              <a:buNone/>
            </a:pPr>
            <a:r>
              <a:rPr lang="it-IT" sz="2000"/>
              <a:t>	- estensione limitata dei diritti genitoriali (estensione della custodia genitoriale al partner, adozione del figlio del partner e adozione nazionale e internazionale – quest’ultima solo in Svezia)</a:t>
            </a:r>
          </a:p>
          <a:p>
            <a:pPr>
              <a:lnSpc>
                <a:spcPct val="80000"/>
              </a:lnSpc>
              <a:buFont typeface="Wingdings" charset="2"/>
              <a:buNone/>
            </a:pPr>
            <a:endParaRPr lang="it-IT" sz="2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it-IT" sz="4000"/>
              <a:t>Il trattamento delle coppie omosessuali: il Pacs</a:t>
            </a:r>
          </a:p>
        </p:txBody>
      </p:sp>
      <p:sp>
        <p:nvSpPr>
          <p:cNvPr id="29699" name="Rectangle 3"/>
          <p:cNvSpPr>
            <a:spLocks noGrp="1" noChangeArrowheads="1"/>
          </p:cNvSpPr>
          <p:nvPr>
            <p:ph type="body" idx="1"/>
          </p:nvPr>
        </p:nvSpPr>
        <p:spPr/>
        <p:txBody>
          <a:bodyPr/>
          <a:lstStyle/>
          <a:p>
            <a:pPr>
              <a:lnSpc>
                <a:spcPct val="80000"/>
              </a:lnSpc>
            </a:pPr>
            <a:r>
              <a:rPr lang="it-IT" sz="2000"/>
              <a:t>I Pacs (o simili) sono rivolti a tutte le coppie, indipendentemente dal sesso e, nel caso francese, anche dalla stessa convivenza</a:t>
            </a:r>
          </a:p>
          <a:p>
            <a:pPr>
              <a:lnSpc>
                <a:spcPct val="80000"/>
              </a:lnSpc>
            </a:pPr>
            <a:r>
              <a:rPr lang="it-IT" sz="2000"/>
              <a:t>Si tratta di un patto di mutuo aiuto; l’accento è sulla solidarietà reciproca e non sull’orientamento sessuale dei partner</a:t>
            </a:r>
          </a:p>
          <a:p>
            <a:pPr>
              <a:lnSpc>
                <a:spcPct val="80000"/>
              </a:lnSpc>
            </a:pPr>
            <a:r>
              <a:rPr lang="it-IT" sz="2000"/>
              <a:t>I diritti riconosciuti possono essere decisi “su misura” dalla coppia stessa e sono inferiori a quelli del matrimonio (è esclusa l’adozione, la successione, la pensione di reversibilità</a:t>
            </a:r>
          </a:p>
          <a:p>
            <a:pPr>
              <a:lnSpc>
                <a:spcPct val="80000"/>
              </a:lnSpc>
            </a:pPr>
            <a:r>
              <a:rPr lang="it-IT" sz="2000"/>
              <a:t>I Pacs sono stati istituiti in Francia, il Belgio nel 2000 ha previsto un istituto simile: la cohabitation légale; </a:t>
            </a:r>
          </a:p>
          <a:p>
            <a:pPr>
              <a:lnSpc>
                <a:spcPct val="80000"/>
              </a:lnSpc>
            </a:pPr>
            <a:r>
              <a:rPr lang="it-IT" sz="2000"/>
              <a:t>La proposta dei Dico si ispirava al modello del pacs francese con alcune differenze e prevedendo però diritti ancora più limitati</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it-IT" sz="4000"/>
              <a:t>Il trattamento delle coppie omosessuali: il matrimonio civile</a:t>
            </a:r>
          </a:p>
        </p:txBody>
      </p:sp>
      <p:sp>
        <p:nvSpPr>
          <p:cNvPr id="30723" name="Rectangle 3"/>
          <p:cNvSpPr>
            <a:spLocks noGrp="1" noChangeArrowheads="1"/>
          </p:cNvSpPr>
          <p:nvPr>
            <p:ph type="body" idx="1"/>
          </p:nvPr>
        </p:nvSpPr>
        <p:spPr/>
        <p:txBody>
          <a:bodyPr/>
          <a:lstStyle/>
          <a:p>
            <a:pPr>
              <a:lnSpc>
                <a:spcPct val="90000"/>
              </a:lnSpc>
            </a:pPr>
            <a:r>
              <a:rPr lang="it-IT" sz="2800"/>
              <a:t>Il primo paese ad istituirlo è stato l’Olanda (2001), seguito dal Belgio (2003) e dalla Spagna (2005)</a:t>
            </a:r>
          </a:p>
          <a:p>
            <a:pPr>
              <a:lnSpc>
                <a:spcPct val="90000"/>
              </a:lnSpc>
            </a:pPr>
            <a:r>
              <a:rPr lang="it-IT" sz="2800"/>
              <a:t>Le differenze tra matrimonio eterosessuale e omosessuale sono minime (riguardano l’impossibilità di effettuare adozioni internazionali e il divieto di presunzione di paternità del figlio nato all’interno di un matrimonio)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548183"/>
            <a:ext cx="8229600" cy="869454"/>
          </a:xfrm>
          <a:solidFill>
            <a:srgbClr val="660066"/>
          </a:solidFill>
        </p:spPr>
        <p:txBody>
          <a:bodyPr tIns="0" bIns="93600"/>
          <a:lstStyle/>
          <a:p>
            <a:r>
              <a:rPr lang="it-IT" dirty="0">
                <a:solidFill>
                  <a:srgbClr val="FFFFFF"/>
                </a:solidFill>
              </a:rPr>
              <a:t>Stato e famiglia</a:t>
            </a:r>
          </a:p>
        </p:txBody>
      </p:sp>
      <p:sp>
        <p:nvSpPr>
          <p:cNvPr id="10243" name="Rectangle 3"/>
          <p:cNvSpPr>
            <a:spLocks noGrp="1" noChangeArrowheads="1"/>
          </p:cNvSpPr>
          <p:nvPr>
            <p:ph type="body" idx="1"/>
          </p:nvPr>
        </p:nvSpPr>
        <p:spPr>
          <a:xfrm>
            <a:off x="457200" y="2073960"/>
            <a:ext cx="8229600" cy="3634949"/>
          </a:xfrm>
          <a:solidFill>
            <a:schemeClr val="bg2">
              <a:lumMod val="90000"/>
            </a:schemeClr>
          </a:solidFill>
        </p:spPr>
        <p:txBody>
          <a:bodyPr/>
          <a:lstStyle/>
          <a:p>
            <a:pPr>
              <a:lnSpc>
                <a:spcPct val="90000"/>
              </a:lnSpc>
            </a:pPr>
            <a:endParaRPr lang="it-IT" sz="800" dirty="0" smtClean="0"/>
          </a:p>
          <a:p>
            <a:pPr>
              <a:lnSpc>
                <a:spcPct val="90000"/>
              </a:lnSpc>
            </a:pPr>
            <a:r>
              <a:rPr lang="it-IT" sz="2400" dirty="0" smtClean="0"/>
              <a:t>L’intervento </a:t>
            </a:r>
            <a:r>
              <a:rPr lang="it-IT" sz="2400" dirty="0"/>
              <a:t>dello Stato a favore della famiglia è stato uno dei fattori che ha favorito l’emergere della famiglia moderna </a:t>
            </a:r>
          </a:p>
          <a:p>
            <a:pPr>
              <a:lnSpc>
                <a:spcPct val="90000"/>
              </a:lnSpc>
            </a:pPr>
            <a:r>
              <a:rPr lang="it-IT" sz="2400" dirty="0"/>
              <a:t>Lo Stato è allo stesso tempo una fonte di controllo e di norme che regolano la famiglia come istituzione e le relazioni familiari</a:t>
            </a:r>
          </a:p>
          <a:p>
            <a:pPr>
              <a:lnSpc>
                <a:spcPct val="90000"/>
              </a:lnSpc>
            </a:pPr>
            <a:r>
              <a:rPr lang="it-IT" sz="2400" dirty="0"/>
              <a:t>Lo Stato si pone in “competizione” con altre fonti di regolazione della vita familiare, sia esterne (parentela, comunità locali,chiese) che interne (anziani rispetto ai giovani, genitori rispetto ai figli, uomini rispetto alle donne)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it-IT" sz="4000"/>
              <a:t>Le unioni di fatto e il diritto in Italia</a:t>
            </a:r>
          </a:p>
        </p:txBody>
      </p:sp>
      <p:sp>
        <p:nvSpPr>
          <p:cNvPr id="31747" name="Rectangle 3"/>
          <p:cNvSpPr>
            <a:spLocks noGrp="1" noChangeArrowheads="1"/>
          </p:cNvSpPr>
          <p:nvPr>
            <p:ph type="body" idx="1"/>
          </p:nvPr>
        </p:nvSpPr>
        <p:spPr/>
        <p:txBody>
          <a:bodyPr/>
          <a:lstStyle/>
          <a:p>
            <a:pPr>
              <a:lnSpc>
                <a:spcPct val="80000"/>
              </a:lnSpc>
            </a:pPr>
            <a:r>
              <a:rPr lang="it-IT" sz="2400"/>
              <a:t>I conviventi sono “estranei” per il codice civile: non sono previsti obblighi di mantenimento e assistenza reciproca né diritti di alcun tipo (sostegni di carattere economico, pensione di reversibilità, successori – a meno che il defunto non avesse fatto esplicitamente testamento)</a:t>
            </a:r>
          </a:p>
          <a:p>
            <a:pPr>
              <a:lnSpc>
                <a:spcPct val="80000"/>
              </a:lnSpc>
            </a:pPr>
            <a:r>
              <a:rPr lang="it-IT" sz="2400"/>
              <a:t>Riconoscimento minimo nel diritto penale, in alcune legislazioni regionali (in materia di edilizia popolare)</a:t>
            </a:r>
          </a:p>
          <a:p>
            <a:pPr>
              <a:lnSpc>
                <a:spcPct val="80000"/>
              </a:lnSpc>
            </a:pPr>
            <a:r>
              <a:rPr lang="it-IT" sz="2400"/>
              <a:t>Registri delle unioni civili istituiti da diverse città: non creano diritti e doveri riconosciuti giuridicamente ma garantiscono la “pubblicità” dell’unione e l’accesso ad alcuni diritti a livello locale (es. accesso all’edilizia popolare)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465956"/>
            <a:ext cx="8229600" cy="951682"/>
          </a:xfrm>
        </p:spPr>
        <p:txBody>
          <a:bodyPr>
            <a:normAutofit/>
          </a:bodyPr>
          <a:lstStyle/>
          <a:p>
            <a:r>
              <a:rPr lang="it-IT" sz="2800" dirty="0"/>
              <a:t>Quali sono le conseguenze</a:t>
            </a:r>
            <a:r>
              <a:rPr lang="it-IT" sz="2800" dirty="0" smtClean="0"/>
              <a:t> sulla quotidianità...</a:t>
            </a:r>
            <a:endParaRPr lang="it-IT" sz="2800" dirty="0"/>
          </a:p>
        </p:txBody>
      </p:sp>
      <p:sp>
        <p:nvSpPr>
          <p:cNvPr id="32771" name="Rectangle 3"/>
          <p:cNvSpPr>
            <a:spLocks noGrp="1" noChangeArrowheads="1"/>
          </p:cNvSpPr>
          <p:nvPr>
            <p:ph type="body" idx="1"/>
          </p:nvPr>
        </p:nvSpPr>
        <p:spPr>
          <a:xfrm>
            <a:off x="457200" y="1845550"/>
            <a:ext cx="8229600" cy="3306039"/>
          </a:xfrm>
        </p:spPr>
        <p:txBody>
          <a:bodyPr/>
          <a:lstStyle/>
          <a:p>
            <a:pPr marL="609600" indent="-609600">
              <a:lnSpc>
                <a:spcPct val="80000"/>
              </a:lnSpc>
            </a:pPr>
            <a:r>
              <a:rPr lang="it-IT" sz="1200" dirty="0"/>
              <a:t>se uno dei due partner ha bisogno di un intervento medico urgente e rischioso, l'altro non può autorizzarlo, visto che non figura come parente. </a:t>
            </a:r>
          </a:p>
          <a:p>
            <a:pPr marL="609600" indent="-609600">
              <a:lnSpc>
                <a:spcPct val="80000"/>
              </a:lnSpc>
            </a:pPr>
            <a:r>
              <a:rPr lang="it-IT" sz="1200" dirty="0"/>
              <a:t>Il convivente non può chiedere permessi di lavoro se il partner si ammala. </a:t>
            </a:r>
          </a:p>
          <a:p>
            <a:pPr marL="609600" indent="-609600">
              <a:lnSpc>
                <a:spcPct val="80000"/>
              </a:lnSpc>
            </a:pPr>
            <a:r>
              <a:rPr lang="it-IT" sz="1200" dirty="0"/>
              <a:t>Il convivente che collabora all'impresa dell'altro non ha nessun diritto. </a:t>
            </a:r>
          </a:p>
          <a:p>
            <a:pPr marL="609600" indent="-609600">
              <a:lnSpc>
                <a:spcPct val="80000"/>
              </a:lnSpc>
            </a:pPr>
            <a:r>
              <a:rPr lang="it-IT" sz="1200" dirty="0"/>
              <a:t>Se la convivenza termina, il convivente in stato di bisogno non ha diritto a nessun sostegno economico da parte dell'altro. </a:t>
            </a:r>
          </a:p>
          <a:p>
            <a:pPr marL="609600" indent="-609600">
              <a:lnSpc>
                <a:spcPct val="80000"/>
              </a:lnSpc>
            </a:pPr>
            <a:r>
              <a:rPr lang="it-IT" sz="1200" dirty="0"/>
              <a:t>Se dalla convivenza sono nati dei figli e questi sono ancora minorenni nel caso in cui la convivenza cessi, l'</a:t>
            </a:r>
            <a:r>
              <a:rPr lang="it-IT" sz="1200" dirty="0" err="1"/>
              <a:t>affidamento è</a:t>
            </a:r>
            <a:r>
              <a:rPr lang="it-IT" sz="1200" dirty="0"/>
              <a:t> stabilito in base al criterio dell'interesse del minore. Se vi è disaccordo, l'affidamento è deciso dal tribunale per i minorenni. Anche dopo la cessazione della convivenza, il genitore ha l'obbligo di mantenere il figlio che conviva con l'altro partner. </a:t>
            </a:r>
            <a:br>
              <a:rPr lang="it-IT" sz="1200" dirty="0"/>
            </a:br>
            <a:r>
              <a:rPr lang="it-IT" sz="1200" dirty="0"/>
              <a:t>In caso di maltrattamenti di un convivente nei confronti dell'altro si configura il reato di maltrattamenti in famiglia. </a:t>
            </a:r>
          </a:p>
          <a:p>
            <a:pPr marL="609600" indent="-609600">
              <a:lnSpc>
                <a:spcPct val="80000"/>
              </a:lnSpc>
            </a:pPr>
            <a:r>
              <a:rPr lang="it-IT" sz="1200" dirty="0"/>
              <a:t>Se cessa la convivenza, il proprietario o l'intestatario del contratto d'affitto ha diritto a restare nell'abitazione, salvo un diverso accordo tra le parti. Tuttavia </a:t>
            </a:r>
            <a:r>
              <a:rPr lang="it-IT" sz="1200" dirty="0" err="1"/>
              <a:t>non è</a:t>
            </a:r>
            <a:r>
              <a:rPr lang="it-IT" sz="1200" dirty="0"/>
              <a:t> lecito "cacciare" l'altro convivente e ogni contrasto dovrà essere risolto dal giudice. </a:t>
            </a:r>
          </a:p>
          <a:p>
            <a:pPr marL="609600" indent="-609600">
              <a:lnSpc>
                <a:spcPct val="80000"/>
              </a:lnSpc>
            </a:pPr>
            <a:r>
              <a:rPr lang="it-IT" sz="1200" dirty="0"/>
              <a:t>Se uno dei due conviventi muore e l'appartamento era di sua proprietà, quest'ultimo spetta agli eredi legittimi del defunto. Il convivente potrà continuare ad abitarlo solo se l'altro ne aveva disposto con testamento in suo favore; se invece la casa era in locazione, il convivente ha diritto di subentrarvi nel contratto. </a:t>
            </a:r>
          </a:p>
          <a:p>
            <a:pPr marL="609600" indent="-609600">
              <a:lnSpc>
                <a:spcPct val="80000"/>
              </a:lnSpc>
            </a:pPr>
            <a:r>
              <a:rPr lang="it-IT" sz="1200" dirty="0"/>
              <a:t>Se uno dei partner è extracomunitario non può chiedere il rilascio/rinnovo del permesso o carta di soggiorno per convivenza con il partner italiano </a:t>
            </a:r>
          </a:p>
          <a:p>
            <a:pPr marL="609600" indent="-609600">
              <a:lnSpc>
                <a:spcPct val="80000"/>
              </a:lnSpc>
            </a:pPr>
            <a:endParaRPr lang="it-IT"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La legge (L. 20 maggio 2016 n. 76), pubblicata nella Gazzetta Ufficiale n. 118 del 21 maggio 2016, introduce nel nostro ordinamento l'istituto dell'</a:t>
            </a:r>
            <a:r>
              <a:rPr lang="it-IT" b="1" dirty="0"/>
              <a:t>unione civile tra persone dello stesso sesso quale specifica formazione sociale</a:t>
            </a:r>
            <a:r>
              <a:rPr lang="it-IT" dirty="0"/>
              <a:t> ai sensi degli articoli 2 e 3 della Costituzione e disciplina le </a:t>
            </a:r>
            <a:r>
              <a:rPr lang="it-IT" b="1" dirty="0">
                <a:hlinkClick r:id="rId2"/>
              </a:rPr>
              <a:t>convivenze di fatto</a:t>
            </a:r>
            <a:r>
              <a:rPr lang="it-IT" dirty="0"/>
              <a:t>. E' entrato in vigore il 5 giugno 2016.</a:t>
            </a:r>
          </a:p>
        </p:txBody>
      </p:sp>
    </p:spTree>
    <p:extLst>
      <p:ext uri="{BB962C8B-B14F-4D97-AF65-F5344CB8AC3E}">
        <p14:creationId xmlns:p14="http://schemas.microsoft.com/office/powerpoint/2010/main" val="3607894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a:t>1. La presente legge istituisce l'unione civile tra persone dello stesso sesso quale specifica formazione sociale ai sensi degli articoli 2 e 3 della Costituzione e reca la disciplina delle convivenze di fatto. 2. Due persone maggiorenni dello stesso sesso costituiscono un'unione civile mediante dichiarazione di fronte all'ufficiale di stato civile ed alla presenza di due testimoni. 3. L'ufficiale di stato civile provvede alla registrazione degli atti di unione civile tra persone dello stesso sesso nell'archivio dello stato civile. </a:t>
            </a:r>
          </a:p>
        </p:txBody>
      </p:sp>
    </p:spTree>
    <p:extLst>
      <p:ext uri="{BB962C8B-B14F-4D97-AF65-F5344CB8AC3E}">
        <p14:creationId xmlns:p14="http://schemas.microsoft.com/office/powerpoint/2010/main" val="2327204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Legge 19 ottobre 2015 n° 173</a:t>
            </a:r>
            <a:br>
              <a:rPr lang="it-IT" dirty="0"/>
            </a:br>
            <a:endParaRPr lang="it-IT" dirty="0"/>
          </a:p>
        </p:txBody>
      </p:sp>
      <p:sp>
        <p:nvSpPr>
          <p:cNvPr id="3" name="Segnaposto contenuto 2"/>
          <p:cNvSpPr>
            <a:spLocks noGrp="1"/>
          </p:cNvSpPr>
          <p:nvPr>
            <p:ph idx="1"/>
          </p:nvPr>
        </p:nvSpPr>
        <p:spPr>
          <a:xfrm>
            <a:off x="457200" y="1232452"/>
            <a:ext cx="8229600" cy="4893711"/>
          </a:xfrm>
        </p:spPr>
        <p:txBody>
          <a:bodyPr>
            <a:normAutofit fontScale="85000" lnSpcReduction="20000"/>
          </a:bodyPr>
          <a:lstStyle/>
          <a:p>
            <a:r>
              <a:rPr lang="it-IT" dirty="0"/>
              <a:t>Art. 1</a:t>
            </a:r>
          </a:p>
          <a:p>
            <a:r>
              <a:rPr lang="it-IT" dirty="0"/>
              <a:t> All'articolo 4 della legge 4 maggio 1983, n. 184, e successive modificazioni, dopo il comma 5 sono inseriti i seguenti:</a:t>
            </a:r>
          </a:p>
          <a:p>
            <a:r>
              <a:rPr lang="it-IT" b="1" i="1" dirty="0"/>
              <a:t> «5-bis. Qualora, durante un prolungato periodo di affidamento, il minore sia dichiarato adottabile ai sensi delle disposizioni del capo II del titolo II e qualora, sussistendo i requisiti previsti dall'articolo 6, la famiglia affidataria chieda di poterlo adottare, il tribunale per i minorenni, nel decidere sull'adozione, tiene conto dei legami affettivi significativi e del rapporto stabile e duraturo consolidatosi tra il minore e la famiglia affidataria</a:t>
            </a:r>
            <a:r>
              <a:rPr lang="it-IT" b="1" dirty="0"/>
              <a:t>.</a:t>
            </a:r>
            <a:endParaRPr lang="it-IT" dirty="0"/>
          </a:p>
          <a:p>
            <a:endParaRPr lang="it-IT" dirty="0"/>
          </a:p>
        </p:txBody>
      </p:sp>
    </p:spTree>
    <p:extLst>
      <p:ext uri="{BB962C8B-B14F-4D97-AF65-F5344CB8AC3E}">
        <p14:creationId xmlns:p14="http://schemas.microsoft.com/office/powerpoint/2010/main" val="3340595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lvl="0"/>
            <a:r>
              <a:rPr lang="it-IT" b="1" u="sng" dirty="0"/>
              <a:t>Minore affidato che  rientra in famiglia d’origine o viene affidato o adottato da un’altra famiglia</a:t>
            </a:r>
            <a:endParaRPr lang="it-IT" dirty="0"/>
          </a:p>
        </p:txBody>
      </p:sp>
      <p:sp>
        <p:nvSpPr>
          <p:cNvPr id="3" name="Segnaposto contenuto 2"/>
          <p:cNvSpPr>
            <a:spLocks noGrp="1"/>
          </p:cNvSpPr>
          <p:nvPr>
            <p:ph idx="1"/>
          </p:nvPr>
        </p:nvSpPr>
        <p:spPr/>
        <p:txBody>
          <a:bodyPr/>
          <a:lstStyle/>
          <a:p>
            <a:r>
              <a:rPr lang="it-IT" b="1" dirty="0"/>
              <a:t>5 ter- </a:t>
            </a:r>
            <a:r>
              <a:rPr lang="it-IT" b="1" i="1" dirty="0"/>
              <a:t>Qualora a seguito di un periodo di affidamento, il minore faccia ritorno nella famiglia d’origine o sia dato in affidamento ad altra famiglia o sia adottato da altra famiglia, è comunque tutelata, se rispondente all’interesse del minore, la continuità delle positive relazioni socio-affettive consolidatesi durante l’affidamento</a:t>
            </a:r>
            <a:endParaRPr lang="it-IT" dirty="0"/>
          </a:p>
        </p:txBody>
      </p:sp>
    </p:spTree>
    <p:extLst>
      <p:ext uri="{BB962C8B-B14F-4D97-AF65-F5344CB8AC3E}">
        <p14:creationId xmlns:p14="http://schemas.microsoft.com/office/powerpoint/2010/main" val="682758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lvl="0"/>
            <a:r>
              <a:rPr lang="it-IT" b="1" u="sng" dirty="0"/>
              <a:t>Compiti del Giudice</a:t>
            </a:r>
            <a:r>
              <a:rPr lang="it-IT" dirty="0"/>
              <a:t/>
            </a:r>
            <a:br>
              <a:rPr lang="it-IT" dirty="0"/>
            </a:br>
            <a:endParaRPr lang="it-IT" dirty="0"/>
          </a:p>
        </p:txBody>
      </p:sp>
      <p:sp>
        <p:nvSpPr>
          <p:cNvPr id="3" name="Segnaposto contenuto 2"/>
          <p:cNvSpPr>
            <a:spLocks noGrp="1"/>
          </p:cNvSpPr>
          <p:nvPr>
            <p:ph idx="1"/>
          </p:nvPr>
        </p:nvSpPr>
        <p:spPr/>
        <p:txBody>
          <a:bodyPr/>
          <a:lstStyle/>
          <a:p>
            <a:r>
              <a:rPr lang="it-IT" b="1" dirty="0"/>
              <a:t>Art. 1</a:t>
            </a:r>
            <a:endParaRPr lang="it-IT" dirty="0"/>
          </a:p>
          <a:p>
            <a:r>
              <a:rPr lang="it-IT" b="1" dirty="0"/>
              <a:t>5-quater.</a:t>
            </a:r>
            <a:r>
              <a:rPr lang="it-IT" b="1" i="1" dirty="0"/>
              <a:t> Il Giudice, ai fini delle decisioni di cui ai commi 5-bis e 5 ter, tiene conto anche delle valutazioni documentate dei servizi sociali , ascoltato il minore che ha compiuto gli anni 12 o anche di età inferiore se capace di discernimento</a:t>
            </a:r>
            <a:r>
              <a:rPr lang="it-IT" b="1" dirty="0"/>
              <a:t> </a:t>
            </a:r>
            <a:endParaRPr lang="it-IT" dirty="0"/>
          </a:p>
          <a:p>
            <a:endParaRPr lang="it-IT" dirty="0"/>
          </a:p>
        </p:txBody>
      </p:sp>
    </p:spTree>
    <p:extLst>
      <p:ext uri="{BB962C8B-B14F-4D97-AF65-F5344CB8AC3E}">
        <p14:creationId xmlns:p14="http://schemas.microsoft.com/office/powerpoint/2010/main" val="1915235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8052" y="377686"/>
            <a:ext cx="8368748" cy="1039951"/>
          </a:xfrm>
        </p:spPr>
        <p:txBody>
          <a:bodyPr>
            <a:normAutofit fontScale="90000"/>
          </a:bodyPr>
          <a:lstStyle/>
          <a:p>
            <a:pPr lvl="0"/>
            <a:r>
              <a:rPr lang="it-IT" sz="3100" b="1" u="sng" dirty="0" smtClean="0"/>
              <a:t/>
            </a:r>
            <a:br>
              <a:rPr lang="it-IT" sz="3100" b="1" u="sng" dirty="0" smtClean="0"/>
            </a:br>
            <a:r>
              <a:rPr lang="it-IT" sz="3100" b="1" u="sng" dirty="0"/>
              <a:t/>
            </a:r>
            <a:br>
              <a:rPr lang="it-IT" sz="3100" b="1" u="sng" dirty="0"/>
            </a:br>
            <a:r>
              <a:rPr lang="it-IT" sz="3100" b="1" u="sng" dirty="0" smtClean="0"/>
              <a:t>L’ascolto </a:t>
            </a:r>
            <a:r>
              <a:rPr lang="it-IT" sz="3100" b="1" u="sng" dirty="0"/>
              <a:t>obbligatario degli affidatari da parte del giudice in tutti i procedimenti che riguardano i minori affidati</a:t>
            </a:r>
            <a:r>
              <a:rPr lang="it-IT" dirty="0"/>
              <a:t/>
            </a:r>
            <a:br>
              <a:rPr lang="it-IT" dirty="0"/>
            </a:br>
            <a:endParaRPr lang="it-IT" dirty="0"/>
          </a:p>
        </p:txBody>
      </p:sp>
      <p:sp>
        <p:nvSpPr>
          <p:cNvPr id="3" name="Segnaposto contenuto 2"/>
          <p:cNvSpPr>
            <a:spLocks noGrp="1"/>
          </p:cNvSpPr>
          <p:nvPr>
            <p:ph idx="1"/>
          </p:nvPr>
        </p:nvSpPr>
        <p:spPr/>
        <p:txBody>
          <a:bodyPr>
            <a:normAutofit fontScale="92500" lnSpcReduction="20000"/>
          </a:bodyPr>
          <a:lstStyle/>
          <a:p>
            <a:r>
              <a:rPr lang="it-IT" b="1" dirty="0"/>
              <a:t>2</a:t>
            </a:r>
            <a:endParaRPr lang="it-IT" dirty="0"/>
          </a:p>
          <a:p>
            <a:r>
              <a:rPr lang="it-IT" b="1" i="1" dirty="0"/>
              <a:t>All’art. 5 comma 1, della legge 4 maggio 1983/184, e successive modificazioni, l’ultimo periodo è sostituito dal presente: “ L’affidatario o l’eventuale famiglia </a:t>
            </a:r>
            <a:r>
              <a:rPr lang="it-IT" b="1" i="1" dirty="0" err="1"/>
              <a:t>collocataria</a:t>
            </a:r>
            <a:r>
              <a:rPr lang="it-IT" b="1" i="1" dirty="0"/>
              <a:t> debbono essere convocati, pena di nullità, nei procedimenti civili in materia di responsabilità genitoriale, di affidamento e di adottabilità relativi al minore affidato ed hanno facoltà di presentare memorie scritte nell’interesse del minore”.</a:t>
            </a:r>
            <a:endParaRPr lang="it-IT" dirty="0"/>
          </a:p>
          <a:p>
            <a:endParaRPr lang="it-IT" dirty="0"/>
          </a:p>
        </p:txBody>
      </p:sp>
    </p:spTree>
    <p:extLst>
      <p:ext uri="{BB962C8B-B14F-4D97-AF65-F5344CB8AC3E}">
        <p14:creationId xmlns:p14="http://schemas.microsoft.com/office/powerpoint/2010/main" val="3641694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92864"/>
            <a:ext cx="8229600" cy="794865"/>
          </a:xfrm>
        </p:spPr>
        <p:txBody>
          <a:bodyPr/>
          <a:lstStyle/>
          <a:p>
            <a:r>
              <a:rPr lang="it-IT" dirty="0"/>
              <a:t>Le fonti di regolazione statale</a:t>
            </a:r>
          </a:p>
        </p:txBody>
      </p:sp>
      <p:sp>
        <p:nvSpPr>
          <p:cNvPr id="11267" name="Rectangle 3"/>
          <p:cNvSpPr>
            <a:spLocks noGrp="1" noChangeArrowheads="1"/>
          </p:cNvSpPr>
          <p:nvPr>
            <p:ph type="body" idx="1"/>
          </p:nvPr>
        </p:nvSpPr>
        <p:spPr>
          <a:xfrm>
            <a:off x="457200" y="1297367"/>
            <a:ext cx="8229600" cy="4951921"/>
          </a:xfrm>
          <a:solidFill>
            <a:srgbClr val="3366FF"/>
          </a:solidFill>
        </p:spPr>
        <p:txBody>
          <a:bodyPr/>
          <a:lstStyle/>
          <a:p>
            <a:pPr>
              <a:lnSpc>
                <a:spcPct val="80000"/>
              </a:lnSpc>
              <a:buNone/>
            </a:pPr>
            <a:endParaRPr lang="it-IT" sz="1400" u="sng" dirty="0" smtClean="0">
              <a:solidFill>
                <a:schemeClr val="bg1"/>
              </a:solidFill>
            </a:endParaRPr>
          </a:p>
          <a:p>
            <a:pPr>
              <a:lnSpc>
                <a:spcPct val="80000"/>
              </a:lnSpc>
            </a:pPr>
            <a:r>
              <a:rPr lang="it-IT" sz="2400" u="sng" dirty="0" smtClean="0">
                <a:solidFill>
                  <a:schemeClr val="bg1"/>
                </a:solidFill>
              </a:rPr>
              <a:t>Costituzione</a:t>
            </a:r>
          </a:p>
          <a:p>
            <a:pPr>
              <a:lnSpc>
                <a:spcPct val="80000"/>
              </a:lnSpc>
              <a:buNone/>
            </a:pPr>
            <a:endParaRPr lang="it-IT" sz="2400" u="sng" dirty="0" smtClean="0">
              <a:solidFill>
                <a:schemeClr val="bg1"/>
              </a:solidFill>
            </a:endParaRPr>
          </a:p>
          <a:p>
            <a:pPr>
              <a:lnSpc>
                <a:spcPct val="80000"/>
              </a:lnSpc>
            </a:pPr>
            <a:r>
              <a:rPr lang="it-IT" sz="2400" u="sng" dirty="0">
                <a:solidFill>
                  <a:schemeClr val="bg1"/>
                </a:solidFill>
              </a:rPr>
              <a:t>Diritto di </a:t>
            </a:r>
            <a:r>
              <a:rPr lang="it-IT" sz="2400" u="sng" dirty="0" smtClean="0">
                <a:solidFill>
                  <a:schemeClr val="bg1"/>
                </a:solidFill>
              </a:rPr>
              <a:t>famiglia</a:t>
            </a:r>
            <a:r>
              <a:rPr lang="it-IT" sz="2400" dirty="0" smtClean="0">
                <a:solidFill>
                  <a:schemeClr val="bg1"/>
                </a:solidFill>
              </a:rPr>
              <a:t> (norme </a:t>
            </a:r>
            <a:r>
              <a:rPr lang="it-IT" sz="2400" dirty="0">
                <a:solidFill>
                  <a:schemeClr val="bg1"/>
                </a:solidFill>
              </a:rPr>
              <a:t>del codice </a:t>
            </a:r>
            <a:r>
              <a:rPr lang="it-IT" sz="2400" dirty="0" smtClean="0">
                <a:solidFill>
                  <a:schemeClr val="bg1"/>
                </a:solidFill>
              </a:rPr>
              <a:t>civile: matrimonio</a:t>
            </a:r>
            <a:r>
              <a:rPr lang="it-IT" sz="2400" dirty="0">
                <a:solidFill>
                  <a:schemeClr val="bg1"/>
                </a:solidFill>
              </a:rPr>
              <a:t>,</a:t>
            </a:r>
            <a:r>
              <a:rPr lang="it-IT" sz="2400" dirty="0" smtClean="0">
                <a:solidFill>
                  <a:schemeClr val="bg1"/>
                </a:solidFill>
              </a:rPr>
              <a:t> obblighi </a:t>
            </a:r>
            <a:r>
              <a:rPr lang="it-IT" sz="2400" dirty="0">
                <a:solidFill>
                  <a:schemeClr val="bg1"/>
                </a:solidFill>
              </a:rPr>
              <a:t>di mantenimento,</a:t>
            </a:r>
            <a:r>
              <a:rPr lang="it-IT" sz="2400" dirty="0" smtClean="0">
                <a:solidFill>
                  <a:schemeClr val="bg1"/>
                </a:solidFill>
              </a:rPr>
              <a:t> relazioni </a:t>
            </a:r>
            <a:r>
              <a:rPr lang="it-IT" sz="2400" dirty="0">
                <a:solidFill>
                  <a:schemeClr val="bg1"/>
                </a:solidFill>
              </a:rPr>
              <a:t>tra genitori e figli,</a:t>
            </a:r>
            <a:r>
              <a:rPr lang="it-IT" sz="2400" dirty="0" smtClean="0">
                <a:solidFill>
                  <a:schemeClr val="bg1"/>
                </a:solidFill>
              </a:rPr>
              <a:t> successioni</a:t>
            </a:r>
            <a:r>
              <a:rPr lang="it-IT" sz="2400" dirty="0">
                <a:solidFill>
                  <a:schemeClr val="bg1"/>
                </a:solidFill>
              </a:rPr>
              <a:t>,</a:t>
            </a:r>
            <a:r>
              <a:rPr lang="it-IT" sz="2400" dirty="0" smtClean="0">
                <a:solidFill>
                  <a:schemeClr val="bg1"/>
                </a:solidFill>
              </a:rPr>
              <a:t> separazione </a:t>
            </a:r>
            <a:r>
              <a:rPr lang="it-IT" sz="2400" dirty="0">
                <a:solidFill>
                  <a:schemeClr val="bg1"/>
                </a:solidFill>
              </a:rPr>
              <a:t>personale dei coniugi, ecc.</a:t>
            </a:r>
            <a:r>
              <a:rPr lang="it-IT" sz="2400" dirty="0" smtClean="0">
                <a:solidFill>
                  <a:schemeClr val="bg1"/>
                </a:solidFill>
              </a:rPr>
              <a:t>)</a:t>
            </a:r>
          </a:p>
          <a:p>
            <a:pPr>
              <a:lnSpc>
                <a:spcPct val="80000"/>
              </a:lnSpc>
            </a:pPr>
            <a:endParaRPr lang="it-IT" sz="2400" dirty="0" smtClean="0">
              <a:solidFill>
                <a:schemeClr val="bg1"/>
              </a:solidFill>
            </a:endParaRPr>
          </a:p>
          <a:p>
            <a:pPr>
              <a:lnSpc>
                <a:spcPct val="80000"/>
              </a:lnSpc>
            </a:pPr>
            <a:r>
              <a:rPr lang="it-IT" sz="2400" u="sng" dirty="0">
                <a:solidFill>
                  <a:schemeClr val="bg1"/>
                </a:solidFill>
              </a:rPr>
              <a:t>Norme di natura assistenziale, previdenziale, fiscale e vari interventi e politiche rivolti alle famiglie</a:t>
            </a:r>
            <a:r>
              <a:rPr lang="it-IT" sz="2400" dirty="0">
                <a:solidFill>
                  <a:schemeClr val="bg1"/>
                </a:solidFill>
              </a:rPr>
              <a:t> (leggi a tutela delle madri lavoratrici, detrazioni fiscali, sussidi monetari, agevolazioni per l’accesso ai servizi, ecc</a:t>
            </a:r>
            <a:r>
              <a:rPr lang="it-IT" sz="2400" dirty="0" smtClean="0">
                <a:solidFill>
                  <a:schemeClr val="bg1"/>
                </a:solidFill>
              </a:rPr>
              <a:t>.</a:t>
            </a:r>
          </a:p>
          <a:p>
            <a:pPr>
              <a:lnSpc>
                <a:spcPct val="80000"/>
              </a:lnSpc>
            </a:pPr>
            <a:endParaRPr lang="it-IT" sz="2400" dirty="0" smtClean="0">
              <a:solidFill>
                <a:schemeClr val="bg1"/>
              </a:solidFill>
            </a:endParaRPr>
          </a:p>
          <a:p>
            <a:pPr>
              <a:lnSpc>
                <a:spcPct val="80000"/>
              </a:lnSpc>
            </a:pPr>
            <a:r>
              <a:rPr lang="it-IT" sz="2400" u="sng" dirty="0">
                <a:solidFill>
                  <a:schemeClr val="bg1"/>
                </a:solidFill>
              </a:rPr>
              <a:t>Leggi ad hoc sulla famiglia</a:t>
            </a:r>
            <a:r>
              <a:rPr lang="it-IT" sz="2400" dirty="0">
                <a:solidFill>
                  <a:schemeClr val="bg1"/>
                </a:solidFill>
              </a:rPr>
              <a:t> (es. legge sull’adozione, legge sulla procreazione assistita, ecc.)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319774"/>
            <a:ext cx="8229600" cy="485783"/>
          </a:xfrm>
          <a:solidFill>
            <a:srgbClr val="FFFF00"/>
          </a:solidFill>
          <a:ln w="34925">
            <a:solidFill>
              <a:srgbClr val="FF0000"/>
            </a:solidFill>
          </a:ln>
        </p:spPr>
        <p:txBody>
          <a:bodyPr>
            <a:normAutofit/>
          </a:bodyPr>
          <a:lstStyle/>
          <a:p>
            <a:r>
              <a:rPr lang="it-IT" sz="2400" dirty="0" smtClean="0"/>
              <a:t>successione delle fonti </a:t>
            </a:r>
            <a:r>
              <a:rPr lang="it-IT" sz="2400" dirty="0"/>
              <a:t>di regolazione del matrimonio in Italia</a:t>
            </a:r>
          </a:p>
        </p:txBody>
      </p:sp>
      <p:sp>
        <p:nvSpPr>
          <p:cNvPr id="12291" name="Rectangle 3"/>
          <p:cNvSpPr>
            <a:spLocks noGrp="1" noChangeArrowheads="1"/>
          </p:cNvSpPr>
          <p:nvPr>
            <p:ph type="body" idx="1"/>
          </p:nvPr>
        </p:nvSpPr>
        <p:spPr>
          <a:xfrm>
            <a:off x="457200" y="950183"/>
            <a:ext cx="8229600" cy="5600605"/>
          </a:xfrm>
          <a:solidFill>
            <a:srgbClr val="CCFFCC"/>
          </a:solidFill>
          <a:ln w="31750">
            <a:solidFill>
              <a:srgbClr val="008000"/>
            </a:solidFill>
          </a:ln>
        </p:spPr>
        <p:txBody>
          <a:bodyPr>
            <a:normAutofit/>
          </a:bodyPr>
          <a:lstStyle/>
          <a:p>
            <a:pPr>
              <a:lnSpc>
                <a:spcPct val="90000"/>
              </a:lnSpc>
            </a:pPr>
            <a:r>
              <a:rPr lang="it-IT" sz="2200" dirty="0"/>
              <a:t>Codice Pisanelli (1865): il primo codice civile dell’Italia unita</a:t>
            </a:r>
          </a:p>
          <a:p>
            <a:pPr>
              <a:lnSpc>
                <a:spcPct val="90000"/>
              </a:lnSpc>
            </a:pPr>
            <a:r>
              <a:rPr lang="it-IT" sz="2200" dirty="0"/>
              <a:t>Codice civile del 1942: il codice fascista</a:t>
            </a:r>
          </a:p>
          <a:p>
            <a:pPr>
              <a:lnSpc>
                <a:spcPct val="90000"/>
              </a:lnSpc>
            </a:pPr>
            <a:r>
              <a:rPr lang="it-IT" sz="2200" dirty="0"/>
              <a:t>Costituzione della Repubblica italiana (1948)</a:t>
            </a:r>
          </a:p>
          <a:p>
            <a:pPr>
              <a:lnSpc>
                <a:spcPct val="90000"/>
              </a:lnSpc>
            </a:pPr>
            <a:r>
              <a:rPr lang="it-IT" sz="2200" dirty="0"/>
              <a:t>Legge sul divorzio (1970)</a:t>
            </a:r>
          </a:p>
          <a:p>
            <a:pPr>
              <a:lnSpc>
                <a:spcPct val="90000"/>
              </a:lnSpc>
            </a:pPr>
            <a:r>
              <a:rPr lang="it-IT" sz="2200" dirty="0"/>
              <a:t>Riforma del diritto di famiglia (1975</a:t>
            </a:r>
            <a:r>
              <a:rPr lang="it-IT" sz="2200" dirty="0" smtClean="0"/>
              <a:t>)</a:t>
            </a:r>
          </a:p>
          <a:p>
            <a:pPr>
              <a:lnSpc>
                <a:spcPct val="90000"/>
              </a:lnSpc>
            </a:pPr>
            <a:r>
              <a:rPr lang="it-IT" sz="2200" dirty="0" smtClean="0"/>
              <a:t>legge 194/1978 interruzione della gravidanza</a:t>
            </a:r>
          </a:p>
          <a:p>
            <a:pPr>
              <a:lnSpc>
                <a:spcPct val="90000"/>
              </a:lnSpc>
            </a:pPr>
            <a:r>
              <a:rPr lang="it-IT" sz="2200" dirty="0" smtClean="0"/>
              <a:t>Legge di parziale riforma del divorzio (1987)</a:t>
            </a:r>
          </a:p>
          <a:p>
            <a:pPr>
              <a:lnSpc>
                <a:spcPct val="90000"/>
              </a:lnSpc>
            </a:pPr>
            <a:r>
              <a:rPr lang="it-IT" sz="2200" dirty="0"/>
              <a:t>legge n. 121/1985</a:t>
            </a:r>
            <a:r>
              <a:rPr lang="it-IT" sz="2200" dirty="0" smtClean="0"/>
              <a:t> nuovo Concordato - modifica </a:t>
            </a:r>
            <a:r>
              <a:rPr lang="it-IT" sz="2200" dirty="0"/>
              <a:t>disciplina del matrimonio </a:t>
            </a:r>
            <a:r>
              <a:rPr lang="it-IT" sz="2200" dirty="0" smtClean="0"/>
              <a:t>concordatario</a:t>
            </a:r>
          </a:p>
          <a:p>
            <a:pPr>
              <a:lnSpc>
                <a:spcPct val="90000"/>
              </a:lnSpc>
            </a:pPr>
            <a:r>
              <a:rPr lang="it-IT" sz="2200" dirty="0" smtClean="0"/>
              <a:t>legge 28 </a:t>
            </a:r>
            <a:r>
              <a:rPr lang="it-IT" sz="2200" dirty="0"/>
              <a:t>marzo 2001, n. 149</a:t>
            </a:r>
            <a:r>
              <a:rPr lang="it-IT" sz="2200" dirty="0" smtClean="0"/>
              <a:t> modifica adozione/affidamento</a:t>
            </a:r>
          </a:p>
          <a:p>
            <a:pPr>
              <a:lnSpc>
                <a:spcPct val="90000"/>
              </a:lnSpc>
            </a:pPr>
            <a:r>
              <a:rPr lang="it-IT" sz="2200" dirty="0"/>
              <a:t>legge 40/2004</a:t>
            </a:r>
            <a:r>
              <a:rPr lang="it-IT" sz="2200" dirty="0" smtClean="0"/>
              <a:t> procreazione </a:t>
            </a:r>
            <a:r>
              <a:rPr lang="it-IT" sz="2200" dirty="0"/>
              <a:t>medicalmente assistita</a:t>
            </a:r>
            <a:r>
              <a:rPr lang="it-IT" sz="2200" dirty="0" smtClean="0"/>
              <a:t> </a:t>
            </a:r>
          </a:p>
          <a:p>
            <a:pPr>
              <a:lnSpc>
                <a:spcPct val="90000"/>
              </a:lnSpc>
            </a:pPr>
            <a:r>
              <a:rPr lang="it-IT" sz="2200" dirty="0" smtClean="0"/>
              <a:t>legge </a:t>
            </a:r>
            <a:r>
              <a:rPr lang="it-IT" sz="2200" dirty="0"/>
              <a:t>54/</a:t>
            </a:r>
            <a:r>
              <a:rPr lang="it-IT" sz="2200" dirty="0" smtClean="0"/>
              <a:t>2006 affidamento condiviso</a:t>
            </a:r>
          </a:p>
          <a:p>
            <a:pPr>
              <a:lnSpc>
                <a:spcPct val="90000"/>
              </a:lnSpc>
            </a:pPr>
            <a:r>
              <a:rPr lang="it-IT" sz="2200" dirty="0" smtClean="0"/>
              <a:t>legge 219/2012 unicità dello stato di filiazione</a:t>
            </a:r>
          </a:p>
          <a:p>
            <a:pPr>
              <a:lnSpc>
                <a:spcPct val="90000"/>
              </a:lnSpc>
            </a:pPr>
            <a:r>
              <a:rPr lang="it-IT" sz="2200" dirty="0" smtClean="0"/>
              <a:t>legge 154/2013 completamento della riforma della filiazione</a:t>
            </a:r>
          </a:p>
          <a:p>
            <a:pPr>
              <a:lnSpc>
                <a:spcPct val="90000"/>
              </a:lnSpc>
            </a:pPr>
            <a:r>
              <a:rPr lang="it-IT" sz="2200" dirty="0" smtClean="0"/>
              <a:t>legge 132/2014 responsabilità genitoriale</a:t>
            </a:r>
          </a:p>
          <a:p>
            <a:pPr>
              <a:lnSpc>
                <a:spcPct val="90000"/>
              </a:lnSpc>
            </a:pPr>
            <a:endParaRPr lang="it-IT"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it-IT" sz="4000"/>
              <a:t>La regolazione della famiglia in epoca fascista</a:t>
            </a:r>
          </a:p>
        </p:txBody>
      </p:sp>
      <p:sp>
        <p:nvSpPr>
          <p:cNvPr id="15363" name="Rectangle 3"/>
          <p:cNvSpPr>
            <a:spLocks noGrp="1" noChangeArrowheads="1"/>
          </p:cNvSpPr>
          <p:nvPr>
            <p:ph type="body" idx="1"/>
          </p:nvPr>
        </p:nvSpPr>
        <p:spPr/>
        <p:txBody>
          <a:bodyPr/>
          <a:lstStyle/>
          <a:p>
            <a:pPr>
              <a:lnSpc>
                <a:spcPct val="80000"/>
              </a:lnSpc>
            </a:pPr>
            <a:r>
              <a:rPr lang="it-IT" sz="1600" dirty="0"/>
              <a:t>Nel ventennio fascista la regolazione della famiglia fu attuata a livelli diversi: </a:t>
            </a:r>
          </a:p>
          <a:p>
            <a:pPr>
              <a:lnSpc>
                <a:spcPct val="80000"/>
              </a:lnSpc>
              <a:buFont typeface="Wingdings" charset="2"/>
              <a:buNone/>
            </a:pPr>
            <a:r>
              <a:rPr lang="it-IT" sz="1600" dirty="0"/>
              <a:t>	- codice civile</a:t>
            </a:r>
          </a:p>
          <a:p>
            <a:pPr>
              <a:lnSpc>
                <a:spcPct val="80000"/>
              </a:lnSpc>
              <a:buFont typeface="Wingdings" charset="2"/>
              <a:buNone/>
            </a:pPr>
            <a:r>
              <a:rPr lang="it-IT" sz="1600" dirty="0"/>
              <a:t>	- Concordato con la Chiesa cattolica (Patti lateranensi 1929): il matrimonio contratto con rito religioso incorpora elementi del rito civile e viene quindi riconosciuto dallo Stato)</a:t>
            </a:r>
          </a:p>
          <a:p>
            <a:pPr>
              <a:lnSpc>
                <a:spcPct val="80000"/>
              </a:lnSpc>
              <a:buFont typeface="Wingdings" charset="2"/>
              <a:buNone/>
            </a:pPr>
            <a:r>
              <a:rPr lang="it-IT" sz="1600" dirty="0"/>
              <a:t>	- leggi a sostegno della fecondità (premi di nuzialità e natalità, tassa sul celibato) e di un modello di famiglia tradizionale e patriarcale (leggi che scoraggiavano l’occupazione femminile, punivano la contraccezione e l’aborto)</a:t>
            </a:r>
          </a:p>
          <a:p>
            <a:pPr>
              <a:lnSpc>
                <a:spcPct val="80000"/>
              </a:lnSpc>
              <a:buFont typeface="Wingdings" charset="2"/>
              <a:buNone/>
            </a:pPr>
            <a:r>
              <a:rPr lang="it-IT" sz="1600" dirty="0"/>
              <a:t>	- politiche sociali: camere di allattamento, misure a sostegno delle madri bisognose (l’istituzione dell’Opera nazionale maternità e infanzia del 1925)</a:t>
            </a:r>
          </a:p>
          <a:p>
            <a:pPr>
              <a:lnSpc>
                <a:spcPct val="80000"/>
              </a:lnSpc>
              <a:buFont typeface="Wingdings" charset="2"/>
              <a:buNone/>
            </a:pPr>
            <a:endParaRPr lang="it-IT" sz="1600" dirty="0"/>
          </a:p>
          <a:p>
            <a:pPr>
              <a:lnSpc>
                <a:spcPct val="80000"/>
              </a:lnSpc>
              <a:buFont typeface="Wingdings" charset="2"/>
              <a:buNone/>
            </a:pPr>
            <a:r>
              <a:rPr lang="it-IT" sz="1600" dirty="0">
                <a:solidFill>
                  <a:srgbClr val="CC0000"/>
                </a:solidFill>
              </a:rPr>
              <a:t>Le leggi fasciste contribuirono a rafforzare l’impianto gerarchico della famiglia ereditato dal codice Pisanelli, sostenendo il ruolo pubblico del capo famiglia e relegando le donne alla sfera domestica. Le famiglie inoltre vennero considerate degli strumenti per raggiungere fini politici (l’edificazione dello Stato totalitario)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438547"/>
            <a:ext cx="8229600" cy="1143000"/>
          </a:xfrm>
        </p:spPr>
        <p:txBody>
          <a:bodyPr>
            <a:normAutofit fontScale="90000"/>
          </a:bodyPr>
          <a:lstStyle/>
          <a:p>
            <a:r>
              <a:rPr lang="it-IT" sz="4000" dirty="0"/>
              <a:t>Le relazioni tra coniugi nel codice civile del 1942</a:t>
            </a:r>
          </a:p>
        </p:txBody>
      </p:sp>
      <p:sp>
        <p:nvSpPr>
          <p:cNvPr id="16387" name="Rectangle 3"/>
          <p:cNvSpPr>
            <a:spLocks noGrp="1" noChangeArrowheads="1"/>
          </p:cNvSpPr>
          <p:nvPr>
            <p:ph type="body" idx="1"/>
          </p:nvPr>
        </p:nvSpPr>
        <p:spPr>
          <a:xfrm>
            <a:off x="457200" y="1892564"/>
            <a:ext cx="8229600" cy="4420679"/>
          </a:xfrm>
          <a:solidFill>
            <a:schemeClr val="accent6">
              <a:lumMod val="60000"/>
              <a:lumOff val="40000"/>
            </a:schemeClr>
          </a:solidFill>
        </p:spPr>
        <p:txBody>
          <a:bodyPr>
            <a:normAutofit/>
          </a:bodyPr>
          <a:lstStyle/>
          <a:p>
            <a:pPr>
              <a:lnSpc>
                <a:spcPct val="80000"/>
              </a:lnSpc>
              <a:buNone/>
            </a:pPr>
            <a:endParaRPr lang="it-IT" sz="1400" dirty="0" smtClean="0"/>
          </a:p>
          <a:p>
            <a:pPr>
              <a:lnSpc>
                <a:spcPct val="80000"/>
              </a:lnSpc>
            </a:pPr>
            <a:r>
              <a:rPr lang="it-IT" sz="2800" dirty="0" smtClean="0"/>
              <a:t>disparità di </a:t>
            </a:r>
            <a:r>
              <a:rPr lang="it-IT" sz="2800" dirty="0"/>
              <a:t>diritti tra marito e moglie ma parità di doveri (alla fedeltà, al rispetto, al mantenimento</a:t>
            </a:r>
            <a:r>
              <a:rPr lang="it-IT" sz="2800" dirty="0" smtClean="0"/>
              <a:t>)</a:t>
            </a:r>
          </a:p>
          <a:p>
            <a:pPr>
              <a:lnSpc>
                <a:spcPct val="80000"/>
              </a:lnSpc>
              <a:buNone/>
            </a:pPr>
            <a:endParaRPr lang="it-IT" sz="1000" dirty="0" smtClean="0"/>
          </a:p>
          <a:p>
            <a:pPr>
              <a:lnSpc>
                <a:spcPct val="80000"/>
              </a:lnSpc>
            </a:pPr>
            <a:r>
              <a:rPr lang="it-IT" sz="2800" b="1" u="sng" dirty="0" smtClean="0"/>
              <a:t>distinzione tra figli legittimi e illegittimi</a:t>
            </a:r>
          </a:p>
          <a:p>
            <a:pPr>
              <a:lnSpc>
                <a:spcPct val="80000"/>
              </a:lnSpc>
              <a:buNone/>
            </a:pPr>
            <a:endParaRPr lang="it-IT" sz="1000" dirty="0" smtClean="0"/>
          </a:p>
          <a:p>
            <a:pPr>
              <a:lnSpc>
                <a:spcPct val="80000"/>
              </a:lnSpc>
            </a:pPr>
            <a:r>
              <a:rPr lang="it-IT" sz="2800" dirty="0" smtClean="0"/>
              <a:t>l’abbandono del </a:t>
            </a:r>
            <a:r>
              <a:rPr lang="it-IT" sz="2800" dirty="0"/>
              <a:t>tetto coniugale e l’adulterio venivano sanzionati più severamente nei confronti della moglie che non del marito (doppia morale</a:t>
            </a:r>
            <a:r>
              <a:rPr lang="it-IT" sz="2800" dirty="0" smtClean="0"/>
              <a:t>)</a:t>
            </a:r>
          </a:p>
          <a:p>
            <a:pPr>
              <a:lnSpc>
                <a:spcPct val="80000"/>
              </a:lnSpc>
              <a:buNone/>
            </a:pPr>
            <a:endParaRPr lang="it-IT" sz="1000" dirty="0" smtClean="0"/>
          </a:p>
          <a:p>
            <a:pPr>
              <a:lnSpc>
                <a:spcPct val="80000"/>
              </a:lnSpc>
            </a:pPr>
            <a:r>
              <a:rPr lang="it-IT" sz="2800" dirty="0" smtClean="0"/>
              <a:t>permane il </a:t>
            </a:r>
            <a:r>
              <a:rPr lang="it-IT" sz="2800" dirty="0"/>
              <a:t>principio di indissolubilità del matrimonio e la separazione per colpa (eccessi, adulterio, abbandono, percosse, sevizie e ingiurie gravi)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548183"/>
            <a:ext cx="8229600" cy="831411"/>
          </a:xfrm>
          <a:ln w="44450">
            <a:solidFill>
              <a:schemeClr val="tx2">
                <a:lumMod val="60000"/>
                <a:lumOff val="40000"/>
              </a:schemeClr>
            </a:solidFill>
          </a:ln>
        </p:spPr>
        <p:txBody>
          <a:bodyPr>
            <a:normAutofit/>
          </a:bodyPr>
          <a:lstStyle/>
          <a:p>
            <a:r>
              <a:rPr lang="it-IT" sz="2800" dirty="0"/>
              <a:t>La</a:t>
            </a:r>
            <a:r>
              <a:rPr lang="it-IT" sz="2800" dirty="0" smtClean="0"/>
              <a:t> FAMIGLIA NELLA COSTITUZIONE</a:t>
            </a:r>
            <a:br>
              <a:rPr lang="it-IT" sz="2800" dirty="0" smtClean="0"/>
            </a:br>
            <a:endParaRPr lang="it-IT" sz="600" dirty="0"/>
          </a:p>
        </p:txBody>
      </p:sp>
      <p:sp>
        <p:nvSpPr>
          <p:cNvPr id="17411" name="Rectangle 3"/>
          <p:cNvSpPr>
            <a:spLocks noGrp="1" noChangeArrowheads="1"/>
          </p:cNvSpPr>
          <p:nvPr>
            <p:ph type="body" idx="1"/>
          </p:nvPr>
        </p:nvSpPr>
        <p:spPr>
          <a:xfrm>
            <a:off x="457200" y="1726777"/>
            <a:ext cx="8229600" cy="4484633"/>
          </a:xfrm>
        </p:spPr>
        <p:txBody>
          <a:bodyPr>
            <a:normAutofit fontScale="70000" lnSpcReduction="20000"/>
          </a:bodyPr>
          <a:lstStyle/>
          <a:p>
            <a:pPr>
              <a:lnSpc>
                <a:spcPct val="80000"/>
              </a:lnSpc>
              <a:buNone/>
            </a:pPr>
            <a:endParaRPr lang="it-IT" sz="2000" dirty="0" smtClean="0"/>
          </a:p>
          <a:p>
            <a:pPr marL="265113" indent="-265113">
              <a:lnSpc>
                <a:spcPct val="120000"/>
              </a:lnSpc>
              <a:spcBef>
                <a:spcPts val="0"/>
              </a:spcBef>
            </a:pPr>
            <a:r>
              <a:rPr lang="it-IT" sz="2000" dirty="0" smtClean="0"/>
              <a:t>PRINCIPI FONDAMENTALI</a:t>
            </a:r>
          </a:p>
          <a:p>
            <a:pPr marL="265113" indent="-265113">
              <a:lnSpc>
                <a:spcPct val="120000"/>
              </a:lnSpc>
              <a:spcBef>
                <a:spcPts val="0"/>
              </a:spcBef>
              <a:buNone/>
            </a:pPr>
            <a:r>
              <a:rPr lang="it-IT" sz="2000" dirty="0" smtClean="0"/>
              <a:t>	- art. </a:t>
            </a:r>
            <a:r>
              <a:rPr lang="it-IT" sz="2000" dirty="0" err="1" smtClean="0"/>
              <a:t>2</a:t>
            </a:r>
            <a:r>
              <a:rPr lang="it-IT" sz="2000" dirty="0" smtClean="0"/>
              <a:t>: La Repubblica riconosce e garantisce i diritti inviolabili dell'uomo, sia come singolo sia nelle formazioni sociali ove si svolge la sua personalità, e richiede l'adempimento dei doveri inderogabili di solidarietà politica, economica e sociale.</a:t>
            </a:r>
          </a:p>
          <a:p>
            <a:pPr marL="265113" indent="-265113">
              <a:lnSpc>
                <a:spcPct val="120000"/>
              </a:lnSpc>
              <a:spcBef>
                <a:spcPts val="0"/>
              </a:spcBef>
              <a:buNone/>
            </a:pPr>
            <a:r>
              <a:rPr lang="it-IT" sz="2000" dirty="0" smtClean="0"/>
              <a:t>	- art. </a:t>
            </a:r>
            <a:r>
              <a:rPr lang="it-IT" sz="2000" dirty="0" err="1" smtClean="0"/>
              <a:t>3</a:t>
            </a:r>
            <a:r>
              <a:rPr lang="it-IT" sz="2000" dirty="0" smtClean="0"/>
              <a:t>: uguaglianza tra i sessi</a:t>
            </a:r>
          </a:p>
          <a:p>
            <a:pPr marL="265113" indent="-265113">
              <a:lnSpc>
                <a:spcPct val="80000"/>
              </a:lnSpc>
              <a:buNone/>
            </a:pPr>
            <a:r>
              <a:rPr lang="it-IT" sz="2000" dirty="0" smtClean="0"/>
              <a:t>	</a:t>
            </a:r>
          </a:p>
          <a:p>
            <a:pPr marL="265113" indent="-265113">
              <a:lnSpc>
                <a:spcPct val="80000"/>
              </a:lnSpc>
            </a:pPr>
            <a:r>
              <a:rPr lang="it-IT" sz="2000" dirty="0" smtClean="0"/>
              <a:t>IL MATRIMONIO (</a:t>
            </a:r>
            <a:r>
              <a:rPr lang="it-IT" sz="2000" dirty="0"/>
              <a:t>art. 29</a:t>
            </a:r>
            <a:r>
              <a:rPr lang="it-IT" sz="2000" dirty="0" smtClean="0"/>
              <a:t>)</a:t>
            </a:r>
          </a:p>
          <a:p>
            <a:pPr marL="265113" indent="-265113">
              <a:lnSpc>
                <a:spcPct val="120000"/>
              </a:lnSpc>
              <a:spcBef>
                <a:spcPts val="0"/>
              </a:spcBef>
              <a:buNone/>
            </a:pPr>
            <a:r>
              <a:rPr lang="it-IT" sz="2000" dirty="0" smtClean="0"/>
              <a:t>	La Repubblica riconosce i diritti della famiglia come società naturale fondata sul matrimonio.</a:t>
            </a:r>
          </a:p>
          <a:p>
            <a:pPr marL="265113" indent="-265113">
              <a:lnSpc>
                <a:spcPct val="120000"/>
              </a:lnSpc>
              <a:spcBef>
                <a:spcPts val="0"/>
              </a:spcBef>
              <a:buNone/>
            </a:pPr>
            <a:r>
              <a:rPr lang="it-IT" sz="2000" dirty="0"/>
              <a:t>	</a:t>
            </a:r>
            <a:r>
              <a:rPr lang="it-IT" sz="2000" dirty="0" smtClean="0"/>
              <a:t>Il </a:t>
            </a:r>
            <a:r>
              <a:rPr lang="it-IT" sz="2000" dirty="0"/>
              <a:t>matrimonio è ordinato sull’uguaglianza morale e giuridica dei coniugi, con i limiti stabiliti dalla legge a garanzia dell’unità </a:t>
            </a:r>
            <a:r>
              <a:rPr lang="it-IT" sz="2000" dirty="0" smtClean="0"/>
              <a:t>familiare</a:t>
            </a:r>
          </a:p>
          <a:p>
            <a:pPr marL="265113" indent="-265113">
              <a:lnSpc>
                <a:spcPct val="80000"/>
              </a:lnSpc>
              <a:buNone/>
            </a:pPr>
            <a:endParaRPr lang="it-IT" sz="2000" dirty="0" smtClean="0"/>
          </a:p>
          <a:p>
            <a:pPr marL="265113" indent="-265113">
              <a:lnSpc>
                <a:spcPct val="80000"/>
              </a:lnSpc>
            </a:pPr>
            <a:r>
              <a:rPr lang="it-IT" sz="2000" dirty="0" smtClean="0"/>
              <a:t>L’ESERCIZIO DELLA RESPONSABILITÀ GENITORIALE (art.30)</a:t>
            </a:r>
          </a:p>
          <a:p>
            <a:pPr marL="265113" indent="-265113">
              <a:lnSpc>
                <a:spcPct val="120000"/>
              </a:lnSpc>
              <a:spcBef>
                <a:spcPts val="0"/>
              </a:spcBef>
              <a:buNone/>
            </a:pPr>
            <a:r>
              <a:rPr lang="it-IT" sz="2000" dirty="0" smtClean="0"/>
              <a:t>	</a:t>
            </a:r>
            <a:r>
              <a:rPr lang="it-IT" sz="2000" dirty="0"/>
              <a:t>E' dovere e diritto dei genitori mantenere, istruire ed educare i figli, anche se nati fuori del matrimonio.</a:t>
            </a:r>
            <a:r>
              <a:rPr lang="it-IT" sz="2000" dirty="0" smtClean="0"/>
              <a:t> </a:t>
            </a:r>
          </a:p>
          <a:p>
            <a:pPr marL="265113" indent="-265113">
              <a:lnSpc>
                <a:spcPct val="120000"/>
              </a:lnSpc>
              <a:spcBef>
                <a:spcPts val="0"/>
              </a:spcBef>
              <a:buNone/>
            </a:pPr>
            <a:r>
              <a:rPr lang="it-IT" sz="2000" dirty="0"/>
              <a:t>	</a:t>
            </a:r>
            <a:r>
              <a:rPr lang="it-IT" sz="2000" dirty="0" smtClean="0"/>
              <a:t>Nei </a:t>
            </a:r>
            <a:r>
              <a:rPr lang="it-IT" sz="2000" dirty="0"/>
              <a:t>casi di</a:t>
            </a:r>
            <a:r>
              <a:rPr lang="it-IT" sz="2000" dirty="0" smtClean="0"/>
              <a:t> incapacità </a:t>
            </a:r>
            <a:r>
              <a:rPr lang="it-IT" sz="2000" dirty="0"/>
              <a:t>dei genitori, la legge provvede a che siano assolti i loro compiti.</a:t>
            </a:r>
            <a:r>
              <a:rPr lang="it-IT" sz="2000" dirty="0" smtClean="0"/>
              <a:t> </a:t>
            </a:r>
          </a:p>
          <a:p>
            <a:pPr marL="265113" indent="-265113">
              <a:lnSpc>
                <a:spcPct val="120000"/>
              </a:lnSpc>
              <a:spcBef>
                <a:spcPts val="0"/>
              </a:spcBef>
              <a:buNone/>
            </a:pPr>
            <a:r>
              <a:rPr lang="it-IT" sz="2000" dirty="0"/>
              <a:t>	</a:t>
            </a:r>
            <a:r>
              <a:rPr lang="it-IT" sz="2000" dirty="0" smtClean="0"/>
              <a:t>La </a:t>
            </a:r>
            <a:r>
              <a:rPr lang="it-IT" sz="2000" dirty="0"/>
              <a:t>legge assicura ai figli nati fuori del matrimonio ogni tutela giuridica e sociale, compatibile con i diritti dei membri della famiglia </a:t>
            </a:r>
            <a:r>
              <a:rPr lang="it-IT" sz="2000" dirty="0" smtClean="0"/>
              <a:t>legittima.</a:t>
            </a:r>
          </a:p>
          <a:p>
            <a:pPr marL="265113" indent="-265113">
              <a:lnSpc>
                <a:spcPct val="120000"/>
              </a:lnSpc>
              <a:spcBef>
                <a:spcPts val="0"/>
              </a:spcBef>
              <a:buNone/>
            </a:pPr>
            <a:r>
              <a:rPr lang="it-IT" sz="2000" dirty="0"/>
              <a:t>	</a:t>
            </a:r>
            <a:r>
              <a:rPr lang="it-IT" sz="2000" dirty="0" smtClean="0"/>
              <a:t>La </a:t>
            </a:r>
            <a:r>
              <a:rPr lang="it-IT" sz="2000" dirty="0"/>
              <a:t>legge detta le norme e i limiti per la ricerca della</a:t>
            </a:r>
            <a:r>
              <a:rPr lang="it-IT" sz="2000" dirty="0" smtClean="0"/>
              <a:t> paternità.</a:t>
            </a:r>
          </a:p>
          <a:p>
            <a:pPr>
              <a:lnSpc>
                <a:spcPct val="80000"/>
              </a:lnSpc>
              <a:buFont typeface="Wingdings" charset="2"/>
              <a:buNone/>
            </a:pPr>
            <a:endParaRPr lang="it-IT" sz="2000" b="1" dirty="0" smtClean="0"/>
          </a:p>
          <a:p>
            <a:pPr marL="265113" indent="-265113">
              <a:lnSpc>
                <a:spcPct val="80000"/>
              </a:lnSpc>
            </a:pPr>
            <a:r>
              <a:rPr lang="it-IT" sz="2000" dirty="0" smtClean="0"/>
              <a:t>LA TUTELA DEL MINORE COME PRINCIPIO COSTITUZIONALE (art.31)</a:t>
            </a:r>
          </a:p>
          <a:p>
            <a:pPr marL="265113" indent="-265113">
              <a:lnSpc>
                <a:spcPct val="120000"/>
              </a:lnSpc>
              <a:spcBef>
                <a:spcPts val="0"/>
              </a:spcBef>
              <a:buNone/>
            </a:pPr>
            <a:r>
              <a:rPr lang="it-IT" sz="2000" dirty="0" smtClean="0"/>
              <a:t>	(La Repubblica) Protegge la maternità, l’infanzia e la gioventù... </a:t>
            </a:r>
          </a:p>
          <a:p>
            <a:pPr>
              <a:lnSpc>
                <a:spcPct val="80000"/>
              </a:lnSpc>
            </a:pPr>
            <a:endParaRPr lang="it-IT"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20274"/>
            <a:ext cx="8229600" cy="1143000"/>
          </a:xfrm>
          <a:solidFill>
            <a:schemeClr val="accent1">
              <a:lumMod val="75000"/>
            </a:schemeClr>
          </a:solidFill>
        </p:spPr>
        <p:txBody>
          <a:bodyPr/>
          <a:lstStyle/>
          <a:p>
            <a:r>
              <a:rPr lang="it-IT" sz="4000" dirty="0"/>
              <a:t>La riforma del diritto di famiglia (1975) </a:t>
            </a:r>
          </a:p>
        </p:txBody>
      </p:sp>
      <p:sp>
        <p:nvSpPr>
          <p:cNvPr id="18435" name="Rectangle 3"/>
          <p:cNvSpPr>
            <a:spLocks noGrp="1" noChangeArrowheads="1"/>
          </p:cNvSpPr>
          <p:nvPr>
            <p:ph type="body" idx="1"/>
          </p:nvPr>
        </p:nvSpPr>
        <p:spPr>
          <a:xfrm>
            <a:off x="457200" y="2064823"/>
            <a:ext cx="8229600" cy="4394602"/>
          </a:xfrm>
          <a:solidFill>
            <a:schemeClr val="tx2">
              <a:lumMod val="20000"/>
              <a:lumOff val="80000"/>
            </a:schemeClr>
          </a:solidFill>
        </p:spPr>
        <p:txBody>
          <a:bodyPr tIns="0">
            <a:normAutofit/>
          </a:bodyPr>
          <a:lstStyle/>
          <a:p>
            <a:pPr>
              <a:lnSpc>
                <a:spcPct val="80000"/>
              </a:lnSpc>
              <a:buNone/>
            </a:pPr>
            <a:endParaRPr lang="it-IT" sz="1600" dirty="0" smtClean="0"/>
          </a:p>
          <a:p>
            <a:r>
              <a:rPr lang="it-IT" sz="2000" dirty="0" smtClean="0"/>
              <a:t>parità (</a:t>
            </a:r>
            <a:r>
              <a:rPr lang="it-IT" sz="2000" dirty="0"/>
              <a:t>quasi) perfetta tra i coniugi:</a:t>
            </a:r>
            <a:r>
              <a:rPr lang="it-IT" sz="2000" dirty="0" smtClean="0"/>
              <a:t> </a:t>
            </a:r>
            <a:endParaRPr lang="it-IT" sz="2000" b="1" dirty="0" smtClean="0">
              <a:solidFill>
                <a:srgbClr val="CC0000"/>
              </a:solidFill>
            </a:endParaRPr>
          </a:p>
          <a:p>
            <a:pPr algn="ctr">
              <a:buFont typeface="Wingdings" charset="2"/>
              <a:buNone/>
            </a:pPr>
            <a:r>
              <a:rPr lang="it-IT" sz="1514" b="1" dirty="0">
                <a:solidFill>
                  <a:srgbClr val="CC0000"/>
                </a:solidFill>
              </a:rPr>
              <a:t>“con il matrimonio si acquistano gli stessi diritti e assumono i medesimi doveri” (art. 143)</a:t>
            </a:r>
            <a:endParaRPr lang="it-IT" sz="1514" b="1" dirty="0" smtClean="0">
              <a:solidFill>
                <a:srgbClr val="CC0000"/>
              </a:solidFill>
            </a:endParaRPr>
          </a:p>
          <a:p>
            <a:pPr>
              <a:lnSpc>
                <a:spcPts val="2000"/>
              </a:lnSpc>
            </a:pPr>
            <a:r>
              <a:rPr lang="it-IT" sz="2000" dirty="0" smtClean="0"/>
              <a:t>abolizione della figura del capo famiglia: cade la potestà maritale</a:t>
            </a:r>
          </a:p>
          <a:p>
            <a:pPr>
              <a:lnSpc>
                <a:spcPts val="2000"/>
              </a:lnSpc>
            </a:pPr>
            <a:r>
              <a:rPr lang="it-IT" sz="2000" b="1" u="sng" dirty="0" smtClean="0"/>
              <a:t>da figlio legittimo a figlio naturale</a:t>
            </a:r>
          </a:p>
          <a:p>
            <a:pPr>
              <a:lnSpc>
                <a:spcPts val="2000"/>
              </a:lnSpc>
            </a:pPr>
            <a:r>
              <a:rPr lang="it-IT" sz="2000" b="1" u="sng" dirty="0" smtClean="0"/>
              <a:t>possibilità di riconoscere il figlio nato fuori del matrimonio</a:t>
            </a:r>
          </a:p>
          <a:p>
            <a:pPr>
              <a:lnSpc>
                <a:spcPts val="2000"/>
              </a:lnSpc>
            </a:pPr>
            <a:r>
              <a:rPr lang="it-IT" sz="2000" dirty="0" smtClean="0"/>
              <a:t>elevata l’età </a:t>
            </a:r>
            <a:r>
              <a:rPr lang="it-IT" sz="2000" dirty="0"/>
              <a:t>minima al matrimonio (a 18 anni per uomini e </a:t>
            </a:r>
            <a:r>
              <a:rPr lang="it-IT" sz="2000" dirty="0" smtClean="0"/>
              <a:t>donne, salvo deroga per gli ultrasedicenni)</a:t>
            </a:r>
          </a:p>
          <a:p>
            <a:pPr>
              <a:lnSpc>
                <a:spcPts val="2000"/>
              </a:lnSpc>
            </a:pPr>
            <a:r>
              <a:rPr lang="it-IT" sz="2000" dirty="0" smtClean="0"/>
              <a:t>la potestà </a:t>
            </a:r>
            <a:r>
              <a:rPr lang="it-IT" sz="2000" dirty="0"/>
              <a:t>sui figli è esercitata da entrambi i genitori che hanno i medesimi diritti e doveri nei confronti dei figli</a:t>
            </a:r>
            <a:endParaRPr lang="it-IT" sz="2000" dirty="0" smtClean="0"/>
          </a:p>
          <a:p>
            <a:pPr>
              <a:lnSpc>
                <a:spcPts val="2000"/>
              </a:lnSpc>
            </a:pPr>
            <a:r>
              <a:rPr lang="it-IT" sz="2000" dirty="0" smtClean="0"/>
              <a:t>parità nell’ambito dei </a:t>
            </a:r>
            <a:r>
              <a:rPr lang="it-IT" sz="2000" dirty="0"/>
              <a:t>rapporti patrimoniali: passaggio dal regime di separazione dei beni a quello di comunione dei beni (riconoscimento del valore del lavoro familiare della donna</a:t>
            </a:r>
            <a:r>
              <a:rPr lang="it-IT" sz="2000" dirty="0" smtClean="0"/>
              <a:t>)</a:t>
            </a:r>
          </a:p>
          <a:p>
            <a:pPr>
              <a:lnSpc>
                <a:spcPts val="2000"/>
              </a:lnSpc>
            </a:pPr>
            <a:r>
              <a:rPr lang="it-IT" sz="2000" dirty="0" smtClean="0"/>
              <a:t>abolizione della separazione </a:t>
            </a:r>
            <a:r>
              <a:rPr lang="it-IT" sz="2000" i="1" dirty="0" smtClean="0"/>
              <a:t>per colpa</a:t>
            </a:r>
            <a:endParaRPr lang="it-IT" sz="2000" dirty="0" smtClean="0"/>
          </a:p>
          <a:p>
            <a:pPr>
              <a:lnSpc>
                <a:spcPct val="80000"/>
              </a:lnSpc>
              <a:buFont typeface="Wingdings" charset="2"/>
              <a:buNone/>
            </a:pPr>
            <a:endParaRPr lang="it-IT"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it-IT" sz="4000"/>
              <a:t>Limitazioni alla perfetta parità tra i coniugi</a:t>
            </a:r>
          </a:p>
        </p:txBody>
      </p:sp>
      <p:sp>
        <p:nvSpPr>
          <p:cNvPr id="19459" name="Rectangle 3"/>
          <p:cNvSpPr>
            <a:spLocks noGrp="1" noChangeArrowheads="1"/>
          </p:cNvSpPr>
          <p:nvPr>
            <p:ph type="body" idx="1"/>
          </p:nvPr>
        </p:nvSpPr>
        <p:spPr/>
        <p:txBody>
          <a:bodyPr/>
          <a:lstStyle/>
          <a:p>
            <a:r>
              <a:rPr lang="it-IT" dirty="0"/>
              <a:t>L’esercizio della potestà genitoriale spetta al solo padre qualora debbano essere prese decisioni urgenti nell’interesse dei figli, nel caso vi sia contrasto tra i genitori e non vi sia il tempo di ricorrere al giudice</a:t>
            </a:r>
          </a:p>
          <a:p>
            <a:r>
              <a:rPr lang="it-IT" dirty="0"/>
              <a:t>Il cognome di famiglia è quello paterno: i figli assumono il cognome del padre</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258</TotalTime>
  <Words>1881</Words>
  <Application>Microsoft Office PowerPoint</Application>
  <PresentationFormat>Presentazione su schermo (4:3)</PresentationFormat>
  <Paragraphs>159</Paragraphs>
  <Slides>27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27</vt:i4>
      </vt:variant>
    </vt:vector>
  </HeadingPairs>
  <TitlesOfParts>
    <vt:vector size="31" baseType="lpstr">
      <vt:lpstr>Arial</vt:lpstr>
      <vt:lpstr>Calibri</vt:lpstr>
      <vt:lpstr>Wingdings</vt:lpstr>
      <vt:lpstr>Tema di Office</vt:lpstr>
      <vt:lpstr>La famiglia e il diritto</vt:lpstr>
      <vt:lpstr>Stato e famiglia</vt:lpstr>
      <vt:lpstr>Le fonti di regolazione statale</vt:lpstr>
      <vt:lpstr>successione delle fonti di regolazione del matrimonio in Italia</vt:lpstr>
      <vt:lpstr>La regolazione della famiglia in epoca fascista</vt:lpstr>
      <vt:lpstr>Le relazioni tra coniugi nel codice civile del 1942</vt:lpstr>
      <vt:lpstr>La FAMIGLIA NELLA COSTITUZIONE </vt:lpstr>
      <vt:lpstr>La riforma del diritto di famiglia (1975) </vt:lpstr>
      <vt:lpstr>Limitazioni alla perfetta parità tra i coniugi</vt:lpstr>
      <vt:lpstr>Uguaglianza e solidarietà</vt:lpstr>
      <vt:lpstr>Separazione (le norme del codice civile riformato)</vt:lpstr>
      <vt:lpstr>Tendenze comuni della regolazione giuridica nei paesi occidentali</vt:lpstr>
      <vt:lpstr>LA LEGGE 219 DEL 2012</vt:lpstr>
      <vt:lpstr>IL DECRETO LEGISLATIVO 154/2013 </vt:lpstr>
      <vt:lpstr>Il riconoscimento giuridico delle unioni di fatto</vt:lpstr>
      <vt:lpstr>Il riconoscimento delle unioni di fatto eterosessuali</vt:lpstr>
      <vt:lpstr>Il trattamento delle coppie omosessuali: registered partnership</vt:lpstr>
      <vt:lpstr>Il trattamento delle coppie omosessuali: il Pacs</vt:lpstr>
      <vt:lpstr>Il trattamento delle coppie omosessuali: il matrimonio civile</vt:lpstr>
      <vt:lpstr>Le unioni di fatto e il diritto in Italia</vt:lpstr>
      <vt:lpstr>Quali sono le conseguenze sulla quotidianità...</vt:lpstr>
      <vt:lpstr>Presentazione standard di PowerPoint</vt:lpstr>
      <vt:lpstr>Presentazione standard di PowerPoint</vt:lpstr>
      <vt:lpstr>Legge 19 ottobre 2015 n° 173 </vt:lpstr>
      <vt:lpstr>Minore affidato che  rientra in famiglia d’origine o viene affidato o adottato da un’altra famiglia</vt:lpstr>
      <vt:lpstr>Compiti del Giudice </vt:lpstr>
      <vt:lpstr>  L’ascolto obbligatario degli affidatari da parte del giudice in tutti i procedimenti che riguardano i minori affidati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famiglia e il diritto</dc:title>
  <dc:creator>Francesco Rosetti</dc:creator>
  <cp:lastModifiedBy>Dina Galli</cp:lastModifiedBy>
  <cp:revision>27</cp:revision>
  <dcterms:created xsi:type="dcterms:W3CDTF">2016-03-15T21:53:37Z</dcterms:created>
  <dcterms:modified xsi:type="dcterms:W3CDTF">2016-09-28T12:06:11Z</dcterms:modified>
</cp:coreProperties>
</file>