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4" r:id="rId2"/>
    <p:sldId id="306" r:id="rId3"/>
    <p:sldId id="260" r:id="rId4"/>
    <p:sldId id="258" r:id="rId5"/>
    <p:sldId id="261" r:id="rId6"/>
    <p:sldId id="264" r:id="rId7"/>
    <p:sldId id="267" r:id="rId8"/>
    <p:sldId id="340" r:id="rId9"/>
    <p:sldId id="307" r:id="rId10"/>
    <p:sldId id="280" r:id="rId11"/>
    <p:sldId id="266" r:id="rId12"/>
    <p:sldId id="288" r:id="rId13"/>
    <p:sldId id="289" r:id="rId14"/>
    <p:sldId id="290" r:id="rId15"/>
    <p:sldId id="291" r:id="rId16"/>
    <p:sldId id="292" r:id="rId17"/>
    <p:sldId id="270" r:id="rId18"/>
    <p:sldId id="271" r:id="rId19"/>
    <p:sldId id="278" r:id="rId20"/>
    <p:sldId id="279" r:id="rId21"/>
    <p:sldId id="283" r:id="rId22"/>
    <p:sldId id="342" r:id="rId23"/>
    <p:sldId id="281" r:id="rId24"/>
    <p:sldId id="284" r:id="rId25"/>
    <p:sldId id="285" r:id="rId26"/>
    <p:sldId id="303" r:id="rId27"/>
    <p:sldId id="333" r:id="rId28"/>
    <p:sldId id="293" r:id="rId29"/>
    <p:sldId id="287" r:id="rId30"/>
    <p:sldId id="294" r:id="rId31"/>
    <p:sldId id="301" r:id="rId32"/>
    <p:sldId id="349" r:id="rId33"/>
    <p:sldId id="345" r:id="rId34"/>
    <p:sldId id="344" r:id="rId35"/>
    <p:sldId id="346" r:id="rId36"/>
    <p:sldId id="348" r:id="rId37"/>
    <p:sldId id="350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00"/>
    <a:srgbClr val="339933"/>
    <a:srgbClr val="FF3300"/>
    <a:srgbClr val="FF9999"/>
    <a:srgbClr val="FF99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28" y="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8897B-C145-40BC-B296-97C21FA4C5CC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E556777A-B491-4CDD-9DAD-0412B5ADD7AE}">
      <dgm:prSet phldrT="[Testo]" custT="1"/>
      <dgm:spPr>
        <a:gradFill rotWithShape="0">
          <a:gsLst>
            <a:gs pos="0">
              <a:schemeClr val="accent3">
                <a:lumMod val="75000"/>
              </a:schemeClr>
            </a:gs>
            <a:gs pos="51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sz="2400" b="1" dirty="0">
              <a:solidFill>
                <a:schemeClr val="tx2">
                  <a:lumMod val="50000"/>
                </a:schemeClr>
              </a:solidFill>
              <a:latin typeface="+mj-lt"/>
            </a:rPr>
            <a:t>Politiche per la famiglia</a:t>
          </a:r>
        </a:p>
      </dgm:t>
    </dgm:pt>
    <dgm:pt modelId="{EA18A738-957D-47BE-BDCE-E3C46B5D6E12}" type="parTrans" cxnId="{6BFF38CA-4D83-4400-8AFA-4ADFE332CB45}">
      <dgm:prSet/>
      <dgm:spPr/>
      <dgm:t>
        <a:bodyPr/>
        <a:lstStyle/>
        <a:p>
          <a:endParaRPr lang="it-IT"/>
        </a:p>
      </dgm:t>
    </dgm:pt>
    <dgm:pt modelId="{2F0C3064-FE22-4DA8-B85E-69D5F521B4BF}" type="sibTrans" cxnId="{6BFF38CA-4D83-4400-8AFA-4ADFE332CB45}">
      <dgm:prSet/>
      <dgm:spPr/>
      <dgm:t>
        <a:bodyPr/>
        <a:lstStyle/>
        <a:p>
          <a:endParaRPr lang="it-IT"/>
        </a:p>
      </dgm:t>
    </dgm:pt>
    <dgm:pt modelId="{18DE6736-6F53-4774-9CAF-EE3C97435ECF}" type="pres">
      <dgm:prSet presAssocID="{5418897B-C145-40BC-B296-97C21FA4C5CC}" presName="Name0" presStyleCnt="0">
        <dgm:presLayoutVars>
          <dgm:dir/>
          <dgm:resizeHandles val="exact"/>
        </dgm:presLayoutVars>
      </dgm:prSet>
      <dgm:spPr/>
    </dgm:pt>
    <dgm:pt modelId="{9C0A37DB-D925-4024-8B4B-41097796CB20}" type="pres">
      <dgm:prSet presAssocID="{E556777A-B491-4CDD-9DAD-0412B5ADD7AE}" presName="parTxOnly" presStyleLbl="node1" presStyleIdx="0" presStyleCnt="1" custLinFactNeighborX="0" custLinFactNeighborY="-2868">
        <dgm:presLayoutVars>
          <dgm:bulletEnabled val="1"/>
        </dgm:presLayoutVars>
      </dgm:prSet>
      <dgm:spPr/>
    </dgm:pt>
  </dgm:ptLst>
  <dgm:cxnLst>
    <dgm:cxn modelId="{E4AFA131-1376-43A1-8927-E0F5CD924D58}" type="presOf" srcId="{5418897B-C145-40BC-B296-97C21FA4C5CC}" destId="{18DE6736-6F53-4774-9CAF-EE3C97435ECF}" srcOrd="0" destOrd="0" presId="urn:microsoft.com/office/officeart/2005/8/layout/hChevron3"/>
    <dgm:cxn modelId="{31768547-3245-4B01-BE9A-8A11C4E5FD61}" type="presOf" srcId="{E556777A-B491-4CDD-9DAD-0412B5ADD7AE}" destId="{9C0A37DB-D925-4024-8B4B-41097796CB20}" srcOrd="0" destOrd="0" presId="urn:microsoft.com/office/officeart/2005/8/layout/hChevron3"/>
    <dgm:cxn modelId="{6BFF38CA-4D83-4400-8AFA-4ADFE332CB45}" srcId="{5418897B-C145-40BC-B296-97C21FA4C5CC}" destId="{E556777A-B491-4CDD-9DAD-0412B5ADD7AE}" srcOrd="0" destOrd="0" parTransId="{EA18A738-957D-47BE-BDCE-E3C46B5D6E12}" sibTransId="{2F0C3064-FE22-4DA8-B85E-69D5F521B4BF}"/>
    <dgm:cxn modelId="{55E12B16-FD6B-4A1C-8940-0BE6D9BAAB91}" type="presParOf" srcId="{18DE6736-6F53-4774-9CAF-EE3C97435ECF}" destId="{9C0A37DB-D925-4024-8B4B-41097796CB20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D8F38-E31B-461A-B4FB-5E70C341F6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B353981-CB19-4B8C-A43C-A24D7754E2F8}">
      <dgm:prSet phldrT="[Testo]" custT="1"/>
      <dgm:spPr/>
      <dgm:t>
        <a:bodyPr/>
        <a:lstStyle/>
        <a:p>
          <a:r>
            <a:rPr lang="it-IT" sz="1800" dirty="0"/>
            <a:t>Famiglie</a:t>
          </a:r>
          <a:r>
            <a:rPr lang="it-IT" sz="1800" baseline="0" dirty="0"/>
            <a:t> fragili e vulnerabili</a:t>
          </a:r>
          <a:endParaRPr lang="it-IT" sz="1800" dirty="0"/>
        </a:p>
      </dgm:t>
    </dgm:pt>
    <dgm:pt modelId="{0C75BD7C-9749-4550-850B-42294E47AE55}" type="parTrans" cxnId="{74C8827A-366C-4A44-BC18-9755D4DD9F0C}">
      <dgm:prSet/>
      <dgm:spPr/>
      <dgm:t>
        <a:bodyPr/>
        <a:lstStyle/>
        <a:p>
          <a:endParaRPr lang="it-IT" sz="1800"/>
        </a:p>
      </dgm:t>
    </dgm:pt>
    <dgm:pt modelId="{1BAA4188-8091-433E-A2A6-978F5074BCB4}" type="sibTrans" cxnId="{74C8827A-366C-4A44-BC18-9755D4DD9F0C}">
      <dgm:prSet/>
      <dgm:spPr/>
      <dgm:t>
        <a:bodyPr/>
        <a:lstStyle/>
        <a:p>
          <a:endParaRPr lang="it-IT" sz="1800"/>
        </a:p>
      </dgm:t>
    </dgm:pt>
    <dgm:pt modelId="{D4F1F681-AD39-4D2D-B990-6D626F837A6E}">
      <dgm:prSet phldrT="[Testo]" custT="1"/>
      <dgm:spPr/>
      <dgm:t>
        <a:bodyPr/>
        <a:lstStyle/>
        <a:p>
          <a:r>
            <a:rPr lang="it-IT" sz="1800" dirty="0"/>
            <a:t>Molto conflittuali, </a:t>
          </a:r>
        </a:p>
        <a:p>
          <a:r>
            <a:rPr lang="it-IT" sz="1800" dirty="0"/>
            <a:t>straniere non integrate</a:t>
          </a:r>
        </a:p>
      </dgm:t>
    </dgm:pt>
    <dgm:pt modelId="{C6F35C35-4113-4CE3-B2DB-85B22003BF47}" type="parTrans" cxnId="{94A6DC8E-7873-4B71-9A87-D19F400DDD83}">
      <dgm:prSet/>
      <dgm:spPr/>
      <dgm:t>
        <a:bodyPr/>
        <a:lstStyle/>
        <a:p>
          <a:endParaRPr lang="it-IT" sz="1800"/>
        </a:p>
      </dgm:t>
    </dgm:pt>
    <dgm:pt modelId="{FA3989A3-3111-454A-B848-755A306E9316}" type="sibTrans" cxnId="{94A6DC8E-7873-4B71-9A87-D19F400DDD83}">
      <dgm:prSet/>
      <dgm:spPr/>
      <dgm:t>
        <a:bodyPr/>
        <a:lstStyle/>
        <a:p>
          <a:endParaRPr lang="it-IT" sz="1800"/>
        </a:p>
      </dgm:t>
    </dgm:pt>
    <dgm:pt modelId="{8674C58E-5349-44DC-B8AB-758667D2B3DE}">
      <dgm:prSet phldrT="[Testo]" custT="1"/>
      <dgm:spPr/>
      <dgm:t>
        <a:bodyPr/>
        <a:lstStyle/>
        <a:p>
          <a:r>
            <a:rPr lang="it-IT" sz="1800" dirty="0"/>
            <a:t>Caotiche disorganizzate dipendenti</a:t>
          </a:r>
        </a:p>
      </dgm:t>
    </dgm:pt>
    <dgm:pt modelId="{8CDBB78B-F4FF-4CAE-8A30-FDEE15A0C763}" type="parTrans" cxnId="{1B62D797-7EDD-44CA-BBB3-EDF488E3810B}">
      <dgm:prSet/>
      <dgm:spPr/>
      <dgm:t>
        <a:bodyPr/>
        <a:lstStyle/>
        <a:p>
          <a:endParaRPr lang="it-IT" sz="1800"/>
        </a:p>
      </dgm:t>
    </dgm:pt>
    <dgm:pt modelId="{B89AA350-2851-49E6-92B0-E243EE43FFCF}" type="sibTrans" cxnId="{1B62D797-7EDD-44CA-BBB3-EDF488E3810B}">
      <dgm:prSet/>
      <dgm:spPr/>
      <dgm:t>
        <a:bodyPr/>
        <a:lstStyle/>
        <a:p>
          <a:endParaRPr lang="it-IT" sz="1800"/>
        </a:p>
      </dgm:t>
    </dgm:pt>
    <dgm:pt modelId="{A6E8DDB9-A42A-4895-8D2E-6AC154594683}">
      <dgm:prSet phldrT="[Testo]" custT="1"/>
      <dgm:spPr/>
      <dgm:t>
        <a:bodyPr/>
        <a:lstStyle/>
        <a:p>
          <a:r>
            <a:rPr lang="it-IT" sz="1800" dirty="0"/>
            <a:t>Tossico-dipendenti e malati mentali</a:t>
          </a:r>
        </a:p>
      </dgm:t>
    </dgm:pt>
    <dgm:pt modelId="{7BE59FB8-32EE-4383-A5EF-3DC177EAC933}" type="parTrans" cxnId="{A1DD3382-628D-4C0E-AB03-C2A6B9290362}">
      <dgm:prSet/>
      <dgm:spPr/>
      <dgm:t>
        <a:bodyPr/>
        <a:lstStyle/>
        <a:p>
          <a:endParaRPr lang="it-IT" sz="1800"/>
        </a:p>
      </dgm:t>
    </dgm:pt>
    <dgm:pt modelId="{567219F3-45E7-4F90-ADD5-0532AA9C6C7C}" type="sibTrans" cxnId="{A1DD3382-628D-4C0E-AB03-C2A6B9290362}">
      <dgm:prSet/>
      <dgm:spPr/>
      <dgm:t>
        <a:bodyPr/>
        <a:lstStyle/>
        <a:p>
          <a:endParaRPr lang="it-IT" sz="1800"/>
        </a:p>
      </dgm:t>
    </dgm:pt>
    <dgm:pt modelId="{4C31A433-DFEB-42AC-A94A-4552C3F9112E}">
      <dgm:prSet phldrT="[Testo]" custT="1"/>
      <dgm:spPr/>
      <dgm:t>
        <a:bodyPr/>
        <a:lstStyle/>
        <a:p>
          <a:r>
            <a:rPr lang="it-IT" sz="1800" dirty="0"/>
            <a:t>Abusanti, maltrattanti e abbandoniche</a:t>
          </a:r>
        </a:p>
      </dgm:t>
    </dgm:pt>
    <dgm:pt modelId="{FC6154B8-C0DC-4DC2-90CF-E40E400831C7}" type="parTrans" cxnId="{4329D87E-8635-4902-8CED-3CECBEBD53CA}">
      <dgm:prSet/>
      <dgm:spPr/>
      <dgm:t>
        <a:bodyPr/>
        <a:lstStyle/>
        <a:p>
          <a:endParaRPr lang="it-IT" sz="1800"/>
        </a:p>
      </dgm:t>
    </dgm:pt>
    <dgm:pt modelId="{FFDC8DBE-1EB7-4367-928A-2D9D491603B3}" type="sibTrans" cxnId="{4329D87E-8635-4902-8CED-3CECBEBD53CA}">
      <dgm:prSet/>
      <dgm:spPr/>
      <dgm:t>
        <a:bodyPr/>
        <a:lstStyle/>
        <a:p>
          <a:endParaRPr lang="it-IT" sz="1800"/>
        </a:p>
      </dgm:t>
    </dgm:pt>
    <dgm:pt modelId="{5187F5DF-60D5-456E-9CCF-820DEF145754}" type="pres">
      <dgm:prSet presAssocID="{0FDD8F38-E31B-461A-B4FB-5E70C341F6D6}" presName="diagram" presStyleCnt="0">
        <dgm:presLayoutVars>
          <dgm:dir/>
          <dgm:resizeHandles val="exact"/>
        </dgm:presLayoutVars>
      </dgm:prSet>
      <dgm:spPr/>
    </dgm:pt>
    <dgm:pt modelId="{3D6C4A8F-95D2-4A1D-885F-778F9589FC18}" type="pres">
      <dgm:prSet presAssocID="{5B353981-CB19-4B8C-A43C-A24D7754E2F8}" presName="node" presStyleLbl="node1" presStyleIdx="0" presStyleCnt="5">
        <dgm:presLayoutVars>
          <dgm:bulletEnabled val="1"/>
        </dgm:presLayoutVars>
      </dgm:prSet>
      <dgm:spPr/>
    </dgm:pt>
    <dgm:pt modelId="{A8E7D498-32E8-4766-B86D-1A162FA087BB}" type="pres">
      <dgm:prSet presAssocID="{1BAA4188-8091-433E-A2A6-978F5074BCB4}" presName="sibTrans" presStyleCnt="0"/>
      <dgm:spPr/>
    </dgm:pt>
    <dgm:pt modelId="{024567F0-3975-4520-9E52-B30796518766}" type="pres">
      <dgm:prSet presAssocID="{D4F1F681-AD39-4D2D-B990-6D626F837A6E}" presName="node" presStyleLbl="node1" presStyleIdx="1" presStyleCnt="5">
        <dgm:presLayoutVars>
          <dgm:bulletEnabled val="1"/>
        </dgm:presLayoutVars>
      </dgm:prSet>
      <dgm:spPr/>
    </dgm:pt>
    <dgm:pt modelId="{719EE4DC-87DB-41D3-9F10-DE378107AD8C}" type="pres">
      <dgm:prSet presAssocID="{FA3989A3-3111-454A-B848-755A306E9316}" presName="sibTrans" presStyleCnt="0"/>
      <dgm:spPr/>
    </dgm:pt>
    <dgm:pt modelId="{08D0DBEF-A96B-4ED6-934F-7A1052E836F0}" type="pres">
      <dgm:prSet presAssocID="{8674C58E-5349-44DC-B8AB-758667D2B3DE}" presName="node" presStyleLbl="node1" presStyleIdx="2" presStyleCnt="5">
        <dgm:presLayoutVars>
          <dgm:bulletEnabled val="1"/>
        </dgm:presLayoutVars>
      </dgm:prSet>
      <dgm:spPr/>
    </dgm:pt>
    <dgm:pt modelId="{3909BF71-EF05-475D-BA9E-4238F1E85F13}" type="pres">
      <dgm:prSet presAssocID="{B89AA350-2851-49E6-92B0-E243EE43FFCF}" presName="sibTrans" presStyleCnt="0"/>
      <dgm:spPr/>
    </dgm:pt>
    <dgm:pt modelId="{43E62E89-D191-4BE0-84A0-3CD94FAEC1CB}" type="pres">
      <dgm:prSet presAssocID="{A6E8DDB9-A42A-4895-8D2E-6AC154594683}" presName="node" presStyleLbl="node1" presStyleIdx="3" presStyleCnt="5">
        <dgm:presLayoutVars>
          <dgm:bulletEnabled val="1"/>
        </dgm:presLayoutVars>
      </dgm:prSet>
      <dgm:spPr/>
    </dgm:pt>
    <dgm:pt modelId="{E8D30083-1A34-4FB5-BF49-F27F37699A16}" type="pres">
      <dgm:prSet presAssocID="{567219F3-45E7-4F90-ADD5-0532AA9C6C7C}" presName="sibTrans" presStyleCnt="0"/>
      <dgm:spPr/>
    </dgm:pt>
    <dgm:pt modelId="{82717DA3-6596-4588-A659-8808F997EB74}" type="pres">
      <dgm:prSet presAssocID="{4C31A433-DFEB-42AC-A94A-4552C3F9112E}" presName="node" presStyleLbl="node1" presStyleIdx="4" presStyleCnt="5">
        <dgm:presLayoutVars>
          <dgm:bulletEnabled val="1"/>
        </dgm:presLayoutVars>
      </dgm:prSet>
      <dgm:spPr/>
    </dgm:pt>
  </dgm:ptLst>
  <dgm:cxnLst>
    <dgm:cxn modelId="{AE635A11-7328-4288-9418-4883305B0515}" type="presOf" srcId="{D4F1F681-AD39-4D2D-B990-6D626F837A6E}" destId="{024567F0-3975-4520-9E52-B30796518766}" srcOrd="0" destOrd="0" presId="urn:microsoft.com/office/officeart/2005/8/layout/default"/>
    <dgm:cxn modelId="{5C5BC41F-1DCE-44CB-A37F-1A78AC9B604E}" type="presOf" srcId="{8674C58E-5349-44DC-B8AB-758667D2B3DE}" destId="{08D0DBEF-A96B-4ED6-934F-7A1052E836F0}" srcOrd="0" destOrd="0" presId="urn:microsoft.com/office/officeart/2005/8/layout/default"/>
    <dgm:cxn modelId="{F9FF814C-E47F-44E0-ACE5-EE0D33BC4FE8}" type="presOf" srcId="{A6E8DDB9-A42A-4895-8D2E-6AC154594683}" destId="{43E62E89-D191-4BE0-84A0-3CD94FAEC1CB}" srcOrd="0" destOrd="0" presId="urn:microsoft.com/office/officeart/2005/8/layout/default"/>
    <dgm:cxn modelId="{9C237973-1802-4AD6-AC94-7229AB04B178}" type="presOf" srcId="{5B353981-CB19-4B8C-A43C-A24D7754E2F8}" destId="{3D6C4A8F-95D2-4A1D-885F-778F9589FC18}" srcOrd="0" destOrd="0" presId="urn:microsoft.com/office/officeart/2005/8/layout/default"/>
    <dgm:cxn modelId="{2C0B9859-7D15-4B98-ABC5-67CF75F417F3}" type="presOf" srcId="{0FDD8F38-E31B-461A-B4FB-5E70C341F6D6}" destId="{5187F5DF-60D5-456E-9CCF-820DEF145754}" srcOrd="0" destOrd="0" presId="urn:microsoft.com/office/officeart/2005/8/layout/default"/>
    <dgm:cxn modelId="{74C8827A-366C-4A44-BC18-9755D4DD9F0C}" srcId="{0FDD8F38-E31B-461A-B4FB-5E70C341F6D6}" destId="{5B353981-CB19-4B8C-A43C-A24D7754E2F8}" srcOrd="0" destOrd="0" parTransId="{0C75BD7C-9749-4550-850B-42294E47AE55}" sibTransId="{1BAA4188-8091-433E-A2A6-978F5074BCB4}"/>
    <dgm:cxn modelId="{4329D87E-8635-4902-8CED-3CECBEBD53CA}" srcId="{0FDD8F38-E31B-461A-B4FB-5E70C341F6D6}" destId="{4C31A433-DFEB-42AC-A94A-4552C3F9112E}" srcOrd="4" destOrd="0" parTransId="{FC6154B8-C0DC-4DC2-90CF-E40E400831C7}" sibTransId="{FFDC8DBE-1EB7-4367-928A-2D9D491603B3}"/>
    <dgm:cxn modelId="{A1DD3382-628D-4C0E-AB03-C2A6B9290362}" srcId="{0FDD8F38-E31B-461A-B4FB-5E70C341F6D6}" destId="{A6E8DDB9-A42A-4895-8D2E-6AC154594683}" srcOrd="3" destOrd="0" parTransId="{7BE59FB8-32EE-4383-A5EF-3DC177EAC933}" sibTransId="{567219F3-45E7-4F90-ADD5-0532AA9C6C7C}"/>
    <dgm:cxn modelId="{94A6DC8E-7873-4B71-9A87-D19F400DDD83}" srcId="{0FDD8F38-E31B-461A-B4FB-5E70C341F6D6}" destId="{D4F1F681-AD39-4D2D-B990-6D626F837A6E}" srcOrd="1" destOrd="0" parTransId="{C6F35C35-4113-4CE3-B2DB-85B22003BF47}" sibTransId="{FA3989A3-3111-454A-B848-755A306E9316}"/>
    <dgm:cxn modelId="{1B62D797-7EDD-44CA-BBB3-EDF488E3810B}" srcId="{0FDD8F38-E31B-461A-B4FB-5E70C341F6D6}" destId="{8674C58E-5349-44DC-B8AB-758667D2B3DE}" srcOrd="2" destOrd="0" parTransId="{8CDBB78B-F4FF-4CAE-8A30-FDEE15A0C763}" sibTransId="{B89AA350-2851-49E6-92B0-E243EE43FFCF}"/>
    <dgm:cxn modelId="{04BD8BD9-1135-48B6-AAB6-8AAD9C86521C}" type="presOf" srcId="{4C31A433-DFEB-42AC-A94A-4552C3F9112E}" destId="{82717DA3-6596-4588-A659-8808F997EB74}" srcOrd="0" destOrd="0" presId="urn:microsoft.com/office/officeart/2005/8/layout/default"/>
    <dgm:cxn modelId="{CB8B4CBB-634E-4AC4-9F7A-9862EFB46B60}" type="presParOf" srcId="{5187F5DF-60D5-456E-9CCF-820DEF145754}" destId="{3D6C4A8F-95D2-4A1D-885F-778F9589FC18}" srcOrd="0" destOrd="0" presId="urn:microsoft.com/office/officeart/2005/8/layout/default"/>
    <dgm:cxn modelId="{90D98B1D-F400-4518-A3D0-CB7D4B8118D5}" type="presParOf" srcId="{5187F5DF-60D5-456E-9CCF-820DEF145754}" destId="{A8E7D498-32E8-4766-B86D-1A162FA087BB}" srcOrd="1" destOrd="0" presId="urn:microsoft.com/office/officeart/2005/8/layout/default"/>
    <dgm:cxn modelId="{59F8858B-B962-47F8-A04D-70BF8E3BF659}" type="presParOf" srcId="{5187F5DF-60D5-456E-9CCF-820DEF145754}" destId="{024567F0-3975-4520-9E52-B30796518766}" srcOrd="2" destOrd="0" presId="urn:microsoft.com/office/officeart/2005/8/layout/default"/>
    <dgm:cxn modelId="{1910A605-C4B6-49F8-9913-6F31DA5C824E}" type="presParOf" srcId="{5187F5DF-60D5-456E-9CCF-820DEF145754}" destId="{719EE4DC-87DB-41D3-9F10-DE378107AD8C}" srcOrd="3" destOrd="0" presId="urn:microsoft.com/office/officeart/2005/8/layout/default"/>
    <dgm:cxn modelId="{C086BF3F-B1F9-4968-B367-F7B9EAC2D0AE}" type="presParOf" srcId="{5187F5DF-60D5-456E-9CCF-820DEF145754}" destId="{08D0DBEF-A96B-4ED6-934F-7A1052E836F0}" srcOrd="4" destOrd="0" presId="urn:microsoft.com/office/officeart/2005/8/layout/default"/>
    <dgm:cxn modelId="{8990123C-820A-446F-9036-50FB1B281773}" type="presParOf" srcId="{5187F5DF-60D5-456E-9CCF-820DEF145754}" destId="{3909BF71-EF05-475D-BA9E-4238F1E85F13}" srcOrd="5" destOrd="0" presId="urn:microsoft.com/office/officeart/2005/8/layout/default"/>
    <dgm:cxn modelId="{708E4835-CFF8-4A89-A5F1-A078B6A46246}" type="presParOf" srcId="{5187F5DF-60D5-456E-9CCF-820DEF145754}" destId="{43E62E89-D191-4BE0-84A0-3CD94FAEC1CB}" srcOrd="6" destOrd="0" presId="urn:microsoft.com/office/officeart/2005/8/layout/default"/>
    <dgm:cxn modelId="{C64FDC4B-A701-44CD-A0C5-8176A882AED6}" type="presParOf" srcId="{5187F5DF-60D5-456E-9CCF-820DEF145754}" destId="{E8D30083-1A34-4FB5-BF49-F27F37699A16}" srcOrd="7" destOrd="0" presId="urn:microsoft.com/office/officeart/2005/8/layout/default"/>
    <dgm:cxn modelId="{BB32B888-5DE5-4FF4-87E5-E98E674CC1CD}" type="presParOf" srcId="{5187F5DF-60D5-456E-9CCF-820DEF145754}" destId="{82717DA3-6596-4588-A659-8808F997EB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6E9DCE-1DF0-45A8-8DC4-CD200B03C47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8644AF3-7680-4FBC-BB00-8ACCA1349E28}">
      <dgm:prSet phldrT="[Testo]" custT="1"/>
      <dgm:spPr/>
      <dgm:t>
        <a:bodyPr/>
        <a:lstStyle/>
        <a:p>
          <a:endParaRPr lang="it-IT" sz="1800" dirty="0"/>
        </a:p>
      </dgm:t>
    </dgm:pt>
    <dgm:pt modelId="{C77DA287-93E7-44BC-B89E-933A91CAF2E3}" type="parTrans" cxnId="{C8028D56-924B-4670-B820-B572D7FF5DF7}">
      <dgm:prSet/>
      <dgm:spPr/>
      <dgm:t>
        <a:bodyPr/>
        <a:lstStyle/>
        <a:p>
          <a:endParaRPr lang="it-IT" sz="1800"/>
        </a:p>
      </dgm:t>
    </dgm:pt>
    <dgm:pt modelId="{8E8D7C35-CAE8-4D5A-BF4F-0254D6A556A7}" type="sibTrans" cxnId="{C8028D56-924B-4670-B820-B572D7FF5DF7}">
      <dgm:prSet/>
      <dgm:spPr/>
      <dgm:t>
        <a:bodyPr/>
        <a:lstStyle/>
        <a:p>
          <a:endParaRPr lang="it-IT" sz="1800"/>
        </a:p>
      </dgm:t>
    </dgm:pt>
    <dgm:pt modelId="{F2FA134C-9481-4F23-A926-44B70A950019}">
      <dgm:prSet phldrT="[Testo]" custT="1"/>
      <dgm:spPr/>
      <dgm:t>
        <a:bodyPr/>
        <a:lstStyle/>
        <a:p>
          <a:r>
            <a:rPr lang="it-IT" sz="1800" dirty="0"/>
            <a:t>Contributo economico</a:t>
          </a:r>
        </a:p>
      </dgm:t>
    </dgm:pt>
    <dgm:pt modelId="{9AC0228B-621F-48C8-A86C-04F41CED1C41}" type="parTrans" cxnId="{AE9A3C45-CFDE-403B-93AC-FF794B642464}">
      <dgm:prSet/>
      <dgm:spPr/>
      <dgm:t>
        <a:bodyPr/>
        <a:lstStyle/>
        <a:p>
          <a:endParaRPr lang="it-IT" sz="1800"/>
        </a:p>
      </dgm:t>
    </dgm:pt>
    <dgm:pt modelId="{1EC98B94-B513-4480-93C1-52FFCE323DA7}" type="sibTrans" cxnId="{AE9A3C45-CFDE-403B-93AC-FF794B642464}">
      <dgm:prSet/>
      <dgm:spPr/>
      <dgm:t>
        <a:bodyPr/>
        <a:lstStyle/>
        <a:p>
          <a:endParaRPr lang="it-IT" sz="1800"/>
        </a:p>
      </dgm:t>
    </dgm:pt>
    <dgm:pt modelId="{9AA1B5BC-9EF9-4D82-8064-FF92C8786477}">
      <dgm:prSet phldrT="[Testo]" custT="1"/>
      <dgm:spPr/>
      <dgm:t>
        <a:bodyPr/>
        <a:lstStyle/>
        <a:p>
          <a:r>
            <a:rPr lang="it-IT" sz="1800" dirty="0"/>
            <a:t>Conflittualità familiare</a:t>
          </a:r>
        </a:p>
      </dgm:t>
    </dgm:pt>
    <dgm:pt modelId="{5237E926-28B6-41B9-B850-98E31FD061E6}" type="parTrans" cxnId="{3E253D39-46DA-4421-B941-69EB65C9E8F2}">
      <dgm:prSet/>
      <dgm:spPr/>
      <dgm:t>
        <a:bodyPr/>
        <a:lstStyle/>
        <a:p>
          <a:endParaRPr lang="it-IT" sz="1800"/>
        </a:p>
      </dgm:t>
    </dgm:pt>
    <dgm:pt modelId="{FCB4E3D2-64C6-4656-A2BA-E6178B6D94B9}" type="sibTrans" cxnId="{3E253D39-46DA-4421-B941-69EB65C9E8F2}">
      <dgm:prSet/>
      <dgm:spPr/>
      <dgm:t>
        <a:bodyPr/>
        <a:lstStyle/>
        <a:p>
          <a:endParaRPr lang="it-IT" sz="1800"/>
        </a:p>
      </dgm:t>
    </dgm:pt>
    <dgm:pt modelId="{77E372E6-2890-4EE5-B125-A1C6DEE3552C}">
      <dgm:prSet custT="1"/>
      <dgm:spPr/>
      <dgm:t>
        <a:bodyPr/>
        <a:lstStyle/>
        <a:p>
          <a:r>
            <a:rPr lang="it-IT" sz="1800" dirty="0"/>
            <a:t>Violenza assistita</a:t>
          </a:r>
        </a:p>
      </dgm:t>
    </dgm:pt>
    <dgm:pt modelId="{9994242B-C55C-4478-973B-0D01E76995A3}" type="parTrans" cxnId="{61471FAA-D530-488A-961D-EB46EFD0DC2F}">
      <dgm:prSet/>
      <dgm:spPr/>
      <dgm:t>
        <a:bodyPr/>
        <a:lstStyle/>
        <a:p>
          <a:endParaRPr lang="it-IT" sz="1800"/>
        </a:p>
      </dgm:t>
    </dgm:pt>
    <dgm:pt modelId="{FC1E6BD4-2602-4A9C-A3B7-963B761779F9}" type="sibTrans" cxnId="{61471FAA-D530-488A-961D-EB46EFD0DC2F}">
      <dgm:prSet/>
      <dgm:spPr/>
      <dgm:t>
        <a:bodyPr/>
        <a:lstStyle/>
        <a:p>
          <a:endParaRPr lang="it-IT" sz="1800"/>
        </a:p>
      </dgm:t>
    </dgm:pt>
    <dgm:pt modelId="{748E8501-7984-4678-A9F9-C38908820DE7}">
      <dgm:prSet custT="1"/>
      <dgm:spPr/>
      <dgm:t>
        <a:bodyPr/>
        <a:lstStyle/>
        <a:p>
          <a:r>
            <a:rPr lang="it-IT" sz="1800" dirty="0"/>
            <a:t>Problemi comportamentali figli</a:t>
          </a:r>
        </a:p>
      </dgm:t>
    </dgm:pt>
    <dgm:pt modelId="{3307A41B-8013-4632-B949-63E620E8BA75}" type="parTrans" cxnId="{557CE682-D1ED-466B-B011-DBA1B18D4552}">
      <dgm:prSet/>
      <dgm:spPr/>
      <dgm:t>
        <a:bodyPr/>
        <a:lstStyle/>
        <a:p>
          <a:endParaRPr lang="it-IT" sz="1800"/>
        </a:p>
      </dgm:t>
    </dgm:pt>
    <dgm:pt modelId="{738EF78F-8FCF-43D9-80AC-CDDEA33A703D}" type="sibTrans" cxnId="{557CE682-D1ED-466B-B011-DBA1B18D4552}">
      <dgm:prSet/>
      <dgm:spPr/>
      <dgm:t>
        <a:bodyPr/>
        <a:lstStyle/>
        <a:p>
          <a:endParaRPr lang="it-IT" sz="1800"/>
        </a:p>
      </dgm:t>
    </dgm:pt>
    <dgm:pt modelId="{F3D9018E-07A4-4F53-8B21-DE2741A697B0}">
      <dgm:prSet custT="1"/>
      <dgm:spPr/>
      <dgm:t>
        <a:bodyPr/>
        <a:lstStyle/>
        <a:p>
          <a:r>
            <a:rPr lang="it-IT" sz="1800" dirty="0"/>
            <a:t>Problemi mentali/comportamentali coniuge</a:t>
          </a:r>
        </a:p>
      </dgm:t>
    </dgm:pt>
    <dgm:pt modelId="{B7EE8B92-2A42-44A2-BC4A-793989AFA902}" type="parTrans" cxnId="{3B2AB631-A5A0-48B2-A8FD-10D86C1F351D}">
      <dgm:prSet/>
      <dgm:spPr/>
      <dgm:t>
        <a:bodyPr/>
        <a:lstStyle/>
        <a:p>
          <a:endParaRPr lang="it-IT" sz="1800"/>
        </a:p>
      </dgm:t>
    </dgm:pt>
    <dgm:pt modelId="{99D2593B-4AAE-4260-9A55-2EAE1D947452}" type="sibTrans" cxnId="{3B2AB631-A5A0-48B2-A8FD-10D86C1F351D}">
      <dgm:prSet/>
      <dgm:spPr/>
      <dgm:t>
        <a:bodyPr/>
        <a:lstStyle/>
        <a:p>
          <a:endParaRPr lang="it-IT" sz="1800"/>
        </a:p>
      </dgm:t>
    </dgm:pt>
    <dgm:pt modelId="{2F075A44-7384-45E7-AA58-840B1FAAEBF6}" type="pres">
      <dgm:prSet presAssocID="{E06E9DCE-1DF0-45A8-8DC4-CD200B03C477}" presName="Name0" presStyleCnt="0">
        <dgm:presLayoutVars>
          <dgm:dir/>
          <dgm:animLvl val="lvl"/>
          <dgm:resizeHandles val="exact"/>
        </dgm:presLayoutVars>
      </dgm:prSet>
      <dgm:spPr/>
    </dgm:pt>
    <dgm:pt modelId="{F64F09EA-C495-4729-ABA6-908CF52B7837}" type="pres">
      <dgm:prSet presAssocID="{D8644AF3-7680-4FBC-BB00-8ACCA1349E28}" presName="Name8" presStyleCnt="0"/>
      <dgm:spPr/>
    </dgm:pt>
    <dgm:pt modelId="{3EFD2804-B40C-4851-8F82-A0C818806E82}" type="pres">
      <dgm:prSet presAssocID="{D8644AF3-7680-4FBC-BB00-8ACCA1349E28}" presName="level" presStyleLbl="node1" presStyleIdx="0" presStyleCnt="6">
        <dgm:presLayoutVars>
          <dgm:chMax val="1"/>
          <dgm:bulletEnabled val="1"/>
        </dgm:presLayoutVars>
      </dgm:prSet>
      <dgm:spPr/>
    </dgm:pt>
    <dgm:pt modelId="{9AB9510C-7708-4CDE-A813-9FD94E508279}" type="pres">
      <dgm:prSet presAssocID="{D8644AF3-7680-4FBC-BB00-8ACCA1349E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1468E1B-F9A1-42B5-B360-2B25AC02D8EC}" type="pres">
      <dgm:prSet presAssocID="{F2FA134C-9481-4F23-A926-44B70A950019}" presName="Name8" presStyleCnt="0"/>
      <dgm:spPr/>
    </dgm:pt>
    <dgm:pt modelId="{2BE71AC8-FF1D-4B05-B3A6-C948BFE12F87}" type="pres">
      <dgm:prSet presAssocID="{F2FA134C-9481-4F23-A926-44B70A950019}" presName="level" presStyleLbl="node1" presStyleIdx="1" presStyleCnt="6">
        <dgm:presLayoutVars>
          <dgm:chMax val="1"/>
          <dgm:bulletEnabled val="1"/>
        </dgm:presLayoutVars>
      </dgm:prSet>
      <dgm:spPr/>
    </dgm:pt>
    <dgm:pt modelId="{4C82E0A5-7024-4053-8850-397ED2E815C2}" type="pres">
      <dgm:prSet presAssocID="{F2FA134C-9481-4F23-A926-44B70A9500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190A0D6-94DA-4295-8350-981DFFCAD8F1}" type="pres">
      <dgm:prSet presAssocID="{9AA1B5BC-9EF9-4D82-8064-FF92C8786477}" presName="Name8" presStyleCnt="0"/>
      <dgm:spPr/>
    </dgm:pt>
    <dgm:pt modelId="{1B9C8AF6-EE3C-4869-9DA4-42CBDFBC9853}" type="pres">
      <dgm:prSet presAssocID="{9AA1B5BC-9EF9-4D82-8064-FF92C8786477}" presName="level" presStyleLbl="node1" presStyleIdx="2" presStyleCnt="6">
        <dgm:presLayoutVars>
          <dgm:chMax val="1"/>
          <dgm:bulletEnabled val="1"/>
        </dgm:presLayoutVars>
      </dgm:prSet>
      <dgm:spPr/>
    </dgm:pt>
    <dgm:pt modelId="{A0DF13E7-7F94-476A-BA80-688EFEAF6485}" type="pres">
      <dgm:prSet presAssocID="{9AA1B5BC-9EF9-4D82-8064-FF92C87864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EBC05B-E092-4C65-9DF1-44144F8A52DF}" type="pres">
      <dgm:prSet presAssocID="{77E372E6-2890-4EE5-B125-A1C6DEE3552C}" presName="Name8" presStyleCnt="0"/>
      <dgm:spPr/>
    </dgm:pt>
    <dgm:pt modelId="{6849980F-2252-4636-9AFA-92EE625F3744}" type="pres">
      <dgm:prSet presAssocID="{77E372E6-2890-4EE5-B125-A1C6DEE3552C}" presName="level" presStyleLbl="node1" presStyleIdx="3" presStyleCnt="6">
        <dgm:presLayoutVars>
          <dgm:chMax val="1"/>
          <dgm:bulletEnabled val="1"/>
        </dgm:presLayoutVars>
      </dgm:prSet>
      <dgm:spPr/>
    </dgm:pt>
    <dgm:pt modelId="{408CC074-FFE6-4876-B4B7-C79DA05F97B5}" type="pres">
      <dgm:prSet presAssocID="{77E372E6-2890-4EE5-B125-A1C6DEE3552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2DCD72-2CDA-4D88-A374-0B285E76F4FC}" type="pres">
      <dgm:prSet presAssocID="{748E8501-7984-4678-A9F9-C38908820DE7}" presName="Name8" presStyleCnt="0"/>
      <dgm:spPr/>
    </dgm:pt>
    <dgm:pt modelId="{DF891D7C-BC60-41E1-B3E0-3FA3168116FE}" type="pres">
      <dgm:prSet presAssocID="{748E8501-7984-4678-A9F9-C38908820DE7}" presName="level" presStyleLbl="node1" presStyleIdx="4" presStyleCnt="6">
        <dgm:presLayoutVars>
          <dgm:chMax val="1"/>
          <dgm:bulletEnabled val="1"/>
        </dgm:presLayoutVars>
      </dgm:prSet>
      <dgm:spPr/>
    </dgm:pt>
    <dgm:pt modelId="{714C2750-F724-4D31-9E32-4E8DC1D879C4}" type="pres">
      <dgm:prSet presAssocID="{748E8501-7984-4678-A9F9-C38908820DE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BAE76E-6D1E-4499-9D06-02BBD5FD7620}" type="pres">
      <dgm:prSet presAssocID="{F3D9018E-07A4-4F53-8B21-DE2741A697B0}" presName="Name8" presStyleCnt="0"/>
      <dgm:spPr/>
    </dgm:pt>
    <dgm:pt modelId="{8C564A65-3A0E-4890-8A1E-1C1A0EF94E92}" type="pres">
      <dgm:prSet presAssocID="{F3D9018E-07A4-4F53-8B21-DE2741A697B0}" presName="level" presStyleLbl="node1" presStyleIdx="5" presStyleCnt="6">
        <dgm:presLayoutVars>
          <dgm:chMax val="1"/>
          <dgm:bulletEnabled val="1"/>
        </dgm:presLayoutVars>
      </dgm:prSet>
      <dgm:spPr/>
    </dgm:pt>
    <dgm:pt modelId="{58CA4732-C215-4640-A3DA-42D05501054B}" type="pres">
      <dgm:prSet presAssocID="{F3D9018E-07A4-4F53-8B21-DE2741A697B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6464D09-8667-475F-8685-6ED7196D8300}" type="presOf" srcId="{748E8501-7984-4678-A9F9-C38908820DE7}" destId="{714C2750-F724-4D31-9E32-4E8DC1D879C4}" srcOrd="1" destOrd="0" presId="urn:microsoft.com/office/officeart/2005/8/layout/pyramid1"/>
    <dgm:cxn modelId="{9E288F29-5200-4343-9179-81D3A369D06B}" type="presOf" srcId="{77E372E6-2890-4EE5-B125-A1C6DEE3552C}" destId="{6849980F-2252-4636-9AFA-92EE625F3744}" srcOrd="0" destOrd="0" presId="urn:microsoft.com/office/officeart/2005/8/layout/pyramid1"/>
    <dgm:cxn modelId="{D77B6530-341D-4D32-9C66-4DEA458B7D3C}" type="presOf" srcId="{D8644AF3-7680-4FBC-BB00-8ACCA1349E28}" destId="{9AB9510C-7708-4CDE-A813-9FD94E508279}" srcOrd="1" destOrd="0" presId="urn:microsoft.com/office/officeart/2005/8/layout/pyramid1"/>
    <dgm:cxn modelId="{3B2AB631-A5A0-48B2-A8FD-10D86C1F351D}" srcId="{E06E9DCE-1DF0-45A8-8DC4-CD200B03C477}" destId="{F3D9018E-07A4-4F53-8B21-DE2741A697B0}" srcOrd="5" destOrd="0" parTransId="{B7EE8B92-2A42-44A2-BC4A-793989AFA902}" sibTransId="{99D2593B-4AAE-4260-9A55-2EAE1D947452}"/>
    <dgm:cxn modelId="{3E253D39-46DA-4421-B941-69EB65C9E8F2}" srcId="{E06E9DCE-1DF0-45A8-8DC4-CD200B03C477}" destId="{9AA1B5BC-9EF9-4D82-8064-FF92C8786477}" srcOrd="2" destOrd="0" parTransId="{5237E926-28B6-41B9-B850-98E31FD061E6}" sibTransId="{FCB4E3D2-64C6-4656-A2BA-E6178B6D94B9}"/>
    <dgm:cxn modelId="{AE9A3C45-CFDE-403B-93AC-FF794B642464}" srcId="{E06E9DCE-1DF0-45A8-8DC4-CD200B03C477}" destId="{F2FA134C-9481-4F23-A926-44B70A950019}" srcOrd="1" destOrd="0" parTransId="{9AC0228B-621F-48C8-A86C-04F41CED1C41}" sibTransId="{1EC98B94-B513-4480-93C1-52FFCE323DA7}"/>
    <dgm:cxn modelId="{C10B464D-9EB1-41CD-8158-37C357D12945}" type="presOf" srcId="{F3D9018E-07A4-4F53-8B21-DE2741A697B0}" destId="{58CA4732-C215-4640-A3DA-42D05501054B}" srcOrd="1" destOrd="0" presId="urn:microsoft.com/office/officeart/2005/8/layout/pyramid1"/>
    <dgm:cxn modelId="{C8028D56-924B-4670-B820-B572D7FF5DF7}" srcId="{E06E9DCE-1DF0-45A8-8DC4-CD200B03C477}" destId="{D8644AF3-7680-4FBC-BB00-8ACCA1349E28}" srcOrd="0" destOrd="0" parTransId="{C77DA287-93E7-44BC-B89E-933A91CAF2E3}" sibTransId="{8E8D7C35-CAE8-4D5A-BF4F-0254D6A556A7}"/>
    <dgm:cxn modelId="{DAA19477-C083-4040-BD47-178F766FE50E}" type="presOf" srcId="{9AA1B5BC-9EF9-4D82-8064-FF92C8786477}" destId="{A0DF13E7-7F94-476A-BA80-688EFEAF6485}" srcOrd="1" destOrd="0" presId="urn:microsoft.com/office/officeart/2005/8/layout/pyramid1"/>
    <dgm:cxn modelId="{E781D47D-20AB-4495-A04B-9DAA0A63173F}" type="presOf" srcId="{77E372E6-2890-4EE5-B125-A1C6DEE3552C}" destId="{408CC074-FFE6-4876-B4B7-C79DA05F97B5}" srcOrd="1" destOrd="0" presId="urn:microsoft.com/office/officeart/2005/8/layout/pyramid1"/>
    <dgm:cxn modelId="{5BBC7B7E-0CBD-4FEA-A8B2-C8267D9179BF}" type="presOf" srcId="{F2FA134C-9481-4F23-A926-44B70A950019}" destId="{4C82E0A5-7024-4053-8850-397ED2E815C2}" srcOrd="1" destOrd="0" presId="urn:microsoft.com/office/officeart/2005/8/layout/pyramid1"/>
    <dgm:cxn modelId="{557CE682-D1ED-466B-B011-DBA1B18D4552}" srcId="{E06E9DCE-1DF0-45A8-8DC4-CD200B03C477}" destId="{748E8501-7984-4678-A9F9-C38908820DE7}" srcOrd="4" destOrd="0" parTransId="{3307A41B-8013-4632-B949-63E620E8BA75}" sibTransId="{738EF78F-8FCF-43D9-80AC-CDDEA33A703D}"/>
    <dgm:cxn modelId="{21F6E889-D4D4-4D70-962B-93444A7BAA10}" type="presOf" srcId="{E06E9DCE-1DF0-45A8-8DC4-CD200B03C477}" destId="{2F075A44-7384-45E7-AA58-840B1FAAEBF6}" srcOrd="0" destOrd="0" presId="urn:microsoft.com/office/officeart/2005/8/layout/pyramid1"/>
    <dgm:cxn modelId="{E3DA3AA9-CDB6-4963-AB6D-7C360633ECEE}" type="presOf" srcId="{D8644AF3-7680-4FBC-BB00-8ACCA1349E28}" destId="{3EFD2804-B40C-4851-8F82-A0C818806E82}" srcOrd="0" destOrd="0" presId="urn:microsoft.com/office/officeart/2005/8/layout/pyramid1"/>
    <dgm:cxn modelId="{61471FAA-D530-488A-961D-EB46EFD0DC2F}" srcId="{E06E9DCE-1DF0-45A8-8DC4-CD200B03C477}" destId="{77E372E6-2890-4EE5-B125-A1C6DEE3552C}" srcOrd="3" destOrd="0" parTransId="{9994242B-C55C-4478-973B-0D01E76995A3}" sibTransId="{FC1E6BD4-2602-4A9C-A3B7-963B761779F9}"/>
    <dgm:cxn modelId="{467C89B0-42CE-4825-BB98-3D42E2575C79}" type="presOf" srcId="{F2FA134C-9481-4F23-A926-44B70A950019}" destId="{2BE71AC8-FF1D-4B05-B3A6-C948BFE12F87}" srcOrd="0" destOrd="0" presId="urn:microsoft.com/office/officeart/2005/8/layout/pyramid1"/>
    <dgm:cxn modelId="{FFBCE0BC-76F4-46A7-947E-4068CF62646C}" type="presOf" srcId="{9AA1B5BC-9EF9-4D82-8064-FF92C8786477}" destId="{1B9C8AF6-EE3C-4869-9DA4-42CBDFBC9853}" srcOrd="0" destOrd="0" presId="urn:microsoft.com/office/officeart/2005/8/layout/pyramid1"/>
    <dgm:cxn modelId="{A98543CF-E4F5-4AA4-9756-A066A84E0CB3}" type="presOf" srcId="{F3D9018E-07A4-4F53-8B21-DE2741A697B0}" destId="{8C564A65-3A0E-4890-8A1E-1C1A0EF94E92}" srcOrd="0" destOrd="0" presId="urn:microsoft.com/office/officeart/2005/8/layout/pyramid1"/>
    <dgm:cxn modelId="{BFC0B8D9-A7E2-4400-9AAF-BDE431EE2476}" type="presOf" srcId="{748E8501-7984-4678-A9F9-C38908820DE7}" destId="{DF891D7C-BC60-41E1-B3E0-3FA3168116FE}" srcOrd="0" destOrd="0" presId="urn:microsoft.com/office/officeart/2005/8/layout/pyramid1"/>
    <dgm:cxn modelId="{FA8220D7-7B18-4A0F-BEFE-D2BE418D1A09}" type="presParOf" srcId="{2F075A44-7384-45E7-AA58-840B1FAAEBF6}" destId="{F64F09EA-C495-4729-ABA6-908CF52B7837}" srcOrd="0" destOrd="0" presId="urn:microsoft.com/office/officeart/2005/8/layout/pyramid1"/>
    <dgm:cxn modelId="{970E567B-5A6F-4C26-9EEB-936F0B6B61E2}" type="presParOf" srcId="{F64F09EA-C495-4729-ABA6-908CF52B7837}" destId="{3EFD2804-B40C-4851-8F82-A0C818806E82}" srcOrd="0" destOrd="0" presId="urn:microsoft.com/office/officeart/2005/8/layout/pyramid1"/>
    <dgm:cxn modelId="{958853FC-3A8F-4B34-8EB2-4DE7AD619C33}" type="presParOf" srcId="{F64F09EA-C495-4729-ABA6-908CF52B7837}" destId="{9AB9510C-7708-4CDE-A813-9FD94E508279}" srcOrd="1" destOrd="0" presId="urn:microsoft.com/office/officeart/2005/8/layout/pyramid1"/>
    <dgm:cxn modelId="{99AE1806-98B7-46A4-85D5-5ECEF8AC32C4}" type="presParOf" srcId="{2F075A44-7384-45E7-AA58-840B1FAAEBF6}" destId="{D1468E1B-F9A1-42B5-B360-2B25AC02D8EC}" srcOrd="1" destOrd="0" presId="urn:microsoft.com/office/officeart/2005/8/layout/pyramid1"/>
    <dgm:cxn modelId="{BD73820C-5885-4C49-8EB9-CD7C0434FB0A}" type="presParOf" srcId="{D1468E1B-F9A1-42B5-B360-2B25AC02D8EC}" destId="{2BE71AC8-FF1D-4B05-B3A6-C948BFE12F87}" srcOrd="0" destOrd="0" presId="urn:microsoft.com/office/officeart/2005/8/layout/pyramid1"/>
    <dgm:cxn modelId="{192453CF-5C50-4CA7-B42C-8B80904F4902}" type="presParOf" srcId="{D1468E1B-F9A1-42B5-B360-2B25AC02D8EC}" destId="{4C82E0A5-7024-4053-8850-397ED2E815C2}" srcOrd="1" destOrd="0" presId="urn:microsoft.com/office/officeart/2005/8/layout/pyramid1"/>
    <dgm:cxn modelId="{669C3A6C-1DA5-4E85-8CFD-F349CC285CAF}" type="presParOf" srcId="{2F075A44-7384-45E7-AA58-840B1FAAEBF6}" destId="{6190A0D6-94DA-4295-8350-981DFFCAD8F1}" srcOrd="2" destOrd="0" presId="urn:microsoft.com/office/officeart/2005/8/layout/pyramid1"/>
    <dgm:cxn modelId="{B2F3C582-F245-48AA-A168-E54EEBD58C12}" type="presParOf" srcId="{6190A0D6-94DA-4295-8350-981DFFCAD8F1}" destId="{1B9C8AF6-EE3C-4869-9DA4-42CBDFBC9853}" srcOrd="0" destOrd="0" presId="urn:microsoft.com/office/officeart/2005/8/layout/pyramid1"/>
    <dgm:cxn modelId="{4F09ED41-CBBF-4166-9BEC-0376B292F7B8}" type="presParOf" srcId="{6190A0D6-94DA-4295-8350-981DFFCAD8F1}" destId="{A0DF13E7-7F94-476A-BA80-688EFEAF6485}" srcOrd="1" destOrd="0" presId="urn:microsoft.com/office/officeart/2005/8/layout/pyramid1"/>
    <dgm:cxn modelId="{F298EC1E-7929-4322-B8F0-F341CDEA321C}" type="presParOf" srcId="{2F075A44-7384-45E7-AA58-840B1FAAEBF6}" destId="{E0EBC05B-E092-4C65-9DF1-44144F8A52DF}" srcOrd="3" destOrd="0" presId="urn:microsoft.com/office/officeart/2005/8/layout/pyramid1"/>
    <dgm:cxn modelId="{38586892-F1C1-4651-9C02-4096D02AA9E5}" type="presParOf" srcId="{E0EBC05B-E092-4C65-9DF1-44144F8A52DF}" destId="{6849980F-2252-4636-9AFA-92EE625F3744}" srcOrd="0" destOrd="0" presId="urn:microsoft.com/office/officeart/2005/8/layout/pyramid1"/>
    <dgm:cxn modelId="{87EEC00D-C3AB-49D3-A8ED-4A807DE069B8}" type="presParOf" srcId="{E0EBC05B-E092-4C65-9DF1-44144F8A52DF}" destId="{408CC074-FFE6-4876-B4B7-C79DA05F97B5}" srcOrd="1" destOrd="0" presId="urn:microsoft.com/office/officeart/2005/8/layout/pyramid1"/>
    <dgm:cxn modelId="{8F3743CD-D3D4-4220-B9B5-DF49AD1CDED0}" type="presParOf" srcId="{2F075A44-7384-45E7-AA58-840B1FAAEBF6}" destId="{462DCD72-2CDA-4D88-A374-0B285E76F4FC}" srcOrd="4" destOrd="0" presId="urn:microsoft.com/office/officeart/2005/8/layout/pyramid1"/>
    <dgm:cxn modelId="{160F587C-02CF-4186-9ECE-EAFCC5DC5D13}" type="presParOf" srcId="{462DCD72-2CDA-4D88-A374-0B285E76F4FC}" destId="{DF891D7C-BC60-41E1-B3E0-3FA3168116FE}" srcOrd="0" destOrd="0" presId="urn:microsoft.com/office/officeart/2005/8/layout/pyramid1"/>
    <dgm:cxn modelId="{4259644F-5BAA-4D40-BBA6-02DAD17BB2C5}" type="presParOf" srcId="{462DCD72-2CDA-4D88-A374-0B285E76F4FC}" destId="{714C2750-F724-4D31-9E32-4E8DC1D879C4}" srcOrd="1" destOrd="0" presId="urn:microsoft.com/office/officeart/2005/8/layout/pyramid1"/>
    <dgm:cxn modelId="{81B8C6E7-C05C-4902-8519-0C93D26C0E3D}" type="presParOf" srcId="{2F075A44-7384-45E7-AA58-840B1FAAEBF6}" destId="{5ABAE76E-6D1E-4499-9D06-02BBD5FD7620}" srcOrd="5" destOrd="0" presId="urn:microsoft.com/office/officeart/2005/8/layout/pyramid1"/>
    <dgm:cxn modelId="{027FB7B2-8A19-4906-A3BD-0D840C04ACE9}" type="presParOf" srcId="{5ABAE76E-6D1E-4499-9D06-02BBD5FD7620}" destId="{8C564A65-3A0E-4890-8A1E-1C1A0EF94E92}" srcOrd="0" destOrd="0" presId="urn:microsoft.com/office/officeart/2005/8/layout/pyramid1"/>
    <dgm:cxn modelId="{B24A4D5B-6864-4D83-B668-7D441F5313F5}" type="presParOf" srcId="{5ABAE76E-6D1E-4499-9D06-02BBD5FD7620}" destId="{58CA4732-C215-4640-A3DA-42D0550105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07A18F-64BD-42D2-ADF5-CB06119874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473166C-5FFB-4BBF-BEAD-2ADC5AFD1D4B}">
      <dgm:prSet phldrT="[Testo]" custT="1"/>
      <dgm:spPr/>
      <dgm:t>
        <a:bodyPr/>
        <a:lstStyle/>
        <a:p>
          <a:r>
            <a:rPr lang="it-IT" sz="1600" dirty="0"/>
            <a:t>Rilevazione disagio minore</a:t>
          </a:r>
        </a:p>
      </dgm:t>
    </dgm:pt>
    <dgm:pt modelId="{FA574298-B746-40D7-934C-109DCE99B8E5}" type="parTrans" cxnId="{BC09987C-7011-464B-B46D-208468CAED6F}">
      <dgm:prSet/>
      <dgm:spPr/>
      <dgm:t>
        <a:bodyPr/>
        <a:lstStyle/>
        <a:p>
          <a:endParaRPr lang="it-IT" sz="1600"/>
        </a:p>
      </dgm:t>
    </dgm:pt>
    <dgm:pt modelId="{78E75208-C71D-4217-8442-EE5F49828FC9}" type="sibTrans" cxnId="{BC09987C-7011-464B-B46D-208468CAED6F}">
      <dgm:prSet/>
      <dgm:spPr/>
      <dgm:t>
        <a:bodyPr/>
        <a:lstStyle/>
        <a:p>
          <a:endParaRPr lang="it-IT" sz="1600"/>
        </a:p>
      </dgm:t>
    </dgm:pt>
    <dgm:pt modelId="{5ED4B869-D5E4-41B2-9F8A-E4F5518E1736}">
      <dgm:prSet phldrT="[Testo]" custT="1"/>
      <dgm:spPr/>
      <dgm:t>
        <a:bodyPr/>
        <a:lstStyle/>
        <a:p>
          <a:r>
            <a:rPr lang="it-IT" sz="1600" dirty="0"/>
            <a:t>Valutazione situazione /segnalazione AG per mandato</a:t>
          </a:r>
        </a:p>
      </dgm:t>
    </dgm:pt>
    <dgm:pt modelId="{D657A33B-5382-4B38-9B0C-21A07ADEB29F}" type="parTrans" cxnId="{4458BC31-C435-4DF9-806C-A74FDDA05B36}">
      <dgm:prSet/>
      <dgm:spPr/>
      <dgm:t>
        <a:bodyPr/>
        <a:lstStyle/>
        <a:p>
          <a:endParaRPr lang="it-IT" sz="1600"/>
        </a:p>
      </dgm:t>
    </dgm:pt>
    <dgm:pt modelId="{2C88D126-5B86-43BE-8E51-CAD215A88D48}" type="sibTrans" cxnId="{4458BC31-C435-4DF9-806C-A74FDDA05B36}">
      <dgm:prSet/>
      <dgm:spPr/>
      <dgm:t>
        <a:bodyPr/>
        <a:lstStyle/>
        <a:p>
          <a:endParaRPr lang="it-IT" sz="1600"/>
        </a:p>
      </dgm:t>
    </dgm:pt>
    <dgm:pt modelId="{08ACEA3E-6F97-404F-9F35-B96F2924829C}">
      <dgm:prSet phldrT="[Testo]" custT="1"/>
      <dgm:spPr/>
      <dgm:t>
        <a:bodyPr/>
        <a:lstStyle/>
        <a:p>
          <a:r>
            <a:rPr lang="it-IT" sz="1600" dirty="0"/>
            <a:t>Valutazione </a:t>
          </a:r>
          <a:r>
            <a:rPr lang="it-IT" sz="1600" dirty="0" err="1"/>
            <a:t>psico</a:t>
          </a:r>
          <a:r>
            <a:rPr lang="it-IT" sz="1600" dirty="0"/>
            <a:t>-sociale delle capacità genitoriali: lettura disagio</a:t>
          </a:r>
        </a:p>
      </dgm:t>
    </dgm:pt>
    <dgm:pt modelId="{CD49BC10-A170-4932-941B-4D66C943C4D4}" type="parTrans" cxnId="{EA1F885F-E2B6-42A2-A90D-B0ABEE28AB89}">
      <dgm:prSet/>
      <dgm:spPr/>
      <dgm:t>
        <a:bodyPr/>
        <a:lstStyle/>
        <a:p>
          <a:endParaRPr lang="it-IT" sz="1600"/>
        </a:p>
      </dgm:t>
    </dgm:pt>
    <dgm:pt modelId="{59FDAF7D-9B48-4A63-A959-FA59E194D13C}" type="sibTrans" cxnId="{EA1F885F-E2B6-42A2-A90D-B0ABEE28AB89}">
      <dgm:prSet/>
      <dgm:spPr/>
      <dgm:t>
        <a:bodyPr/>
        <a:lstStyle/>
        <a:p>
          <a:endParaRPr lang="it-IT" sz="1600"/>
        </a:p>
      </dgm:t>
    </dgm:pt>
    <dgm:pt modelId="{AC216D46-9754-47F1-A02C-373B8E7826E8}">
      <dgm:prSet phldrT="[Testo]" custT="1"/>
      <dgm:spPr/>
      <dgm:t>
        <a:bodyPr/>
        <a:lstStyle/>
        <a:p>
          <a:r>
            <a:rPr lang="it-IT" sz="1600" dirty="0"/>
            <a:t>Prognosi con progetto di lavoro famiglia origine</a:t>
          </a:r>
        </a:p>
      </dgm:t>
    </dgm:pt>
    <dgm:pt modelId="{D4281E4E-F771-4AAC-8E9B-5E8447980A2C}" type="parTrans" cxnId="{9AEF4C45-6505-4E63-A6D8-837C6384CD48}">
      <dgm:prSet/>
      <dgm:spPr/>
      <dgm:t>
        <a:bodyPr/>
        <a:lstStyle/>
        <a:p>
          <a:endParaRPr lang="it-IT" sz="1600"/>
        </a:p>
      </dgm:t>
    </dgm:pt>
    <dgm:pt modelId="{E1C8A31B-132F-485E-8958-669425C240CC}" type="sibTrans" cxnId="{9AEF4C45-6505-4E63-A6D8-837C6384CD48}">
      <dgm:prSet/>
      <dgm:spPr/>
      <dgm:t>
        <a:bodyPr/>
        <a:lstStyle/>
        <a:p>
          <a:endParaRPr lang="it-IT" sz="1600"/>
        </a:p>
      </dgm:t>
    </dgm:pt>
    <dgm:pt modelId="{74A860DD-6708-472F-AF61-3C9A5DB3BB77}">
      <dgm:prSet phldrT="[Testo]" custT="1"/>
      <dgm:spPr/>
      <dgm:t>
        <a:bodyPr/>
        <a:lstStyle/>
        <a:p>
          <a:r>
            <a:rPr lang="it-IT" sz="1600" dirty="0"/>
            <a:t>Interventi di sostegno</a:t>
          </a:r>
        </a:p>
        <a:p>
          <a:r>
            <a:rPr lang="it-IT" sz="1600" dirty="0"/>
            <a:t>Interventi integrativi</a:t>
          </a:r>
        </a:p>
        <a:p>
          <a:r>
            <a:rPr lang="it-IT" sz="1600" dirty="0"/>
            <a:t>Interventi sostitutivi</a:t>
          </a:r>
        </a:p>
      </dgm:t>
    </dgm:pt>
    <dgm:pt modelId="{6DFD032C-59C5-469D-93CB-8F74F59107D1}" type="parTrans" cxnId="{E8CCF182-680B-4765-A606-413A6A8B0F1D}">
      <dgm:prSet/>
      <dgm:spPr/>
      <dgm:t>
        <a:bodyPr/>
        <a:lstStyle/>
        <a:p>
          <a:endParaRPr lang="it-IT" sz="1600"/>
        </a:p>
      </dgm:t>
    </dgm:pt>
    <dgm:pt modelId="{D937929C-2920-4CC9-86A3-CBE5D1899214}" type="sibTrans" cxnId="{E8CCF182-680B-4765-A606-413A6A8B0F1D}">
      <dgm:prSet/>
      <dgm:spPr/>
      <dgm:t>
        <a:bodyPr/>
        <a:lstStyle/>
        <a:p>
          <a:endParaRPr lang="it-IT" sz="1600"/>
        </a:p>
      </dgm:t>
    </dgm:pt>
    <dgm:pt modelId="{0C889039-086B-4207-A4D3-13C2C5E2BFF9}" type="pres">
      <dgm:prSet presAssocID="{DB07A18F-64BD-42D2-ADF5-CB0611987496}" presName="cycle" presStyleCnt="0">
        <dgm:presLayoutVars>
          <dgm:dir/>
          <dgm:resizeHandles val="exact"/>
        </dgm:presLayoutVars>
      </dgm:prSet>
      <dgm:spPr/>
    </dgm:pt>
    <dgm:pt modelId="{555EEB38-B128-42BC-AC6A-A818F827917C}" type="pres">
      <dgm:prSet presAssocID="{A473166C-5FFB-4BBF-BEAD-2ADC5AFD1D4B}" presName="node" presStyleLbl="node1" presStyleIdx="0" presStyleCnt="5">
        <dgm:presLayoutVars>
          <dgm:bulletEnabled val="1"/>
        </dgm:presLayoutVars>
      </dgm:prSet>
      <dgm:spPr/>
    </dgm:pt>
    <dgm:pt modelId="{D3C48FC6-4340-49E3-BB38-66CC6F99A920}" type="pres">
      <dgm:prSet presAssocID="{A473166C-5FFB-4BBF-BEAD-2ADC5AFD1D4B}" presName="spNode" presStyleCnt="0"/>
      <dgm:spPr/>
    </dgm:pt>
    <dgm:pt modelId="{CADB8A78-A605-4164-9651-85647C5D549F}" type="pres">
      <dgm:prSet presAssocID="{78E75208-C71D-4217-8442-EE5F49828FC9}" presName="sibTrans" presStyleLbl="sibTrans1D1" presStyleIdx="0" presStyleCnt="5"/>
      <dgm:spPr/>
    </dgm:pt>
    <dgm:pt modelId="{840A1321-6D62-4000-B7DD-CE57945C6066}" type="pres">
      <dgm:prSet presAssocID="{5ED4B869-D5E4-41B2-9F8A-E4F5518E1736}" presName="node" presStyleLbl="node1" presStyleIdx="1" presStyleCnt="5" custScaleX="133501">
        <dgm:presLayoutVars>
          <dgm:bulletEnabled val="1"/>
        </dgm:presLayoutVars>
      </dgm:prSet>
      <dgm:spPr/>
    </dgm:pt>
    <dgm:pt modelId="{AD3CA54D-3BC7-4D41-8B68-6CF23B5E2339}" type="pres">
      <dgm:prSet presAssocID="{5ED4B869-D5E4-41B2-9F8A-E4F5518E1736}" presName="spNode" presStyleCnt="0"/>
      <dgm:spPr/>
    </dgm:pt>
    <dgm:pt modelId="{C0F0F6DC-3545-4655-A761-52E85282FA5D}" type="pres">
      <dgm:prSet presAssocID="{2C88D126-5B86-43BE-8E51-CAD215A88D48}" presName="sibTrans" presStyleLbl="sibTrans1D1" presStyleIdx="1" presStyleCnt="5"/>
      <dgm:spPr/>
    </dgm:pt>
    <dgm:pt modelId="{9FD56BCC-6DB1-424B-BAF9-972D837283AE}" type="pres">
      <dgm:prSet presAssocID="{08ACEA3E-6F97-404F-9F35-B96F2924829C}" presName="node" presStyleLbl="node1" presStyleIdx="2" presStyleCnt="5" custScaleX="123974" custScaleY="131502">
        <dgm:presLayoutVars>
          <dgm:bulletEnabled val="1"/>
        </dgm:presLayoutVars>
      </dgm:prSet>
      <dgm:spPr/>
    </dgm:pt>
    <dgm:pt modelId="{961EA28B-89D3-4255-959F-7427BBDD9856}" type="pres">
      <dgm:prSet presAssocID="{08ACEA3E-6F97-404F-9F35-B96F2924829C}" presName="spNode" presStyleCnt="0"/>
      <dgm:spPr/>
    </dgm:pt>
    <dgm:pt modelId="{D71ECC3D-8A59-4486-AA24-721FAB57D7A0}" type="pres">
      <dgm:prSet presAssocID="{59FDAF7D-9B48-4A63-A959-FA59E194D13C}" presName="sibTrans" presStyleLbl="sibTrans1D1" presStyleIdx="2" presStyleCnt="5"/>
      <dgm:spPr/>
    </dgm:pt>
    <dgm:pt modelId="{C53B3B32-5D4B-43CA-8738-D5A55F754AA5}" type="pres">
      <dgm:prSet presAssocID="{AC216D46-9754-47F1-A02C-373B8E7826E8}" presName="node" presStyleLbl="node1" presStyleIdx="3" presStyleCnt="5" custScaleX="134822" custScaleY="125830" custRadScaleRad="104513" custRadScaleInc="13659">
        <dgm:presLayoutVars>
          <dgm:bulletEnabled val="1"/>
        </dgm:presLayoutVars>
      </dgm:prSet>
      <dgm:spPr/>
    </dgm:pt>
    <dgm:pt modelId="{EB1F5A87-CEF2-46CF-A40E-226804F57DF3}" type="pres">
      <dgm:prSet presAssocID="{AC216D46-9754-47F1-A02C-373B8E7826E8}" presName="spNode" presStyleCnt="0"/>
      <dgm:spPr/>
    </dgm:pt>
    <dgm:pt modelId="{45E605A8-D323-450A-9EF8-7D4F17E10212}" type="pres">
      <dgm:prSet presAssocID="{E1C8A31B-132F-485E-8958-669425C240CC}" presName="sibTrans" presStyleLbl="sibTrans1D1" presStyleIdx="3" presStyleCnt="5"/>
      <dgm:spPr/>
    </dgm:pt>
    <dgm:pt modelId="{6B717E17-B98B-452A-81AC-545F62032E87}" type="pres">
      <dgm:prSet presAssocID="{74A860DD-6708-472F-AF61-3C9A5DB3BB77}" presName="node" presStyleLbl="node1" presStyleIdx="4" presStyleCnt="5" custScaleX="136345">
        <dgm:presLayoutVars>
          <dgm:bulletEnabled val="1"/>
        </dgm:presLayoutVars>
      </dgm:prSet>
      <dgm:spPr/>
    </dgm:pt>
    <dgm:pt modelId="{82AC2186-3E7F-4F01-B697-06EC670DF91A}" type="pres">
      <dgm:prSet presAssocID="{74A860DD-6708-472F-AF61-3C9A5DB3BB77}" presName="spNode" presStyleCnt="0"/>
      <dgm:spPr/>
    </dgm:pt>
    <dgm:pt modelId="{A9A8653B-44FF-4549-99F4-77BE5080A0D5}" type="pres">
      <dgm:prSet presAssocID="{D937929C-2920-4CC9-86A3-CBE5D1899214}" presName="sibTrans" presStyleLbl="sibTrans1D1" presStyleIdx="4" presStyleCnt="5"/>
      <dgm:spPr/>
    </dgm:pt>
  </dgm:ptLst>
  <dgm:cxnLst>
    <dgm:cxn modelId="{3BCAE00C-5E07-45A8-8579-ED7A8E0222AC}" type="presOf" srcId="{08ACEA3E-6F97-404F-9F35-B96F2924829C}" destId="{9FD56BCC-6DB1-424B-BAF9-972D837283AE}" srcOrd="0" destOrd="0" presId="urn:microsoft.com/office/officeart/2005/8/layout/cycle5"/>
    <dgm:cxn modelId="{F202B328-0724-40B0-8B43-579D680C0C75}" type="presOf" srcId="{AC216D46-9754-47F1-A02C-373B8E7826E8}" destId="{C53B3B32-5D4B-43CA-8738-D5A55F754AA5}" srcOrd="0" destOrd="0" presId="urn:microsoft.com/office/officeart/2005/8/layout/cycle5"/>
    <dgm:cxn modelId="{4458BC31-C435-4DF9-806C-A74FDDA05B36}" srcId="{DB07A18F-64BD-42D2-ADF5-CB0611987496}" destId="{5ED4B869-D5E4-41B2-9F8A-E4F5518E1736}" srcOrd="1" destOrd="0" parTransId="{D657A33B-5382-4B38-9B0C-21A07ADEB29F}" sibTransId="{2C88D126-5B86-43BE-8E51-CAD215A88D48}"/>
    <dgm:cxn modelId="{00112D39-ABE7-4BA6-BE17-CFE581A0602D}" type="presOf" srcId="{DB07A18F-64BD-42D2-ADF5-CB0611987496}" destId="{0C889039-086B-4207-A4D3-13C2C5E2BFF9}" srcOrd="0" destOrd="0" presId="urn:microsoft.com/office/officeart/2005/8/layout/cycle5"/>
    <dgm:cxn modelId="{1DE40C3C-2E02-4FC1-A034-5C55FBDB0744}" type="presOf" srcId="{D937929C-2920-4CC9-86A3-CBE5D1899214}" destId="{A9A8653B-44FF-4549-99F4-77BE5080A0D5}" srcOrd="0" destOrd="0" presId="urn:microsoft.com/office/officeart/2005/8/layout/cycle5"/>
    <dgm:cxn modelId="{EA1F885F-E2B6-42A2-A90D-B0ABEE28AB89}" srcId="{DB07A18F-64BD-42D2-ADF5-CB0611987496}" destId="{08ACEA3E-6F97-404F-9F35-B96F2924829C}" srcOrd="2" destOrd="0" parTransId="{CD49BC10-A170-4932-941B-4D66C943C4D4}" sibTransId="{59FDAF7D-9B48-4A63-A959-FA59E194D13C}"/>
    <dgm:cxn modelId="{90997C43-BFA8-414D-B347-0579296B3D6F}" type="presOf" srcId="{78E75208-C71D-4217-8442-EE5F49828FC9}" destId="{CADB8A78-A605-4164-9651-85647C5D549F}" srcOrd="0" destOrd="0" presId="urn:microsoft.com/office/officeart/2005/8/layout/cycle5"/>
    <dgm:cxn modelId="{9AEF4C45-6505-4E63-A6D8-837C6384CD48}" srcId="{DB07A18F-64BD-42D2-ADF5-CB0611987496}" destId="{AC216D46-9754-47F1-A02C-373B8E7826E8}" srcOrd="3" destOrd="0" parTransId="{D4281E4E-F771-4AAC-8E9B-5E8447980A2C}" sibTransId="{E1C8A31B-132F-485E-8958-669425C240CC}"/>
    <dgm:cxn modelId="{7ED08465-FA94-423F-86DE-8087B56CFA60}" type="presOf" srcId="{59FDAF7D-9B48-4A63-A959-FA59E194D13C}" destId="{D71ECC3D-8A59-4486-AA24-721FAB57D7A0}" srcOrd="0" destOrd="0" presId="urn:microsoft.com/office/officeart/2005/8/layout/cycle5"/>
    <dgm:cxn modelId="{F2BCF075-A58B-4EA8-8D28-0D44338D73DF}" type="presOf" srcId="{2C88D126-5B86-43BE-8E51-CAD215A88D48}" destId="{C0F0F6DC-3545-4655-A761-52E85282FA5D}" srcOrd="0" destOrd="0" presId="urn:microsoft.com/office/officeart/2005/8/layout/cycle5"/>
    <dgm:cxn modelId="{2C409557-D430-4D8D-AED4-63890449C4D3}" type="presOf" srcId="{A473166C-5FFB-4BBF-BEAD-2ADC5AFD1D4B}" destId="{555EEB38-B128-42BC-AC6A-A818F827917C}" srcOrd="0" destOrd="0" presId="urn:microsoft.com/office/officeart/2005/8/layout/cycle5"/>
    <dgm:cxn modelId="{BC09987C-7011-464B-B46D-208468CAED6F}" srcId="{DB07A18F-64BD-42D2-ADF5-CB0611987496}" destId="{A473166C-5FFB-4BBF-BEAD-2ADC5AFD1D4B}" srcOrd="0" destOrd="0" parTransId="{FA574298-B746-40D7-934C-109DCE99B8E5}" sibTransId="{78E75208-C71D-4217-8442-EE5F49828FC9}"/>
    <dgm:cxn modelId="{E8CCF182-680B-4765-A606-413A6A8B0F1D}" srcId="{DB07A18F-64BD-42D2-ADF5-CB0611987496}" destId="{74A860DD-6708-472F-AF61-3C9A5DB3BB77}" srcOrd="4" destOrd="0" parTransId="{6DFD032C-59C5-469D-93CB-8F74F59107D1}" sibTransId="{D937929C-2920-4CC9-86A3-CBE5D1899214}"/>
    <dgm:cxn modelId="{AEFAE484-2402-41B3-8D29-8F25B933F711}" type="presOf" srcId="{5ED4B869-D5E4-41B2-9F8A-E4F5518E1736}" destId="{840A1321-6D62-4000-B7DD-CE57945C6066}" srcOrd="0" destOrd="0" presId="urn:microsoft.com/office/officeart/2005/8/layout/cycle5"/>
    <dgm:cxn modelId="{7D838195-C361-4692-83F6-4C1D364B552D}" type="presOf" srcId="{E1C8A31B-132F-485E-8958-669425C240CC}" destId="{45E605A8-D323-450A-9EF8-7D4F17E10212}" srcOrd="0" destOrd="0" presId="urn:microsoft.com/office/officeart/2005/8/layout/cycle5"/>
    <dgm:cxn modelId="{9F9DEAB9-D81F-4F52-8297-FAE66DEEA1D0}" type="presOf" srcId="{74A860DD-6708-472F-AF61-3C9A5DB3BB77}" destId="{6B717E17-B98B-452A-81AC-545F62032E87}" srcOrd="0" destOrd="0" presId="urn:microsoft.com/office/officeart/2005/8/layout/cycle5"/>
    <dgm:cxn modelId="{A6E06B37-725F-41B3-B741-F3693D4093E0}" type="presParOf" srcId="{0C889039-086B-4207-A4D3-13C2C5E2BFF9}" destId="{555EEB38-B128-42BC-AC6A-A818F827917C}" srcOrd="0" destOrd="0" presId="urn:microsoft.com/office/officeart/2005/8/layout/cycle5"/>
    <dgm:cxn modelId="{9EC07ADF-FC7C-4DFC-8E66-353745906B8E}" type="presParOf" srcId="{0C889039-086B-4207-A4D3-13C2C5E2BFF9}" destId="{D3C48FC6-4340-49E3-BB38-66CC6F99A920}" srcOrd="1" destOrd="0" presId="urn:microsoft.com/office/officeart/2005/8/layout/cycle5"/>
    <dgm:cxn modelId="{BF8B0A5E-00B6-4D6E-8230-0E0A82E4A7DB}" type="presParOf" srcId="{0C889039-086B-4207-A4D3-13C2C5E2BFF9}" destId="{CADB8A78-A605-4164-9651-85647C5D549F}" srcOrd="2" destOrd="0" presId="urn:microsoft.com/office/officeart/2005/8/layout/cycle5"/>
    <dgm:cxn modelId="{C91014EB-85F4-49F6-ADBC-2292713DF1FF}" type="presParOf" srcId="{0C889039-086B-4207-A4D3-13C2C5E2BFF9}" destId="{840A1321-6D62-4000-B7DD-CE57945C6066}" srcOrd="3" destOrd="0" presId="urn:microsoft.com/office/officeart/2005/8/layout/cycle5"/>
    <dgm:cxn modelId="{CF502A61-BB6D-4A84-A150-C836AD5F1DBA}" type="presParOf" srcId="{0C889039-086B-4207-A4D3-13C2C5E2BFF9}" destId="{AD3CA54D-3BC7-4D41-8B68-6CF23B5E2339}" srcOrd="4" destOrd="0" presId="urn:microsoft.com/office/officeart/2005/8/layout/cycle5"/>
    <dgm:cxn modelId="{97AAEF24-C471-4DF5-A460-DF121EAA4A02}" type="presParOf" srcId="{0C889039-086B-4207-A4D3-13C2C5E2BFF9}" destId="{C0F0F6DC-3545-4655-A761-52E85282FA5D}" srcOrd="5" destOrd="0" presId="urn:microsoft.com/office/officeart/2005/8/layout/cycle5"/>
    <dgm:cxn modelId="{990D0D91-5AFA-498C-AAE7-602EA147D414}" type="presParOf" srcId="{0C889039-086B-4207-A4D3-13C2C5E2BFF9}" destId="{9FD56BCC-6DB1-424B-BAF9-972D837283AE}" srcOrd="6" destOrd="0" presId="urn:microsoft.com/office/officeart/2005/8/layout/cycle5"/>
    <dgm:cxn modelId="{F99827CF-A67B-4AD6-BB6E-EC9800124457}" type="presParOf" srcId="{0C889039-086B-4207-A4D3-13C2C5E2BFF9}" destId="{961EA28B-89D3-4255-959F-7427BBDD9856}" srcOrd="7" destOrd="0" presId="urn:microsoft.com/office/officeart/2005/8/layout/cycle5"/>
    <dgm:cxn modelId="{3DC3C136-8CA6-4FBA-90F5-9962A15D8CE4}" type="presParOf" srcId="{0C889039-086B-4207-A4D3-13C2C5E2BFF9}" destId="{D71ECC3D-8A59-4486-AA24-721FAB57D7A0}" srcOrd="8" destOrd="0" presId="urn:microsoft.com/office/officeart/2005/8/layout/cycle5"/>
    <dgm:cxn modelId="{B43C1A4A-E705-4807-977F-C642CC346AA3}" type="presParOf" srcId="{0C889039-086B-4207-A4D3-13C2C5E2BFF9}" destId="{C53B3B32-5D4B-43CA-8738-D5A55F754AA5}" srcOrd="9" destOrd="0" presId="urn:microsoft.com/office/officeart/2005/8/layout/cycle5"/>
    <dgm:cxn modelId="{B5D5C5CE-0450-4636-AE77-8EBE9E592CC9}" type="presParOf" srcId="{0C889039-086B-4207-A4D3-13C2C5E2BFF9}" destId="{EB1F5A87-CEF2-46CF-A40E-226804F57DF3}" srcOrd="10" destOrd="0" presId="urn:microsoft.com/office/officeart/2005/8/layout/cycle5"/>
    <dgm:cxn modelId="{3F6D4D26-8512-4CED-BAAE-46CAA43AB1FF}" type="presParOf" srcId="{0C889039-086B-4207-A4D3-13C2C5E2BFF9}" destId="{45E605A8-D323-450A-9EF8-7D4F17E10212}" srcOrd="11" destOrd="0" presId="urn:microsoft.com/office/officeart/2005/8/layout/cycle5"/>
    <dgm:cxn modelId="{4DBF7F18-5FDB-4723-9C30-B8C679B68C06}" type="presParOf" srcId="{0C889039-086B-4207-A4D3-13C2C5E2BFF9}" destId="{6B717E17-B98B-452A-81AC-545F62032E87}" srcOrd="12" destOrd="0" presId="urn:microsoft.com/office/officeart/2005/8/layout/cycle5"/>
    <dgm:cxn modelId="{278097BD-B488-4C31-BA06-51C7E0E73A86}" type="presParOf" srcId="{0C889039-086B-4207-A4D3-13C2C5E2BFF9}" destId="{82AC2186-3E7F-4F01-B697-06EC670DF91A}" srcOrd="13" destOrd="0" presId="urn:microsoft.com/office/officeart/2005/8/layout/cycle5"/>
    <dgm:cxn modelId="{59332E46-023C-42C0-8564-F576DD3AB891}" type="presParOf" srcId="{0C889039-086B-4207-A4D3-13C2C5E2BFF9}" destId="{A9A8653B-44FF-4549-99F4-77BE5080A0D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07A18F-64BD-42D2-ADF5-CB06119874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473166C-5FFB-4BBF-BEAD-2ADC5AFD1D4B}">
      <dgm:prSet phldrT="[Testo]" custT="1"/>
      <dgm:spPr/>
      <dgm:t>
        <a:bodyPr/>
        <a:lstStyle/>
        <a:p>
          <a:r>
            <a:rPr lang="it-IT" sz="1600" dirty="0"/>
            <a:t>La STRADA è indicata dalla LEGGE</a:t>
          </a:r>
        </a:p>
      </dgm:t>
    </dgm:pt>
    <dgm:pt modelId="{FA574298-B746-40D7-934C-109DCE99B8E5}" type="parTrans" cxnId="{BC09987C-7011-464B-B46D-208468CAED6F}">
      <dgm:prSet/>
      <dgm:spPr/>
      <dgm:t>
        <a:bodyPr/>
        <a:lstStyle/>
        <a:p>
          <a:endParaRPr lang="it-IT" sz="1600"/>
        </a:p>
      </dgm:t>
    </dgm:pt>
    <dgm:pt modelId="{78E75208-C71D-4217-8442-EE5F49828FC9}" type="sibTrans" cxnId="{BC09987C-7011-464B-B46D-208468CAED6F}">
      <dgm:prSet/>
      <dgm:spPr/>
      <dgm:t>
        <a:bodyPr/>
        <a:lstStyle/>
        <a:p>
          <a:endParaRPr lang="it-IT" sz="1600"/>
        </a:p>
      </dgm:t>
    </dgm:pt>
    <dgm:pt modelId="{5ED4B869-D5E4-41B2-9F8A-E4F5518E1736}">
      <dgm:prSet phldrT="[Testo]" custT="1"/>
      <dgm:spPr/>
      <dgm:t>
        <a:bodyPr/>
        <a:lstStyle/>
        <a:p>
          <a:r>
            <a:rPr lang="it-IT" sz="1600" dirty="0"/>
            <a:t>La LEGGE è approvata dalla POLITICA</a:t>
          </a:r>
        </a:p>
      </dgm:t>
    </dgm:pt>
    <dgm:pt modelId="{D657A33B-5382-4B38-9B0C-21A07ADEB29F}" type="parTrans" cxnId="{4458BC31-C435-4DF9-806C-A74FDDA05B36}">
      <dgm:prSet/>
      <dgm:spPr/>
      <dgm:t>
        <a:bodyPr/>
        <a:lstStyle/>
        <a:p>
          <a:endParaRPr lang="it-IT" sz="1600"/>
        </a:p>
      </dgm:t>
    </dgm:pt>
    <dgm:pt modelId="{2C88D126-5B86-43BE-8E51-CAD215A88D48}" type="sibTrans" cxnId="{4458BC31-C435-4DF9-806C-A74FDDA05B36}">
      <dgm:prSet/>
      <dgm:spPr/>
      <dgm:t>
        <a:bodyPr/>
        <a:lstStyle/>
        <a:p>
          <a:endParaRPr lang="it-IT" sz="1600"/>
        </a:p>
      </dgm:t>
    </dgm:pt>
    <dgm:pt modelId="{08ACEA3E-6F97-404F-9F35-B96F2924829C}">
      <dgm:prSet phldrT="[Testo]" custT="1"/>
      <dgm:spPr/>
      <dgm:t>
        <a:bodyPr/>
        <a:lstStyle/>
        <a:p>
          <a:r>
            <a:rPr lang="it-IT" sz="1600" dirty="0"/>
            <a:t>La POLITICA fornisce la BICICLETTA</a:t>
          </a:r>
        </a:p>
      </dgm:t>
    </dgm:pt>
    <dgm:pt modelId="{CD49BC10-A170-4932-941B-4D66C943C4D4}" type="parTrans" cxnId="{EA1F885F-E2B6-42A2-A90D-B0ABEE28AB89}">
      <dgm:prSet/>
      <dgm:spPr/>
      <dgm:t>
        <a:bodyPr/>
        <a:lstStyle/>
        <a:p>
          <a:endParaRPr lang="it-IT" sz="1600"/>
        </a:p>
      </dgm:t>
    </dgm:pt>
    <dgm:pt modelId="{59FDAF7D-9B48-4A63-A959-FA59E194D13C}" type="sibTrans" cxnId="{EA1F885F-E2B6-42A2-A90D-B0ABEE28AB89}">
      <dgm:prSet/>
      <dgm:spPr/>
      <dgm:t>
        <a:bodyPr/>
        <a:lstStyle/>
        <a:p>
          <a:endParaRPr lang="it-IT" sz="1600"/>
        </a:p>
      </dgm:t>
    </dgm:pt>
    <dgm:pt modelId="{AC216D46-9754-47F1-A02C-373B8E7826E8}">
      <dgm:prSet phldrT="[Testo]" custT="1"/>
      <dgm:spPr/>
      <dgm:t>
        <a:bodyPr/>
        <a:lstStyle/>
        <a:p>
          <a:r>
            <a:rPr lang="it-IT" sz="1600" dirty="0"/>
            <a:t>La BICICLETTA è mantenuta efficiente dagli AMMINISTRATORI</a:t>
          </a:r>
        </a:p>
      </dgm:t>
    </dgm:pt>
    <dgm:pt modelId="{D4281E4E-F771-4AAC-8E9B-5E8447980A2C}" type="parTrans" cxnId="{9AEF4C45-6505-4E63-A6D8-837C6384CD48}">
      <dgm:prSet/>
      <dgm:spPr/>
      <dgm:t>
        <a:bodyPr/>
        <a:lstStyle/>
        <a:p>
          <a:endParaRPr lang="it-IT" sz="1600"/>
        </a:p>
      </dgm:t>
    </dgm:pt>
    <dgm:pt modelId="{E1C8A31B-132F-485E-8958-669425C240CC}" type="sibTrans" cxnId="{9AEF4C45-6505-4E63-A6D8-837C6384CD48}">
      <dgm:prSet/>
      <dgm:spPr/>
      <dgm:t>
        <a:bodyPr/>
        <a:lstStyle/>
        <a:p>
          <a:endParaRPr lang="it-IT" sz="1600"/>
        </a:p>
      </dgm:t>
    </dgm:pt>
    <dgm:pt modelId="{0C889039-086B-4207-A4D3-13C2C5E2BFF9}" type="pres">
      <dgm:prSet presAssocID="{DB07A18F-64BD-42D2-ADF5-CB0611987496}" presName="cycle" presStyleCnt="0">
        <dgm:presLayoutVars>
          <dgm:dir/>
          <dgm:resizeHandles val="exact"/>
        </dgm:presLayoutVars>
      </dgm:prSet>
      <dgm:spPr/>
    </dgm:pt>
    <dgm:pt modelId="{555EEB38-B128-42BC-AC6A-A818F827917C}" type="pres">
      <dgm:prSet presAssocID="{A473166C-5FFB-4BBF-BEAD-2ADC5AFD1D4B}" presName="node" presStyleLbl="node1" presStyleIdx="0" presStyleCnt="4">
        <dgm:presLayoutVars>
          <dgm:bulletEnabled val="1"/>
        </dgm:presLayoutVars>
      </dgm:prSet>
      <dgm:spPr/>
    </dgm:pt>
    <dgm:pt modelId="{D3C48FC6-4340-49E3-BB38-66CC6F99A920}" type="pres">
      <dgm:prSet presAssocID="{A473166C-5FFB-4BBF-BEAD-2ADC5AFD1D4B}" presName="spNode" presStyleCnt="0"/>
      <dgm:spPr/>
    </dgm:pt>
    <dgm:pt modelId="{CADB8A78-A605-4164-9651-85647C5D549F}" type="pres">
      <dgm:prSet presAssocID="{78E75208-C71D-4217-8442-EE5F49828FC9}" presName="sibTrans" presStyleLbl="sibTrans1D1" presStyleIdx="0" presStyleCnt="4"/>
      <dgm:spPr/>
    </dgm:pt>
    <dgm:pt modelId="{840A1321-6D62-4000-B7DD-CE57945C6066}" type="pres">
      <dgm:prSet presAssocID="{5ED4B869-D5E4-41B2-9F8A-E4F5518E1736}" presName="node" presStyleLbl="node1" presStyleIdx="1" presStyleCnt="4" custScaleX="133501">
        <dgm:presLayoutVars>
          <dgm:bulletEnabled val="1"/>
        </dgm:presLayoutVars>
      </dgm:prSet>
      <dgm:spPr/>
    </dgm:pt>
    <dgm:pt modelId="{AD3CA54D-3BC7-4D41-8B68-6CF23B5E2339}" type="pres">
      <dgm:prSet presAssocID="{5ED4B869-D5E4-41B2-9F8A-E4F5518E1736}" presName="spNode" presStyleCnt="0"/>
      <dgm:spPr/>
    </dgm:pt>
    <dgm:pt modelId="{C0F0F6DC-3545-4655-A761-52E85282FA5D}" type="pres">
      <dgm:prSet presAssocID="{2C88D126-5B86-43BE-8E51-CAD215A88D48}" presName="sibTrans" presStyleLbl="sibTrans1D1" presStyleIdx="1" presStyleCnt="4"/>
      <dgm:spPr/>
    </dgm:pt>
    <dgm:pt modelId="{9FD56BCC-6DB1-424B-BAF9-972D837283AE}" type="pres">
      <dgm:prSet presAssocID="{08ACEA3E-6F97-404F-9F35-B96F2924829C}" presName="node" presStyleLbl="node1" presStyleIdx="2" presStyleCnt="4" custScaleX="123974" custScaleY="131502">
        <dgm:presLayoutVars>
          <dgm:bulletEnabled val="1"/>
        </dgm:presLayoutVars>
      </dgm:prSet>
      <dgm:spPr/>
    </dgm:pt>
    <dgm:pt modelId="{961EA28B-89D3-4255-959F-7427BBDD9856}" type="pres">
      <dgm:prSet presAssocID="{08ACEA3E-6F97-404F-9F35-B96F2924829C}" presName="spNode" presStyleCnt="0"/>
      <dgm:spPr/>
    </dgm:pt>
    <dgm:pt modelId="{D71ECC3D-8A59-4486-AA24-721FAB57D7A0}" type="pres">
      <dgm:prSet presAssocID="{59FDAF7D-9B48-4A63-A959-FA59E194D13C}" presName="sibTrans" presStyleLbl="sibTrans1D1" presStyleIdx="2" presStyleCnt="4"/>
      <dgm:spPr/>
    </dgm:pt>
    <dgm:pt modelId="{C53B3B32-5D4B-43CA-8738-D5A55F754AA5}" type="pres">
      <dgm:prSet presAssocID="{AC216D46-9754-47F1-A02C-373B8E7826E8}" presName="node" presStyleLbl="node1" presStyleIdx="3" presStyleCnt="4" custScaleX="134822" custScaleY="125830" custRadScaleRad="104513" custRadScaleInc="13659">
        <dgm:presLayoutVars>
          <dgm:bulletEnabled val="1"/>
        </dgm:presLayoutVars>
      </dgm:prSet>
      <dgm:spPr/>
    </dgm:pt>
    <dgm:pt modelId="{EB1F5A87-CEF2-46CF-A40E-226804F57DF3}" type="pres">
      <dgm:prSet presAssocID="{AC216D46-9754-47F1-A02C-373B8E7826E8}" presName="spNode" presStyleCnt="0"/>
      <dgm:spPr/>
    </dgm:pt>
    <dgm:pt modelId="{45E605A8-D323-450A-9EF8-7D4F17E10212}" type="pres">
      <dgm:prSet presAssocID="{E1C8A31B-132F-485E-8958-669425C240CC}" presName="sibTrans" presStyleLbl="sibTrans1D1" presStyleIdx="3" presStyleCnt="4"/>
      <dgm:spPr/>
    </dgm:pt>
  </dgm:ptLst>
  <dgm:cxnLst>
    <dgm:cxn modelId="{3BCAE00C-5E07-45A8-8579-ED7A8E0222AC}" type="presOf" srcId="{08ACEA3E-6F97-404F-9F35-B96F2924829C}" destId="{9FD56BCC-6DB1-424B-BAF9-972D837283AE}" srcOrd="0" destOrd="0" presId="urn:microsoft.com/office/officeart/2005/8/layout/cycle5"/>
    <dgm:cxn modelId="{F202B328-0724-40B0-8B43-579D680C0C75}" type="presOf" srcId="{AC216D46-9754-47F1-A02C-373B8E7826E8}" destId="{C53B3B32-5D4B-43CA-8738-D5A55F754AA5}" srcOrd="0" destOrd="0" presId="urn:microsoft.com/office/officeart/2005/8/layout/cycle5"/>
    <dgm:cxn modelId="{4458BC31-C435-4DF9-806C-A74FDDA05B36}" srcId="{DB07A18F-64BD-42D2-ADF5-CB0611987496}" destId="{5ED4B869-D5E4-41B2-9F8A-E4F5518E1736}" srcOrd="1" destOrd="0" parTransId="{D657A33B-5382-4B38-9B0C-21A07ADEB29F}" sibTransId="{2C88D126-5B86-43BE-8E51-CAD215A88D48}"/>
    <dgm:cxn modelId="{00112D39-ABE7-4BA6-BE17-CFE581A0602D}" type="presOf" srcId="{DB07A18F-64BD-42D2-ADF5-CB0611987496}" destId="{0C889039-086B-4207-A4D3-13C2C5E2BFF9}" srcOrd="0" destOrd="0" presId="urn:microsoft.com/office/officeart/2005/8/layout/cycle5"/>
    <dgm:cxn modelId="{EA1F885F-E2B6-42A2-A90D-B0ABEE28AB89}" srcId="{DB07A18F-64BD-42D2-ADF5-CB0611987496}" destId="{08ACEA3E-6F97-404F-9F35-B96F2924829C}" srcOrd="2" destOrd="0" parTransId="{CD49BC10-A170-4932-941B-4D66C943C4D4}" sibTransId="{59FDAF7D-9B48-4A63-A959-FA59E194D13C}"/>
    <dgm:cxn modelId="{90997C43-BFA8-414D-B347-0579296B3D6F}" type="presOf" srcId="{78E75208-C71D-4217-8442-EE5F49828FC9}" destId="{CADB8A78-A605-4164-9651-85647C5D549F}" srcOrd="0" destOrd="0" presId="urn:microsoft.com/office/officeart/2005/8/layout/cycle5"/>
    <dgm:cxn modelId="{9AEF4C45-6505-4E63-A6D8-837C6384CD48}" srcId="{DB07A18F-64BD-42D2-ADF5-CB0611987496}" destId="{AC216D46-9754-47F1-A02C-373B8E7826E8}" srcOrd="3" destOrd="0" parTransId="{D4281E4E-F771-4AAC-8E9B-5E8447980A2C}" sibTransId="{E1C8A31B-132F-485E-8958-669425C240CC}"/>
    <dgm:cxn modelId="{7ED08465-FA94-423F-86DE-8087B56CFA60}" type="presOf" srcId="{59FDAF7D-9B48-4A63-A959-FA59E194D13C}" destId="{D71ECC3D-8A59-4486-AA24-721FAB57D7A0}" srcOrd="0" destOrd="0" presId="urn:microsoft.com/office/officeart/2005/8/layout/cycle5"/>
    <dgm:cxn modelId="{F2BCF075-A58B-4EA8-8D28-0D44338D73DF}" type="presOf" srcId="{2C88D126-5B86-43BE-8E51-CAD215A88D48}" destId="{C0F0F6DC-3545-4655-A761-52E85282FA5D}" srcOrd="0" destOrd="0" presId="urn:microsoft.com/office/officeart/2005/8/layout/cycle5"/>
    <dgm:cxn modelId="{2C409557-D430-4D8D-AED4-63890449C4D3}" type="presOf" srcId="{A473166C-5FFB-4BBF-BEAD-2ADC5AFD1D4B}" destId="{555EEB38-B128-42BC-AC6A-A818F827917C}" srcOrd="0" destOrd="0" presId="urn:microsoft.com/office/officeart/2005/8/layout/cycle5"/>
    <dgm:cxn modelId="{BC09987C-7011-464B-B46D-208468CAED6F}" srcId="{DB07A18F-64BD-42D2-ADF5-CB0611987496}" destId="{A473166C-5FFB-4BBF-BEAD-2ADC5AFD1D4B}" srcOrd="0" destOrd="0" parTransId="{FA574298-B746-40D7-934C-109DCE99B8E5}" sibTransId="{78E75208-C71D-4217-8442-EE5F49828FC9}"/>
    <dgm:cxn modelId="{AEFAE484-2402-41B3-8D29-8F25B933F711}" type="presOf" srcId="{5ED4B869-D5E4-41B2-9F8A-E4F5518E1736}" destId="{840A1321-6D62-4000-B7DD-CE57945C6066}" srcOrd="0" destOrd="0" presId="urn:microsoft.com/office/officeart/2005/8/layout/cycle5"/>
    <dgm:cxn modelId="{7D838195-C361-4692-83F6-4C1D364B552D}" type="presOf" srcId="{E1C8A31B-132F-485E-8958-669425C240CC}" destId="{45E605A8-D323-450A-9EF8-7D4F17E10212}" srcOrd="0" destOrd="0" presId="urn:microsoft.com/office/officeart/2005/8/layout/cycle5"/>
    <dgm:cxn modelId="{A6E06B37-725F-41B3-B741-F3693D4093E0}" type="presParOf" srcId="{0C889039-086B-4207-A4D3-13C2C5E2BFF9}" destId="{555EEB38-B128-42BC-AC6A-A818F827917C}" srcOrd="0" destOrd="0" presId="urn:microsoft.com/office/officeart/2005/8/layout/cycle5"/>
    <dgm:cxn modelId="{9EC07ADF-FC7C-4DFC-8E66-353745906B8E}" type="presParOf" srcId="{0C889039-086B-4207-A4D3-13C2C5E2BFF9}" destId="{D3C48FC6-4340-49E3-BB38-66CC6F99A920}" srcOrd="1" destOrd="0" presId="urn:microsoft.com/office/officeart/2005/8/layout/cycle5"/>
    <dgm:cxn modelId="{BF8B0A5E-00B6-4D6E-8230-0E0A82E4A7DB}" type="presParOf" srcId="{0C889039-086B-4207-A4D3-13C2C5E2BFF9}" destId="{CADB8A78-A605-4164-9651-85647C5D549F}" srcOrd="2" destOrd="0" presId="urn:microsoft.com/office/officeart/2005/8/layout/cycle5"/>
    <dgm:cxn modelId="{C91014EB-85F4-49F6-ADBC-2292713DF1FF}" type="presParOf" srcId="{0C889039-086B-4207-A4D3-13C2C5E2BFF9}" destId="{840A1321-6D62-4000-B7DD-CE57945C6066}" srcOrd="3" destOrd="0" presId="urn:microsoft.com/office/officeart/2005/8/layout/cycle5"/>
    <dgm:cxn modelId="{CF502A61-BB6D-4A84-A150-C836AD5F1DBA}" type="presParOf" srcId="{0C889039-086B-4207-A4D3-13C2C5E2BFF9}" destId="{AD3CA54D-3BC7-4D41-8B68-6CF23B5E2339}" srcOrd="4" destOrd="0" presId="urn:microsoft.com/office/officeart/2005/8/layout/cycle5"/>
    <dgm:cxn modelId="{97AAEF24-C471-4DF5-A460-DF121EAA4A02}" type="presParOf" srcId="{0C889039-086B-4207-A4D3-13C2C5E2BFF9}" destId="{C0F0F6DC-3545-4655-A761-52E85282FA5D}" srcOrd="5" destOrd="0" presId="urn:microsoft.com/office/officeart/2005/8/layout/cycle5"/>
    <dgm:cxn modelId="{990D0D91-5AFA-498C-AAE7-602EA147D414}" type="presParOf" srcId="{0C889039-086B-4207-A4D3-13C2C5E2BFF9}" destId="{9FD56BCC-6DB1-424B-BAF9-972D837283AE}" srcOrd="6" destOrd="0" presId="urn:microsoft.com/office/officeart/2005/8/layout/cycle5"/>
    <dgm:cxn modelId="{F99827CF-A67B-4AD6-BB6E-EC9800124457}" type="presParOf" srcId="{0C889039-086B-4207-A4D3-13C2C5E2BFF9}" destId="{961EA28B-89D3-4255-959F-7427BBDD9856}" srcOrd="7" destOrd="0" presId="urn:microsoft.com/office/officeart/2005/8/layout/cycle5"/>
    <dgm:cxn modelId="{3DC3C136-8CA6-4FBA-90F5-9962A15D8CE4}" type="presParOf" srcId="{0C889039-086B-4207-A4D3-13C2C5E2BFF9}" destId="{D71ECC3D-8A59-4486-AA24-721FAB57D7A0}" srcOrd="8" destOrd="0" presId="urn:microsoft.com/office/officeart/2005/8/layout/cycle5"/>
    <dgm:cxn modelId="{B43C1A4A-E705-4807-977F-C642CC346AA3}" type="presParOf" srcId="{0C889039-086B-4207-A4D3-13C2C5E2BFF9}" destId="{C53B3B32-5D4B-43CA-8738-D5A55F754AA5}" srcOrd="9" destOrd="0" presId="urn:microsoft.com/office/officeart/2005/8/layout/cycle5"/>
    <dgm:cxn modelId="{B5D5C5CE-0450-4636-AE77-8EBE9E592CC9}" type="presParOf" srcId="{0C889039-086B-4207-A4D3-13C2C5E2BFF9}" destId="{EB1F5A87-CEF2-46CF-A40E-226804F57DF3}" srcOrd="10" destOrd="0" presId="urn:microsoft.com/office/officeart/2005/8/layout/cycle5"/>
    <dgm:cxn modelId="{3F6D4D26-8512-4CED-BAAE-46CAA43AB1FF}" type="presParOf" srcId="{0C889039-086B-4207-A4D3-13C2C5E2BFF9}" destId="{45E605A8-D323-450A-9EF8-7D4F17E1021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A37DB-D925-4024-8B4B-41097796CB20}">
      <dsp:nvSpPr>
        <dsp:cNvPr id="0" name=""/>
        <dsp:cNvSpPr/>
      </dsp:nvSpPr>
      <dsp:spPr>
        <a:xfrm>
          <a:off x="4786" y="0"/>
          <a:ext cx="9793993" cy="879627"/>
        </a:xfrm>
        <a:prstGeom prst="homePlate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51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tx2">
                  <a:lumMod val="50000"/>
                </a:schemeClr>
              </a:solidFill>
              <a:latin typeface="+mj-lt"/>
            </a:rPr>
            <a:t>Politiche per la famiglia</a:t>
          </a:r>
        </a:p>
      </dsp:txBody>
      <dsp:txXfrm>
        <a:off x="4786" y="0"/>
        <a:ext cx="9574086" cy="879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C4A8F-95D2-4A1D-885F-778F9589FC18}">
      <dsp:nvSpPr>
        <dsp:cNvPr id="0" name=""/>
        <dsp:cNvSpPr/>
      </dsp:nvSpPr>
      <dsp:spPr>
        <a:xfrm>
          <a:off x="0" y="45208"/>
          <a:ext cx="2712492" cy="1627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Famiglie</a:t>
          </a:r>
          <a:r>
            <a:rPr lang="it-IT" sz="1800" kern="1200" baseline="0" dirty="0"/>
            <a:t> fragili e vulnerabili</a:t>
          </a:r>
          <a:endParaRPr lang="it-IT" sz="1800" kern="1200" dirty="0"/>
        </a:p>
      </dsp:txBody>
      <dsp:txXfrm>
        <a:off x="0" y="45208"/>
        <a:ext cx="2712492" cy="1627495"/>
      </dsp:txXfrm>
    </dsp:sp>
    <dsp:sp modelId="{024567F0-3975-4520-9E52-B30796518766}">
      <dsp:nvSpPr>
        <dsp:cNvPr id="0" name=""/>
        <dsp:cNvSpPr/>
      </dsp:nvSpPr>
      <dsp:spPr>
        <a:xfrm>
          <a:off x="2983741" y="45208"/>
          <a:ext cx="2712492" cy="1627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Molto conflittuali,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straniere non integrate</a:t>
          </a:r>
        </a:p>
      </dsp:txBody>
      <dsp:txXfrm>
        <a:off x="2983741" y="45208"/>
        <a:ext cx="2712492" cy="1627495"/>
      </dsp:txXfrm>
    </dsp:sp>
    <dsp:sp modelId="{08D0DBEF-A96B-4ED6-934F-7A1052E836F0}">
      <dsp:nvSpPr>
        <dsp:cNvPr id="0" name=""/>
        <dsp:cNvSpPr/>
      </dsp:nvSpPr>
      <dsp:spPr>
        <a:xfrm>
          <a:off x="5967482" y="45208"/>
          <a:ext cx="2712492" cy="1627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Caotiche disorganizzate dipendenti</a:t>
          </a:r>
        </a:p>
      </dsp:txBody>
      <dsp:txXfrm>
        <a:off x="5967482" y="45208"/>
        <a:ext cx="2712492" cy="1627495"/>
      </dsp:txXfrm>
    </dsp:sp>
    <dsp:sp modelId="{43E62E89-D191-4BE0-84A0-3CD94FAEC1CB}">
      <dsp:nvSpPr>
        <dsp:cNvPr id="0" name=""/>
        <dsp:cNvSpPr/>
      </dsp:nvSpPr>
      <dsp:spPr>
        <a:xfrm>
          <a:off x="1491870" y="1943952"/>
          <a:ext cx="2712492" cy="1627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Tossico-dipendenti e malati mentali</a:t>
          </a:r>
        </a:p>
      </dsp:txBody>
      <dsp:txXfrm>
        <a:off x="1491870" y="1943952"/>
        <a:ext cx="2712492" cy="1627495"/>
      </dsp:txXfrm>
    </dsp:sp>
    <dsp:sp modelId="{82717DA3-6596-4588-A659-8808F997EB74}">
      <dsp:nvSpPr>
        <dsp:cNvPr id="0" name=""/>
        <dsp:cNvSpPr/>
      </dsp:nvSpPr>
      <dsp:spPr>
        <a:xfrm>
          <a:off x="4475612" y="1943952"/>
          <a:ext cx="2712492" cy="1627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Abusanti, maltrattanti e abbandoniche</a:t>
          </a:r>
        </a:p>
      </dsp:txBody>
      <dsp:txXfrm>
        <a:off x="4475612" y="1943952"/>
        <a:ext cx="2712492" cy="1627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D2804-B40C-4851-8F82-A0C818806E82}">
      <dsp:nvSpPr>
        <dsp:cNvPr id="0" name=""/>
        <dsp:cNvSpPr/>
      </dsp:nvSpPr>
      <dsp:spPr>
        <a:xfrm>
          <a:off x="3429000" y="0"/>
          <a:ext cx="1371599" cy="754327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</dsp:txBody>
      <dsp:txXfrm>
        <a:off x="3429000" y="0"/>
        <a:ext cx="1371599" cy="754327"/>
      </dsp:txXfrm>
    </dsp:sp>
    <dsp:sp modelId="{2BE71AC8-FF1D-4B05-B3A6-C948BFE12F87}">
      <dsp:nvSpPr>
        <dsp:cNvPr id="0" name=""/>
        <dsp:cNvSpPr/>
      </dsp:nvSpPr>
      <dsp:spPr>
        <a:xfrm>
          <a:off x="2743200" y="754327"/>
          <a:ext cx="2743199" cy="754327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Contributo economico</a:t>
          </a:r>
        </a:p>
      </dsp:txBody>
      <dsp:txXfrm>
        <a:off x="3223260" y="754327"/>
        <a:ext cx="1783080" cy="754327"/>
      </dsp:txXfrm>
    </dsp:sp>
    <dsp:sp modelId="{1B9C8AF6-EE3C-4869-9DA4-42CBDFBC9853}">
      <dsp:nvSpPr>
        <dsp:cNvPr id="0" name=""/>
        <dsp:cNvSpPr/>
      </dsp:nvSpPr>
      <dsp:spPr>
        <a:xfrm>
          <a:off x="2057400" y="1508654"/>
          <a:ext cx="4114800" cy="754327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Conflittualità familiare</a:t>
          </a:r>
        </a:p>
      </dsp:txBody>
      <dsp:txXfrm>
        <a:off x="2777489" y="1508654"/>
        <a:ext cx="2674620" cy="754327"/>
      </dsp:txXfrm>
    </dsp:sp>
    <dsp:sp modelId="{6849980F-2252-4636-9AFA-92EE625F3744}">
      <dsp:nvSpPr>
        <dsp:cNvPr id="0" name=""/>
        <dsp:cNvSpPr/>
      </dsp:nvSpPr>
      <dsp:spPr>
        <a:xfrm>
          <a:off x="1371600" y="2262981"/>
          <a:ext cx="5486399" cy="754327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Violenza assistita</a:t>
          </a:r>
        </a:p>
      </dsp:txBody>
      <dsp:txXfrm>
        <a:off x="2331720" y="2262981"/>
        <a:ext cx="3566160" cy="754327"/>
      </dsp:txXfrm>
    </dsp:sp>
    <dsp:sp modelId="{DF891D7C-BC60-41E1-B3E0-3FA3168116FE}">
      <dsp:nvSpPr>
        <dsp:cNvPr id="0" name=""/>
        <dsp:cNvSpPr/>
      </dsp:nvSpPr>
      <dsp:spPr>
        <a:xfrm>
          <a:off x="685799" y="3017308"/>
          <a:ext cx="6858000" cy="754327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Problemi comportamentali figli</a:t>
          </a:r>
        </a:p>
      </dsp:txBody>
      <dsp:txXfrm>
        <a:off x="1885949" y="3017308"/>
        <a:ext cx="4457700" cy="754327"/>
      </dsp:txXfrm>
    </dsp:sp>
    <dsp:sp modelId="{8C564A65-3A0E-4890-8A1E-1C1A0EF94E92}">
      <dsp:nvSpPr>
        <dsp:cNvPr id="0" name=""/>
        <dsp:cNvSpPr/>
      </dsp:nvSpPr>
      <dsp:spPr>
        <a:xfrm>
          <a:off x="0" y="3771635"/>
          <a:ext cx="8229600" cy="754327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Problemi mentali/comportamentali coniuge</a:t>
          </a:r>
        </a:p>
      </dsp:txBody>
      <dsp:txXfrm>
        <a:off x="1440179" y="3771635"/>
        <a:ext cx="5349240" cy="754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EEB38-B128-42BC-AC6A-A818F827917C}">
      <dsp:nvSpPr>
        <dsp:cNvPr id="0" name=""/>
        <dsp:cNvSpPr/>
      </dsp:nvSpPr>
      <dsp:spPr>
        <a:xfrm>
          <a:off x="4541797" y="-43178"/>
          <a:ext cx="1549118" cy="1006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Rilevazione disagio minore</a:t>
          </a:r>
        </a:p>
      </dsp:txBody>
      <dsp:txXfrm>
        <a:off x="4590951" y="5976"/>
        <a:ext cx="1450810" cy="908618"/>
      </dsp:txXfrm>
    </dsp:sp>
    <dsp:sp modelId="{CADB8A78-A605-4164-9651-85647C5D549F}">
      <dsp:nvSpPr>
        <dsp:cNvPr id="0" name=""/>
        <dsp:cNvSpPr/>
      </dsp:nvSpPr>
      <dsp:spPr>
        <a:xfrm>
          <a:off x="3302632" y="460284"/>
          <a:ext cx="4027446" cy="4027446"/>
        </a:xfrm>
        <a:custGeom>
          <a:avLst/>
          <a:gdLst/>
          <a:ahLst/>
          <a:cxnLst/>
          <a:rect l="0" t="0" r="0" b="0"/>
          <a:pathLst>
            <a:path>
              <a:moveTo>
                <a:pt x="2996298" y="255989"/>
              </a:moveTo>
              <a:arcTo wR="2013723" hR="2013723" stAng="17952315" swAng="12133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A1321-6D62-4000-B7DD-CE57945C6066}">
      <dsp:nvSpPr>
        <dsp:cNvPr id="0" name=""/>
        <dsp:cNvSpPr/>
      </dsp:nvSpPr>
      <dsp:spPr>
        <a:xfrm>
          <a:off x="6197476" y="1348270"/>
          <a:ext cx="2068088" cy="1006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Valutazione situazione /segnalazione AG per mandato</a:t>
          </a:r>
        </a:p>
      </dsp:txBody>
      <dsp:txXfrm>
        <a:off x="6246630" y="1397424"/>
        <a:ext cx="1969780" cy="908618"/>
      </dsp:txXfrm>
    </dsp:sp>
    <dsp:sp modelId="{C0F0F6DC-3545-4655-A761-52E85282FA5D}">
      <dsp:nvSpPr>
        <dsp:cNvPr id="0" name=""/>
        <dsp:cNvSpPr/>
      </dsp:nvSpPr>
      <dsp:spPr>
        <a:xfrm>
          <a:off x="3302632" y="460284"/>
          <a:ext cx="4027446" cy="4027446"/>
        </a:xfrm>
        <a:custGeom>
          <a:avLst/>
          <a:gdLst/>
          <a:ahLst/>
          <a:cxnLst/>
          <a:rect l="0" t="0" r="0" b="0"/>
          <a:pathLst>
            <a:path>
              <a:moveTo>
                <a:pt x="4024777" y="2117384"/>
              </a:moveTo>
              <a:arcTo wR="2013723" hR="2013723" stAng="21777045" swAng="11650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56BCC-6DB1-424B-BAF9-972D837283AE}">
      <dsp:nvSpPr>
        <dsp:cNvPr id="0" name=""/>
        <dsp:cNvSpPr/>
      </dsp:nvSpPr>
      <dsp:spPr>
        <a:xfrm>
          <a:off x="5539741" y="3441080"/>
          <a:ext cx="1920504" cy="1324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Valutazione </a:t>
          </a:r>
          <a:r>
            <a:rPr lang="it-IT" sz="1600" kern="1200" dirty="0" err="1"/>
            <a:t>psico</a:t>
          </a:r>
          <a:r>
            <a:rPr lang="it-IT" sz="1600" kern="1200" dirty="0"/>
            <a:t>-sociale delle capacità genitoriali: lettura disagio</a:t>
          </a:r>
        </a:p>
      </dsp:txBody>
      <dsp:txXfrm>
        <a:off x="5604380" y="3505719"/>
        <a:ext cx="1791226" cy="1194851"/>
      </dsp:txXfrm>
    </dsp:sp>
    <dsp:sp modelId="{D71ECC3D-8A59-4486-AA24-721FAB57D7A0}">
      <dsp:nvSpPr>
        <dsp:cNvPr id="0" name=""/>
        <dsp:cNvSpPr/>
      </dsp:nvSpPr>
      <dsp:spPr>
        <a:xfrm>
          <a:off x="2948555" y="532430"/>
          <a:ext cx="4027446" cy="4027446"/>
        </a:xfrm>
        <a:custGeom>
          <a:avLst/>
          <a:gdLst/>
          <a:ahLst/>
          <a:cxnLst/>
          <a:rect l="0" t="0" r="0" b="0"/>
          <a:pathLst>
            <a:path>
              <a:moveTo>
                <a:pt x="2491163" y="3970029"/>
              </a:moveTo>
              <a:arcTo wR="2013723" hR="2013723" stAng="4577097" swAng="5333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B3B32-5D4B-43CA-8738-D5A55F754AA5}">
      <dsp:nvSpPr>
        <dsp:cNvPr id="0" name=""/>
        <dsp:cNvSpPr/>
      </dsp:nvSpPr>
      <dsp:spPr>
        <a:xfrm>
          <a:off x="2939685" y="3469634"/>
          <a:ext cx="2088552" cy="1267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Prognosi con progetto di lavoro famiglia origine</a:t>
          </a:r>
        </a:p>
      </dsp:txBody>
      <dsp:txXfrm>
        <a:off x="3001536" y="3531485"/>
        <a:ext cx="1964850" cy="1143314"/>
      </dsp:txXfrm>
    </dsp:sp>
    <dsp:sp modelId="{45E605A8-D323-450A-9EF8-7D4F17E10212}">
      <dsp:nvSpPr>
        <dsp:cNvPr id="0" name=""/>
        <dsp:cNvSpPr/>
      </dsp:nvSpPr>
      <dsp:spPr>
        <a:xfrm>
          <a:off x="3285271" y="630634"/>
          <a:ext cx="4027446" cy="4027446"/>
        </a:xfrm>
        <a:custGeom>
          <a:avLst/>
          <a:gdLst/>
          <a:ahLst/>
          <a:cxnLst/>
          <a:rect l="0" t="0" r="0" b="0"/>
          <a:pathLst>
            <a:path>
              <a:moveTo>
                <a:pt x="96294" y="2628985"/>
              </a:moveTo>
              <a:arcTo wR="2013723" hR="2013723" stAng="9732580" swAng="11785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17E17-B98B-452A-81AC-545F62032E87}">
      <dsp:nvSpPr>
        <dsp:cNvPr id="0" name=""/>
        <dsp:cNvSpPr/>
      </dsp:nvSpPr>
      <dsp:spPr>
        <a:xfrm>
          <a:off x="2345118" y="1348270"/>
          <a:ext cx="2112145" cy="1006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Interventi di sostegno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Interventi integrativi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Interventi sostitutivi</a:t>
          </a:r>
        </a:p>
      </dsp:txBody>
      <dsp:txXfrm>
        <a:off x="2394272" y="1397424"/>
        <a:ext cx="2013837" cy="908618"/>
      </dsp:txXfrm>
    </dsp:sp>
    <dsp:sp modelId="{A9A8653B-44FF-4549-99F4-77BE5080A0D5}">
      <dsp:nvSpPr>
        <dsp:cNvPr id="0" name=""/>
        <dsp:cNvSpPr/>
      </dsp:nvSpPr>
      <dsp:spPr>
        <a:xfrm>
          <a:off x="3302632" y="460284"/>
          <a:ext cx="4027446" cy="4027446"/>
        </a:xfrm>
        <a:custGeom>
          <a:avLst/>
          <a:gdLst/>
          <a:ahLst/>
          <a:cxnLst/>
          <a:rect l="0" t="0" r="0" b="0"/>
          <a:pathLst>
            <a:path>
              <a:moveTo>
                <a:pt x="484138" y="703970"/>
              </a:moveTo>
              <a:arcTo wR="2013723" hR="2013723" stAng="13234368" swAng="12133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EEB38-B128-42BC-AC6A-A818F827917C}">
      <dsp:nvSpPr>
        <dsp:cNvPr id="0" name=""/>
        <dsp:cNvSpPr/>
      </dsp:nvSpPr>
      <dsp:spPr>
        <a:xfrm>
          <a:off x="4467703" y="-85066"/>
          <a:ext cx="1686414" cy="1096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La STRADA è indicata dalla LEGGE</a:t>
          </a:r>
        </a:p>
      </dsp:txBody>
      <dsp:txXfrm>
        <a:off x="4521214" y="-31555"/>
        <a:ext cx="1579392" cy="989147"/>
      </dsp:txXfrm>
    </dsp:sp>
    <dsp:sp modelId="{CADB8A78-A605-4164-9651-85647C5D549F}">
      <dsp:nvSpPr>
        <dsp:cNvPr id="0" name=""/>
        <dsp:cNvSpPr/>
      </dsp:nvSpPr>
      <dsp:spPr>
        <a:xfrm>
          <a:off x="3499243" y="463018"/>
          <a:ext cx="3623336" cy="3623336"/>
        </a:xfrm>
        <a:custGeom>
          <a:avLst/>
          <a:gdLst/>
          <a:ahLst/>
          <a:cxnLst/>
          <a:rect l="0" t="0" r="0" b="0"/>
          <a:pathLst>
            <a:path>
              <a:moveTo>
                <a:pt x="2887873" y="354299"/>
              </a:moveTo>
              <a:arcTo wR="1811668" hR="1811668" stAng="18386658" swAng="16343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A1321-6D62-4000-B7DD-CE57945C6066}">
      <dsp:nvSpPr>
        <dsp:cNvPr id="0" name=""/>
        <dsp:cNvSpPr/>
      </dsp:nvSpPr>
      <dsp:spPr>
        <a:xfrm>
          <a:off x="5996889" y="1726601"/>
          <a:ext cx="2251380" cy="1096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La LEGGE è approvata dalla POLITICA</a:t>
          </a:r>
        </a:p>
      </dsp:txBody>
      <dsp:txXfrm>
        <a:off x="6050400" y="1780112"/>
        <a:ext cx="2144358" cy="989147"/>
      </dsp:txXfrm>
    </dsp:sp>
    <dsp:sp modelId="{C0F0F6DC-3545-4655-A761-52E85282FA5D}">
      <dsp:nvSpPr>
        <dsp:cNvPr id="0" name=""/>
        <dsp:cNvSpPr/>
      </dsp:nvSpPr>
      <dsp:spPr>
        <a:xfrm>
          <a:off x="3499243" y="463018"/>
          <a:ext cx="3623336" cy="3623336"/>
        </a:xfrm>
        <a:custGeom>
          <a:avLst/>
          <a:gdLst/>
          <a:ahLst/>
          <a:cxnLst/>
          <a:rect l="0" t="0" r="0" b="0"/>
          <a:pathLst>
            <a:path>
              <a:moveTo>
                <a:pt x="3454796" y="2574734"/>
              </a:moveTo>
              <a:arcTo wR="1811668" hR="1811668" stAng="1494606" swAng="13529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56BCC-6DB1-424B-BAF9-972D837283AE}">
      <dsp:nvSpPr>
        <dsp:cNvPr id="0" name=""/>
        <dsp:cNvSpPr/>
      </dsp:nvSpPr>
      <dsp:spPr>
        <a:xfrm>
          <a:off x="4265553" y="3365612"/>
          <a:ext cx="2090715" cy="1441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La POLITICA fornisce la BICICLETTA</a:t>
          </a:r>
        </a:p>
      </dsp:txBody>
      <dsp:txXfrm>
        <a:off x="4335920" y="3435979"/>
        <a:ext cx="1949981" cy="1300751"/>
      </dsp:txXfrm>
    </dsp:sp>
    <dsp:sp modelId="{D71ECC3D-8A59-4486-AA24-721FAB57D7A0}">
      <dsp:nvSpPr>
        <dsp:cNvPr id="0" name=""/>
        <dsp:cNvSpPr/>
      </dsp:nvSpPr>
      <dsp:spPr>
        <a:xfrm>
          <a:off x="3388642" y="390777"/>
          <a:ext cx="3623336" cy="3623336"/>
        </a:xfrm>
        <a:custGeom>
          <a:avLst/>
          <a:gdLst/>
          <a:ahLst/>
          <a:cxnLst/>
          <a:rect l="0" t="0" r="0" b="0"/>
          <a:pathLst>
            <a:path>
              <a:moveTo>
                <a:pt x="680014" y="3226412"/>
              </a:moveTo>
              <a:arcTo wR="1811668" hR="1811668" stAng="7719377" swAng="14108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B3B32-5D4B-43CA-8738-D5A55F754AA5}">
      <dsp:nvSpPr>
        <dsp:cNvPr id="0" name=""/>
        <dsp:cNvSpPr/>
      </dsp:nvSpPr>
      <dsp:spPr>
        <a:xfrm>
          <a:off x="2285493" y="1449732"/>
          <a:ext cx="2273658" cy="1379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La BICICLETTA è mantenuta efficiente dagli AMMINISTRATORI</a:t>
          </a:r>
        </a:p>
      </dsp:txBody>
      <dsp:txXfrm>
        <a:off x="2352825" y="1517064"/>
        <a:ext cx="2138994" cy="1244646"/>
      </dsp:txXfrm>
    </dsp:sp>
    <dsp:sp modelId="{45E605A8-D323-450A-9EF8-7D4F17E10212}">
      <dsp:nvSpPr>
        <dsp:cNvPr id="0" name=""/>
        <dsp:cNvSpPr/>
      </dsp:nvSpPr>
      <dsp:spPr>
        <a:xfrm>
          <a:off x="3376481" y="521797"/>
          <a:ext cx="3623336" cy="3623336"/>
        </a:xfrm>
        <a:custGeom>
          <a:avLst/>
          <a:gdLst/>
          <a:ahLst/>
          <a:cxnLst/>
          <a:rect l="0" t="0" r="0" b="0"/>
          <a:pathLst>
            <a:path>
              <a:moveTo>
                <a:pt x="356072" y="733065"/>
              </a:moveTo>
              <a:arcTo wR="1811668" hR="1811668" stAng="12992317" swAng="13611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F3584-1403-43D3-A119-13480CF1913F}" type="datetimeFigureOut">
              <a:rPr lang="it-IT" smtClean="0"/>
              <a:pPr/>
              <a:t>15/10/2018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8E196-FF37-4D23-B7D9-E85F20E0F1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77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pPr/>
              <a:t>15/10/2018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4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pPr/>
              <a:t>15/10/2018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2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pPr/>
              <a:t>15/10/2018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28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pPr/>
              <a:t>15/10/2018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08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pPr/>
              <a:t>15/10/2018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39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pPr/>
              <a:t>15/10/2018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6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pPr/>
              <a:t>15/10/2018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91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pPr/>
              <a:t>15/10/2018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69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pPr/>
              <a:t>15/10/2018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63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pPr/>
              <a:t>15/10/2018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83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pPr/>
              <a:t>15/10/2018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76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9A83D-F6D1-46DC-8787-08F33521722B}" type="datetimeFigureOut">
              <a:rPr lang="it-IT" smtClean="0"/>
              <a:pPr/>
              <a:t>15/10/2018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6E2D3-0973-4CE8-BE5D-E84C749B90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9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Smilies_-_sad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3E50FC-ED19-4575-B47B-B80841C1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751491"/>
            <a:ext cx="9969911" cy="2483321"/>
          </a:xfrm>
        </p:spPr>
        <p:txBody>
          <a:bodyPr>
            <a:normAutofit/>
          </a:bodyPr>
          <a:lstStyle/>
          <a:p>
            <a:pPr marL="3657600" lvl="8" indent="0"/>
            <a:r>
              <a:rPr lang="it-IT" sz="3200" i="1" dirty="0">
                <a:solidFill>
                  <a:schemeClr val="tx2">
                    <a:lumMod val="50000"/>
                  </a:schemeClr>
                </a:solidFill>
              </a:rPr>
              <a:t>Promozione, Protezione ed attuazione dei diritti dei minori: </a:t>
            </a:r>
            <a:br>
              <a:rPr lang="it-IT" sz="32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3200" i="1" dirty="0">
                <a:solidFill>
                  <a:schemeClr val="tx2">
                    <a:lumMod val="50000"/>
                  </a:schemeClr>
                </a:solidFill>
              </a:rPr>
              <a:t>una sfida per la sociologia e il servizio sociale</a:t>
            </a:r>
            <a:br>
              <a:rPr lang="it-IT" sz="3200" i="1" dirty="0">
                <a:solidFill>
                  <a:schemeClr val="tx2">
                    <a:lumMod val="50000"/>
                  </a:schemeClr>
                </a:solidFill>
              </a:rPr>
            </a:br>
            <a:endParaRPr lang="it-IT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BF3E33-B654-48EB-8FF0-241F7305A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335" y="3500284"/>
            <a:ext cx="10582013" cy="2939845"/>
          </a:xfrm>
        </p:spPr>
        <p:txBody>
          <a:bodyPr>
            <a:normAutofit/>
          </a:bodyPr>
          <a:lstStyle/>
          <a:p>
            <a:pPr marL="3657600" lvl="8" indent="0" algn="r">
              <a:buNone/>
            </a:pP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0" lvl="8" indent="0" algn="r">
              <a:buNone/>
            </a:pP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0" lvl="8" indent="0" algn="r">
              <a:buNone/>
            </a:pP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0" lvl="8" indent="0" algn="r">
              <a:buNone/>
            </a:pP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0" lvl="8" indent="0" algn="r">
              <a:buNone/>
            </a:pP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0" lvl="8" indent="0" algn="r">
              <a:buNone/>
            </a:pP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0" lvl="8" indent="0" algn="r">
              <a:buNone/>
            </a:pP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0" lvl="8" indent="0" algn="r">
              <a:buNone/>
            </a:pP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0" lvl="8" indent="0" algn="r">
              <a:buNone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La tutela dei minori-Intervento Dina Galli, Ottobre 2018</a:t>
            </a:r>
          </a:p>
        </p:txBody>
      </p:sp>
    </p:spTree>
    <p:extLst>
      <p:ext uri="{BB962C8B-B14F-4D97-AF65-F5344CB8AC3E}">
        <p14:creationId xmlns:p14="http://schemas.microsoft.com/office/powerpoint/2010/main" val="2707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3809"/>
            <a:ext cx="10515600" cy="96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3200" b="1" dirty="0"/>
              <a:t>Ruolo dei servizi sociali e sanitari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9122" y="1401094"/>
            <a:ext cx="10377100" cy="47666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I servizi sociali, in collaborazione con i servizi sanitari, in virtù del DPR 616/77 e della </a:t>
            </a:r>
            <a:r>
              <a:rPr lang="it-IT" sz="2400" dirty="0" err="1"/>
              <a:t>Leggen</a:t>
            </a:r>
            <a:r>
              <a:rPr lang="it-IT" sz="2400" dirty="0"/>
              <a:t>. 328/2000 e relative leggi regionali, hanno specificatamente la competenza di effettuare interventi assistenziali e terapeutici necessari per rispondere al disagio psico-sociale delle famiglie e dei minori. In particolare: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t-IT" sz="2400" dirty="0"/>
              <a:t>Interventi preventivi  di sostegno alla genitorialità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t-IT" sz="2400" dirty="0"/>
              <a:t>Interventi preventivi e curativi di sostegno ai bambini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t-IT" sz="2400" dirty="0"/>
              <a:t>Interventi precoci sul disagio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t-IT" sz="2400" dirty="0"/>
              <a:t>Valutazione delle capacità genitoriali e percorsi di recupero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t-IT" sz="2400" dirty="0"/>
              <a:t>Interventi di tutela su minori vittime di abuso </a:t>
            </a:r>
          </a:p>
          <a:p>
            <a:pPr marL="0" indent="0" algn="just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61803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4405" y="1406572"/>
            <a:ext cx="7937142" cy="4289913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29839" y="384561"/>
            <a:ext cx="10615754" cy="788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/>
              <a:t>Genitorialità e famiglie</a:t>
            </a:r>
          </a:p>
        </p:txBody>
      </p:sp>
    </p:spTree>
    <p:extLst>
      <p:ext uri="{BB962C8B-B14F-4D97-AF65-F5344CB8AC3E}">
        <p14:creationId xmlns:p14="http://schemas.microsoft.com/office/powerpoint/2010/main" val="71255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>
            <a:extLst>
              <a:ext uri="{FF2B5EF4-FFF2-40B4-BE49-F238E27FC236}">
                <a16:creationId xmlns:a16="http://schemas.microsoft.com/office/drawing/2014/main" id="{8CDD3A61-44FA-4AF2-AFA4-559F2B9AE210}"/>
              </a:ext>
            </a:extLst>
          </p:cNvPr>
          <p:cNvSpPr/>
          <p:nvPr/>
        </p:nvSpPr>
        <p:spPr>
          <a:xfrm>
            <a:off x="5893806" y="3429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DD90C07-7AB5-4EC3-8497-25C85C65A686}"/>
              </a:ext>
            </a:extLst>
          </p:cNvPr>
          <p:cNvSpPr/>
          <p:nvPr/>
        </p:nvSpPr>
        <p:spPr>
          <a:xfrm>
            <a:off x="4921010" y="3295460"/>
            <a:ext cx="2158800" cy="1032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PLURALITA’ DI FORME E MODELLI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2D91999-61D6-40EF-9CB8-16C6A84B86CA}"/>
              </a:ext>
            </a:extLst>
          </p:cNvPr>
          <p:cNvCxnSpPr>
            <a:cxnSpLocks/>
          </p:cNvCxnSpPr>
          <p:nvPr/>
        </p:nvCxnSpPr>
        <p:spPr>
          <a:xfrm>
            <a:off x="6796031" y="4180204"/>
            <a:ext cx="1154694" cy="511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20650C5-4B0D-4BEA-A771-680D7896A06B}"/>
              </a:ext>
            </a:extLst>
          </p:cNvPr>
          <p:cNvCxnSpPr>
            <a:cxnSpLocks/>
          </p:cNvCxnSpPr>
          <p:nvPr/>
        </p:nvCxnSpPr>
        <p:spPr>
          <a:xfrm flipH="1">
            <a:off x="4260638" y="4140711"/>
            <a:ext cx="1154694" cy="906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5C3A11D-6333-4D6D-868F-CBF4E4D21AC4}"/>
              </a:ext>
            </a:extLst>
          </p:cNvPr>
          <p:cNvCxnSpPr>
            <a:cxnSpLocks/>
          </p:cNvCxnSpPr>
          <p:nvPr/>
        </p:nvCxnSpPr>
        <p:spPr>
          <a:xfrm flipV="1">
            <a:off x="6903736" y="2819374"/>
            <a:ext cx="1236175" cy="728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C29AF334-34EE-4C2E-82E8-333726F1544E}"/>
              </a:ext>
            </a:extLst>
          </p:cNvPr>
          <p:cNvCxnSpPr>
            <a:cxnSpLocks/>
          </p:cNvCxnSpPr>
          <p:nvPr/>
        </p:nvCxnSpPr>
        <p:spPr>
          <a:xfrm flipH="1" flipV="1">
            <a:off x="5726281" y="2265394"/>
            <a:ext cx="95097" cy="1030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C5EE79F6-9295-4DCD-9323-3EAF17A98221}"/>
              </a:ext>
            </a:extLst>
          </p:cNvPr>
          <p:cNvCxnSpPr>
            <a:cxnSpLocks/>
          </p:cNvCxnSpPr>
          <p:nvPr/>
        </p:nvCxnSpPr>
        <p:spPr>
          <a:xfrm flipH="1" flipV="1">
            <a:off x="3666653" y="2944015"/>
            <a:ext cx="1527020" cy="760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>
            <a:extLst>
              <a:ext uri="{FF2B5EF4-FFF2-40B4-BE49-F238E27FC236}">
                <a16:creationId xmlns:a16="http://schemas.microsoft.com/office/drawing/2014/main" id="{CDDABEED-D077-47AD-BD55-B54DF85C457F}"/>
              </a:ext>
            </a:extLst>
          </p:cNvPr>
          <p:cNvSpPr/>
          <p:nvPr/>
        </p:nvSpPr>
        <p:spPr>
          <a:xfrm>
            <a:off x="4701766" y="1117631"/>
            <a:ext cx="1979691" cy="1127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GENERATIVITA’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B2F79D02-C8EA-48DE-B279-540511066B81}"/>
              </a:ext>
            </a:extLst>
          </p:cNvPr>
          <p:cNvSpPr/>
          <p:nvPr/>
        </p:nvSpPr>
        <p:spPr>
          <a:xfrm>
            <a:off x="8104411" y="2264775"/>
            <a:ext cx="1871049" cy="1146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APPARTENENZA CULTURALE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0EDA7A01-439E-47FB-950B-8EDFB5BD14DF}"/>
              </a:ext>
            </a:extLst>
          </p:cNvPr>
          <p:cNvSpPr/>
          <p:nvPr/>
        </p:nvSpPr>
        <p:spPr>
          <a:xfrm>
            <a:off x="7966489" y="4660193"/>
            <a:ext cx="1941591" cy="1240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PROVENIENZA GEOGRAFICA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FB62860B-FC16-460E-B7A1-CD1D4B7071FF}"/>
              </a:ext>
            </a:extLst>
          </p:cNvPr>
          <p:cNvSpPr/>
          <p:nvPr/>
        </p:nvSpPr>
        <p:spPr>
          <a:xfrm>
            <a:off x="1511139" y="5071041"/>
            <a:ext cx="2770360" cy="1132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ORIENTAMENTO SESSUALE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81B71608-874F-4460-AD7B-197FAC8DB0A7}"/>
              </a:ext>
            </a:extLst>
          </p:cNvPr>
          <p:cNvSpPr/>
          <p:nvPr/>
        </p:nvSpPr>
        <p:spPr>
          <a:xfrm>
            <a:off x="1385180" y="2406974"/>
            <a:ext cx="2281473" cy="1132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NUCLEARITA’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611320" y="54469"/>
            <a:ext cx="10581571" cy="91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/>
              <a:t>La famiglia oggi</a:t>
            </a:r>
          </a:p>
        </p:txBody>
      </p:sp>
    </p:spTree>
    <p:extLst>
      <p:ext uri="{BB962C8B-B14F-4D97-AF65-F5344CB8AC3E}">
        <p14:creationId xmlns:p14="http://schemas.microsoft.com/office/powerpoint/2010/main" val="391534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1F7C02D-9C7F-4EDA-A52D-EEF7C7371D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2443" y="2236206"/>
            <a:ext cx="2770357" cy="159341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ECDB57-0ECF-4E68-8EC6-4C2906E62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58" y="1121380"/>
            <a:ext cx="10548042" cy="5036226"/>
          </a:xfrm>
        </p:spPr>
        <p:txBody>
          <a:bodyPr>
            <a:normAutofit/>
          </a:bodyPr>
          <a:lstStyle/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 </a:t>
            </a:r>
          </a:p>
          <a:p>
            <a:pPr marL="0" indent="0">
              <a:buNone/>
            </a:pPr>
            <a:r>
              <a:rPr lang="it-IT" sz="2400" dirty="0"/>
              <a:t>Comunità familiari               		                                           Famiglie affidatarie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8BEF7CC3-913D-45CF-B27F-5069C2102F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9065" y="4385830"/>
            <a:ext cx="2703920" cy="203703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0F89E08-7DEE-4403-B2D5-11946F7739F0}"/>
              </a:ext>
            </a:extLst>
          </p:cNvPr>
          <p:cNvSpPr/>
          <p:nvPr/>
        </p:nvSpPr>
        <p:spPr>
          <a:xfrm>
            <a:off x="4544840" y="1548143"/>
            <a:ext cx="2317687" cy="1267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GENERATIVITA’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48ECF13-BD8B-414B-9076-F3E4FAD728FE}"/>
              </a:ext>
            </a:extLst>
          </p:cNvPr>
          <p:cNvCxnSpPr>
            <a:cxnSpLocks/>
          </p:cNvCxnSpPr>
          <p:nvPr/>
        </p:nvCxnSpPr>
        <p:spPr>
          <a:xfrm flipH="1">
            <a:off x="3090930" y="2815628"/>
            <a:ext cx="1453911" cy="1383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8678944-5C92-42BC-B114-7DB33D924AF7}"/>
              </a:ext>
            </a:extLst>
          </p:cNvPr>
          <p:cNvCxnSpPr>
            <a:cxnSpLocks/>
          </p:cNvCxnSpPr>
          <p:nvPr/>
        </p:nvCxnSpPr>
        <p:spPr>
          <a:xfrm>
            <a:off x="5814588" y="2906162"/>
            <a:ext cx="0" cy="90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AB9827D-8743-4B6B-ACEF-6EFFCF29EC4C}"/>
              </a:ext>
            </a:extLst>
          </p:cNvPr>
          <p:cNvCxnSpPr>
            <a:cxnSpLocks/>
          </p:cNvCxnSpPr>
          <p:nvPr/>
        </p:nvCxnSpPr>
        <p:spPr>
          <a:xfrm>
            <a:off x="6862527" y="2815628"/>
            <a:ext cx="2145671" cy="1430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74E7E3BB-B3FA-4043-B140-27A96B22464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992" y="2492763"/>
            <a:ext cx="2553076" cy="146666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645129" y="3799267"/>
            <a:ext cx="2321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8"/>
            <a:r>
              <a:rPr lang="it-IT" sz="2400" dirty="0"/>
              <a:t>Famiglie adottive</a:t>
            </a:r>
          </a:p>
          <a:p>
            <a:endParaRPr lang="it-IT" sz="2400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629993" y="-25445"/>
            <a:ext cx="105156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/>
              <a:t>Le famiglie oggi</a:t>
            </a:r>
          </a:p>
        </p:txBody>
      </p:sp>
    </p:spTree>
    <p:extLst>
      <p:ext uri="{BB962C8B-B14F-4D97-AF65-F5344CB8AC3E}">
        <p14:creationId xmlns:p14="http://schemas.microsoft.com/office/powerpoint/2010/main" val="355568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1D3CE0A-88FB-4600-8529-01D4835E1C08}"/>
              </a:ext>
            </a:extLst>
          </p:cNvPr>
          <p:cNvSpPr/>
          <p:nvPr/>
        </p:nvSpPr>
        <p:spPr>
          <a:xfrm>
            <a:off x="4327556" y="1394234"/>
            <a:ext cx="3114393" cy="130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NUCLEARITA’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1BE28D17-2CF8-4988-BBC9-F7D4DEBB9EDC}"/>
              </a:ext>
            </a:extLst>
          </p:cNvPr>
          <p:cNvCxnSpPr>
            <a:cxnSpLocks/>
          </p:cNvCxnSpPr>
          <p:nvPr/>
        </p:nvCxnSpPr>
        <p:spPr>
          <a:xfrm flipH="1">
            <a:off x="2297695" y="2044590"/>
            <a:ext cx="2029861" cy="1059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22E534B-18B1-4380-AF6D-DD18308074EE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5857782" y="2694946"/>
            <a:ext cx="26971" cy="834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63ECDC6-5761-4E91-9CF7-76A5E5CDA960}"/>
              </a:ext>
            </a:extLst>
          </p:cNvPr>
          <p:cNvCxnSpPr>
            <a:cxnSpLocks/>
          </p:cNvCxnSpPr>
          <p:nvPr/>
        </p:nvCxnSpPr>
        <p:spPr>
          <a:xfrm>
            <a:off x="7441949" y="2694946"/>
            <a:ext cx="1964601" cy="166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:a16="http://schemas.microsoft.com/office/drawing/2014/main" id="{8A76F144-FE00-42BB-AD94-109B463E86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5702" y="4358644"/>
            <a:ext cx="2619375" cy="1300712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FCD11B1C-C85E-4B90-A036-FC93CC2556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775" y="3861822"/>
            <a:ext cx="2918986" cy="1994749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1ED6253F-2E5A-438B-943A-ED0B34E4D1C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4117" y="1821665"/>
            <a:ext cx="2580100" cy="2040157"/>
          </a:xfrm>
          <a:prstGeom prst="rect">
            <a:avLst/>
          </a:prstGeom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629993" y="-25445"/>
            <a:ext cx="105156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/>
              <a:t>Le famiglie oggi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38202" y="3210990"/>
            <a:ext cx="2292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Famiglie nucleari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111768" y="3600212"/>
            <a:ext cx="327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Famiglie </a:t>
            </a:r>
            <a:r>
              <a:rPr lang="it-IT" sz="2400" dirty="0" err="1"/>
              <a:t>monogenitoriali</a:t>
            </a:r>
            <a:endParaRPr lang="it-IT" sz="2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280963" y="4397531"/>
            <a:ext cx="2864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Famiglie </a:t>
            </a:r>
            <a:r>
              <a:rPr lang="it-IT" sz="2400" dirty="0" err="1"/>
              <a:t>plurinucleari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75439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9B6186-1A4E-40E6-8D49-999DA74C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934" y="796705"/>
            <a:ext cx="10348865" cy="5380258"/>
          </a:xfrm>
        </p:spPr>
        <p:txBody>
          <a:bodyPr>
            <a:normAutofit/>
          </a:bodyPr>
          <a:lstStyle/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Famiglie eterosessuali					Famiglie omosessuali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3550DCB-13BF-4E9A-8260-16EA3E7D2114}"/>
              </a:ext>
            </a:extLst>
          </p:cNvPr>
          <p:cNvSpPr/>
          <p:nvPr/>
        </p:nvSpPr>
        <p:spPr>
          <a:xfrm>
            <a:off x="4271749" y="1460414"/>
            <a:ext cx="3232087" cy="1231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ORIENTAMENTO SESSUALE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DFEB317-6AB4-4D8B-840D-D31ED0CB9032}"/>
              </a:ext>
            </a:extLst>
          </p:cNvPr>
          <p:cNvCxnSpPr>
            <a:cxnSpLocks/>
          </p:cNvCxnSpPr>
          <p:nvPr/>
        </p:nvCxnSpPr>
        <p:spPr>
          <a:xfrm flipH="1">
            <a:off x="3245476" y="2691685"/>
            <a:ext cx="1616235" cy="772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9D49451-504B-41F0-8F69-E3FE307FCC87}"/>
              </a:ext>
            </a:extLst>
          </p:cNvPr>
          <p:cNvCxnSpPr>
            <a:cxnSpLocks/>
          </p:cNvCxnSpPr>
          <p:nvPr/>
        </p:nvCxnSpPr>
        <p:spPr>
          <a:xfrm>
            <a:off x="6606862" y="2691685"/>
            <a:ext cx="1687132" cy="772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11F3F70A-12AB-4B25-A56C-9899E233D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523" y="4141641"/>
            <a:ext cx="2498754" cy="181069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DE8241D-5871-405C-95C8-14C4099A88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9502" y="3983204"/>
            <a:ext cx="3111374" cy="2127565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629993" y="-25445"/>
            <a:ext cx="105156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/>
              <a:t>Le famiglie oggi</a:t>
            </a:r>
          </a:p>
        </p:txBody>
      </p:sp>
    </p:spTree>
    <p:extLst>
      <p:ext uri="{BB962C8B-B14F-4D97-AF65-F5344CB8AC3E}">
        <p14:creationId xmlns:p14="http://schemas.microsoft.com/office/powerpoint/2010/main" val="1830113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B316D1-F866-4342-B01F-9A03E7620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93" y="3499232"/>
            <a:ext cx="4072529" cy="6627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dirty="0"/>
              <a:t>Famiglie monoculturali					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1CE247F-8A7C-4382-A8A1-5F577F2DCE79}"/>
              </a:ext>
            </a:extLst>
          </p:cNvPr>
          <p:cNvSpPr/>
          <p:nvPr/>
        </p:nvSpPr>
        <p:spPr>
          <a:xfrm>
            <a:off x="4067153" y="1482127"/>
            <a:ext cx="3132499" cy="1176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APPARTENENZA CULTURALE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E997B113-382D-424E-80EC-3BBAC9712750}"/>
              </a:ext>
            </a:extLst>
          </p:cNvPr>
          <p:cNvCxnSpPr>
            <a:cxnSpLocks/>
          </p:cNvCxnSpPr>
          <p:nvPr/>
        </p:nvCxnSpPr>
        <p:spPr>
          <a:xfrm flipH="1">
            <a:off x="2562896" y="2659078"/>
            <a:ext cx="2498502" cy="61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3A46C342-0B47-4BCC-81D8-57AAA56548A5}"/>
              </a:ext>
            </a:extLst>
          </p:cNvPr>
          <p:cNvCxnSpPr>
            <a:cxnSpLocks/>
          </p:cNvCxnSpPr>
          <p:nvPr/>
        </p:nvCxnSpPr>
        <p:spPr>
          <a:xfrm>
            <a:off x="6096000" y="2659078"/>
            <a:ext cx="2403929" cy="61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BEEEB7-35E2-4A27-B359-4862DE732B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7964" y="3956840"/>
            <a:ext cx="3313568" cy="2091350"/>
          </a:xfrm>
          <a:prstGeom prst="rect">
            <a:avLst/>
          </a:prstGeom>
        </p:spPr>
      </p:pic>
      <p:sp>
        <p:nvSpPr>
          <p:cNvPr id="14" name="AutoShape 2" descr="Risultati immagini per coppia">
            <a:extLst>
              <a:ext uri="{FF2B5EF4-FFF2-40B4-BE49-F238E27FC236}">
                <a16:creationId xmlns:a16="http://schemas.microsoft.com/office/drawing/2014/main" id="{6C92590E-8699-41BF-AB02-AC3E68B1C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EFF188C-AB2B-4319-84B2-ADA4CBF56B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17" y="4039084"/>
            <a:ext cx="2752254" cy="1886892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29993" y="-25445"/>
            <a:ext cx="105156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/>
              <a:t>Le famiglie oggi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34B316D1-F866-4342-B01F-9A03E7620D4D}"/>
              </a:ext>
            </a:extLst>
          </p:cNvPr>
          <p:cNvSpPr txBox="1">
            <a:spLocks/>
          </p:cNvSpPr>
          <p:nvPr/>
        </p:nvSpPr>
        <p:spPr>
          <a:xfrm>
            <a:off x="7297964" y="3457795"/>
            <a:ext cx="3391279" cy="499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/>
              <a:t>Famiglie </a:t>
            </a:r>
            <a:r>
              <a:rPr lang="it-IT" sz="2400" dirty="0" err="1"/>
              <a:t>eteroculturali</a:t>
            </a:r>
            <a:r>
              <a:rPr lang="it-IT" sz="2400" dirty="0"/>
              <a:t>/miste</a:t>
            </a:r>
          </a:p>
        </p:txBody>
      </p:sp>
    </p:spTree>
    <p:extLst>
      <p:ext uri="{BB962C8B-B14F-4D97-AF65-F5344CB8AC3E}">
        <p14:creationId xmlns:p14="http://schemas.microsoft.com/office/powerpoint/2010/main" val="626336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/>
          <p:cNvSpPr txBox="1">
            <a:spLocks noChangeArrowheads="1"/>
          </p:cNvSpPr>
          <p:nvPr/>
        </p:nvSpPr>
        <p:spPr bwMode="auto">
          <a:xfrm flipH="1">
            <a:off x="5279665" y="3822597"/>
            <a:ext cx="44438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Sono generalmente consapevoli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 flipH="1">
            <a:off x="5279665" y="3328038"/>
            <a:ext cx="51445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Sono generalmente competenti </a:t>
            </a: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1068224" y="1418602"/>
            <a:ext cx="92745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/>
              <a:t>Famiglie che , a causa di eventi particolari, sono </a:t>
            </a:r>
            <a:r>
              <a:rPr lang="it-IT" altLang="it-IT" sz="2400" b="1" i="1" dirty="0"/>
              <a:t>momentaneamente deficitarie</a:t>
            </a:r>
            <a:r>
              <a:rPr lang="it-IT" altLang="it-IT" sz="2400" i="1" dirty="0"/>
              <a:t>, ma recuperabili in un arco di tempo adeguato alle esigenze evolutive dei bambini.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18743" y="324740"/>
            <a:ext cx="10328873" cy="96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/>
              <a:t>Le famiglie che accedono ai Servizi socio-sanitari 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58564E87-91F5-4739-B5BF-1DAD8928F53E}"/>
              </a:ext>
            </a:extLst>
          </p:cNvPr>
          <p:cNvSpPr/>
          <p:nvPr/>
        </p:nvSpPr>
        <p:spPr>
          <a:xfrm>
            <a:off x="1856851" y="3720662"/>
            <a:ext cx="2052998" cy="1032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1E360AB-784A-49FA-A968-7C59DA0BE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666" y="4838260"/>
            <a:ext cx="44791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Sono generalmente capaci di assumersi le responsabilità </a:t>
            </a:r>
          </a:p>
        </p:txBody>
      </p:sp>
    </p:spTree>
    <p:extLst>
      <p:ext uri="{BB962C8B-B14F-4D97-AF65-F5344CB8AC3E}">
        <p14:creationId xmlns:p14="http://schemas.microsoft.com/office/powerpoint/2010/main" val="44372316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8167" y="194494"/>
            <a:ext cx="10430933" cy="846667"/>
          </a:xfrm>
        </p:spPr>
        <p:txBody>
          <a:bodyPr>
            <a:normAutofit/>
          </a:bodyPr>
          <a:lstStyle/>
          <a:p>
            <a:r>
              <a:rPr lang="it-IT" sz="2800" b="1" dirty="0"/>
              <a:t>Rapporto spontaneo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410" y="1436021"/>
            <a:ext cx="4900286" cy="2582187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21" y="3121974"/>
            <a:ext cx="5436183" cy="25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5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0498" y="72790"/>
            <a:ext cx="8363272" cy="850106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Funzioni di aiuto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86658" y="1724480"/>
            <a:ext cx="8363272" cy="4029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Calibri" panose="020F0502020204030204" pitchFamily="34" charset="0"/>
              </a:rPr>
              <a:t>	Presenza di fattori di rischio (EVENTO)</a:t>
            </a:r>
          </a:p>
          <a:p>
            <a:pPr marL="0" indent="0">
              <a:buNone/>
            </a:pPr>
            <a:r>
              <a:rPr lang="it-IT" sz="2000" dirty="0">
                <a:latin typeface="Calibri" panose="020F0502020204030204" pitchFamily="34" charset="0"/>
              </a:rPr>
              <a:t>	e fattori di protezione (COMPETENZE)</a:t>
            </a:r>
          </a:p>
          <a:p>
            <a:pPr marL="0" indent="0">
              <a:buNone/>
            </a:pPr>
            <a:endParaRPr lang="it-IT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Calibri" panose="020F0502020204030204" pitchFamily="34" charset="0"/>
              </a:rPr>
              <a:t>	           Affiancamento alla famiglia</a:t>
            </a:r>
          </a:p>
          <a:p>
            <a:pPr marL="0" indent="0">
              <a:buNone/>
            </a:pPr>
            <a:r>
              <a:rPr lang="it-IT" sz="2000" dirty="0">
                <a:latin typeface="Calibri" panose="020F0502020204030204" pitchFamily="34" charset="0"/>
              </a:rPr>
              <a:t>	            con interventi di sostegno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378782" y="27863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73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650966" y="204017"/>
            <a:ext cx="10515600" cy="131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TUTELA dei</a:t>
            </a:r>
            <a:r>
              <a:rPr kumimoji="0" lang="it-IT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MINORI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5407585" y="2081060"/>
            <a:ext cx="5533697" cy="2460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Compiti dello Stato: </a:t>
            </a:r>
          </a:p>
          <a:p>
            <a:r>
              <a:rPr lang="it-IT" dirty="0"/>
              <a:t>tutelare , proteggere , salvaguardare i diritti, difendere,  assistere,  custodire </a:t>
            </a:r>
          </a:p>
        </p:txBody>
      </p:sp>
      <p:sp>
        <p:nvSpPr>
          <p:cNvPr id="4" name="Ovale 3"/>
          <p:cNvSpPr/>
          <p:nvPr/>
        </p:nvSpPr>
        <p:spPr>
          <a:xfrm>
            <a:off x="781982" y="2165744"/>
            <a:ext cx="5238205" cy="215537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Compiti della famiglia</a:t>
            </a:r>
          </a:p>
          <a:p>
            <a:r>
              <a:rPr lang="it-IT" dirty="0">
                <a:solidFill>
                  <a:schemeClr val="tx1"/>
                </a:solidFill>
              </a:rPr>
              <a:t>Art. 30 della Costituzione:</a:t>
            </a:r>
          </a:p>
          <a:p>
            <a:r>
              <a:rPr lang="it-IT" dirty="0">
                <a:solidFill>
                  <a:schemeClr val="tx1"/>
                </a:solidFill>
              </a:rPr>
              <a:t>«E’ dovere e diritto dei genitori mantenere, istruire ed educare i figli anche se nati fuori dal matrimonio» …..CON AMORE</a:t>
            </a:r>
          </a:p>
        </p:txBody>
      </p:sp>
    </p:spTree>
    <p:extLst>
      <p:ext uri="{BB962C8B-B14F-4D97-AF65-F5344CB8AC3E}">
        <p14:creationId xmlns:p14="http://schemas.microsoft.com/office/powerpoint/2010/main" val="3637861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66052" y="1255813"/>
            <a:ext cx="9500860" cy="23608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2000" b="1" dirty="0">
                <a:solidFill>
                  <a:prstClr val="black"/>
                </a:solidFill>
              </a:rPr>
              <a:t>Obiettivi:</a:t>
            </a:r>
            <a:endParaRPr lang="it-IT" sz="2000" dirty="0">
              <a:solidFill>
                <a:prstClr val="black"/>
              </a:solidFill>
            </a:endParaRPr>
          </a:p>
          <a:p>
            <a:pPr marL="0" lvl="0" indent="0">
              <a:buFont typeface="Wingdings" pitchFamily="2" charset="2"/>
              <a:buChar char="§"/>
            </a:pPr>
            <a:r>
              <a:rPr lang="it-IT" sz="2000" dirty="0">
                <a:solidFill>
                  <a:prstClr val="black"/>
                </a:solidFill>
              </a:rPr>
              <a:t>  la presa in carico del mondo del bambino</a:t>
            </a:r>
          </a:p>
          <a:p>
            <a:pPr marL="0" lvl="0" indent="0">
              <a:buFont typeface="Wingdings" pitchFamily="2" charset="2"/>
              <a:buChar char="§"/>
            </a:pPr>
            <a:r>
              <a:rPr lang="it-IT" sz="2000" dirty="0">
                <a:solidFill>
                  <a:prstClr val="black"/>
                </a:solidFill>
              </a:rPr>
              <a:t>  aiutare i genitori e i familiari a curare in modo adeguato i propri figli</a:t>
            </a:r>
          </a:p>
          <a:p>
            <a:pPr marL="0" lvl="0" indent="0">
              <a:buFont typeface="Wingdings" pitchFamily="2" charset="2"/>
              <a:buChar char="§"/>
            </a:pPr>
            <a:r>
              <a:rPr lang="it-IT" sz="2000" dirty="0">
                <a:solidFill>
                  <a:prstClr val="black"/>
                </a:solidFill>
              </a:rPr>
              <a:t>  proteggere, se possibile,  la relazione bambino-genitori</a:t>
            </a:r>
          </a:p>
          <a:p>
            <a:pPr marL="0" lvl="0" indent="0">
              <a:buFont typeface="Wingdings" pitchFamily="2" charset="2"/>
              <a:buChar char="§"/>
            </a:pPr>
            <a:r>
              <a:rPr lang="it-IT" sz="2000" dirty="0">
                <a:solidFill>
                  <a:prstClr val="black"/>
                </a:solidFill>
              </a:rPr>
              <a:t>  mettere sullo stesso piano il processo valutativo  il piano del sostegno e del rinforzi</a:t>
            </a:r>
          </a:p>
          <a:p>
            <a:pPr marL="0" lvl="0" indent="0">
              <a:buNone/>
            </a:pP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886165" y="120090"/>
            <a:ext cx="836327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/>
              <a:t>Funzione di aiuto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22172" y="4683676"/>
            <a:ext cx="5892282" cy="1294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possibile 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 instaura un rapporto di fiducia e trasparenza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famiglia è consapevole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217830" y="4699598"/>
            <a:ext cx="5892282" cy="1294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impossibile se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2000" dirty="0"/>
              <a:t> La famiglia è resistente e inconsapevole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ccia in giù 7"/>
          <p:cNvSpPr/>
          <p:nvPr/>
        </p:nvSpPr>
        <p:spPr>
          <a:xfrm rot="3248210">
            <a:off x="4185674" y="3421398"/>
            <a:ext cx="516369" cy="1228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 rot="18787759">
            <a:off x="7504352" y="3382728"/>
            <a:ext cx="516369" cy="1228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9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ABFFF4-7C97-4106-8585-DD51478C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75" y="235547"/>
            <a:ext cx="10583333" cy="778933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/>
              <a:t>Funzione di aiuto impossibile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AD894F-EE83-4173-8E9C-0172CD9AB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260902"/>
            <a:ext cx="104140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u="sng" dirty="0"/>
              <a:t>Paradosso</a:t>
            </a:r>
            <a:r>
              <a:rPr lang="it-IT" sz="2000" dirty="0"/>
              <a:t>: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 il bambino ha diritto di vivere nella sua famiglia</a:t>
            </a:r>
          </a:p>
          <a:p>
            <a:r>
              <a:rPr lang="it-IT" sz="2000" dirty="0"/>
              <a:t> il bambino ha diritto di avere genitori sufficientemente buoni</a:t>
            </a:r>
          </a:p>
          <a:p>
            <a:r>
              <a:rPr lang="it-IT" sz="2000" dirty="0"/>
              <a:t> i genitori non sono sufficientemente buoni</a:t>
            </a:r>
          </a:p>
          <a:p>
            <a:r>
              <a:rPr lang="it-IT" sz="2000" dirty="0"/>
              <a:t> i genitori sono neganti e recalcitranti e rifiutano</a:t>
            </a:r>
          </a:p>
          <a:p>
            <a:endParaRPr lang="it-IT" sz="2000" dirty="0"/>
          </a:p>
          <a:p>
            <a:pPr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			CHE FARE?</a:t>
            </a:r>
          </a:p>
          <a:p>
            <a:endParaRPr lang="it-IT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0939481-809D-48D0-A887-2B831425A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41267" y="4296832"/>
            <a:ext cx="1646767" cy="1519767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 rot="19687347">
            <a:off x="3280853" y="3891957"/>
            <a:ext cx="266450" cy="539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96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DB3DDC-87C4-4AE7-AD0F-F7ED4D76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45"/>
            <a:ext cx="10515600" cy="540729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Tipologia di famiglie/genitori resistenti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505A9C0F-DA87-44AA-A8E1-2D68524AB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265500"/>
              </p:ext>
            </p:extLst>
          </p:nvPr>
        </p:nvGraphicFramePr>
        <p:xfrm>
          <a:off x="1625427" y="1862138"/>
          <a:ext cx="8679975" cy="361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980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Accesso al servizio sociale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900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68712" y="247342"/>
            <a:ext cx="8219256" cy="706090"/>
          </a:xfrm>
        </p:spPr>
        <p:txBody>
          <a:bodyPr>
            <a:normAutofit/>
          </a:bodyPr>
          <a:lstStyle/>
          <a:p>
            <a:r>
              <a:rPr lang="it-IT" sz="2800" b="1" dirty="0"/>
              <a:t>Passaggio da funzione di aiuto a controllo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7372" y="1856581"/>
            <a:ext cx="8291264" cy="500141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2200" dirty="0">
                <a:solidFill>
                  <a:prstClr val="black"/>
                </a:solidFill>
                <a:latin typeface="Calibri"/>
              </a:rPr>
              <a:t>I servizi sociali o sanitari devono procedere ad una segnalazione all’Autorità Giudiziaria quando vengono a conoscenza di un pregiudizio grave o di un pericolo serio di pregiudizio relativi ad un minorenne, per rimuovere i quali  occorre un provvedimento giudiziario che incida sulla responsabilità dei genitori. 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2200" dirty="0">
              <a:solidFill>
                <a:prstClr val="black"/>
              </a:solidFill>
              <a:latin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2200" dirty="0">
              <a:solidFill>
                <a:prstClr val="black"/>
              </a:solidFill>
              <a:latin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2200" dirty="0">
              <a:solidFill>
                <a:prstClr val="black"/>
              </a:solidFill>
              <a:latin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2200" dirty="0">
              <a:solidFill>
                <a:prstClr val="black"/>
              </a:solidFill>
              <a:latin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2200" dirty="0">
                <a:solidFill>
                  <a:prstClr val="black"/>
                </a:solidFill>
                <a:latin typeface="Calibri"/>
              </a:rPr>
              <a:t>Se la situazione di pregiudizio è grave si provvede alla protezione del minore (art. 403 c.c.)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503499" y="3380282"/>
            <a:ext cx="556640" cy="789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890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671" y="1528547"/>
            <a:ext cx="7849737" cy="43434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30000"/>
              </a:lnSpc>
              <a:buNone/>
            </a:pPr>
            <a:r>
              <a:rPr lang="it-IT" sz="2000" b="1" dirty="0">
                <a:solidFill>
                  <a:prstClr val="black"/>
                </a:solidFill>
              </a:rPr>
              <a:t>La s</a:t>
            </a:r>
            <a:r>
              <a:rPr lang="it-IT" sz="2000" b="1" dirty="0"/>
              <a:t>egnalazione all’Autorità Giudiziaria avviene quando si è in presenza di  f</a:t>
            </a:r>
            <a:r>
              <a:rPr lang="it-IT" sz="2000" b="1" dirty="0">
                <a:solidFill>
                  <a:prstClr val="black"/>
                </a:solidFill>
              </a:rPr>
              <a:t>attori di rischio e in assenza di fattori di protezione: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endParaRPr lang="it-IT" altLang="it-IT" sz="2000" dirty="0"/>
          </a:p>
          <a:p>
            <a:pPr>
              <a:lnSpc>
                <a:spcPct val="130000"/>
              </a:lnSpc>
            </a:pPr>
            <a:r>
              <a:rPr lang="it-IT" altLang="it-IT" sz="2000" dirty="0"/>
              <a:t>il bambino si trova in una situazione di sofferenza tale da ipotizzare il rischio di un danno evolutivo;</a:t>
            </a:r>
          </a:p>
          <a:p>
            <a:pPr>
              <a:lnSpc>
                <a:spcPct val="130000"/>
              </a:lnSpc>
            </a:pPr>
            <a:r>
              <a:rPr lang="it-IT" altLang="it-IT" sz="2000" dirty="0"/>
              <a:t>la verificata connessione fra lo stato di sofferenza del bambino e il comportamento dei genitori; </a:t>
            </a:r>
          </a:p>
          <a:p>
            <a:pPr>
              <a:lnSpc>
                <a:spcPct val="130000"/>
              </a:lnSpc>
            </a:pPr>
            <a:r>
              <a:rPr lang="it-IT" altLang="it-IT" sz="2000" dirty="0"/>
              <a:t>la mancanza di consapevolezza dei genitori a fronte del disagio dei figli e il rifiuto ad ogni forma di aiuto finalizzato al superamento della condizione.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endParaRPr lang="it-IT" altLang="it-IT" sz="2000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704939" y="342874"/>
            <a:ext cx="8219256" cy="70609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Passaggio da funzione di aiuto a controllo</a:t>
            </a:r>
          </a:p>
        </p:txBody>
      </p:sp>
    </p:spTree>
    <p:extLst>
      <p:ext uri="{BB962C8B-B14F-4D97-AF65-F5344CB8AC3E}">
        <p14:creationId xmlns:p14="http://schemas.microsoft.com/office/powerpoint/2010/main" val="23913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9C949-7B10-4D4C-973A-C1B33F20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245" y="365120"/>
            <a:ext cx="10355510" cy="1094559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Tutela dei minori in senso stretto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DA8344B-31A7-4485-8DCF-8661685CA3C2}"/>
              </a:ext>
            </a:extLst>
          </p:cNvPr>
          <p:cNvSpPr/>
          <p:nvPr/>
        </p:nvSpPr>
        <p:spPr>
          <a:xfrm>
            <a:off x="3188857" y="1888237"/>
            <a:ext cx="5654891" cy="2806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/>
              <a:t> Assunzione di responsabilità  da parte di Istituzioni dello Stato in sostituzione di genitori incapaci o assenti </a:t>
            </a:r>
            <a:r>
              <a:rPr lang="it-IT" sz="2200" b="1" dirty="0"/>
              <a:t>RAPPORTO COATTO  </a:t>
            </a:r>
          </a:p>
        </p:txBody>
      </p:sp>
    </p:spTree>
    <p:extLst>
      <p:ext uri="{BB962C8B-B14F-4D97-AF65-F5344CB8AC3E}">
        <p14:creationId xmlns:p14="http://schemas.microsoft.com/office/powerpoint/2010/main" val="2633759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45522"/>
            <a:ext cx="10515600" cy="8393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altLang="it-IT" sz="2800" b="1" dirty="0"/>
              <a:t>Il Sistema dei Servizi Sociali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3914" y="1363141"/>
            <a:ext cx="9085722" cy="51493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altLang="it-IT" sz="2200" dirty="0"/>
              <a:t>Il DPR 616/77 e la legge n.328/2000 attribuiscono al Comune compiti di tutela.</a:t>
            </a:r>
          </a:p>
          <a:p>
            <a:pPr marL="0" indent="0">
              <a:buNone/>
              <a:defRPr/>
            </a:pPr>
            <a:endParaRPr lang="it-IT" altLang="it-IT" sz="22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it-IT" altLang="it-IT" sz="22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it-IT" altLang="it-IT" sz="2200" dirty="0">
                <a:solidFill>
                  <a:srgbClr val="000000"/>
                </a:solidFill>
              </a:rPr>
              <a:t>Il Comune può delegare diversi soggetti tanto che  </a:t>
            </a:r>
            <a:r>
              <a:rPr lang="it-IT" altLang="it-IT" sz="2200" dirty="0"/>
              <a:t>l’organizzazione dei servizi è disomogenea e variegata. </a:t>
            </a:r>
          </a:p>
          <a:p>
            <a:pPr marL="0" indent="0">
              <a:buNone/>
              <a:defRPr/>
            </a:pPr>
            <a:endParaRPr lang="it-IT" altLang="it-IT" sz="2200" dirty="0"/>
          </a:p>
          <a:p>
            <a:pPr marL="0" indent="0">
              <a:buNone/>
              <a:defRPr/>
            </a:pPr>
            <a:endParaRPr lang="it-IT" altLang="it-IT" sz="2200" dirty="0"/>
          </a:p>
          <a:p>
            <a:pPr marL="0" indent="0">
              <a:buNone/>
              <a:defRPr/>
            </a:pPr>
            <a:r>
              <a:rPr lang="it-IT" altLang="it-IT" sz="2200" dirty="0"/>
              <a:t>Ad esempio:</a:t>
            </a:r>
          </a:p>
          <a:p>
            <a:pPr marL="0" indent="0">
              <a:buNone/>
              <a:defRPr/>
            </a:pPr>
            <a:r>
              <a:rPr lang="it-IT" altLang="it-IT" sz="2200" dirty="0"/>
              <a:t>ASP, Aziende Servizi alla Persona delegate dai Comuni</a:t>
            </a:r>
          </a:p>
          <a:p>
            <a:pPr marL="0" indent="0">
              <a:buNone/>
              <a:defRPr/>
            </a:pPr>
            <a:r>
              <a:rPr lang="it-IT" altLang="it-IT" sz="2200" dirty="0"/>
              <a:t>ASC, Aziende Speciali Consortili</a:t>
            </a:r>
          </a:p>
          <a:p>
            <a:pPr marL="0" indent="0">
              <a:buNone/>
              <a:defRPr/>
            </a:pPr>
            <a:r>
              <a:rPr lang="it-IT" altLang="it-IT" sz="2200" dirty="0"/>
              <a:t>Servizi Socio-Sanitari</a:t>
            </a:r>
          </a:p>
          <a:p>
            <a:pPr>
              <a:defRPr/>
            </a:pPr>
            <a:endParaRPr lang="it-IT" altLang="it-IT" sz="2200" dirty="0"/>
          </a:p>
          <a:p>
            <a:pPr marL="0" indent="0">
              <a:buClr>
                <a:srgbClr val="C00000"/>
              </a:buClr>
              <a:buNone/>
              <a:defRPr/>
            </a:pPr>
            <a:endParaRPr lang="it-IT" altLang="it-IT" sz="2200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631F6476-91C6-408D-A4A2-FF96DB171598}"/>
              </a:ext>
            </a:extLst>
          </p:cNvPr>
          <p:cNvSpPr/>
          <p:nvPr/>
        </p:nvSpPr>
        <p:spPr>
          <a:xfrm>
            <a:off x="5498416" y="1799763"/>
            <a:ext cx="438359" cy="775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CA525BDC-C2CE-4F9A-BFFA-8B89114FEE8F}"/>
              </a:ext>
            </a:extLst>
          </p:cNvPr>
          <p:cNvSpPr/>
          <p:nvPr/>
        </p:nvSpPr>
        <p:spPr>
          <a:xfrm>
            <a:off x="5498416" y="3380239"/>
            <a:ext cx="438359" cy="775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3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44" y="274638"/>
            <a:ext cx="8219256" cy="92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2800" b="1" dirty="0"/>
              <a:t>La Rete di protezione del minore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555364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it-IT" sz="2000" dirty="0">
                <a:latin typeface="Calibri" panose="020F0502020204030204" pitchFamily="34" charset="0"/>
              </a:rPr>
              <a:t>E’ formata da:</a:t>
            </a:r>
          </a:p>
          <a:p>
            <a:pPr marL="457200" lvl="1" indent="0">
              <a:buNone/>
            </a:pPr>
            <a:endParaRPr lang="it-IT" sz="2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it-IT" sz="2000" dirty="0">
                <a:latin typeface="Calibri" panose="020F0502020204030204" pitchFamily="34" charset="0"/>
              </a:rPr>
              <a:t>  Il sistema dei Servizi Sociali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sz="2000" dirty="0">
                <a:latin typeface="Calibri" panose="020F0502020204030204" pitchFamily="34" charset="0"/>
              </a:rPr>
              <a:t>  Il sistema dei Servizi Sanitari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sz="2000" dirty="0">
                <a:latin typeface="Calibri" panose="020F0502020204030204" pitchFamily="34" charset="0"/>
              </a:rPr>
              <a:t>  Il sistema delle Forze dell’Ordine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sz="2000" dirty="0">
                <a:latin typeface="Calibri" panose="020F0502020204030204" pitchFamily="34" charset="0"/>
              </a:rPr>
              <a:t>  Il sistema Scolastico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sz="2000" dirty="0">
                <a:latin typeface="Calibri" panose="020F0502020204030204" pitchFamily="34" charset="0"/>
              </a:rPr>
              <a:t>  Il sistema della Magistratura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sz="2000" dirty="0">
                <a:latin typeface="Calibri" panose="020F0502020204030204" pitchFamily="34" charset="0"/>
              </a:rPr>
              <a:t>  La/il garante per l’infanzia e l’adolescenza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sz="2000" dirty="0">
                <a:latin typeface="Calibri" panose="020F0502020204030204" pitchFamily="34" charset="0"/>
              </a:rPr>
              <a:t>  Le comunità educative e le reti sociali</a:t>
            </a:r>
          </a:p>
          <a:p>
            <a:pPr marL="0" indent="0">
              <a:buNone/>
            </a:pPr>
            <a:endParaRPr lang="it-IT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Calibri" panose="020F0502020204030204" pitchFamily="34" charset="0"/>
              </a:rPr>
              <a:t>Ogni sistema influenza l’altro e ne è influenzato</a:t>
            </a:r>
          </a:p>
        </p:txBody>
      </p:sp>
    </p:spTree>
    <p:extLst>
      <p:ext uri="{BB962C8B-B14F-4D97-AF65-F5344CB8AC3E}">
        <p14:creationId xmlns:p14="http://schemas.microsoft.com/office/powerpoint/2010/main" val="2509352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7838" y="365126"/>
            <a:ext cx="10735962" cy="656366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.. e il suo percorso di tutela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785350"/>
              </p:ext>
            </p:extLst>
          </p:nvPr>
        </p:nvGraphicFramePr>
        <p:xfrm>
          <a:off x="839788" y="1405719"/>
          <a:ext cx="10610684" cy="472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47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648602" y="977462"/>
            <a:ext cx="6649289" cy="2215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COMPITO DELLO STATO</a:t>
            </a:r>
          </a:p>
        </p:txBody>
      </p:sp>
      <p:cxnSp>
        <p:nvCxnSpPr>
          <p:cNvPr id="7" name="Connettore 2 6"/>
          <p:cNvCxnSpPr>
            <a:cxnSpLocks/>
            <a:stCxn id="4" idx="3"/>
          </p:cNvCxnSpPr>
          <p:nvPr/>
        </p:nvCxnSpPr>
        <p:spPr>
          <a:xfrm flipH="1">
            <a:off x="2304665" y="2868445"/>
            <a:ext cx="1317704" cy="12141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837661" y="4082603"/>
            <a:ext cx="3249323" cy="543397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/>
              <a:t>Politiche scolastiche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5981898" y="3192886"/>
            <a:ext cx="1" cy="8897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/>
          <p:cNvSpPr txBox="1">
            <a:spLocks/>
          </p:cNvSpPr>
          <p:nvPr/>
        </p:nvSpPr>
        <p:spPr>
          <a:xfrm>
            <a:off x="4338571" y="4172160"/>
            <a:ext cx="3249323" cy="543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/>
              <a:t>Politiche economiche e del lavoro</a:t>
            </a:r>
          </a:p>
        </p:txBody>
      </p:sp>
      <p:cxnSp>
        <p:nvCxnSpPr>
          <p:cNvPr id="12" name="Connettore 2 11"/>
          <p:cNvCxnSpPr>
            <a:cxnSpLocks/>
            <a:stCxn id="4" idx="5"/>
            <a:endCxn id="13" idx="0"/>
          </p:cNvCxnSpPr>
          <p:nvPr/>
        </p:nvCxnSpPr>
        <p:spPr>
          <a:xfrm>
            <a:off x="8324124" y="2868445"/>
            <a:ext cx="1281683" cy="11958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>
          <a:xfrm>
            <a:off x="7981145" y="4064255"/>
            <a:ext cx="3249323" cy="543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/>
              <a:t>Politiche urbanistiche</a:t>
            </a:r>
          </a:p>
        </p:txBody>
      </p:sp>
      <p:graphicFrame>
        <p:nvGraphicFramePr>
          <p:cNvPr id="19" name="Diagramma 18"/>
          <p:cNvGraphicFramePr/>
          <p:nvPr>
            <p:extLst>
              <p:ext uri="{D42A27DB-BD31-4B8C-83A1-F6EECF244321}">
                <p14:modId xmlns:p14="http://schemas.microsoft.com/office/powerpoint/2010/main" val="2536625185"/>
              </p:ext>
            </p:extLst>
          </p:nvPr>
        </p:nvGraphicFramePr>
        <p:xfrm>
          <a:off x="1304144" y="5083869"/>
          <a:ext cx="9803567" cy="879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634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7488" y="404813"/>
            <a:ext cx="9620962" cy="792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2800" b="1" dirty="0"/>
              <a:t>Il sistema di protezione e la metafora della bicicletta </a:t>
            </a:r>
          </a:p>
        </p:txBody>
      </p:sp>
      <p:sp>
        <p:nvSpPr>
          <p:cNvPr id="3" name="Segnaposto contenuto 2">
            <a:extLst/>
          </p:cNvPr>
          <p:cNvSpPr>
            <a:spLocks noGrp="1"/>
          </p:cNvSpPr>
          <p:nvPr>
            <p:ph idx="1"/>
          </p:nvPr>
        </p:nvSpPr>
        <p:spPr>
          <a:xfrm>
            <a:off x="1033404" y="1471559"/>
            <a:ext cx="8997701" cy="590916"/>
          </a:xfrm>
        </p:spPr>
        <p:txBody>
          <a:bodyPr>
            <a:normAutofit fontScale="92500"/>
          </a:bodyPr>
          <a:lstStyle/>
          <a:p>
            <a:pPr marL="82296" indent="0">
              <a:buNone/>
              <a:defRPr/>
            </a:pPr>
            <a:r>
              <a:rPr lang="it-IT" sz="2200" dirty="0"/>
              <a:t>Luigi </a:t>
            </a:r>
            <a:r>
              <a:rPr lang="it-IT" sz="2200" dirty="0" err="1"/>
              <a:t>Fadiga</a:t>
            </a:r>
            <a:r>
              <a:rPr lang="it-IT" sz="2200" dirty="0"/>
              <a:t>, uno dei padri fondatori del diritto minorile, ha usato questa metafora:</a:t>
            </a:r>
          </a:p>
          <a:p>
            <a:pPr marL="82296" indent="0">
              <a:buNone/>
              <a:defRPr/>
            </a:pPr>
            <a:endParaRPr lang="it-IT" sz="2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FC85CF-264F-40B8-B967-196CAFB63C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2259" y="1846176"/>
            <a:ext cx="2569925" cy="19928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1F705DD-0D0B-4FAE-96A6-F7A74B86D3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404" y="2255775"/>
            <a:ext cx="2944205" cy="1326735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B3FC875-1617-4684-ABF5-B752B75438C7}"/>
              </a:ext>
            </a:extLst>
          </p:cNvPr>
          <p:cNvSpPr txBox="1">
            <a:spLocks/>
          </p:cNvSpPr>
          <p:nvPr/>
        </p:nvSpPr>
        <p:spPr>
          <a:xfrm>
            <a:off x="485219" y="5358380"/>
            <a:ext cx="5911032" cy="107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buFont typeface="Wingdings" panose="05000000000000000000" pitchFamily="2" charset="2"/>
              <a:buChar char="Ø"/>
              <a:defRPr/>
            </a:pPr>
            <a:r>
              <a:rPr lang="it-IT" sz="2200" dirty="0"/>
              <a:t>Servizio sociale (DPR 616/77 e successive leggi)</a:t>
            </a:r>
          </a:p>
          <a:p>
            <a:pPr marL="365760" indent="-283464">
              <a:buFont typeface="Wingdings" panose="05000000000000000000" pitchFamily="2" charset="2"/>
              <a:buChar char="Ø"/>
              <a:defRPr/>
            </a:pPr>
            <a:r>
              <a:rPr lang="it-IT" sz="2200" dirty="0"/>
              <a:t>Organi della giustizia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1CE8D1E-7FFB-483C-95A4-8374F2B6F19C}"/>
              </a:ext>
            </a:extLst>
          </p:cNvPr>
          <p:cNvSpPr txBox="1">
            <a:spLocks/>
          </p:cNvSpPr>
          <p:nvPr/>
        </p:nvSpPr>
        <p:spPr>
          <a:xfrm>
            <a:off x="6545653" y="3690163"/>
            <a:ext cx="4873811" cy="792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anose="020B0604020202020204" pitchFamily="34" charset="0"/>
              <a:buNone/>
              <a:defRPr/>
            </a:pPr>
            <a:r>
              <a:rPr lang="it-IT" sz="2200" dirty="0"/>
              <a:t>Manubrio, Telaio, Freni, Catena, Sellino, </a:t>
            </a:r>
          </a:p>
          <a:p>
            <a:pPr marL="82296" indent="0" algn="ctr">
              <a:buFont typeface="Arial" panose="020B0604020202020204" pitchFamily="34" charset="0"/>
              <a:buNone/>
              <a:defRPr/>
            </a:pPr>
            <a:r>
              <a:rPr lang="it-IT" sz="2200" dirty="0"/>
              <a:t>Campanello, Pedali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1C7F360D-1EC5-4664-9F32-10E1D879F63C}"/>
              </a:ext>
            </a:extLst>
          </p:cNvPr>
          <p:cNvSpPr txBox="1">
            <a:spLocks/>
          </p:cNvSpPr>
          <p:nvPr/>
        </p:nvSpPr>
        <p:spPr>
          <a:xfrm>
            <a:off x="7967212" y="5347826"/>
            <a:ext cx="2855463" cy="53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it-IT" sz="2200" dirty="0"/>
              <a:t>la rete dei servizi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6D4EA0C-BDE4-4ADA-A8BA-7B0526A4BC3E}"/>
              </a:ext>
            </a:extLst>
          </p:cNvPr>
          <p:cNvSpPr txBox="1">
            <a:spLocks/>
          </p:cNvSpPr>
          <p:nvPr/>
        </p:nvSpPr>
        <p:spPr>
          <a:xfrm>
            <a:off x="323705" y="3838345"/>
            <a:ext cx="4067461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anose="020B0604020202020204" pitchFamily="34" charset="0"/>
              <a:buNone/>
              <a:defRPr/>
            </a:pPr>
            <a:r>
              <a:rPr lang="it-IT" sz="2200" dirty="0"/>
              <a:t>Le due ruote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79B74402-B1C0-483A-A3E9-FC6F05AF4993}"/>
              </a:ext>
            </a:extLst>
          </p:cNvPr>
          <p:cNvSpPr/>
          <p:nvPr/>
        </p:nvSpPr>
        <p:spPr>
          <a:xfrm>
            <a:off x="2211912" y="4538114"/>
            <a:ext cx="291046" cy="570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433D51E3-E967-4F4B-967C-1E85E7DB1C2B}"/>
              </a:ext>
            </a:extLst>
          </p:cNvPr>
          <p:cNvSpPr/>
          <p:nvPr/>
        </p:nvSpPr>
        <p:spPr>
          <a:xfrm>
            <a:off x="8837035" y="4538114"/>
            <a:ext cx="291046" cy="570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314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7119" y="146762"/>
            <a:ext cx="10747049" cy="7714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2800" b="1" dirty="0"/>
              <a:t>Chi guida la bicicletta?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95220" y="3907400"/>
            <a:ext cx="3279398" cy="1685458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290736A-6DA9-4FAA-84EF-8C3206C05B09}"/>
              </a:ext>
            </a:extLst>
          </p:cNvPr>
          <p:cNvSpPr txBox="1">
            <a:spLocks/>
          </p:cNvSpPr>
          <p:nvPr/>
        </p:nvSpPr>
        <p:spPr>
          <a:xfrm>
            <a:off x="4162567" y="3559659"/>
            <a:ext cx="3016155" cy="505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FF0000"/>
                </a:solidFill>
              </a:rPr>
              <a:t>gli OPERATORI</a:t>
            </a:r>
          </a:p>
        </p:txBody>
      </p:sp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C4F8EC3B-CE7C-4A8B-93F3-CF8CEFE06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7161" y="1499907"/>
            <a:ext cx="2567457" cy="1825813"/>
          </a:xfrm>
          <a:prstGeom prst="rect">
            <a:avLst/>
          </a:prstGeom>
        </p:spPr>
      </p:pic>
      <p:pic>
        <p:nvPicPr>
          <p:cNvPr id="7" name="Segnaposto contenuto 3">
            <a:extLst>
              <a:ext uri="{FF2B5EF4-FFF2-40B4-BE49-F238E27FC236}">
                <a16:creationId xmlns:a16="http://schemas.microsoft.com/office/drawing/2014/main" id="{5589A0EB-9E95-4045-892C-3C9869B6E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2567" y="4750129"/>
            <a:ext cx="3041764" cy="2027843"/>
          </a:xfrm>
          <a:prstGeom prst="rect">
            <a:avLst/>
          </a:prstGeom>
        </p:spPr>
      </p:pic>
      <p:pic>
        <p:nvPicPr>
          <p:cNvPr id="8" name="Segnaposto contenuto 6">
            <a:extLst>
              <a:ext uri="{FF2B5EF4-FFF2-40B4-BE49-F238E27FC236}">
                <a16:creationId xmlns:a16="http://schemas.microsoft.com/office/drawing/2014/main" id="{F5F6383B-6FC3-4FA7-9B9D-A6C51AD500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508" y="3924441"/>
            <a:ext cx="3016155" cy="2027842"/>
          </a:xfrm>
          <a:prstGeom prst="rect">
            <a:avLst/>
          </a:prstGeom>
        </p:spPr>
      </p:pic>
      <p:pic>
        <p:nvPicPr>
          <p:cNvPr id="9" name="Segnaposto contenuto 3">
            <a:extLst>
              <a:ext uri="{FF2B5EF4-FFF2-40B4-BE49-F238E27FC236}">
                <a16:creationId xmlns:a16="http://schemas.microsoft.com/office/drawing/2014/main" id="{4A7D6AE5-C90F-4C24-A8DE-815C7E6D30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03" y="1736961"/>
            <a:ext cx="2792556" cy="1822698"/>
          </a:xfrm>
          <a:prstGeom prst="rect">
            <a:avLst/>
          </a:prstGeom>
        </p:spPr>
      </p:pic>
      <p:pic>
        <p:nvPicPr>
          <p:cNvPr id="10" name="Segnaposto contenuto 3">
            <a:extLst>
              <a:ext uri="{FF2B5EF4-FFF2-40B4-BE49-F238E27FC236}">
                <a16:creationId xmlns:a16="http://schemas.microsoft.com/office/drawing/2014/main" id="{527A4F13-60F8-4B8F-9B72-16BC56E24E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6914" y="979435"/>
            <a:ext cx="2567457" cy="19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6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7119" y="146762"/>
            <a:ext cx="10747049" cy="7714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2800" b="1" dirty="0"/>
              <a:t>Chi guida la bicicletta?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290736A-6DA9-4FAA-84EF-8C3206C05B09}"/>
              </a:ext>
            </a:extLst>
          </p:cNvPr>
          <p:cNvSpPr txBox="1">
            <a:spLocks/>
          </p:cNvSpPr>
          <p:nvPr/>
        </p:nvSpPr>
        <p:spPr>
          <a:xfrm>
            <a:off x="4162567" y="3559659"/>
            <a:ext cx="3016155" cy="505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FF0000"/>
                </a:solidFill>
              </a:rPr>
              <a:t>gli OPERATORI</a:t>
            </a:r>
          </a:p>
        </p:txBody>
      </p:sp>
      <p:pic>
        <p:nvPicPr>
          <p:cNvPr id="12" name="Segnaposto contenuto 3">
            <a:extLst>
              <a:ext uri="{FF2B5EF4-FFF2-40B4-BE49-F238E27FC236}">
                <a16:creationId xmlns:a16="http://schemas.microsoft.com/office/drawing/2014/main" id="{9F10FF8C-E953-40F3-AF22-14292BB68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19" y="2243181"/>
            <a:ext cx="3221138" cy="1977704"/>
          </a:xfrm>
          <a:prstGeom prst="rect">
            <a:avLst/>
          </a:prstGeom>
        </p:spPr>
      </p:pic>
      <p:pic>
        <p:nvPicPr>
          <p:cNvPr id="13" name="Segnaposto contenuto 3">
            <a:extLst>
              <a:ext uri="{FF2B5EF4-FFF2-40B4-BE49-F238E27FC236}">
                <a16:creationId xmlns:a16="http://schemas.microsoft.com/office/drawing/2014/main" id="{655A2654-23B9-43D7-B4B8-9796C970BE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8701" y="1071890"/>
            <a:ext cx="3753984" cy="2041174"/>
          </a:xfrm>
          <a:prstGeom prst="rect">
            <a:avLst/>
          </a:prstGeom>
        </p:spPr>
      </p:pic>
      <p:pic>
        <p:nvPicPr>
          <p:cNvPr id="14" name="Segnaposto contenuto 3">
            <a:extLst>
              <a:ext uri="{FF2B5EF4-FFF2-40B4-BE49-F238E27FC236}">
                <a16:creationId xmlns:a16="http://schemas.microsoft.com/office/drawing/2014/main" id="{3FEAE24B-3441-404D-92E5-81E83DA055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1867" y="3232033"/>
            <a:ext cx="4115655" cy="1845862"/>
          </a:xfrm>
          <a:prstGeom prst="rect">
            <a:avLst/>
          </a:prstGeom>
        </p:spPr>
      </p:pic>
      <p:pic>
        <p:nvPicPr>
          <p:cNvPr id="15" name="Segnaposto contenuto 3">
            <a:extLst>
              <a:ext uri="{FF2B5EF4-FFF2-40B4-BE49-F238E27FC236}">
                <a16:creationId xmlns:a16="http://schemas.microsoft.com/office/drawing/2014/main" id="{36F867EB-CEA3-4A40-A533-2129DE1280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8700" y="4472590"/>
            <a:ext cx="3753985" cy="22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10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F4189-66F9-42AB-B8F0-97DE8BEC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66" y="248301"/>
            <a:ext cx="10601770" cy="86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2800" b="1" dirty="0"/>
              <a:t>Ma la strada chi la indica? La legge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E3876D-1A17-4BC7-8999-98F99E826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200" y="1655843"/>
            <a:ext cx="9120531" cy="39124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t-IT" sz="2000" dirty="0"/>
              <a:t>  Fonti Internazionali: La Convenzione di New York ed altre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dirty="0"/>
              <a:t>  Fonti Europee: Convenzione europea sull’esercizio dei diritti dei minori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dirty="0"/>
              <a:t>  Fonti Nazionali: Costituzione, Codice Civile, la L. n. 405/1975 (C.F.), L. n.184/ 1983 (adozione), L. n.154 del 4 aprile 2001 ( misure contro la violenza), L. n.54 dell’8 febbraio 2006 (affidamento condiviso),</a:t>
            </a:r>
            <a:r>
              <a:rPr lang="it-IT" sz="2000" b="1" dirty="0"/>
              <a:t> </a:t>
            </a:r>
            <a:r>
              <a:rPr lang="it-IT" sz="2000" dirty="0"/>
              <a:t>L. n. 219/2012</a:t>
            </a:r>
            <a:r>
              <a:rPr lang="it-IT" sz="2000" b="1" dirty="0"/>
              <a:t> </a:t>
            </a:r>
            <a:r>
              <a:rPr lang="it-IT" sz="2000" dirty="0"/>
              <a:t>(riconoscimento dei figli naturali), insieme al </a:t>
            </a:r>
            <a:r>
              <a:rPr lang="it-IT" sz="2000" dirty="0" err="1"/>
              <a:t>d.lgs.n</a:t>
            </a:r>
            <a:r>
              <a:rPr lang="it-IT" sz="2000" dirty="0"/>
              <a:t>. 154/2013, L. n 173/2015 (continuità affettiva), L. n. 76/2016 (unione civile tra persone dello stesso sesso).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dirty="0"/>
              <a:t>  Leggi e delibere regionali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dirty="0"/>
              <a:t>  Leggi e Regolamenti comunali</a:t>
            </a:r>
          </a:p>
        </p:txBody>
      </p:sp>
    </p:spTree>
    <p:extLst>
      <p:ext uri="{BB962C8B-B14F-4D97-AF65-F5344CB8AC3E}">
        <p14:creationId xmlns:p14="http://schemas.microsoft.com/office/powerpoint/2010/main" val="1171367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3B08FF-A15A-499C-818E-38787BF3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05" y="245201"/>
            <a:ext cx="10755595" cy="8716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2800" b="1" dirty="0"/>
              <a:t> La strada, la bicicletta, gli operatori e le sfide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7BD9151-51B6-4CF5-AF08-AE82C442A2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329081"/>
              </p:ext>
            </p:extLst>
          </p:nvPr>
        </p:nvGraphicFramePr>
        <p:xfrm>
          <a:off x="334820" y="1116872"/>
          <a:ext cx="10610684" cy="472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A8FE789-7F80-4D0C-8470-955D8CDFBA41}"/>
              </a:ext>
            </a:extLst>
          </p:cNvPr>
          <p:cNvSpPr txBox="1">
            <a:spLocks/>
          </p:cNvSpPr>
          <p:nvPr/>
        </p:nvSpPr>
        <p:spPr>
          <a:xfrm>
            <a:off x="1451212" y="6184680"/>
            <a:ext cx="10516312" cy="428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it-IT" sz="2000" dirty="0"/>
              <a:t>Quando il proprio mandato professionale entra in contrasto con il mandato istituzionale?</a:t>
            </a:r>
          </a:p>
        </p:txBody>
      </p:sp>
    </p:spTree>
    <p:extLst>
      <p:ext uri="{BB962C8B-B14F-4D97-AF65-F5344CB8AC3E}">
        <p14:creationId xmlns:p14="http://schemas.microsoft.com/office/powerpoint/2010/main" val="1846457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E603E-205E-4895-8870-CE27643C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21" y="321806"/>
            <a:ext cx="10515600" cy="553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2800" b="1" dirty="0"/>
              <a:t>Sfide per i servizi sociali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134BC1B-6413-4EFB-A526-BF01A8463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690" y="1581654"/>
            <a:ext cx="4605630" cy="280074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08F7B2B-00AA-4FDF-B183-2970D722858E}"/>
              </a:ext>
            </a:extLst>
          </p:cNvPr>
          <p:cNvSpPr/>
          <p:nvPr/>
        </p:nvSpPr>
        <p:spPr>
          <a:xfrm>
            <a:off x="5423008" y="1520076"/>
            <a:ext cx="57545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Disegno di legge sull’affido condiviso a  modifica della L.n.54/2006. </a:t>
            </a:r>
            <a:r>
              <a:rPr lang="it-IT" dirty="0">
                <a:solidFill>
                  <a:srgbClr val="0A0A0A"/>
                </a:solidFill>
              </a:rPr>
              <a:t>Il </a:t>
            </a:r>
            <a:r>
              <a:rPr lang="it-IT" dirty="0" err="1">
                <a:solidFill>
                  <a:srgbClr val="0A0A0A"/>
                </a:solidFill>
              </a:rPr>
              <a:t>ddl</a:t>
            </a:r>
            <a:r>
              <a:rPr lang="it-IT" dirty="0">
                <a:solidFill>
                  <a:srgbClr val="0A0A0A"/>
                </a:solidFill>
              </a:rPr>
              <a:t>  proposto dal senatore </a:t>
            </a:r>
            <a:r>
              <a:rPr lang="it-IT" dirty="0" err="1">
                <a:solidFill>
                  <a:srgbClr val="0A0A0A"/>
                </a:solidFill>
              </a:rPr>
              <a:t>Pillon</a:t>
            </a:r>
            <a:r>
              <a:rPr lang="it-IT" dirty="0">
                <a:solidFill>
                  <a:srgbClr val="0A0A0A"/>
                </a:solidFill>
              </a:rPr>
              <a:t>  introduce la “bigenitorialità perfetta”: ossia doppio domicilio, il tempo equamente diviso tra madre e padre. Prevede la  </a:t>
            </a:r>
            <a:r>
              <a:rPr lang="it-IT" dirty="0"/>
              <a:t>modifica dell'art. 572 del c.p. sui "maltrattamenti in famiglia o verso i fanciulli". Secondo le nuove norme i maltrattamenti debbono essere "sistematici" per essere riconosciuti come tali e le pene oggi previste con la reclusione abbassate; cancella l'assegno di mantenimento e lo sostituisce con il mantenimento diretto.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54A66F3-6D21-4CF6-9B93-620E07196E08}"/>
              </a:ext>
            </a:extLst>
          </p:cNvPr>
          <p:cNvSpPr/>
          <p:nvPr/>
        </p:nvSpPr>
        <p:spPr>
          <a:xfrm>
            <a:off x="7062283" y="5337924"/>
            <a:ext cx="2334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Visione adultocentrica.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EB90D9CB-537D-4375-9277-22ED942013BE}"/>
              </a:ext>
            </a:extLst>
          </p:cNvPr>
          <p:cNvSpPr/>
          <p:nvPr/>
        </p:nvSpPr>
        <p:spPr>
          <a:xfrm>
            <a:off x="7938448" y="4457091"/>
            <a:ext cx="291046" cy="570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544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387BA2-064A-4965-8468-6401AC88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53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it-IT" sz="2200" dirty="0"/>
            </a:br>
            <a:br>
              <a:rPr lang="it-IT" sz="2200" dirty="0"/>
            </a:br>
            <a:r>
              <a:rPr lang="it-IT" sz="2200" dirty="0"/>
              <a:t>La garante per l'infanzia: "A Lodi calpestati i diritti dei bambini stranieri, fateli tornare a mensa"</a:t>
            </a:r>
            <a:br>
              <a:rPr lang="it-IT" sz="2200" dirty="0"/>
            </a:br>
            <a:br>
              <a:rPr lang="it-IT" sz="2200" dirty="0"/>
            </a:br>
            <a:endParaRPr lang="it-IT" sz="2200" dirty="0"/>
          </a:p>
        </p:txBody>
      </p:sp>
      <p:pic>
        <p:nvPicPr>
          <p:cNvPr id="1026" name="Picture 2" descr="Risultati immagini per la garante per l'infanzia e la mensa di Lodi">
            <a:extLst>
              <a:ext uri="{FF2B5EF4-FFF2-40B4-BE49-F238E27FC236}">
                <a16:creationId xmlns:a16="http://schemas.microsoft.com/office/drawing/2014/main" id="{719BC12C-6D6F-497E-8BBE-C9649A975F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7" y="2543123"/>
            <a:ext cx="4832200" cy="31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C1CE8208-E25E-46EA-B848-BFC146B7F6E0}"/>
              </a:ext>
            </a:extLst>
          </p:cNvPr>
          <p:cNvSpPr txBox="1">
            <a:spLocks/>
          </p:cNvSpPr>
          <p:nvPr/>
        </p:nvSpPr>
        <p:spPr>
          <a:xfrm>
            <a:off x="769121" y="321806"/>
            <a:ext cx="10515600" cy="553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/>
              <a:t>Sfide per i servizi sociali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545805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577730-6D6C-4D8F-9CD4-F2026258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BE023F-947E-446E-9FAD-D35A95B4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3657600" lvl="8" indent="0">
              <a:buNone/>
            </a:pPr>
            <a:r>
              <a:rPr lang="it-IT" sz="8000" dirty="0"/>
              <a:t>Grazie </a:t>
            </a:r>
          </a:p>
        </p:txBody>
      </p:sp>
    </p:spTree>
    <p:extLst>
      <p:ext uri="{BB962C8B-B14F-4D97-AF65-F5344CB8AC3E}">
        <p14:creationId xmlns:p14="http://schemas.microsoft.com/office/powerpoint/2010/main" val="414441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Politiche scolastiche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95853"/>
            <a:ext cx="5257800" cy="2371165"/>
          </a:xfrm>
          <a:prstGeom prst="rect">
            <a:avLst/>
          </a:prstGeo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0219" y="3762531"/>
            <a:ext cx="5075085" cy="26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8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1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Politiche economiche e del lavoro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092" y="1773902"/>
            <a:ext cx="4624085" cy="2225495"/>
          </a:xfrm>
          <a:prstGeom prst="rect">
            <a:avLst/>
          </a:prstGeo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565" y="3638297"/>
            <a:ext cx="4397482" cy="21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4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8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Politiche urbanistiche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19170"/>
            <a:ext cx="4777363" cy="2545233"/>
          </a:xfrm>
          <a:prstGeom prst="rect">
            <a:avLst/>
          </a:prstGeo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3254" y="3500705"/>
            <a:ext cx="4750546" cy="28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1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/>
              <a:t>Politiche sociali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8471" y="2066078"/>
            <a:ext cx="6275667" cy="403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1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E4E664-ABA9-4098-B9E7-C023774B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6" y="365125"/>
            <a:ext cx="10593224" cy="985111"/>
          </a:xfrm>
        </p:spPr>
        <p:txBody>
          <a:bodyPr>
            <a:normAutofit/>
          </a:bodyPr>
          <a:lstStyle/>
          <a:p>
            <a:r>
              <a:rPr lang="it-IT" sz="3200" b="1" dirty="0"/>
              <a:t>Politiche sociali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F91ECE-DB17-4717-AFB5-1279576AC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Sono  interventi pubblici mirati a:</a:t>
            </a:r>
          </a:p>
          <a:p>
            <a:pPr marL="0" indent="0">
              <a:buFont typeface="Wingdings" pitchFamily="2" charset="2"/>
              <a:buChar char="§"/>
            </a:pPr>
            <a:r>
              <a:rPr lang="it-IT" sz="2400" dirty="0"/>
              <a:t>  equa distribuzione di risorse e opportunità; </a:t>
            </a:r>
          </a:p>
          <a:p>
            <a:pPr marL="0" indent="0">
              <a:buFont typeface="Wingdings" pitchFamily="2" charset="2"/>
              <a:buChar char="§"/>
            </a:pPr>
            <a:r>
              <a:rPr lang="it-IT" sz="2400" dirty="0"/>
              <a:t>  alla promozione del benessere e della qualità della vita.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b="1" dirty="0"/>
              <a:t>Benessere</a:t>
            </a:r>
            <a:r>
              <a:rPr lang="it-IT" sz="2400" dirty="0"/>
              <a:t>: le condizioni di vita degli individui, le risorse e le opportunità a loro disposizione nelle varie fasi della loro esistenza (fasi del ciclo di vita). </a:t>
            </a:r>
          </a:p>
        </p:txBody>
      </p:sp>
    </p:spTree>
    <p:extLst>
      <p:ext uri="{BB962C8B-B14F-4D97-AF65-F5344CB8AC3E}">
        <p14:creationId xmlns:p14="http://schemas.microsoft.com/office/powerpoint/2010/main" val="211449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97591-A173-4DD7-9D2B-494A3F09E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47" y="365125"/>
            <a:ext cx="10635953" cy="976565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Politiche per la famiglia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2E8B76-8D26-4151-9C3E-FB26F70F4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47" y="1732632"/>
            <a:ext cx="10932870" cy="4689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Le politiche dovrebbero assicurare alle persone e alle famiglie la possibilità di:</a:t>
            </a:r>
          </a:p>
          <a:p>
            <a:pPr marL="0" indent="0">
              <a:buNone/>
            </a:pPr>
            <a:r>
              <a:rPr lang="it-IT" sz="2400" dirty="0"/>
              <a:t> -  disporre di un reddito da lavoro;</a:t>
            </a:r>
          </a:p>
          <a:p>
            <a:pPr marL="0" indent="0">
              <a:buNone/>
            </a:pPr>
            <a:r>
              <a:rPr lang="it-IT" sz="2400" dirty="0"/>
              <a:t> -  abitare una casa adeguata alla composizione della famiglia,</a:t>
            </a:r>
          </a:p>
          <a:p>
            <a:pPr marL="0" indent="0">
              <a:buNone/>
            </a:pPr>
            <a:r>
              <a:rPr lang="it-IT" sz="2400" dirty="0"/>
              <a:t> -  poter condurre  una vita relazionale e sociale;</a:t>
            </a:r>
          </a:p>
          <a:p>
            <a:pPr marL="0" indent="0">
              <a:buNone/>
            </a:pPr>
            <a:r>
              <a:rPr lang="it-IT" sz="2400" dirty="0"/>
              <a:t> -  garantire ai bambini luoghi di istruzione, educazione e socializzazione ;</a:t>
            </a:r>
          </a:p>
          <a:p>
            <a:pPr marL="0" indent="0">
              <a:buNone/>
            </a:pPr>
            <a:r>
              <a:rPr lang="it-IT" sz="2400" dirty="0"/>
              <a:t> -  offrire adeguata cura ai componenti disabili, non autosufficienti, fragili delle famiglie stesse.  </a:t>
            </a:r>
          </a:p>
        </p:txBody>
      </p:sp>
    </p:spTree>
    <p:extLst>
      <p:ext uri="{BB962C8B-B14F-4D97-AF65-F5344CB8AC3E}">
        <p14:creationId xmlns:p14="http://schemas.microsoft.com/office/powerpoint/2010/main" val="1471660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1344</Words>
  <Application>Microsoft Office PowerPoint</Application>
  <PresentationFormat>Widescreen</PresentationFormat>
  <Paragraphs>211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Tema di Office</vt:lpstr>
      <vt:lpstr>Promozione, Protezione ed attuazione dei diritti dei minori:  una sfida per la sociologia e il servizio sociale </vt:lpstr>
      <vt:lpstr>Presentazione standard di PowerPoint</vt:lpstr>
      <vt:lpstr>Politiche scolastiche</vt:lpstr>
      <vt:lpstr>Politiche scolastiche</vt:lpstr>
      <vt:lpstr>Politiche economiche e del lavoro</vt:lpstr>
      <vt:lpstr>Politiche urbanistiche</vt:lpstr>
      <vt:lpstr>Politiche sociali</vt:lpstr>
      <vt:lpstr>Politiche sociali </vt:lpstr>
      <vt:lpstr>Politiche per la famiglia</vt:lpstr>
      <vt:lpstr>Ruolo dei servizi sociali e sanitari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Rapporto spontaneo</vt:lpstr>
      <vt:lpstr>Funzioni di aiuto</vt:lpstr>
      <vt:lpstr>Presentazione standard di PowerPoint</vt:lpstr>
      <vt:lpstr>Funzione di aiuto impossibile</vt:lpstr>
      <vt:lpstr>Tipologia di famiglie/genitori resistenti</vt:lpstr>
      <vt:lpstr>Accesso al servizio sociale</vt:lpstr>
      <vt:lpstr>Passaggio da funzione di aiuto a controllo</vt:lpstr>
      <vt:lpstr>Passaggio da funzione di aiuto a controllo</vt:lpstr>
      <vt:lpstr>Tutela dei minori in senso stretto</vt:lpstr>
      <vt:lpstr>Il Sistema dei Servizi Sociali </vt:lpstr>
      <vt:lpstr>La Rete di protezione del minore</vt:lpstr>
      <vt:lpstr>.. e il suo percorso di tutela</vt:lpstr>
      <vt:lpstr>Il sistema di protezione e la metafora della bicicletta </vt:lpstr>
      <vt:lpstr>Chi guida la bicicletta? </vt:lpstr>
      <vt:lpstr>Chi guida la bicicletta? </vt:lpstr>
      <vt:lpstr>Ma la strada chi la indica? La legge </vt:lpstr>
      <vt:lpstr> La strada, la bicicletta, gli operatori e le sfide</vt:lpstr>
      <vt:lpstr>Sfide per i servizi sociali</vt:lpstr>
      <vt:lpstr>  La garante per l'infanzia: "A Lodi calpestati i diritti dei bambini stranieri, fateli tornare a mensa"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TUTELA</dc:title>
  <dc:creator>Dina Galli</dc:creator>
  <cp:lastModifiedBy>dina</cp:lastModifiedBy>
  <cp:revision>109</cp:revision>
  <dcterms:created xsi:type="dcterms:W3CDTF">2018-10-02T08:28:30Z</dcterms:created>
  <dcterms:modified xsi:type="dcterms:W3CDTF">2018-10-15T15:55:44Z</dcterms:modified>
</cp:coreProperties>
</file>