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59" r:id="rId4"/>
    <p:sldId id="329" r:id="rId5"/>
    <p:sldId id="330" r:id="rId6"/>
    <p:sldId id="331" r:id="rId7"/>
    <p:sldId id="332" r:id="rId8"/>
    <p:sldId id="333" r:id="rId9"/>
    <p:sldId id="334" r:id="rId10"/>
    <p:sldId id="335" r:id="rId11"/>
    <p:sldId id="336" r:id="rId12"/>
    <p:sldId id="337" r:id="rId13"/>
    <p:sldId id="338" r:id="rId14"/>
    <p:sldId id="269" r:id="rId15"/>
    <p:sldId id="299" r:id="rId16"/>
    <p:sldId id="339" r:id="rId17"/>
    <p:sldId id="276" r:id="rId18"/>
    <p:sldId id="278" r:id="rId19"/>
    <p:sldId id="279" r:id="rId20"/>
    <p:sldId id="300" r:id="rId21"/>
    <p:sldId id="301" r:id="rId22"/>
    <p:sldId id="286" r:id="rId23"/>
    <p:sldId id="284" r:id="rId24"/>
    <p:sldId id="291" r:id="rId25"/>
    <p:sldId id="343" r:id="rId26"/>
    <p:sldId id="295" r:id="rId27"/>
    <p:sldId id="303" r:id="rId28"/>
    <p:sldId id="304" r:id="rId29"/>
    <p:sldId id="305" r:id="rId30"/>
    <p:sldId id="306" r:id="rId31"/>
    <p:sldId id="307" r:id="rId32"/>
    <p:sldId id="308" r:id="rId33"/>
    <p:sldId id="310" r:id="rId34"/>
    <p:sldId id="311" r:id="rId35"/>
    <p:sldId id="312" r:id="rId36"/>
    <p:sldId id="313" r:id="rId37"/>
    <p:sldId id="314" r:id="rId38"/>
    <p:sldId id="315" r:id="rId39"/>
    <p:sldId id="316" r:id="rId40"/>
    <p:sldId id="317" r:id="rId41"/>
    <p:sldId id="318" r:id="rId42"/>
    <p:sldId id="319" r:id="rId43"/>
    <p:sldId id="320" r:id="rId44"/>
    <p:sldId id="321" r:id="rId45"/>
    <p:sldId id="322" r:id="rId46"/>
    <p:sldId id="323" r:id="rId47"/>
    <p:sldId id="324" r:id="rId48"/>
    <p:sldId id="325" r:id="rId49"/>
    <p:sldId id="326" r:id="rId50"/>
    <p:sldId id="328" r:id="rId51"/>
    <p:sldId id="340" r:id="rId52"/>
    <p:sldId id="341" r:id="rId53"/>
    <p:sldId id="342" r:id="rId5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2B0DF58-981A-43CB-A2D2-7CF4FF84E666}" type="datetimeFigureOut">
              <a:rPr lang="it-IT" smtClean="0"/>
              <a:pPr/>
              <a:t>14/11/2018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B4E582-F558-4C1F-BBF6-7F190CD1FD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32000"/>
          </a:srgb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B0DF58-981A-43CB-A2D2-7CF4FF84E666}" type="datetimeFigureOut">
              <a:rPr lang="it-IT" smtClean="0"/>
              <a:pPr/>
              <a:t>14/11/2018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B4E582-F558-4C1F-BBF6-7F190CD1FD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8243918" cy="1470025"/>
          </a:xfrm>
        </p:spPr>
        <p:txBody>
          <a:bodyPr>
            <a:normAutofit fontScale="90000"/>
          </a:bodyPr>
          <a:lstStyle/>
          <a:p>
            <a:r>
              <a:rPr lang="it-IT" b="1" dirty="0" smtClean="0"/>
              <a:t>Autismo: </a:t>
            </a:r>
            <a:br>
              <a:rPr lang="it-IT" b="1" dirty="0" smtClean="0"/>
            </a:br>
            <a:r>
              <a:rPr lang="it-IT" b="1" dirty="0" smtClean="0"/>
              <a:t>aspetti psicopedagogici, </a:t>
            </a:r>
            <a:br>
              <a:rPr lang="it-IT" b="1" dirty="0" smtClean="0"/>
            </a:br>
            <a:r>
              <a:rPr lang="it-IT" b="1" dirty="0" smtClean="0"/>
              <a:t>principali teorie</a:t>
            </a:r>
            <a:endParaRPr lang="it-IT" b="1" dirty="0"/>
          </a:p>
        </p:txBody>
      </p:sp>
      <p:sp>
        <p:nvSpPr>
          <p:cNvPr id="3" name="Sottotitolo 2"/>
          <p:cNvSpPr>
            <a:spLocks noGrp="1"/>
          </p:cNvSpPr>
          <p:nvPr>
            <p:ph type="subTitle" idx="1"/>
          </p:nvPr>
        </p:nvSpPr>
        <p:spPr>
          <a:xfrm>
            <a:off x="1500166" y="4357694"/>
            <a:ext cx="6400800" cy="614370"/>
          </a:xfrm>
        </p:spPr>
        <p:txBody>
          <a:bodyPr>
            <a:normAutofit fontScale="25000" lnSpcReduction="20000"/>
          </a:bodyPr>
          <a:lstStyle/>
          <a:p>
            <a:endParaRPr lang="it-IT" dirty="0" smtClean="0">
              <a:solidFill>
                <a:schemeClr val="tx1"/>
              </a:solidFill>
            </a:endParaRPr>
          </a:p>
          <a:p>
            <a:endParaRPr lang="it-IT" dirty="0" smtClean="0">
              <a:solidFill>
                <a:schemeClr val="tx1"/>
              </a:solidFill>
            </a:endParaRPr>
          </a:p>
          <a:p>
            <a:r>
              <a:rPr lang="it-IT" sz="9800" dirty="0" smtClean="0">
                <a:solidFill>
                  <a:schemeClr val="tx1"/>
                </a:solidFill>
              </a:rPr>
              <a:t>Tommaso Fratini</a:t>
            </a:r>
            <a:endParaRPr lang="it-IT" sz="9800" dirty="0">
              <a:solidFill>
                <a:schemeClr val="tx1"/>
              </a:solidFill>
            </a:endParaRPr>
          </a:p>
        </p:txBody>
      </p:sp>
      <p:sp>
        <p:nvSpPr>
          <p:cNvPr id="4" name="CasellaDiTesto 3"/>
          <p:cNvSpPr txBox="1"/>
          <p:nvPr/>
        </p:nvSpPr>
        <p:spPr>
          <a:xfrm>
            <a:off x="2643174" y="357166"/>
            <a:ext cx="4131583" cy="369332"/>
          </a:xfrm>
          <a:prstGeom prst="rect">
            <a:avLst/>
          </a:prstGeom>
          <a:noFill/>
        </p:spPr>
        <p:txBody>
          <a:bodyPr wrap="square" rtlCol="0">
            <a:spAutoFit/>
          </a:bodyPr>
          <a:lstStyle/>
          <a:p>
            <a:pPr algn="ctr"/>
            <a:r>
              <a:rPr lang="it-IT" dirty="0" err="1" smtClean="0"/>
              <a:t>a.a</a:t>
            </a:r>
            <a:r>
              <a:rPr lang="it-IT" dirty="0" smtClean="0"/>
              <a:t>. 2018/2019</a:t>
            </a:r>
            <a:endParaRPr lang="it-IT" dirty="0"/>
          </a:p>
        </p:txBody>
      </p:sp>
      <p:pic>
        <p:nvPicPr>
          <p:cNvPr id="5" name="Immagine 4" descr="logo_unifi.png"/>
          <p:cNvPicPr>
            <a:picLocks noChangeAspect="1"/>
          </p:cNvPicPr>
          <p:nvPr/>
        </p:nvPicPr>
        <p:blipFill>
          <a:blip r:embed="rId2" cstate="print"/>
          <a:stretch>
            <a:fillRect/>
          </a:stretch>
        </p:blipFill>
        <p:spPr>
          <a:xfrm>
            <a:off x="4357686" y="5286388"/>
            <a:ext cx="952633" cy="8954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76672"/>
            <a:ext cx="8429684" cy="5832648"/>
          </a:xfrm>
        </p:spPr>
        <p:txBody>
          <a:bodyPr>
            <a:normAutofit lnSpcReduction="10000"/>
          </a:bodyPr>
          <a:lstStyle/>
          <a:p>
            <a:pPr>
              <a:buNone/>
            </a:pPr>
            <a:r>
              <a:rPr lang="it-IT" sz="4800" dirty="0" smtClean="0"/>
              <a:t>   Significativo è anche il quadro clinico, oggi universalmente noto come sindrome di Asperger. Si tratta di una sindrome scoperta dal medico </a:t>
            </a:r>
            <a:r>
              <a:rPr lang="it-IT" sz="4800" dirty="0" err="1" smtClean="0"/>
              <a:t>viennesse</a:t>
            </a:r>
            <a:r>
              <a:rPr lang="it-IT" sz="4800" dirty="0" smtClean="0"/>
              <a:t> Asperger nel 1944, riscoperta dal lavoro di </a:t>
            </a:r>
            <a:r>
              <a:rPr lang="it-IT" sz="4800" dirty="0" err="1" smtClean="0"/>
              <a:t>Lorna</a:t>
            </a:r>
            <a:r>
              <a:rPr lang="it-IT" sz="4800" dirty="0" smtClean="0"/>
              <a:t> </a:t>
            </a:r>
            <a:r>
              <a:rPr lang="it-IT" sz="4800" dirty="0" err="1" smtClean="0"/>
              <a:t>Wing</a:t>
            </a:r>
            <a:r>
              <a:rPr lang="it-IT" sz="4800" dirty="0" smtClean="0"/>
              <a:t> nel 1981</a:t>
            </a:r>
          </a:p>
          <a:p>
            <a:pPr>
              <a:buNone/>
            </a:pPr>
            <a:endParaRPr lang="it-IT" sz="4600" dirty="0"/>
          </a:p>
        </p:txBody>
      </p:sp>
    </p:spTree>
    <p:extLst>
      <p:ext uri="{BB962C8B-B14F-4D97-AF65-F5344CB8AC3E}">
        <p14:creationId xmlns:p14="http://schemas.microsoft.com/office/powerpoint/2010/main" val="2601197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76672"/>
            <a:ext cx="8429684" cy="5832648"/>
          </a:xfrm>
        </p:spPr>
        <p:txBody>
          <a:bodyPr>
            <a:normAutofit fontScale="92500"/>
          </a:bodyPr>
          <a:lstStyle/>
          <a:p>
            <a:pPr>
              <a:buNone/>
            </a:pPr>
            <a:r>
              <a:rPr lang="it-IT" sz="4800" dirty="0" smtClean="0"/>
              <a:t>   Un elemento distingue la sindrome di Asperger dall’autismo cosiddetto di </a:t>
            </a:r>
            <a:r>
              <a:rPr lang="it-IT" sz="4800" dirty="0" err="1" smtClean="0"/>
              <a:t>Kanner</a:t>
            </a:r>
            <a:r>
              <a:rPr lang="it-IT" sz="4800" dirty="0" smtClean="0"/>
              <a:t>: è il buon livello di sviluppo cognitivo, che si attesta su valori nella media o addirittura al di sopra della media, sia pure caratterizzati da profili disarmonici.</a:t>
            </a:r>
          </a:p>
          <a:p>
            <a:pPr>
              <a:buNone/>
            </a:pPr>
            <a:endParaRPr lang="it-IT" sz="4600" dirty="0"/>
          </a:p>
        </p:txBody>
      </p:sp>
    </p:spTree>
    <p:extLst>
      <p:ext uri="{BB962C8B-B14F-4D97-AF65-F5344CB8AC3E}">
        <p14:creationId xmlns:p14="http://schemas.microsoft.com/office/powerpoint/2010/main" val="17961804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285860"/>
            <a:ext cx="8429684" cy="4429156"/>
          </a:xfrm>
        </p:spPr>
        <p:txBody>
          <a:bodyPr>
            <a:normAutofit fontScale="92500" lnSpcReduction="20000"/>
          </a:bodyPr>
          <a:lstStyle/>
          <a:p>
            <a:pPr>
              <a:buNone/>
            </a:pPr>
            <a:r>
              <a:rPr lang="it-IT" sz="4800" dirty="0" smtClean="0"/>
              <a:t>   Quello degli Asperger sembra un linguaggio eccessivamente astratto, meccanico, privo di colore e di calore emotivo. Una sorta di linguaggio macchina che tradisce i deficit sul piano della comunicazione e dell’interazione sociale.</a:t>
            </a:r>
          </a:p>
          <a:p>
            <a:pPr>
              <a:buNone/>
            </a:pPr>
            <a:endParaRPr lang="it-IT" sz="4600" dirty="0"/>
          </a:p>
        </p:txBody>
      </p:sp>
    </p:spTree>
    <p:extLst>
      <p:ext uri="{BB962C8B-B14F-4D97-AF65-F5344CB8AC3E}">
        <p14:creationId xmlns:p14="http://schemas.microsoft.com/office/powerpoint/2010/main" val="2906760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94912"/>
            <a:ext cx="8429684" cy="5238344"/>
          </a:xfrm>
        </p:spPr>
        <p:txBody>
          <a:bodyPr>
            <a:normAutofit fontScale="85000" lnSpcReduction="10000"/>
          </a:bodyPr>
          <a:lstStyle/>
          <a:p>
            <a:pPr>
              <a:buNone/>
            </a:pPr>
            <a:r>
              <a:rPr lang="it-IT" sz="4800" dirty="0" smtClean="0"/>
              <a:t>   </a:t>
            </a:r>
            <a:r>
              <a:rPr lang="it-IT" sz="4800" u="sng" dirty="0" smtClean="0"/>
              <a:t>Grado variabile di impaccio motorio. </a:t>
            </a:r>
            <a:r>
              <a:rPr lang="it-IT" sz="4800" dirty="0" smtClean="0"/>
              <a:t>I soggetti con sindrome di Asperger sono quasi sempre persone impacciate nella motricità, rispetto alla quale mostrano una tipica goffaggine. Per questo possono avere difficoltà negli sport, nell’esercizio del corpo, nell’attività </a:t>
            </a:r>
            <a:r>
              <a:rPr lang="it-IT" sz="4800" dirty="0" err="1" smtClean="0"/>
              <a:t>grafopittorica</a:t>
            </a:r>
            <a:r>
              <a:rPr lang="it-IT" sz="4800" dirty="0" smtClean="0"/>
              <a:t> e nella motricità fine.</a:t>
            </a:r>
          </a:p>
          <a:p>
            <a:pPr>
              <a:buNone/>
            </a:pPr>
            <a:endParaRPr lang="it-IT" sz="4600" dirty="0"/>
          </a:p>
        </p:txBody>
      </p:sp>
    </p:spTree>
    <p:extLst>
      <p:ext uri="{BB962C8B-B14F-4D97-AF65-F5344CB8AC3E}">
        <p14:creationId xmlns:p14="http://schemas.microsoft.com/office/powerpoint/2010/main" val="4205465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285860"/>
            <a:ext cx="8429684" cy="4429156"/>
          </a:xfrm>
        </p:spPr>
        <p:txBody>
          <a:bodyPr>
            <a:normAutofit fontScale="70000" lnSpcReduction="20000"/>
          </a:bodyPr>
          <a:lstStyle/>
          <a:p>
            <a:pPr>
              <a:buNone/>
            </a:pPr>
            <a:r>
              <a:rPr lang="it-IT" sz="4600" dirty="0" smtClean="0"/>
              <a:t>   </a:t>
            </a:r>
            <a:r>
              <a:rPr lang="it-IT" sz="4800" dirty="0" err="1" smtClean="0"/>
              <a:t>Bettelheim</a:t>
            </a:r>
            <a:r>
              <a:rPr lang="it-IT" sz="4800" dirty="0" smtClean="0"/>
              <a:t>, riportando alcune descrizioni di casi di suoi pazienti in trattamento, esponeva la concezione, oggi divenuta classica, della psicoanalisi sull’autismo, intesa come forma di ritiro e di reazione estrema a un ambiente familiare, caratterizzato da grande freddezza emotiva come forma di violenza, e in se stesso dunque responsabile dell’insorgenza dell’autismo, inteso appunto come forma precoce di psicosi infantile.</a:t>
            </a:r>
          </a:p>
          <a:p>
            <a:pPr>
              <a:buNone/>
            </a:pPr>
            <a:endParaRPr lang="it-IT" sz="4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285860"/>
            <a:ext cx="8429684" cy="4429156"/>
          </a:xfrm>
        </p:spPr>
        <p:txBody>
          <a:bodyPr>
            <a:normAutofit fontScale="77500" lnSpcReduction="20000"/>
          </a:bodyPr>
          <a:lstStyle/>
          <a:p>
            <a:pPr>
              <a:buNone/>
            </a:pPr>
            <a:r>
              <a:rPr lang="it-IT" sz="4600" dirty="0" smtClean="0"/>
              <a:t>   A</a:t>
            </a:r>
            <a:r>
              <a:rPr lang="it-IT" sz="4800" dirty="0" smtClean="0"/>
              <a:t> </a:t>
            </a:r>
            <a:r>
              <a:rPr lang="it-IT" sz="4800" dirty="0" err="1" smtClean="0"/>
              <a:t>Bettelheim</a:t>
            </a:r>
            <a:r>
              <a:rPr lang="it-IT" sz="4800" dirty="0" smtClean="0"/>
              <a:t> rimane il merito di avere messo a punto il primo tentativo di terapia ambientale dell’autismo, coniando il concetto di </a:t>
            </a:r>
            <a:r>
              <a:rPr lang="it-IT" sz="4800" i="1" dirty="0" smtClean="0"/>
              <a:t>ambiente terapeutico globale</a:t>
            </a:r>
            <a:r>
              <a:rPr lang="it-IT" sz="4800" dirty="0" smtClean="0"/>
              <a:t> (</a:t>
            </a:r>
            <a:r>
              <a:rPr lang="it-IT" sz="4800" dirty="0" err="1" smtClean="0"/>
              <a:t>Bettelheim</a:t>
            </a:r>
            <a:r>
              <a:rPr lang="it-IT" sz="4800" dirty="0" smtClean="0"/>
              <a:t> 1950; </a:t>
            </a:r>
            <a:r>
              <a:rPr lang="it-IT" sz="4800" dirty="0" err="1" smtClean="0"/>
              <a:t>Bastianoni</a:t>
            </a:r>
            <a:r>
              <a:rPr lang="it-IT" sz="4800" dirty="0" smtClean="0"/>
              <a:t>, Taurino, 2009a), e assurgendo dunque al rango di uno dei primi autori e teorizzatori del modello della comunità terapeutica.</a:t>
            </a:r>
          </a:p>
          <a:p>
            <a:pPr>
              <a:buNone/>
            </a:pPr>
            <a:endParaRPr lang="it-IT" sz="4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285860"/>
            <a:ext cx="8429684" cy="4429156"/>
          </a:xfrm>
        </p:spPr>
        <p:txBody>
          <a:bodyPr>
            <a:normAutofit fontScale="47500" lnSpcReduction="20000"/>
          </a:bodyPr>
          <a:lstStyle/>
          <a:p>
            <a:r>
              <a:rPr lang="it-IT" sz="4800" dirty="0" smtClean="0"/>
              <a:t>Questa prima fase storica è contrassegnata storicamente:</a:t>
            </a:r>
          </a:p>
          <a:p>
            <a:pPr lvl="0"/>
            <a:r>
              <a:rPr lang="it-IT" sz="4800" dirty="0" smtClean="0"/>
              <a:t>dall’egemonia del contributo della psicoanalisi nell’esplorazione dell’autismo, dalla sua concezione all’interno dei quadri clinici della schizofrenia e della psicosi nell’infanzia, </a:t>
            </a:r>
          </a:p>
          <a:p>
            <a:pPr lvl="0"/>
            <a:r>
              <a:rPr lang="it-IT" sz="4800" dirty="0" smtClean="0"/>
              <a:t>dal ricorso al termine </a:t>
            </a:r>
            <a:r>
              <a:rPr lang="it-IT" sz="4800" i="1" dirty="0" smtClean="0"/>
              <a:t>autismo infantile</a:t>
            </a:r>
            <a:r>
              <a:rPr lang="it-IT" sz="4800" dirty="0" smtClean="0"/>
              <a:t> proprio ad indicare il fatto che l’autismo sarebbe non solo un disturbo a esordio precoce, nella prima o primissima infanzia, ma anche sostanzialmente la manifestazione infantile della psicosi. </a:t>
            </a:r>
          </a:p>
          <a:p>
            <a:pPr lvl="0"/>
            <a:r>
              <a:rPr lang="it-IT" sz="4800" dirty="0" smtClean="0"/>
              <a:t>Tale prima fase delle ricerche sull’autismo è anche caratterizzata dal contributo di clinici molto famosi come Margaret Mahler e ancor più Bruno </a:t>
            </a:r>
            <a:r>
              <a:rPr lang="it-IT" sz="4800" dirty="0" err="1" smtClean="0"/>
              <a:t>Bettelheim</a:t>
            </a:r>
            <a:r>
              <a:rPr lang="it-IT" sz="4800" dirty="0" smtClean="0"/>
              <a:t>, che operarono entrambi negli Stati Uniti. </a:t>
            </a:r>
          </a:p>
          <a:p>
            <a:pPr>
              <a:buNone/>
            </a:pPr>
            <a:endParaRPr lang="it-IT" sz="4600" dirty="0"/>
          </a:p>
        </p:txBody>
      </p:sp>
    </p:spTree>
    <p:extLst>
      <p:ext uri="{BB962C8B-B14F-4D97-AF65-F5344CB8AC3E}">
        <p14:creationId xmlns:p14="http://schemas.microsoft.com/office/powerpoint/2010/main" val="243778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76672"/>
            <a:ext cx="8429684" cy="5869316"/>
          </a:xfrm>
        </p:spPr>
        <p:txBody>
          <a:bodyPr>
            <a:normAutofit fontScale="92500" lnSpcReduction="10000"/>
          </a:bodyPr>
          <a:lstStyle/>
          <a:p>
            <a:pPr>
              <a:buNone/>
            </a:pPr>
            <a:r>
              <a:rPr lang="it-IT" sz="4800" dirty="0" smtClean="0"/>
              <a:t>  La seconda fase degli studi sull’autismo inizia invece dai primi anni Settanta, quando la ricerca sull’autismo comincia a caratterizzarsi per il massiccio incremento dei contributi in campo </a:t>
            </a:r>
            <a:r>
              <a:rPr lang="it-IT" sz="4800" dirty="0" err="1" smtClean="0"/>
              <a:t>neuroscientifico</a:t>
            </a:r>
            <a:r>
              <a:rPr lang="it-IT" sz="4800" dirty="0" smtClean="0"/>
              <a:t> e della psicologia clinica sperimentale, di estrazione non psicoanalitica.</a:t>
            </a:r>
          </a:p>
          <a:p>
            <a:pPr>
              <a:buNone/>
            </a:pPr>
            <a:endParaRPr lang="it-IT" sz="4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76672"/>
            <a:ext cx="8429684" cy="5832648"/>
          </a:xfrm>
        </p:spPr>
        <p:txBody>
          <a:bodyPr>
            <a:normAutofit fontScale="85000" lnSpcReduction="20000"/>
          </a:bodyPr>
          <a:lstStyle/>
          <a:p>
            <a:pPr>
              <a:buNone/>
            </a:pPr>
            <a:r>
              <a:rPr lang="it-IT" sz="4400" dirty="0" smtClean="0"/>
              <a:t>  </a:t>
            </a:r>
            <a:r>
              <a:rPr lang="it-IT" sz="4800" dirty="0" smtClean="0"/>
              <a:t>Sono gli anni dell’importante contributo di </a:t>
            </a:r>
            <a:r>
              <a:rPr lang="it-IT" sz="4800" dirty="0" err="1" smtClean="0"/>
              <a:t>Rutter</a:t>
            </a:r>
            <a:r>
              <a:rPr lang="it-IT" sz="4800" dirty="0" smtClean="0"/>
              <a:t> (ad es. </a:t>
            </a:r>
            <a:r>
              <a:rPr lang="it-IT" sz="4800" dirty="0" err="1" smtClean="0"/>
              <a:t>Rutter</a:t>
            </a:r>
            <a:r>
              <a:rPr lang="it-IT" sz="4800" dirty="0" smtClean="0"/>
              <a:t>, 1978), della definizione operazionale dei criteri diagnostici dell’autismo, la cosiddetta triade di </a:t>
            </a:r>
            <a:r>
              <a:rPr lang="it-IT" sz="4800" dirty="0" err="1" smtClean="0"/>
              <a:t>Wing</a:t>
            </a:r>
            <a:r>
              <a:rPr lang="it-IT" sz="4800" dirty="0" smtClean="0"/>
              <a:t> e Gould (1979), della maggiore definizione del profilo cognitivo di questi soggetti (Ferretti, 2003), e dell’affermarsi degli studi di genetica e di neurobiologia dell’autismo (</a:t>
            </a:r>
            <a:r>
              <a:rPr lang="it-IT" sz="4800" dirty="0" err="1" smtClean="0"/>
              <a:t>Gillberg</a:t>
            </a:r>
            <a:r>
              <a:rPr lang="it-IT" sz="4800" dirty="0" smtClean="0"/>
              <a:t> e Coleman, 1992).</a:t>
            </a:r>
          </a:p>
          <a:p>
            <a:pPr>
              <a:buNone/>
            </a:pPr>
            <a:endParaRPr lang="it-IT" sz="4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429684" cy="5976664"/>
          </a:xfrm>
        </p:spPr>
        <p:txBody>
          <a:bodyPr>
            <a:normAutofit fontScale="85000" lnSpcReduction="10000"/>
          </a:bodyPr>
          <a:lstStyle/>
          <a:p>
            <a:pPr>
              <a:buNone/>
            </a:pPr>
            <a:r>
              <a:rPr lang="it-IT" sz="4800" dirty="0" smtClean="0"/>
              <a:t>   Questa fase è proseguita poi a partire dagli anni Ottanta con l’emergere dei modelli attualmente più noti dell’autismo, sotto l’insegna della teoria della mente, del contributo della neuropsicologia cognitiva, e della </a:t>
            </a:r>
            <a:r>
              <a:rPr lang="it-IT" sz="4800" i="1" dirty="0" err="1" smtClean="0"/>
              <a:t>Infant</a:t>
            </a:r>
            <a:r>
              <a:rPr lang="it-IT" sz="4800" i="1" dirty="0" smtClean="0"/>
              <a:t> </a:t>
            </a:r>
            <a:r>
              <a:rPr lang="it-IT" sz="4800" i="1" dirty="0" err="1" smtClean="0"/>
              <a:t>Research</a:t>
            </a:r>
            <a:r>
              <a:rPr lang="it-IT" sz="4800" dirty="0" smtClean="0"/>
              <a:t> nel campo dell’osservazione controllata del bambino nei primi mesi e anni di vita</a:t>
            </a:r>
          </a:p>
          <a:p>
            <a:pPr>
              <a:buNone/>
            </a:pPr>
            <a:endParaRPr lang="it-IT" sz="4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285860"/>
            <a:ext cx="8429684" cy="4429156"/>
          </a:xfrm>
        </p:spPr>
        <p:txBody>
          <a:bodyPr>
            <a:normAutofit fontScale="92500"/>
          </a:bodyPr>
          <a:lstStyle/>
          <a:p>
            <a:pPr>
              <a:buNone/>
            </a:pPr>
            <a:r>
              <a:rPr lang="it-IT" sz="4800" dirty="0" smtClean="0"/>
              <a:t>  Leo </a:t>
            </a:r>
            <a:r>
              <a:rPr lang="it-IT" sz="4800" dirty="0" err="1" smtClean="0"/>
              <a:t>Kanner</a:t>
            </a:r>
            <a:r>
              <a:rPr lang="it-IT" sz="4800" dirty="0" smtClean="0"/>
              <a:t> e Hans Asperger, rispettivamente negli Stati Uniti e in Austria, propriamente nel 1943 e nel 1944, diagnosticarono per la prima volta questa patologia, che entrambi chiamarono </a:t>
            </a:r>
            <a:r>
              <a:rPr lang="it-IT" sz="4800" i="1" dirty="0" smtClean="0"/>
              <a:t>autismo</a:t>
            </a:r>
            <a:r>
              <a:rPr lang="it-IT" sz="4800" dirty="0" smtClean="0"/>
              <a:t>. </a:t>
            </a:r>
          </a:p>
          <a:p>
            <a:pPr>
              <a:buNone/>
            </a:pPr>
            <a:endParaRPr lang="it-IT" sz="4600" dirty="0">
              <a:solidFill>
                <a:srgbClr val="C0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76672"/>
            <a:ext cx="8429684" cy="5869316"/>
          </a:xfrm>
        </p:spPr>
        <p:txBody>
          <a:bodyPr>
            <a:normAutofit fontScale="77500" lnSpcReduction="20000"/>
          </a:bodyPr>
          <a:lstStyle/>
          <a:p>
            <a:pPr>
              <a:buNone/>
            </a:pPr>
            <a:r>
              <a:rPr lang="it-IT" sz="4800" dirty="0" smtClean="0"/>
              <a:t>Tale momento più vicino si caratterizza per l’abbandono del concetto di schizofrenia infantile, per la definizione sempre più chiara dei criteri diagnostici dell’autismo, per l’esplorazione sempre più approfondita delle peculiarità di questa sindrome, e per la messa a punto di nuove forme di trattamento, caratterizzate dall’imporsi degli approcci </a:t>
            </a:r>
            <a:r>
              <a:rPr lang="it-IT" sz="4800" dirty="0" err="1" smtClean="0"/>
              <a:t>cognitivo-comportamentali</a:t>
            </a:r>
            <a:r>
              <a:rPr lang="it-IT" sz="4800" dirty="0" smtClean="0"/>
              <a:t> dell’autismo.</a:t>
            </a:r>
          </a:p>
          <a:p>
            <a:pPr>
              <a:buNone/>
            </a:pPr>
            <a:endParaRPr lang="it-IT" sz="4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76672"/>
            <a:ext cx="8429684" cy="5869316"/>
          </a:xfrm>
        </p:spPr>
        <p:txBody>
          <a:bodyPr>
            <a:normAutofit fontScale="77500" lnSpcReduction="20000"/>
          </a:bodyPr>
          <a:lstStyle/>
          <a:p>
            <a:pPr>
              <a:buNone/>
            </a:pPr>
            <a:r>
              <a:rPr lang="it-IT" sz="4800" dirty="0" smtClean="0"/>
              <a:t>   Nuova concezione dell’autismo stesso sempre più complessa: non più una sindrome semplice, ma un autismo al plurale o uno </a:t>
            </a:r>
            <a:r>
              <a:rPr lang="it-IT" sz="4800" i="1" dirty="0" smtClean="0"/>
              <a:t>spettro autistico</a:t>
            </a:r>
            <a:r>
              <a:rPr lang="it-IT" sz="4800" dirty="0" smtClean="0"/>
              <a:t>, inteso come un vasto e frastagliato campo di fenomeni distinti, ma tutti accomunati da un profilo sintomatologico a grandi linee comune, sia pure con maglie larghe, all’interno delle quali si inserisce la grande variabilità della sindrome sotto il profilo dei tratti caratteristici e dell’eziologia molteplice.</a:t>
            </a:r>
          </a:p>
          <a:p>
            <a:pPr>
              <a:buNone/>
            </a:pPr>
            <a:endParaRPr lang="it-IT" sz="4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94912"/>
            <a:ext cx="8429684" cy="5886416"/>
          </a:xfrm>
        </p:spPr>
        <p:txBody>
          <a:bodyPr>
            <a:normAutofit fontScale="32500" lnSpcReduction="20000"/>
          </a:bodyPr>
          <a:lstStyle/>
          <a:p>
            <a:r>
              <a:rPr lang="it-IT" sz="4800" dirty="0" smtClean="0"/>
              <a:t>   </a:t>
            </a:r>
            <a:r>
              <a:rPr lang="it-IT" sz="6000" dirty="0" smtClean="0"/>
              <a:t>A. Deficit persistente nella comunicazione sociale e nell´interazione sociale in diversi contesti, non spiegabile attraverso un ritardo generalizzato dello sviluppo e manifestato da tutti e tre i seguenti punti:</a:t>
            </a:r>
            <a:br>
              <a:rPr lang="it-IT" sz="6000" dirty="0" smtClean="0"/>
            </a:br>
            <a:r>
              <a:rPr lang="it-IT" sz="6000" dirty="0" smtClean="0"/>
              <a:t>1. Deficit nella reciprocità socio-emotiva che va da un approccio sociale anormale e insuccesso nella normale conversazione (botta e risposta) attraverso una ridotta condivisione di interessi, emozioni, percezione mentale e reazione fino alla totale mancanza di iniziativa nell´interazione sociale.</a:t>
            </a:r>
            <a:br>
              <a:rPr lang="it-IT" sz="6000" dirty="0" smtClean="0"/>
            </a:br>
            <a:r>
              <a:rPr lang="it-IT" sz="6000" dirty="0" smtClean="0"/>
              <a:t>2. Deficit nei comportamenti comunicativi non verbali usati per l´interazione sociale, da una scarsa integrazione della comunicazione verbale e non verbale, attraverso anormalità nel contatto oculare e nel linguaggio del corpo, o deficit nella comprensione e nell´uso della comunicazione non verbale, fino alla totale mancanza di espressività facciale e gestualità.</a:t>
            </a:r>
          </a:p>
          <a:p>
            <a:r>
              <a:rPr lang="it-IT" sz="6000" dirty="0" smtClean="0"/>
              <a:t>3. Deficit nella creazione e mantenimento di relazioni appropriate al livello di sviluppo (non comprese quelle con i genitori e </a:t>
            </a:r>
            <a:r>
              <a:rPr lang="it-IT" sz="6000" dirty="0" err="1" smtClean="0"/>
              <a:t>caregiver</a:t>
            </a:r>
            <a:r>
              <a:rPr lang="it-IT" sz="6000" dirty="0" smtClean="0"/>
              <a:t>); che vanno da difficoltà nell’adattare il comportamento ai diversi contesti sociali attraverso difficoltà nella condivisione del gioco immaginativo e nel fare amicizie fino all’apparente assenza di interesse per le persone.</a:t>
            </a:r>
          </a:p>
          <a:p>
            <a:pPr>
              <a:buNone/>
            </a:pPr>
            <a:endParaRPr lang="it-IT" sz="57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285860"/>
            <a:ext cx="8429684" cy="4429156"/>
          </a:xfrm>
        </p:spPr>
        <p:txBody>
          <a:bodyPr>
            <a:normAutofit fontScale="40000" lnSpcReduction="20000"/>
          </a:bodyPr>
          <a:lstStyle/>
          <a:p>
            <a:r>
              <a:rPr lang="it-IT" sz="4800" dirty="0" smtClean="0"/>
              <a:t>B. Pattern di comportamenti, interessi o attività ristretti e ripetitivi come manifestato da almeno due dei seguenti punti:</a:t>
            </a:r>
          </a:p>
          <a:p>
            <a:r>
              <a:rPr lang="it-IT" sz="4800" dirty="0" smtClean="0"/>
              <a:t>1. Linguaggio, movimenti o uso di oggetti stereotipati o ripetitivi, come semplici stereotipie motorie, ecolalia, uso ripetitivo di oggetti, o frasi idiosincratiche.</a:t>
            </a:r>
          </a:p>
          <a:p>
            <a:r>
              <a:rPr lang="it-IT" sz="4800" dirty="0" smtClean="0"/>
              <a:t>2. Eccessiva fedeltà alla routine, comportamenti verbali o non verbali riutilizzati o eccessiva riluttanza ai cambiamenti: rituali motori, insistenza nel fare la stessa strada o mangiare lo stesso cibo, domande incessanti o estremo stress a seguito di piccoli cambiamenti.</a:t>
            </a:r>
            <a:br>
              <a:rPr lang="it-IT" sz="4800" dirty="0" smtClean="0"/>
            </a:br>
            <a:r>
              <a:rPr lang="it-IT" sz="4800" dirty="0" smtClean="0"/>
              <a:t>3. Interessi altamente ristretti e fissati, anormali in intensità o argomenti: forte attaccamento o interesse per oggetti insoliti, interessi eccessivamente persistenti o circostanziati. </a:t>
            </a:r>
          </a:p>
          <a:p>
            <a:r>
              <a:rPr lang="it-IT" sz="4800" dirty="0" smtClean="0"/>
              <a:t>4. </a:t>
            </a:r>
            <a:r>
              <a:rPr lang="it-IT" sz="4800" dirty="0" err="1" smtClean="0"/>
              <a:t>Iper</a:t>
            </a:r>
            <a:r>
              <a:rPr lang="it-IT" sz="4800" dirty="0" smtClean="0"/>
              <a:t> o Ipo-reattività agli stimoli sensoriali o interessi insoliti verso aspetti sensoriali dell´ambiente: apparente indifferenza al caldo/freddo/dolore, risposta avversa a suoni o consistenze specifiche, eccessivo annusare o toccare gli oggetti, attrazione per luci o oggetti roteanti.</a:t>
            </a:r>
          </a:p>
          <a:p>
            <a:pPr>
              <a:buNone/>
            </a:pPr>
            <a:endParaRPr lang="it-IT" sz="4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429684" cy="6120680"/>
          </a:xfrm>
        </p:spPr>
        <p:txBody>
          <a:bodyPr>
            <a:normAutofit fontScale="92500" lnSpcReduction="20000"/>
          </a:bodyPr>
          <a:lstStyle/>
          <a:p>
            <a:pPr>
              <a:buNone/>
            </a:pPr>
            <a:r>
              <a:rPr lang="it-IT" sz="4800" dirty="0" smtClean="0"/>
              <a:t>  Sappiamo che circa il 70% dei bambini con disturbo dello spettro autistico ha associato anche un ritardo mentale (</a:t>
            </a:r>
            <a:r>
              <a:rPr lang="it-IT" sz="4800" dirty="0" err="1" smtClean="0"/>
              <a:t>Fombonne</a:t>
            </a:r>
            <a:r>
              <a:rPr lang="it-IT" sz="4800" dirty="0" smtClean="0"/>
              <a:t>, 2005). Tale ritardo è rilevabile all’osservazione strutturata con le molte scale di sviluppo attualmente disponibili, tra cui oltre alle classiche scale di </a:t>
            </a:r>
            <a:r>
              <a:rPr lang="it-IT" sz="4800" dirty="0" err="1" smtClean="0"/>
              <a:t>Wechsler</a:t>
            </a:r>
            <a:endParaRPr lang="it-IT" sz="4800" dirty="0" smtClean="0"/>
          </a:p>
          <a:p>
            <a:pPr>
              <a:buNone/>
            </a:pPr>
            <a:endParaRPr lang="it-IT" sz="4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429684" cy="6120680"/>
          </a:xfrm>
        </p:spPr>
        <p:txBody>
          <a:bodyPr>
            <a:normAutofit/>
          </a:bodyPr>
          <a:lstStyle/>
          <a:p>
            <a:pPr>
              <a:buNone/>
            </a:pPr>
            <a:r>
              <a:rPr lang="it-IT" sz="4800" dirty="0" smtClean="0"/>
              <a:t>  Triade di </a:t>
            </a:r>
            <a:r>
              <a:rPr lang="it-IT" sz="4800" dirty="0" err="1" smtClean="0"/>
              <a:t>Wing</a:t>
            </a:r>
            <a:r>
              <a:rPr lang="it-IT" sz="4800" dirty="0" smtClean="0"/>
              <a:t> Gould: </a:t>
            </a:r>
          </a:p>
          <a:p>
            <a:pPr>
              <a:buNone/>
            </a:pPr>
            <a:r>
              <a:rPr lang="it-IT" sz="4800" dirty="0" smtClean="0"/>
              <a:t>Disturbo dell’interazione sociale</a:t>
            </a:r>
          </a:p>
          <a:p>
            <a:pPr>
              <a:buNone/>
            </a:pPr>
            <a:r>
              <a:rPr lang="it-IT" sz="4800" dirty="0" smtClean="0"/>
              <a:t>Disturbo del linguaggio</a:t>
            </a:r>
          </a:p>
          <a:p>
            <a:pPr>
              <a:buNone/>
            </a:pPr>
            <a:r>
              <a:rPr lang="it-IT" sz="4800" dirty="0" smtClean="0"/>
              <a:t>Repertorio ristretto di interessi</a:t>
            </a:r>
            <a:endParaRPr lang="it-IT" sz="4600" dirty="0"/>
          </a:p>
        </p:txBody>
      </p:sp>
    </p:spTree>
    <p:extLst>
      <p:ext uri="{BB962C8B-B14F-4D97-AF65-F5344CB8AC3E}">
        <p14:creationId xmlns:p14="http://schemas.microsoft.com/office/powerpoint/2010/main" val="31256421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None/>
            </a:pPr>
            <a:r>
              <a:rPr lang="it-IT" sz="4800" dirty="0" smtClean="0"/>
              <a:t>lo studio e l’osservazione delle medesime competenze nei bambini autistici consentono di mettere in luce significative differenze nel loro sviluppo e nei loro precursori in tali bambini</a:t>
            </a:r>
          </a:p>
          <a:p>
            <a:pPr>
              <a:buNone/>
            </a:pPr>
            <a:endParaRPr lang="it-IT" sz="4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None/>
            </a:pPr>
            <a:r>
              <a:rPr lang="it-IT" sz="4800" dirty="0" smtClean="0"/>
              <a:t>il comportamento d’imitazione è particolarmente assente nell’autismo (</a:t>
            </a:r>
            <a:r>
              <a:rPr lang="it-IT" sz="4800" dirty="0" err="1" smtClean="0"/>
              <a:t>Klin</a:t>
            </a:r>
            <a:r>
              <a:rPr lang="it-IT" sz="4800" dirty="0" smtClean="0"/>
              <a:t>, 1991)</a:t>
            </a:r>
          </a:p>
          <a:p>
            <a:pPr>
              <a:buNone/>
            </a:pPr>
            <a:endParaRPr lang="it-IT" sz="4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77500" lnSpcReduction="20000"/>
          </a:bodyPr>
          <a:lstStyle/>
          <a:p>
            <a:pPr>
              <a:buNone/>
            </a:pPr>
            <a:r>
              <a:rPr lang="it-IT" sz="4800" dirty="0" smtClean="0"/>
              <a:t>Il cosiddetto fenomeno del </a:t>
            </a:r>
            <a:r>
              <a:rPr lang="it-IT" sz="4800" i="1" dirty="0" smtClean="0"/>
              <a:t>riferimento sociale</a:t>
            </a:r>
            <a:r>
              <a:rPr lang="it-IT" sz="4800" dirty="0" smtClean="0"/>
              <a:t> (</a:t>
            </a:r>
            <a:r>
              <a:rPr lang="it-IT" sz="4800" dirty="0" err="1" smtClean="0"/>
              <a:t>Klinnert</a:t>
            </a:r>
            <a:r>
              <a:rPr lang="it-IT" sz="4800" dirty="0" smtClean="0"/>
              <a:t> </a:t>
            </a:r>
            <a:r>
              <a:rPr lang="it-IT" sz="4800" i="1" dirty="0" smtClean="0"/>
              <a:t>et Al.</a:t>
            </a:r>
            <a:r>
              <a:rPr lang="it-IT" sz="4800" dirty="0" smtClean="0"/>
              <a:t>, 1983), il puntare il dito in una direzione e su un oggetto, e nello stesso tempo il rivolgersi al volto del </a:t>
            </a:r>
            <a:r>
              <a:rPr lang="it-IT" sz="4800" dirty="0" err="1" smtClean="0"/>
              <a:t>caregiver</a:t>
            </a:r>
            <a:r>
              <a:rPr lang="it-IT" sz="4800" dirty="0" smtClean="0"/>
              <a:t> per interpretarne il senso, in rapporto all’espressione colta sul suo volto, è un tipico meccanismo che si insedia nei bambini normali in genere nell’ultimo trimestre del primo anno di vita, e che invece è assente o carente nell’autismo (</a:t>
            </a:r>
            <a:r>
              <a:rPr lang="it-IT" sz="4800" dirty="0" err="1" smtClean="0"/>
              <a:t>Baron-Cohen</a:t>
            </a:r>
            <a:r>
              <a:rPr lang="it-IT" sz="4800" dirty="0" smtClean="0"/>
              <a:t>, Allen e </a:t>
            </a:r>
            <a:r>
              <a:rPr lang="it-IT" sz="4800" dirty="0" err="1" smtClean="0"/>
              <a:t>Giliberg</a:t>
            </a:r>
            <a:r>
              <a:rPr lang="it-IT" sz="4800" dirty="0" smtClean="0"/>
              <a:t>, 1992; </a:t>
            </a:r>
            <a:r>
              <a:rPr lang="it-IT" sz="4800" dirty="0" err="1" smtClean="0"/>
              <a:t>Vivanti</a:t>
            </a:r>
            <a:r>
              <a:rPr lang="it-IT" sz="4800" dirty="0" smtClean="0"/>
              <a:t>, </a:t>
            </a:r>
            <a:r>
              <a:rPr lang="it-IT" sz="4800" dirty="0" err="1" smtClean="0"/>
              <a:t>Congiu</a:t>
            </a:r>
            <a:r>
              <a:rPr lang="it-IT" sz="4800" dirty="0" smtClean="0"/>
              <a:t>, Romano, 2006)</a:t>
            </a:r>
          </a:p>
          <a:p>
            <a:pPr>
              <a:buNone/>
            </a:pPr>
            <a:endParaRPr lang="it-IT" sz="4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None/>
            </a:pPr>
            <a:r>
              <a:rPr lang="it-IT" sz="4800" dirty="0" smtClean="0"/>
              <a:t>Nei bambini autistici mancherebbero inoltre importanti precursori del linguaggio come la </a:t>
            </a:r>
            <a:r>
              <a:rPr lang="it-IT" sz="4800" i="1" dirty="0" smtClean="0"/>
              <a:t>lallazione</a:t>
            </a:r>
            <a:r>
              <a:rPr lang="it-IT" sz="4800" dirty="0" smtClean="0"/>
              <a:t> e i primi vocalizzi che accompagnano le interazioni sociali (</a:t>
            </a:r>
            <a:r>
              <a:rPr lang="it-IT" sz="4800" dirty="0" err="1" smtClean="0"/>
              <a:t>Filipek</a:t>
            </a:r>
            <a:r>
              <a:rPr lang="it-IT" sz="4800" dirty="0" smtClean="0"/>
              <a:t> </a:t>
            </a:r>
            <a:r>
              <a:rPr lang="it-IT" sz="4800" i="1" dirty="0" smtClean="0"/>
              <a:t>et Al.</a:t>
            </a:r>
            <a:r>
              <a:rPr lang="it-IT" sz="4800" dirty="0" smtClean="0"/>
              <a:t>, 1999). </a:t>
            </a:r>
          </a:p>
          <a:p>
            <a:pPr>
              <a:buNone/>
            </a:pPr>
            <a:endParaRPr lang="it-IT" sz="4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285860"/>
            <a:ext cx="8429684" cy="4429156"/>
          </a:xfrm>
        </p:spPr>
        <p:txBody>
          <a:bodyPr>
            <a:normAutofit fontScale="55000" lnSpcReduction="20000"/>
          </a:bodyPr>
          <a:lstStyle/>
          <a:p>
            <a:r>
              <a:rPr lang="it-IT" sz="4800" dirty="0" smtClean="0"/>
              <a:t>Il termine traeva spunto da un’espressione coniata dallo psichiatra svizzero </a:t>
            </a:r>
            <a:r>
              <a:rPr lang="it-IT" sz="4800" dirty="0" err="1" smtClean="0"/>
              <a:t>Eugen</a:t>
            </a:r>
            <a:r>
              <a:rPr lang="it-IT" sz="4800" dirty="0" smtClean="0"/>
              <a:t> </a:t>
            </a:r>
            <a:r>
              <a:rPr lang="it-IT" sz="4800" dirty="0" err="1" smtClean="0"/>
              <a:t>Bleuler</a:t>
            </a:r>
            <a:r>
              <a:rPr lang="it-IT" sz="4800" dirty="0" smtClean="0"/>
              <a:t>, che a sua volta era stato influenzato dal concetto di </a:t>
            </a:r>
            <a:r>
              <a:rPr lang="it-IT" sz="4800" i="1" dirty="0" smtClean="0"/>
              <a:t>autoerotismo</a:t>
            </a:r>
            <a:r>
              <a:rPr lang="it-IT" sz="4800" dirty="0" smtClean="0"/>
              <a:t> di freudiana memoria (</a:t>
            </a:r>
            <a:r>
              <a:rPr lang="it-IT" sz="4800" dirty="0" err="1" smtClean="0"/>
              <a:t>Bleuler</a:t>
            </a:r>
            <a:r>
              <a:rPr lang="it-IT" sz="4800" dirty="0" smtClean="0"/>
              <a:t>, 1911). </a:t>
            </a:r>
          </a:p>
          <a:p>
            <a:r>
              <a:rPr lang="it-IT" sz="4800" dirty="0" smtClean="0"/>
              <a:t>Mentre il lavoro di Asperger verrà rivalutato solo ai primi degli anni Ottanta del Novecento ad opera di </a:t>
            </a:r>
            <a:r>
              <a:rPr lang="it-IT" sz="4800" dirty="0" err="1" smtClean="0"/>
              <a:t>Lorna</a:t>
            </a:r>
            <a:r>
              <a:rPr lang="it-IT" sz="4800" dirty="0" smtClean="0"/>
              <a:t> </a:t>
            </a:r>
            <a:r>
              <a:rPr lang="it-IT" sz="4800" dirty="0" err="1" smtClean="0"/>
              <a:t>Wing</a:t>
            </a:r>
            <a:r>
              <a:rPr lang="it-IT" sz="4800" dirty="0" smtClean="0"/>
              <a:t>, da cui deriva il nome di sindrome di Asperger, il lavoro di </a:t>
            </a:r>
            <a:r>
              <a:rPr lang="it-IT" sz="4800" dirty="0" err="1" smtClean="0"/>
              <a:t>Kanner</a:t>
            </a:r>
            <a:r>
              <a:rPr lang="it-IT" sz="4800" dirty="0" smtClean="0"/>
              <a:t> ebbe più nell’immediato eco e risonanza, inaugurando la prima fase degli studi sull’autismo nel dopoguerra, destinata a protrarsi fino agli inizi degli anni Settanta. </a:t>
            </a:r>
          </a:p>
          <a:p>
            <a:r>
              <a:rPr lang="it-IT" sz="4800" dirty="0" smtClean="0"/>
              <a:t> </a:t>
            </a:r>
          </a:p>
          <a:p>
            <a:pPr>
              <a:buNone/>
            </a:pPr>
            <a:endParaRPr lang="it-IT" sz="4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92500" lnSpcReduction="20000"/>
          </a:bodyPr>
          <a:lstStyle/>
          <a:p>
            <a:pPr>
              <a:buNone/>
            </a:pPr>
            <a:r>
              <a:rPr lang="it-IT" sz="4800" dirty="0" smtClean="0"/>
              <a:t>Contrariamente alle prime intuizioni di </a:t>
            </a:r>
            <a:r>
              <a:rPr lang="it-IT" sz="4800" dirty="0" err="1" smtClean="0"/>
              <a:t>Kanner</a:t>
            </a:r>
            <a:r>
              <a:rPr lang="it-IT" sz="4800" dirty="0" smtClean="0"/>
              <a:t>, che voleva l’autismo più diffuso nelle famiglie di ceto sociale </a:t>
            </a:r>
            <a:r>
              <a:rPr lang="it-IT" sz="4800" dirty="0" err="1" smtClean="0"/>
              <a:t>medio-alto</a:t>
            </a:r>
            <a:r>
              <a:rPr lang="it-IT" sz="4800" dirty="0" smtClean="0"/>
              <a:t>, studi più recenti, validi e attendibili (</a:t>
            </a:r>
            <a:r>
              <a:rPr lang="it-IT" sz="4800" dirty="0" err="1" smtClean="0"/>
              <a:t>Fombonne</a:t>
            </a:r>
            <a:r>
              <a:rPr lang="it-IT" sz="4800" dirty="0" smtClean="0"/>
              <a:t>, 2005), attestano che l’autismo è più o meno uniformemente diffuso e presente in tutte le popolazioni del mondo, in ogni razza e ceto sociale. </a:t>
            </a:r>
            <a:endParaRPr lang="it-IT" sz="4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85000" lnSpcReduction="20000"/>
          </a:bodyPr>
          <a:lstStyle/>
          <a:p>
            <a:pPr>
              <a:buNone/>
            </a:pPr>
            <a:r>
              <a:rPr lang="it-IT" sz="4800" dirty="0" smtClean="0"/>
              <a:t>Esiste invece un forte sbilanciamento a favore dei maschi piuttosto che delle femmine. Il rapporto maschi/femmine sarebbe di 4:1 (</a:t>
            </a:r>
            <a:r>
              <a:rPr lang="it-IT" sz="4800" dirty="0" err="1" smtClean="0"/>
              <a:t>Fombonne</a:t>
            </a:r>
            <a:r>
              <a:rPr lang="it-IT" sz="4800" dirty="0" smtClean="0"/>
              <a:t>, 2003; </a:t>
            </a:r>
            <a:r>
              <a:rPr lang="it-IT" sz="4800" dirty="0" err="1" smtClean="0"/>
              <a:t>Skuse</a:t>
            </a:r>
            <a:r>
              <a:rPr lang="it-IT" sz="4800" dirty="0" smtClean="0"/>
              <a:t>, 2000; </a:t>
            </a:r>
            <a:r>
              <a:rPr lang="it-IT" sz="4800" dirty="0" err="1" smtClean="0"/>
              <a:t>Yeargin-Allsopp</a:t>
            </a:r>
            <a:r>
              <a:rPr lang="it-IT" sz="4800" dirty="0" smtClean="0"/>
              <a:t> </a:t>
            </a:r>
            <a:r>
              <a:rPr lang="it-IT" sz="4800" i="1" dirty="0" smtClean="0"/>
              <a:t>et Al</a:t>
            </a:r>
            <a:r>
              <a:rPr lang="it-IT" sz="4800" dirty="0" smtClean="0"/>
              <a:t>., 2003), che salirebbe a 5:1 abbracciando anche i casi senza disabilità cognitiva, e addirittura di 9:1 per i soli casi di soggetti affetti da sindrome di Asperger.</a:t>
            </a:r>
          </a:p>
          <a:p>
            <a:pPr>
              <a:buNone/>
            </a:pPr>
            <a:endParaRPr lang="it-IT" sz="4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70000" lnSpcReduction="20000"/>
          </a:bodyPr>
          <a:lstStyle/>
          <a:p>
            <a:r>
              <a:rPr lang="it-IT" sz="4800" dirty="0" smtClean="0"/>
              <a:t>Questa discordanza nelle stime di prevalenza è dovuta, più che a un incremento dei casi di autismo, a una serie di fattori individuabili in: </a:t>
            </a:r>
          </a:p>
          <a:p>
            <a:pPr lvl="0"/>
            <a:r>
              <a:rPr lang="it-IT" sz="4800" dirty="0" smtClean="0"/>
              <a:t>una maggiore definizione dei criteri diagnostici, con inclusione delle forme più lievi; </a:t>
            </a:r>
          </a:p>
          <a:p>
            <a:pPr lvl="0"/>
            <a:r>
              <a:rPr lang="it-IT" sz="4800" dirty="0" smtClean="0"/>
              <a:t>una diffusione di procedure diagnostiche standardizzate; </a:t>
            </a:r>
          </a:p>
          <a:p>
            <a:pPr lvl="0"/>
            <a:r>
              <a:rPr lang="it-IT" sz="4800" dirty="0" smtClean="0"/>
              <a:t>una maggiore sensibilizzazione degli operatori e della popolazione in generale; </a:t>
            </a:r>
          </a:p>
          <a:p>
            <a:r>
              <a:rPr lang="it-IT" sz="4800" dirty="0" smtClean="0"/>
              <a:t>un aumento dei servizi (anche se ancora decisamente inadeguati alla richiesta, sia quantitativamente che qualitativamente)</a:t>
            </a:r>
          </a:p>
          <a:p>
            <a:pPr>
              <a:buNone/>
            </a:pPr>
            <a:endParaRPr lang="it-IT" sz="46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85000" lnSpcReduction="10000"/>
          </a:bodyPr>
          <a:lstStyle/>
          <a:p>
            <a:r>
              <a:rPr lang="it-IT" sz="4800" dirty="0" smtClean="0"/>
              <a:t>In sintesi abbiamo una diffusione di circa 10-13 casi di autismo su 10.000 persone per le forme classiche del disturbo, che arriverebbe a 40-50 casi su 10.000 annettendo tutti i casi di autismo. </a:t>
            </a:r>
          </a:p>
          <a:p>
            <a:r>
              <a:rPr lang="it-IT" sz="4800" dirty="0" smtClean="0"/>
              <a:t>Dobbiamo considerare inoltre che il 70, 80% dei casi di autismo presenta un ritardo cognitivo, di cui a sua volta un 40% ha un ritardo cognitivo grave.</a:t>
            </a:r>
          </a:p>
          <a:p>
            <a:pPr>
              <a:buNone/>
            </a:pPr>
            <a:endParaRPr lang="it-IT" sz="4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None/>
            </a:pPr>
            <a:r>
              <a:rPr lang="it-IT" sz="4800" dirty="0" smtClean="0"/>
              <a:t>Come fa notare </a:t>
            </a:r>
            <a:r>
              <a:rPr lang="it-IT" sz="4800" dirty="0" err="1" smtClean="0"/>
              <a:t>Cottini</a:t>
            </a:r>
            <a:r>
              <a:rPr lang="it-IT" sz="4800" dirty="0" smtClean="0"/>
              <a:t> (2011), arriviamo alla conclusione che il disturbo non sia per nulla sporadico, dovendoci aspettare almeno un caso di disturbo autistico per ogni scuola primaria all’incirca.  </a:t>
            </a:r>
          </a:p>
          <a:p>
            <a:pPr>
              <a:buNone/>
            </a:pPr>
            <a:endParaRPr lang="it-IT" sz="4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None/>
            </a:pPr>
            <a:r>
              <a:rPr lang="it-IT" sz="4800" dirty="0" smtClean="0"/>
              <a:t>La teoria socio-affettiva affonda le sue radici nel contributo di </a:t>
            </a:r>
            <a:r>
              <a:rPr lang="it-IT" sz="4800" dirty="0" err="1" smtClean="0"/>
              <a:t>Hobson</a:t>
            </a:r>
            <a:r>
              <a:rPr lang="it-IT" sz="4800" dirty="0" smtClean="0"/>
              <a:t> (1989, 1993), che ha operato principalmente a Londra tra gli anni Ottanta e Novanta presso la prestigiosa clinica </a:t>
            </a:r>
            <a:r>
              <a:rPr lang="it-IT" sz="4800" dirty="0" err="1" smtClean="0"/>
              <a:t>Tavistock</a:t>
            </a:r>
            <a:r>
              <a:rPr lang="it-IT" sz="4800" dirty="0" smtClean="0"/>
              <a:t>.</a:t>
            </a:r>
          </a:p>
          <a:p>
            <a:pPr>
              <a:buNone/>
            </a:pPr>
            <a:endParaRPr lang="it-IT" sz="4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None/>
            </a:pPr>
            <a:r>
              <a:rPr lang="it-IT" sz="4800" dirty="0" err="1" smtClean="0"/>
              <a:t>Hobson</a:t>
            </a:r>
            <a:r>
              <a:rPr lang="it-IT" sz="4800" dirty="0" smtClean="0"/>
              <a:t> postula alla base dell’autismo la presenza di una anomalia o disfunzione nei meccanismi innati che presiedono alla formazione del primario legame affettivo con i </a:t>
            </a:r>
            <a:r>
              <a:rPr lang="it-IT" sz="4800" dirty="0" err="1" smtClean="0"/>
              <a:t>caregiver</a:t>
            </a:r>
            <a:r>
              <a:rPr lang="it-IT" sz="4800" dirty="0" smtClean="0"/>
              <a:t> da parte dell’infante.</a:t>
            </a:r>
          </a:p>
          <a:p>
            <a:pPr>
              <a:buNone/>
            </a:pPr>
            <a:endParaRPr lang="it-IT" sz="4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92500" lnSpcReduction="20000"/>
          </a:bodyPr>
          <a:lstStyle/>
          <a:p>
            <a:pPr>
              <a:buNone/>
            </a:pPr>
            <a:r>
              <a:rPr lang="it-IT" sz="4800" u="sng" dirty="0" smtClean="0"/>
              <a:t>La teoria della debolezza nella coerenza centrale</a:t>
            </a:r>
            <a:r>
              <a:rPr lang="it-IT" sz="4800" dirty="0" smtClean="0"/>
              <a:t> è un altro filone di studi e di ricerche sull’autismo che riveste una certa importanza, per la sua capacità esplicativa di importanti deficit e peculiarità nei processi cognitivi e nella percezione e rappresentazione dell’esperienza da parte dei soggetti autistici.</a:t>
            </a:r>
          </a:p>
          <a:p>
            <a:pPr>
              <a:buNone/>
            </a:pPr>
            <a:endParaRPr lang="it-IT" sz="46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85000" lnSpcReduction="20000"/>
          </a:bodyPr>
          <a:lstStyle/>
          <a:p>
            <a:pPr>
              <a:buNone/>
            </a:pPr>
            <a:r>
              <a:rPr lang="it-IT" sz="4800" dirty="0" smtClean="0"/>
              <a:t>Il bambino autistico cioè avrebbe difficoltà a cogliere l’esperienza come un tutto, dotato di un significato globale, come sostenevano i teorici della </a:t>
            </a:r>
            <a:r>
              <a:rPr lang="it-IT" sz="4800" i="1" dirty="0" smtClean="0"/>
              <a:t>gestalt</a:t>
            </a:r>
            <a:r>
              <a:rPr lang="it-IT" sz="4800" dirty="0" smtClean="0"/>
              <a:t>, mentre avrebbe particolarmente sviluppata una strana o peculiare attitudine a cogliere i dettagli o piccole frazioni o frammenti dell’esperienza, al posto del loro insieme in un unicum dotato di significato.</a:t>
            </a:r>
          </a:p>
          <a:p>
            <a:pPr>
              <a:buNone/>
            </a:pPr>
            <a:endParaRPr lang="it-IT" sz="4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92500" lnSpcReduction="10000"/>
          </a:bodyPr>
          <a:lstStyle/>
          <a:p>
            <a:pPr>
              <a:buNone/>
            </a:pPr>
            <a:r>
              <a:rPr lang="it-IT" sz="4800" dirty="0" smtClean="0"/>
              <a:t>Ciò spiegherebbe, tra l’altro, la tendenza, da sempre riscontrata e che tuttora affascina gli studiosi, da parte dei soggetti autistici, a sviluppare particolari capacità o competenze in “isole” relativamente staccate o scisse dall’esperienza e dalle competenze globali</a:t>
            </a:r>
          </a:p>
          <a:p>
            <a:pPr>
              <a:buNone/>
            </a:pPr>
            <a:endParaRPr lang="it-IT" sz="4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76672"/>
            <a:ext cx="8429684" cy="5869316"/>
          </a:xfrm>
        </p:spPr>
        <p:txBody>
          <a:bodyPr>
            <a:normAutofit fontScale="92500" lnSpcReduction="10000"/>
          </a:bodyPr>
          <a:lstStyle/>
          <a:p>
            <a:pPr>
              <a:buNone/>
            </a:pPr>
            <a:r>
              <a:rPr lang="it-IT" sz="4600" dirty="0" smtClean="0"/>
              <a:t>  </a:t>
            </a:r>
            <a:r>
              <a:rPr lang="it-IT" sz="4800" dirty="0" smtClean="0"/>
              <a:t>L’autismo di </a:t>
            </a:r>
            <a:r>
              <a:rPr lang="it-IT" sz="4800" dirty="0" err="1" smtClean="0"/>
              <a:t>Kanner</a:t>
            </a:r>
            <a:r>
              <a:rPr lang="it-IT" sz="4800" dirty="0" smtClean="0"/>
              <a:t> un tempo era detto anche “infantile”; termine scomparso dai più recenti quadri nosografici, in quanto l’autismo si manifesta sì a partire dai primi anni di vita, ma è una condizione poi, nella stragrande maggioranza dei casi, destinata a mantenersi per tutto l’arco della vita. </a:t>
            </a:r>
          </a:p>
          <a:p>
            <a:pPr>
              <a:buNone/>
            </a:pPr>
            <a:endParaRPr lang="it-IT" sz="4600" dirty="0"/>
          </a:p>
        </p:txBody>
      </p:sp>
    </p:spTree>
    <p:extLst>
      <p:ext uri="{BB962C8B-B14F-4D97-AF65-F5344CB8AC3E}">
        <p14:creationId xmlns:p14="http://schemas.microsoft.com/office/powerpoint/2010/main" val="17980445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77500" lnSpcReduction="20000"/>
          </a:bodyPr>
          <a:lstStyle/>
          <a:p>
            <a:pPr>
              <a:buNone/>
            </a:pPr>
            <a:r>
              <a:rPr lang="it-IT" sz="4800" dirty="0" smtClean="0"/>
              <a:t>Un altro filone teorico che ha ricevuto un certo consenso nello studio dell’autismo è quello che ricondurrebbe i sintomi e le difficoltà dei soggetti autistici a un presunto </a:t>
            </a:r>
            <a:r>
              <a:rPr lang="it-IT" sz="4800" u="sng" dirty="0" smtClean="0"/>
              <a:t>deficit delle funzioni esecutive.</a:t>
            </a:r>
            <a:r>
              <a:rPr lang="it-IT" sz="4800" dirty="0" smtClean="0"/>
              <a:t> Si tratta di una teoria formulata in ambito neuropsicologico, che affonda le sue radici in alcune intuizioni di </a:t>
            </a:r>
            <a:r>
              <a:rPr lang="it-IT" sz="4800" dirty="0" err="1" smtClean="0"/>
              <a:t>Damasio</a:t>
            </a:r>
            <a:r>
              <a:rPr lang="it-IT" sz="4800" dirty="0" smtClean="0"/>
              <a:t> (</a:t>
            </a:r>
            <a:r>
              <a:rPr lang="it-IT" sz="4800" dirty="0" err="1" smtClean="0"/>
              <a:t>Damasio</a:t>
            </a:r>
            <a:r>
              <a:rPr lang="it-IT" sz="4800" dirty="0" smtClean="0"/>
              <a:t>, </a:t>
            </a:r>
            <a:r>
              <a:rPr lang="it-IT" sz="4800" dirty="0" err="1" smtClean="0"/>
              <a:t>Maurer</a:t>
            </a:r>
            <a:r>
              <a:rPr lang="it-IT" sz="4800" dirty="0" smtClean="0"/>
              <a:t>, 1978) e nelle ricerche più specifiche di </a:t>
            </a:r>
            <a:r>
              <a:rPr lang="it-IT" sz="4800" dirty="0" err="1" smtClean="0"/>
              <a:t>Ozonoff</a:t>
            </a:r>
            <a:r>
              <a:rPr lang="it-IT" sz="4800" dirty="0" smtClean="0"/>
              <a:t> (1995).</a:t>
            </a:r>
          </a:p>
          <a:p>
            <a:pPr>
              <a:buNone/>
            </a:pPr>
            <a:endParaRPr lang="it-IT" sz="46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None/>
            </a:pPr>
            <a:r>
              <a:rPr lang="it-IT" sz="4800" dirty="0" smtClean="0"/>
              <a:t>Dove questa teoria mostra il suo maggiore punto debole è in una carenza di specificità. Anche altri soggetti, a partire da quelli con lesioni ai lobi frontali, dimostrano questi deficit.</a:t>
            </a:r>
          </a:p>
          <a:p>
            <a:pPr>
              <a:buNone/>
            </a:pPr>
            <a:endParaRPr lang="it-IT" sz="46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92500"/>
          </a:bodyPr>
          <a:lstStyle/>
          <a:p>
            <a:pPr>
              <a:buNone/>
            </a:pPr>
            <a:r>
              <a:rPr lang="it-IT" sz="4800" dirty="0" smtClean="0"/>
              <a:t>Il modello che postula nei soggetti autistici una presunta difficoltà e deficit nella cosiddetta “teoria della mente” è forse il più famoso dei modelli dell’autismo prodotto negli ultimi decenni, che ha saputo guadagnarsi vasta eco e popolarità</a:t>
            </a:r>
          </a:p>
          <a:p>
            <a:pPr>
              <a:buNone/>
            </a:pPr>
            <a:endParaRPr lang="it-IT" sz="4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92500" lnSpcReduction="20000"/>
          </a:bodyPr>
          <a:lstStyle/>
          <a:p>
            <a:pPr>
              <a:buNone/>
            </a:pPr>
            <a:r>
              <a:rPr lang="it-IT" sz="4800" u="sng" dirty="0" smtClean="0"/>
              <a:t>La teoria della simulazione incarnata</a:t>
            </a:r>
            <a:r>
              <a:rPr lang="it-IT" sz="4800" dirty="0" smtClean="0"/>
              <a:t>. Negli ultimi anni un gruppo di ricercatori in campo neurofisiologico dell’Università di Parma ha svolto una serie di ricerche che hanno portato alla teorizzazione, molto nota, dei cosiddetti neuroni </a:t>
            </a:r>
            <a:r>
              <a:rPr lang="it-IT" sz="4800" i="1" dirty="0" err="1" smtClean="0"/>
              <a:t>mirror</a:t>
            </a:r>
            <a:r>
              <a:rPr lang="it-IT" sz="4800" dirty="0" smtClean="0"/>
              <a:t> o neuroni </a:t>
            </a:r>
            <a:r>
              <a:rPr lang="it-IT" sz="4800" i="1" dirty="0" smtClean="0"/>
              <a:t>specchio</a:t>
            </a:r>
            <a:r>
              <a:rPr lang="it-IT" sz="4800" dirty="0" smtClean="0"/>
              <a:t> (</a:t>
            </a:r>
            <a:r>
              <a:rPr lang="it-IT" sz="4800" dirty="0" err="1" smtClean="0"/>
              <a:t>Rizzolatti</a:t>
            </a:r>
            <a:r>
              <a:rPr lang="it-IT" sz="4800" dirty="0" smtClean="0"/>
              <a:t> </a:t>
            </a:r>
            <a:r>
              <a:rPr lang="it-IT" sz="4800" i="1" dirty="0" smtClean="0"/>
              <a:t>et Al.</a:t>
            </a:r>
            <a:r>
              <a:rPr lang="it-IT" sz="4800" dirty="0" smtClean="0"/>
              <a:t> 1996).</a:t>
            </a:r>
          </a:p>
          <a:p>
            <a:pPr>
              <a:buNone/>
            </a:pPr>
            <a:endParaRPr lang="it-IT" sz="46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77500" lnSpcReduction="20000"/>
          </a:bodyPr>
          <a:lstStyle/>
          <a:p>
            <a:pPr>
              <a:buNone/>
            </a:pPr>
            <a:r>
              <a:rPr lang="it-IT" sz="4800" dirty="0" smtClean="0"/>
              <a:t>Dal lato anatomico e </a:t>
            </a:r>
            <a:r>
              <a:rPr lang="it-IT" sz="4800" dirty="0" err="1" smtClean="0"/>
              <a:t>anatomofunzionale</a:t>
            </a:r>
            <a:r>
              <a:rPr lang="it-IT" sz="4800" dirty="0" smtClean="0"/>
              <a:t> inoltre importanti anomalie sono state riscontrate nei soggetti autistici su più piani e a più livelli, dal funzionamento dei neurotrasmettitori a importanti anomalie a livello dei lobi del cervello e delle strutture sottocorticali, quali l’amigdala e il cervelletto, nonché nel rapporto tra sostanza bianca e sostanza grigia (Barale </a:t>
            </a:r>
            <a:r>
              <a:rPr lang="it-IT" sz="4800" i="1" dirty="0" smtClean="0"/>
              <a:t>et Al.</a:t>
            </a:r>
            <a:r>
              <a:rPr lang="it-IT" sz="4800" dirty="0" smtClean="0"/>
              <a:t> 2009).</a:t>
            </a:r>
          </a:p>
          <a:p>
            <a:pPr>
              <a:buNone/>
            </a:pPr>
            <a:endParaRPr lang="it-IT" sz="46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92500" lnSpcReduction="10000"/>
          </a:bodyPr>
          <a:lstStyle/>
          <a:p>
            <a:pPr>
              <a:buNone/>
            </a:pPr>
            <a:r>
              <a:rPr lang="it-IT" sz="4800" dirty="0" smtClean="0"/>
              <a:t>Diversamente dalle prime ipotesi di estrazione psicodinamica e psicoanalitica, è ormai assodato che il deficit di linguaggio nell’autismo ha poco a che vedere con una condizione di mutismo psicogeno, quale rifiuto di parlare a scopo difensivo, per gli effetti di presunti conflitti psichici. </a:t>
            </a:r>
          </a:p>
          <a:p>
            <a:pPr>
              <a:buNone/>
            </a:pPr>
            <a:endParaRPr lang="it-IT" sz="46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92500"/>
          </a:bodyPr>
          <a:lstStyle/>
          <a:p>
            <a:pPr>
              <a:buNone/>
            </a:pPr>
            <a:r>
              <a:rPr lang="it-IT" sz="4800" dirty="0" smtClean="0"/>
              <a:t>nell’autismo sarebbe compromessa più di ogni altra la componente pragmatica del linguaggio, mentre gli aspetti sintattici, grammaticali, lessicali, specialmente nei soggetti autistici ad alto funzionamento, sarebbero sorprendentemente ben preservati.</a:t>
            </a:r>
          </a:p>
          <a:p>
            <a:pPr>
              <a:buNone/>
            </a:pPr>
            <a:endParaRPr lang="it-IT" sz="4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85000" lnSpcReduction="10000"/>
          </a:bodyPr>
          <a:lstStyle/>
          <a:p>
            <a:pPr>
              <a:buNone/>
            </a:pPr>
            <a:r>
              <a:rPr lang="it-IT" sz="4800" dirty="0" smtClean="0"/>
              <a:t>Tra le caratteristiche tipiche del linguaggio autistico si trova l’ecolalia; una strana ripetizione di parole già udite, come se il soggetto parlasse da solo. L’ecolalia può essere </a:t>
            </a:r>
            <a:r>
              <a:rPr lang="it-IT" sz="4800" i="1" dirty="0" smtClean="0"/>
              <a:t>immediata</a:t>
            </a:r>
            <a:r>
              <a:rPr lang="it-IT" sz="4800" dirty="0" smtClean="0"/>
              <a:t>, riferita a parole appena ascoltate, oppure </a:t>
            </a:r>
            <a:r>
              <a:rPr lang="it-IT" sz="4800" i="1" dirty="0" smtClean="0"/>
              <a:t>differita</a:t>
            </a:r>
            <a:r>
              <a:rPr lang="it-IT" sz="4800" dirty="0" smtClean="0"/>
              <a:t>, quando riguarda parole ascoltate molto tempo prima, anche a distanza di mesi o ancor più.</a:t>
            </a:r>
          </a:p>
          <a:p>
            <a:pPr>
              <a:buNone/>
            </a:pPr>
            <a:endParaRPr lang="it-IT" sz="46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85000" lnSpcReduction="10000"/>
          </a:bodyPr>
          <a:lstStyle/>
          <a:p>
            <a:pPr>
              <a:buNone/>
            </a:pPr>
            <a:r>
              <a:rPr lang="it-IT" sz="4800" dirty="0" smtClean="0"/>
              <a:t>Tipicamente vi è un deficit a livello della prosodia, cioè di quella branca della componente del linguaggio che ha a che vedere con l’intonazione, il ritmo, la durata e l’accento del discorso. Il linguaggio sembra spesso colto dai soggetti autistici a livello letterale; il che costituisce una prova a favore della loro difficoltà a leggere gli stati mentali altrui.</a:t>
            </a:r>
          </a:p>
          <a:p>
            <a:pPr>
              <a:buNone/>
            </a:pPr>
            <a:endParaRPr lang="it-IT" sz="46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None/>
            </a:pPr>
            <a:r>
              <a:rPr lang="it-IT" sz="4800" dirty="0" smtClean="0"/>
              <a:t>è stato documentato il profilo tipico dei soggetti autistici, con potenzialità maggiormente sviluppate sul piano della rappresentazione visiva delle informazioni rispetto a quella linguistica (ad. es. </a:t>
            </a:r>
            <a:r>
              <a:rPr lang="it-IT" sz="4800" dirty="0" err="1" smtClean="0"/>
              <a:t>Grandin</a:t>
            </a:r>
            <a:r>
              <a:rPr lang="it-IT" sz="4800" dirty="0" smtClean="0"/>
              <a:t>, 1995, 2013).</a:t>
            </a:r>
          </a:p>
          <a:p>
            <a:pPr>
              <a:buNone/>
            </a:pPr>
            <a:endParaRPr lang="it-IT" sz="4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429684" cy="5976664"/>
          </a:xfrm>
        </p:spPr>
        <p:txBody>
          <a:bodyPr>
            <a:normAutofit fontScale="92500"/>
          </a:bodyPr>
          <a:lstStyle/>
          <a:p>
            <a:pPr>
              <a:buNone/>
            </a:pPr>
            <a:r>
              <a:rPr lang="it-IT" sz="4800" dirty="0" smtClean="0"/>
              <a:t>   </a:t>
            </a:r>
            <a:r>
              <a:rPr lang="it-IT" sz="4800" dirty="0" err="1" smtClean="0"/>
              <a:t>Kanner</a:t>
            </a:r>
            <a:r>
              <a:rPr lang="it-IT" sz="4800" dirty="0" smtClean="0"/>
              <a:t> descrisse il caso di undici bambini, i quali, pur con debite differenze, mostravano tutti delle peculiari caratteristiche, che egli collegò in modo geniale a quelli che ancora oggi funzionano come criteri diagnostici fondamentali della sindrome. </a:t>
            </a:r>
          </a:p>
          <a:p>
            <a:pPr>
              <a:buNone/>
            </a:pPr>
            <a:endParaRPr lang="it-IT" sz="4600" dirty="0"/>
          </a:p>
        </p:txBody>
      </p:sp>
    </p:spTree>
    <p:extLst>
      <p:ext uri="{BB962C8B-B14F-4D97-AF65-F5344CB8AC3E}">
        <p14:creationId xmlns:p14="http://schemas.microsoft.com/office/powerpoint/2010/main" val="388550341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a:bodyPr>
          <a:lstStyle/>
          <a:p>
            <a:pPr>
              <a:buFontTx/>
              <a:buChar char="-"/>
            </a:pPr>
            <a:r>
              <a:rPr lang="it-IT" sz="4600" dirty="0" err="1" smtClean="0"/>
              <a:t>Ipo</a:t>
            </a:r>
            <a:r>
              <a:rPr lang="it-IT" sz="4600" dirty="0" smtClean="0"/>
              <a:t> e </a:t>
            </a:r>
            <a:r>
              <a:rPr lang="it-IT" sz="4600" dirty="0" err="1" smtClean="0"/>
              <a:t>ipereattività</a:t>
            </a:r>
            <a:r>
              <a:rPr lang="it-IT" sz="4600" dirty="0" smtClean="0"/>
              <a:t> sensoriale</a:t>
            </a:r>
          </a:p>
          <a:p>
            <a:pPr>
              <a:buFontTx/>
              <a:buChar char="-"/>
            </a:pPr>
            <a:r>
              <a:rPr lang="it-IT" sz="4600" dirty="0" smtClean="0"/>
              <a:t>Difficoltà ad inibire le risposte</a:t>
            </a:r>
          </a:p>
          <a:p>
            <a:pPr>
              <a:buFontTx/>
              <a:buChar char="-"/>
            </a:pPr>
            <a:r>
              <a:rPr lang="it-IT" sz="4600" dirty="0" smtClean="0"/>
              <a:t>Intelligenza </a:t>
            </a:r>
            <a:r>
              <a:rPr lang="it-IT" sz="4600" dirty="0" err="1" smtClean="0"/>
              <a:t>visuospaziale</a:t>
            </a:r>
            <a:r>
              <a:rPr lang="it-IT" sz="4600" dirty="0" smtClean="0"/>
              <a:t> più sviluppata di quella linguistica</a:t>
            </a:r>
          </a:p>
          <a:p>
            <a:pPr>
              <a:buFontTx/>
              <a:buChar char="-"/>
            </a:pPr>
            <a:r>
              <a:rPr lang="it-IT" sz="4600" dirty="0" smtClean="0"/>
              <a:t>Focalizzazione sulla parte più che </a:t>
            </a:r>
            <a:r>
              <a:rPr lang="it-IT" sz="4600" smtClean="0"/>
              <a:t>sul tutto</a:t>
            </a:r>
            <a:endParaRPr lang="it-IT" sz="46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260648"/>
            <a:ext cx="8429684" cy="6120680"/>
          </a:xfrm>
        </p:spPr>
        <p:txBody>
          <a:bodyPr>
            <a:normAutofit/>
          </a:bodyPr>
          <a:lstStyle/>
          <a:p>
            <a:pPr>
              <a:buNone/>
            </a:pPr>
            <a:r>
              <a:rPr lang="it-IT" sz="4800" dirty="0" smtClean="0"/>
              <a:t>La prima ipotesi psicoanalitica si riferisce al fatto che l’autismo abbia un’origine essenzialmente psicogena</a:t>
            </a:r>
          </a:p>
          <a:p>
            <a:pPr>
              <a:buNone/>
            </a:pPr>
            <a:endParaRPr lang="it-IT" sz="4600" dirty="0"/>
          </a:p>
        </p:txBody>
      </p:sp>
    </p:spTree>
    <p:extLst>
      <p:ext uri="{BB962C8B-B14F-4D97-AF65-F5344CB8AC3E}">
        <p14:creationId xmlns:p14="http://schemas.microsoft.com/office/powerpoint/2010/main" val="14999888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92500" lnSpcReduction="20000"/>
          </a:bodyPr>
          <a:lstStyle/>
          <a:p>
            <a:r>
              <a:rPr lang="it-IT" sz="4800" dirty="0" smtClean="0"/>
              <a:t>La seconda ipotesi propria della psicoanalisi, specialmente nella prima fase della storia degli studi sull’autismo, che oggi non appare più sostenibile, è che la prognosi dei soggetti autistici non sia particolarmente infausta, e che da questo disturbo si possa, e in particolare grazie alla terapia psicoanalitica, guarire.</a:t>
            </a:r>
            <a:endParaRPr lang="it-IT" sz="4600" dirty="0"/>
          </a:p>
        </p:txBody>
      </p:sp>
    </p:spTree>
    <p:extLst>
      <p:ext uri="{BB962C8B-B14F-4D97-AF65-F5344CB8AC3E}">
        <p14:creationId xmlns:p14="http://schemas.microsoft.com/office/powerpoint/2010/main" val="11000744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04664"/>
            <a:ext cx="8429684" cy="5976664"/>
          </a:xfrm>
        </p:spPr>
        <p:txBody>
          <a:bodyPr>
            <a:normAutofit fontScale="77500" lnSpcReduction="20000"/>
          </a:bodyPr>
          <a:lstStyle/>
          <a:p>
            <a:pPr>
              <a:buNone/>
            </a:pPr>
            <a:r>
              <a:rPr lang="it-IT" sz="4800" dirty="0" smtClean="0"/>
              <a:t>Il terzo pregiudizio psicoanalitico, anch’esso sconfessato, è che non solo la psicoanalisi possa guarire l’autismo, ma che in vario modo gli altri trattamenti terapeutici, come quelli ad esempio incentrati sull’insegnamento e l’apprendimento da parte dei soggetti autistici di semplici o più complesse competenze, necessarie per fare fronte alla vita quotidiana, siano inutili</a:t>
            </a:r>
          </a:p>
          <a:p>
            <a:pPr>
              <a:buNone/>
            </a:pPr>
            <a:endParaRPr lang="it-IT" sz="4600" dirty="0"/>
          </a:p>
        </p:txBody>
      </p:sp>
    </p:spTree>
    <p:extLst>
      <p:ext uri="{BB962C8B-B14F-4D97-AF65-F5344CB8AC3E}">
        <p14:creationId xmlns:p14="http://schemas.microsoft.com/office/powerpoint/2010/main" val="2158521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429684" cy="5976664"/>
          </a:xfrm>
        </p:spPr>
        <p:txBody>
          <a:bodyPr>
            <a:normAutofit fontScale="92500" lnSpcReduction="20000"/>
          </a:bodyPr>
          <a:lstStyle/>
          <a:p>
            <a:pPr>
              <a:buNone/>
            </a:pPr>
            <a:r>
              <a:rPr lang="it-IT" sz="4800" dirty="0" smtClean="0"/>
              <a:t>   Innanzitutto, come primo fattore caratteristico, egli notò un essenziale disturbo in questi bambini dell’interazione sociale. «Sembra che viva in un mondo tutto suo», è l’espressione tipica, ormai classica, con cui tutti, a cominciare dai genitori, si riferiscono al comportamento di questi bambini</a:t>
            </a:r>
          </a:p>
          <a:p>
            <a:pPr>
              <a:buNone/>
            </a:pPr>
            <a:endParaRPr lang="it-IT" sz="4600" dirty="0"/>
          </a:p>
        </p:txBody>
      </p:sp>
    </p:spTree>
    <p:extLst>
      <p:ext uri="{BB962C8B-B14F-4D97-AF65-F5344CB8AC3E}">
        <p14:creationId xmlns:p14="http://schemas.microsoft.com/office/powerpoint/2010/main" val="2551820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04664"/>
            <a:ext cx="8429684" cy="5976664"/>
          </a:xfrm>
        </p:spPr>
        <p:txBody>
          <a:bodyPr>
            <a:normAutofit/>
          </a:bodyPr>
          <a:lstStyle/>
          <a:p>
            <a:pPr>
              <a:buNone/>
            </a:pPr>
            <a:r>
              <a:rPr lang="it-IT" sz="4800" dirty="0" smtClean="0"/>
              <a:t>   Il secondo fattore tipico dell’autismo di </a:t>
            </a:r>
            <a:r>
              <a:rPr lang="it-IT" sz="4800" dirty="0" err="1" smtClean="0"/>
              <a:t>Kanner</a:t>
            </a:r>
            <a:r>
              <a:rPr lang="it-IT" sz="4800" dirty="0" smtClean="0"/>
              <a:t> è il deficit significativo nello sviluppo del linguaggio.</a:t>
            </a:r>
          </a:p>
          <a:p>
            <a:pPr>
              <a:buNone/>
            </a:pPr>
            <a:endParaRPr lang="it-IT" sz="4800" dirty="0" smtClean="0"/>
          </a:p>
        </p:txBody>
      </p:sp>
    </p:spTree>
    <p:extLst>
      <p:ext uri="{BB962C8B-B14F-4D97-AF65-F5344CB8AC3E}">
        <p14:creationId xmlns:p14="http://schemas.microsoft.com/office/powerpoint/2010/main" val="2236233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76672"/>
            <a:ext cx="8429684" cy="5832648"/>
          </a:xfrm>
        </p:spPr>
        <p:txBody>
          <a:bodyPr>
            <a:normAutofit/>
          </a:bodyPr>
          <a:lstStyle/>
          <a:p>
            <a:pPr>
              <a:buNone/>
            </a:pPr>
            <a:r>
              <a:rPr lang="it-IT" sz="4800" dirty="0" smtClean="0"/>
              <a:t>   </a:t>
            </a:r>
            <a:r>
              <a:rPr lang="it-IT" sz="4800" dirty="0" err="1" smtClean="0"/>
              <a:t>Kanner</a:t>
            </a:r>
            <a:r>
              <a:rPr lang="it-IT" sz="4800" dirty="0" smtClean="0"/>
              <a:t> notò in questi bambini anche una terza costellazione di sintomi precisa e anch’essa assai singolare: la </a:t>
            </a:r>
            <a:r>
              <a:rPr lang="it-IT" sz="4800" i="1" dirty="0" smtClean="0"/>
              <a:t>ripetitività</a:t>
            </a:r>
            <a:r>
              <a:rPr lang="it-IT" sz="4800" dirty="0" smtClean="0"/>
              <a:t>, il bisogno ossessivo come di vivere in un mondo fatto di cose prevedibili e stereotipate.</a:t>
            </a:r>
          </a:p>
          <a:p>
            <a:pPr>
              <a:buNone/>
            </a:pPr>
            <a:endParaRPr lang="it-IT" sz="4600" dirty="0"/>
          </a:p>
        </p:txBody>
      </p:sp>
    </p:spTree>
    <p:extLst>
      <p:ext uri="{BB962C8B-B14F-4D97-AF65-F5344CB8AC3E}">
        <p14:creationId xmlns:p14="http://schemas.microsoft.com/office/powerpoint/2010/main" val="452984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476672"/>
            <a:ext cx="8429684" cy="5832648"/>
          </a:xfrm>
        </p:spPr>
        <p:txBody>
          <a:bodyPr>
            <a:normAutofit/>
          </a:bodyPr>
          <a:lstStyle/>
          <a:p>
            <a:pPr>
              <a:buNone/>
            </a:pPr>
            <a:r>
              <a:rPr lang="it-IT" sz="4800" dirty="0" smtClean="0"/>
              <a:t>   Per contro, </a:t>
            </a:r>
            <a:r>
              <a:rPr lang="it-IT" sz="4800" dirty="0" err="1" smtClean="0"/>
              <a:t>Kanner</a:t>
            </a:r>
            <a:r>
              <a:rPr lang="it-IT" sz="4800" dirty="0" smtClean="0"/>
              <a:t> notò anche un’altra caratteristica tutt’altro che priva d’importanza. Erano le cosiddette “isole di capacità”.</a:t>
            </a:r>
          </a:p>
          <a:p>
            <a:pPr>
              <a:buNone/>
            </a:pPr>
            <a:endParaRPr lang="it-IT" sz="4600" dirty="0"/>
          </a:p>
        </p:txBody>
      </p:sp>
    </p:spTree>
    <p:extLst>
      <p:ext uri="{BB962C8B-B14F-4D97-AF65-F5344CB8AC3E}">
        <p14:creationId xmlns:p14="http://schemas.microsoft.com/office/powerpoint/2010/main" val="687034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TotalTime>
  <Words>2537</Words>
  <Application>Microsoft Office PowerPoint</Application>
  <PresentationFormat>Presentazione su schermo (4:3)</PresentationFormat>
  <Paragraphs>77</Paragraphs>
  <Slides>53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53</vt:i4>
      </vt:variant>
    </vt:vector>
  </HeadingPairs>
  <TitlesOfParts>
    <vt:vector size="56" baseType="lpstr">
      <vt:lpstr>Arial</vt:lpstr>
      <vt:lpstr>Calibri</vt:lpstr>
      <vt:lpstr>Tema di Office</vt:lpstr>
      <vt:lpstr>Autismo:  aspetti psicopedagogici,  principali teorie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fratini</dc:creator>
  <cp:lastModifiedBy>Utente</cp:lastModifiedBy>
  <cp:revision>73</cp:revision>
  <dcterms:created xsi:type="dcterms:W3CDTF">2010-03-27T12:43:55Z</dcterms:created>
  <dcterms:modified xsi:type="dcterms:W3CDTF">2018-11-14T15:51:31Z</dcterms:modified>
</cp:coreProperties>
</file>