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59" r:id="rId4"/>
    <p:sldId id="260" r:id="rId5"/>
    <p:sldId id="262" r:id="rId6"/>
    <p:sldId id="263" r:id="rId7"/>
    <p:sldId id="264" r:id="rId8"/>
    <p:sldId id="265" r:id="rId9"/>
    <p:sldId id="266" r:id="rId10"/>
    <p:sldId id="268" r:id="rId11"/>
    <p:sldId id="267" r:id="rId12"/>
    <p:sldId id="273" r:id="rId13"/>
    <p:sldId id="270" r:id="rId14"/>
    <p:sldId id="269" r:id="rId15"/>
    <p:sldId id="272" r:id="rId16"/>
    <p:sldId id="271" r:id="rId17"/>
    <p:sldId id="274" r:id="rId18"/>
    <p:sldId id="275" r:id="rId19"/>
    <p:sldId id="276" r:id="rId20"/>
    <p:sldId id="277" r:id="rId21"/>
    <p:sldId id="278" r:id="rId22"/>
    <p:sldId id="279" r:id="rId23"/>
    <p:sldId id="280" r:id="rId24"/>
    <p:sldId id="281" r:id="rId25"/>
    <p:sldId id="283" r:id="rId26"/>
    <p:sldId id="284"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4" autoAdjust="0"/>
    <p:restoredTop sz="94660"/>
  </p:normalViewPr>
  <p:slideViewPr>
    <p:cSldViewPr snapToGrid="0">
      <p:cViewPr varScale="1">
        <p:scale>
          <a:sx n="116" d="100"/>
          <a:sy n="116" d="100"/>
        </p:scale>
        <p:origin x="4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6070D8-A124-4D20-A77C-896D1318C373}" type="doc">
      <dgm:prSet loTypeId="urn:microsoft.com/office/officeart/2016/7/layout/BasicLinearProcessNumbered" loCatId="process" qsTypeId="urn:microsoft.com/office/officeart/2005/8/quickstyle/simple3" qsCatId="simple" csTypeId="urn:microsoft.com/office/officeart/2005/8/colors/accent2_2" csCatId="accent2"/>
      <dgm:spPr/>
      <dgm:t>
        <a:bodyPr/>
        <a:lstStyle/>
        <a:p>
          <a:endParaRPr lang="en-US"/>
        </a:p>
      </dgm:t>
    </dgm:pt>
    <dgm:pt modelId="{799561A7-4A28-4E14-A629-4EF06E0B6E4F}">
      <dgm:prSet/>
      <dgm:spPr/>
      <dgm:t>
        <a:bodyPr/>
        <a:lstStyle/>
        <a:p>
          <a:r>
            <a:rPr lang="it-IT"/>
            <a:t>Riconoscimento dei diritti principali dei minori e degli strumenti legislativi a livello internazionale, comunitario e italiano</a:t>
          </a:r>
          <a:endParaRPr lang="en-US"/>
        </a:p>
      </dgm:t>
    </dgm:pt>
    <dgm:pt modelId="{80579CCB-1E4A-4432-8548-46453BE14E3E}" type="parTrans" cxnId="{A72B981B-004C-4717-A7F3-AA62CAEABF3B}">
      <dgm:prSet/>
      <dgm:spPr/>
      <dgm:t>
        <a:bodyPr/>
        <a:lstStyle/>
        <a:p>
          <a:endParaRPr lang="en-US"/>
        </a:p>
      </dgm:t>
    </dgm:pt>
    <dgm:pt modelId="{4D9D04BC-A1FD-4CCF-9B67-5464A46B281C}" type="sibTrans" cxnId="{A72B981B-004C-4717-A7F3-AA62CAEABF3B}">
      <dgm:prSet phldrT="1" phldr="0"/>
      <dgm:spPr/>
      <dgm:t>
        <a:bodyPr/>
        <a:lstStyle/>
        <a:p>
          <a:r>
            <a:rPr lang="en-US"/>
            <a:t>1</a:t>
          </a:r>
        </a:p>
      </dgm:t>
    </dgm:pt>
    <dgm:pt modelId="{56EE3084-30AB-4102-B13F-F15A6311CF28}">
      <dgm:prSet/>
      <dgm:spPr/>
      <dgm:t>
        <a:bodyPr/>
        <a:lstStyle/>
        <a:p>
          <a:r>
            <a:rPr lang="it-IT"/>
            <a:t>Divieto di discriminazione</a:t>
          </a:r>
          <a:endParaRPr lang="en-US"/>
        </a:p>
      </dgm:t>
    </dgm:pt>
    <dgm:pt modelId="{72D67BF8-664F-4E64-BD94-D285B1F828EC}" type="parTrans" cxnId="{716130B3-F6C7-4E71-B8E6-5BA399CB1658}">
      <dgm:prSet/>
      <dgm:spPr/>
      <dgm:t>
        <a:bodyPr/>
        <a:lstStyle/>
        <a:p>
          <a:endParaRPr lang="en-US"/>
        </a:p>
      </dgm:t>
    </dgm:pt>
    <dgm:pt modelId="{B801ABEC-48AA-4022-B091-1E3C60CB3D04}" type="sibTrans" cxnId="{716130B3-F6C7-4E71-B8E6-5BA399CB1658}">
      <dgm:prSet phldrT="2" phldr="0"/>
      <dgm:spPr/>
      <dgm:t>
        <a:bodyPr/>
        <a:lstStyle/>
        <a:p>
          <a:r>
            <a:rPr lang="en-US"/>
            <a:t>2</a:t>
          </a:r>
        </a:p>
      </dgm:t>
    </dgm:pt>
    <dgm:pt modelId="{2BE4160F-BFCD-4C14-AFAA-EEA9D735DCC4}">
      <dgm:prSet/>
      <dgm:spPr/>
      <dgm:t>
        <a:bodyPr/>
        <a:lstStyle/>
        <a:p>
          <a:r>
            <a:rPr lang="it-IT"/>
            <a:t>Principali figure e istituzioni poste a presidio dell’osservanza dei diritti dei minori nell’ordinamento giuridico italiano  </a:t>
          </a:r>
          <a:endParaRPr lang="en-US"/>
        </a:p>
      </dgm:t>
    </dgm:pt>
    <dgm:pt modelId="{7D39D6DC-AA68-4988-925E-1554BABE975F}" type="parTrans" cxnId="{4761206D-4C07-42F2-950F-DEA50E2FA717}">
      <dgm:prSet/>
      <dgm:spPr/>
      <dgm:t>
        <a:bodyPr/>
        <a:lstStyle/>
        <a:p>
          <a:endParaRPr lang="en-US"/>
        </a:p>
      </dgm:t>
    </dgm:pt>
    <dgm:pt modelId="{099F5DA0-2708-49A8-9B60-925DD5058EC3}" type="sibTrans" cxnId="{4761206D-4C07-42F2-950F-DEA50E2FA717}">
      <dgm:prSet phldrT="3" phldr="0"/>
      <dgm:spPr/>
      <dgm:t>
        <a:bodyPr/>
        <a:lstStyle/>
        <a:p>
          <a:r>
            <a:rPr lang="en-US"/>
            <a:t>3</a:t>
          </a:r>
        </a:p>
      </dgm:t>
    </dgm:pt>
    <dgm:pt modelId="{8EE41037-4B45-4470-8EFD-6134D4367BA2}">
      <dgm:prSet/>
      <dgm:spPr/>
      <dgm:t>
        <a:bodyPr/>
        <a:lstStyle/>
        <a:p>
          <a:r>
            <a:rPr lang="it-IT"/>
            <a:t>Il diritto del minore alla continuità relazionale e affettiva con riferimento specifico alle famiglie omoegenitoriali; </a:t>
          </a:r>
          <a:endParaRPr lang="en-US"/>
        </a:p>
      </dgm:t>
    </dgm:pt>
    <dgm:pt modelId="{E766F5DB-980B-4597-B8B1-CDCF0EA6FB4E}" type="parTrans" cxnId="{0A73A6E0-E809-40AB-AB51-E1245668A7E3}">
      <dgm:prSet/>
      <dgm:spPr/>
      <dgm:t>
        <a:bodyPr/>
        <a:lstStyle/>
        <a:p>
          <a:endParaRPr lang="en-US"/>
        </a:p>
      </dgm:t>
    </dgm:pt>
    <dgm:pt modelId="{3FC5F829-71AE-404A-9554-B2FF0F991EE9}" type="sibTrans" cxnId="{0A73A6E0-E809-40AB-AB51-E1245668A7E3}">
      <dgm:prSet phldrT="4" phldr="0"/>
      <dgm:spPr/>
      <dgm:t>
        <a:bodyPr/>
        <a:lstStyle/>
        <a:p>
          <a:r>
            <a:rPr lang="en-US"/>
            <a:t>4</a:t>
          </a:r>
        </a:p>
      </dgm:t>
    </dgm:pt>
    <dgm:pt modelId="{5E76054E-4C35-4E56-A8F5-248373B69D81}">
      <dgm:prSet/>
      <dgm:spPr/>
      <dgm:t>
        <a:bodyPr/>
        <a:lstStyle/>
        <a:p>
          <a:r>
            <a:rPr lang="it-IT"/>
            <a:t>Spunti per la promozione ci una cultura dei diritti dei minori tra i bambini e adolescenti (filmografia, allegati)</a:t>
          </a:r>
          <a:endParaRPr lang="en-US"/>
        </a:p>
      </dgm:t>
    </dgm:pt>
    <dgm:pt modelId="{D72417F9-CABE-4611-9708-7A659A84DA47}" type="parTrans" cxnId="{D7883DF6-72ED-4190-ABA1-E0C8AA4ED919}">
      <dgm:prSet/>
      <dgm:spPr/>
      <dgm:t>
        <a:bodyPr/>
        <a:lstStyle/>
        <a:p>
          <a:endParaRPr lang="en-US"/>
        </a:p>
      </dgm:t>
    </dgm:pt>
    <dgm:pt modelId="{485CA2AF-E66C-4A7A-A05A-563121CF6C13}" type="sibTrans" cxnId="{D7883DF6-72ED-4190-ABA1-E0C8AA4ED919}">
      <dgm:prSet phldrT="5" phldr="0"/>
      <dgm:spPr/>
      <dgm:t>
        <a:bodyPr/>
        <a:lstStyle/>
        <a:p>
          <a:r>
            <a:rPr lang="en-US"/>
            <a:t>5</a:t>
          </a:r>
        </a:p>
      </dgm:t>
    </dgm:pt>
    <dgm:pt modelId="{7C9AD6F1-B25B-CB42-B8A2-852B2EF1D44C}" type="pres">
      <dgm:prSet presAssocID="{926070D8-A124-4D20-A77C-896D1318C373}" presName="Name0" presStyleCnt="0">
        <dgm:presLayoutVars>
          <dgm:animLvl val="lvl"/>
          <dgm:resizeHandles val="exact"/>
        </dgm:presLayoutVars>
      </dgm:prSet>
      <dgm:spPr/>
      <dgm:t>
        <a:bodyPr/>
        <a:lstStyle/>
        <a:p>
          <a:endParaRPr lang="it-IT"/>
        </a:p>
      </dgm:t>
    </dgm:pt>
    <dgm:pt modelId="{9882C377-90F6-DB4E-B98C-EB1979CFD5BE}" type="pres">
      <dgm:prSet presAssocID="{799561A7-4A28-4E14-A629-4EF06E0B6E4F}" presName="compositeNode" presStyleCnt="0">
        <dgm:presLayoutVars>
          <dgm:bulletEnabled val="1"/>
        </dgm:presLayoutVars>
      </dgm:prSet>
      <dgm:spPr/>
    </dgm:pt>
    <dgm:pt modelId="{D3E6B36A-437D-A844-902F-53A2F75A2638}" type="pres">
      <dgm:prSet presAssocID="{799561A7-4A28-4E14-A629-4EF06E0B6E4F}" presName="bgRect" presStyleLbl="bgAccFollowNode1" presStyleIdx="0" presStyleCnt="5"/>
      <dgm:spPr/>
      <dgm:t>
        <a:bodyPr/>
        <a:lstStyle/>
        <a:p>
          <a:endParaRPr lang="it-IT"/>
        </a:p>
      </dgm:t>
    </dgm:pt>
    <dgm:pt modelId="{08F837AC-9C32-6A4B-AC4F-66F5F7F3FAFF}" type="pres">
      <dgm:prSet presAssocID="{4D9D04BC-A1FD-4CCF-9B67-5464A46B281C}" presName="sibTransNodeCircle" presStyleLbl="alignNode1" presStyleIdx="0" presStyleCnt="10">
        <dgm:presLayoutVars>
          <dgm:chMax val="0"/>
          <dgm:bulletEnabled/>
        </dgm:presLayoutVars>
      </dgm:prSet>
      <dgm:spPr/>
      <dgm:t>
        <a:bodyPr/>
        <a:lstStyle/>
        <a:p>
          <a:endParaRPr lang="it-IT"/>
        </a:p>
      </dgm:t>
    </dgm:pt>
    <dgm:pt modelId="{452BB99C-3A91-0B46-916A-7FA509069E03}" type="pres">
      <dgm:prSet presAssocID="{799561A7-4A28-4E14-A629-4EF06E0B6E4F}" presName="bottomLine" presStyleLbl="alignNode1" presStyleIdx="1" presStyleCnt="10">
        <dgm:presLayoutVars/>
      </dgm:prSet>
      <dgm:spPr/>
    </dgm:pt>
    <dgm:pt modelId="{00B6DD10-6381-764A-B7CC-9B15B0F42062}" type="pres">
      <dgm:prSet presAssocID="{799561A7-4A28-4E14-A629-4EF06E0B6E4F}" presName="nodeText" presStyleLbl="bgAccFollowNode1" presStyleIdx="0" presStyleCnt="5">
        <dgm:presLayoutVars>
          <dgm:bulletEnabled val="1"/>
        </dgm:presLayoutVars>
      </dgm:prSet>
      <dgm:spPr/>
      <dgm:t>
        <a:bodyPr/>
        <a:lstStyle/>
        <a:p>
          <a:endParaRPr lang="it-IT"/>
        </a:p>
      </dgm:t>
    </dgm:pt>
    <dgm:pt modelId="{472E5350-BC43-0C46-9236-1263C05B317B}" type="pres">
      <dgm:prSet presAssocID="{4D9D04BC-A1FD-4CCF-9B67-5464A46B281C}" presName="sibTrans" presStyleCnt="0"/>
      <dgm:spPr/>
    </dgm:pt>
    <dgm:pt modelId="{9955D4CA-43AD-F94D-A983-11CDBCF0B3E7}" type="pres">
      <dgm:prSet presAssocID="{56EE3084-30AB-4102-B13F-F15A6311CF28}" presName="compositeNode" presStyleCnt="0">
        <dgm:presLayoutVars>
          <dgm:bulletEnabled val="1"/>
        </dgm:presLayoutVars>
      </dgm:prSet>
      <dgm:spPr/>
    </dgm:pt>
    <dgm:pt modelId="{9E3A700B-3493-F44A-8322-B1AE6255855A}" type="pres">
      <dgm:prSet presAssocID="{56EE3084-30AB-4102-B13F-F15A6311CF28}" presName="bgRect" presStyleLbl="bgAccFollowNode1" presStyleIdx="1" presStyleCnt="5"/>
      <dgm:spPr/>
      <dgm:t>
        <a:bodyPr/>
        <a:lstStyle/>
        <a:p>
          <a:endParaRPr lang="it-IT"/>
        </a:p>
      </dgm:t>
    </dgm:pt>
    <dgm:pt modelId="{A402E4D2-B69E-4F40-8A7E-DACDC4319476}" type="pres">
      <dgm:prSet presAssocID="{B801ABEC-48AA-4022-B091-1E3C60CB3D04}" presName="sibTransNodeCircle" presStyleLbl="alignNode1" presStyleIdx="2" presStyleCnt="10">
        <dgm:presLayoutVars>
          <dgm:chMax val="0"/>
          <dgm:bulletEnabled/>
        </dgm:presLayoutVars>
      </dgm:prSet>
      <dgm:spPr/>
      <dgm:t>
        <a:bodyPr/>
        <a:lstStyle/>
        <a:p>
          <a:endParaRPr lang="it-IT"/>
        </a:p>
      </dgm:t>
    </dgm:pt>
    <dgm:pt modelId="{206E9813-895A-4A49-9ADD-BEAE25BB8553}" type="pres">
      <dgm:prSet presAssocID="{56EE3084-30AB-4102-B13F-F15A6311CF28}" presName="bottomLine" presStyleLbl="alignNode1" presStyleIdx="3" presStyleCnt="10">
        <dgm:presLayoutVars/>
      </dgm:prSet>
      <dgm:spPr/>
    </dgm:pt>
    <dgm:pt modelId="{E3EF329E-2AB5-2D46-A2EC-0E8EAE2BF342}" type="pres">
      <dgm:prSet presAssocID="{56EE3084-30AB-4102-B13F-F15A6311CF28}" presName="nodeText" presStyleLbl="bgAccFollowNode1" presStyleIdx="1" presStyleCnt="5">
        <dgm:presLayoutVars>
          <dgm:bulletEnabled val="1"/>
        </dgm:presLayoutVars>
      </dgm:prSet>
      <dgm:spPr/>
      <dgm:t>
        <a:bodyPr/>
        <a:lstStyle/>
        <a:p>
          <a:endParaRPr lang="it-IT"/>
        </a:p>
      </dgm:t>
    </dgm:pt>
    <dgm:pt modelId="{826F4DD7-D8DC-EC4E-B39E-A857F49B1087}" type="pres">
      <dgm:prSet presAssocID="{B801ABEC-48AA-4022-B091-1E3C60CB3D04}" presName="sibTrans" presStyleCnt="0"/>
      <dgm:spPr/>
    </dgm:pt>
    <dgm:pt modelId="{B2DC0835-179D-F745-9E23-DAA241E4176D}" type="pres">
      <dgm:prSet presAssocID="{2BE4160F-BFCD-4C14-AFAA-EEA9D735DCC4}" presName="compositeNode" presStyleCnt="0">
        <dgm:presLayoutVars>
          <dgm:bulletEnabled val="1"/>
        </dgm:presLayoutVars>
      </dgm:prSet>
      <dgm:spPr/>
    </dgm:pt>
    <dgm:pt modelId="{FD00B33D-1EF3-D24E-8BF7-4139EEEDBF43}" type="pres">
      <dgm:prSet presAssocID="{2BE4160F-BFCD-4C14-AFAA-EEA9D735DCC4}" presName="bgRect" presStyleLbl="bgAccFollowNode1" presStyleIdx="2" presStyleCnt="5"/>
      <dgm:spPr/>
      <dgm:t>
        <a:bodyPr/>
        <a:lstStyle/>
        <a:p>
          <a:endParaRPr lang="it-IT"/>
        </a:p>
      </dgm:t>
    </dgm:pt>
    <dgm:pt modelId="{14750E5D-453B-4D4F-8834-D037DF6BE0C9}" type="pres">
      <dgm:prSet presAssocID="{099F5DA0-2708-49A8-9B60-925DD5058EC3}" presName="sibTransNodeCircle" presStyleLbl="alignNode1" presStyleIdx="4" presStyleCnt="10">
        <dgm:presLayoutVars>
          <dgm:chMax val="0"/>
          <dgm:bulletEnabled/>
        </dgm:presLayoutVars>
      </dgm:prSet>
      <dgm:spPr/>
      <dgm:t>
        <a:bodyPr/>
        <a:lstStyle/>
        <a:p>
          <a:endParaRPr lang="it-IT"/>
        </a:p>
      </dgm:t>
    </dgm:pt>
    <dgm:pt modelId="{F7C20BFA-F47A-F044-8C55-A5D780AA00C6}" type="pres">
      <dgm:prSet presAssocID="{2BE4160F-BFCD-4C14-AFAA-EEA9D735DCC4}" presName="bottomLine" presStyleLbl="alignNode1" presStyleIdx="5" presStyleCnt="10">
        <dgm:presLayoutVars/>
      </dgm:prSet>
      <dgm:spPr/>
    </dgm:pt>
    <dgm:pt modelId="{D674277F-F328-894A-B3F0-41BD2D8290C7}" type="pres">
      <dgm:prSet presAssocID="{2BE4160F-BFCD-4C14-AFAA-EEA9D735DCC4}" presName="nodeText" presStyleLbl="bgAccFollowNode1" presStyleIdx="2" presStyleCnt="5">
        <dgm:presLayoutVars>
          <dgm:bulletEnabled val="1"/>
        </dgm:presLayoutVars>
      </dgm:prSet>
      <dgm:spPr/>
      <dgm:t>
        <a:bodyPr/>
        <a:lstStyle/>
        <a:p>
          <a:endParaRPr lang="it-IT"/>
        </a:p>
      </dgm:t>
    </dgm:pt>
    <dgm:pt modelId="{B34C2474-2A5C-1044-AD5B-42F5902B6280}" type="pres">
      <dgm:prSet presAssocID="{099F5DA0-2708-49A8-9B60-925DD5058EC3}" presName="sibTrans" presStyleCnt="0"/>
      <dgm:spPr/>
    </dgm:pt>
    <dgm:pt modelId="{E88005D0-9FE3-1243-82BD-F7C5DB90A237}" type="pres">
      <dgm:prSet presAssocID="{8EE41037-4B45-4470-8EFD-6134D4367BA2}" presName="compositeNode" presStyleCnt="0">
        <dgm:presLayoutVars>
          <dgm:bulletEnabled val="1"/>
        </dgm:presLayoutVars>
      </dgm:prSet>
      <dgm:spPr/>
    </dgm:pt>
    <dgm:pt modelId="{44A829ED-332F-4746-9CF7-B8B7A9442526}" type="pres">
      <dgm:prSet presAssocID="{8EE41037-4B45-4470-8EFD-6134D4367BA2}" presName="bgRect" presStyleLbl="bgAccFollowNode1" presStyleIdx="3" presStyleCnt="5"/>
      <dgm:spPr/>
      <dgm:t>
        <a:bodyPr/>
        <a:lstStyle/>
        <a:p>
          <a:endParaRPr lang="it-IT"/>
        </a:p>
      </dgm:t>
    </dgm:pt>
    <dgm:pt modelId="{2385F0EC-213C-974B-AD81-9B541D6937E5}" type="pres">
      <dgm:prSet presAssocID="{3FC5F829-71AE-404A-9554-B2FF0F991EE9}" presName="sibTransNodeCircle" presStyleLbl="alignNode1" presStyleIdx="6" presStyleCnt="10">
        <dgm:presLayoutVars>
          <dgm:chMax val="0"/>
          <dgm:bulletEnabled/>
        </dgm:presLayoutVars>
      </dgm:prSet>
      <dgm:spPr/>
      <dgm:t>
        <a:bodyPr/>
        <a:lstStyle/>
        <a:p>
          <a:endParaRPr lang="it-IT"/>
        </a:p>
      </dgm:t>
    </dgm:pt>
    <dgm:pt modelId="{A3E47458-7F4C-194A-A7C9-9671787F0171}" type="pres">
      <dgm:prSet presAssocID="{8EE41037-4B45-4470-8EFD-6134D4367BA2}" presName="bottomLine" presStyleLbl="alignNode1" presStyleIdx="7" presStyleCnt="10">
        <dgm:presLayoutVars/>
      </dgm:prSet>
      <dgm:spPr/>
    </dgm:pt>
    <dgm:pt modelId="{2E3FBA27-E8E3-0F43-9302-AC044D805DFA}" type="pres">
      <dgm:prSet presAssocID="{8EE41037-4B45-4470-8EFD-6134D4367BA2}" presName="nodeText" presStyleLbl="bgAccFollowNode1" presStyleIdx="3" presStyleCnt="5">
        <dgm:presLayoutVars>
          <dgm:bulletEnabled val="1"/>
        </dgm:presLayoutVars>
      </dgm:prSet>
      <dgm:spPr/>
      <dgm:t>
        <a:bodyPr/>
        <a:lstStyle/>
        <a:p>
          <a:endParaRPr lang="it-IT"/>
        </a:p>
      </dgm:t>
    </dgm:pt>
    <dgm:pt modelId="{BC6E954D-7416-184F-B8D9-9F0BAFC4FB3B}" type="pres">
      <dgm:prSet presAssocID="{3FC5F829-71AE-404A-9554-B2FF0F991EE9}" presName="sibTrans" presStyleCnt="0"/>
      <dgm:spPr/>
    </dgm:pt>
    <dgm:pt modelId="{56DD7339-53BD-1F4B-A3EE-D92364236D5C}" type="pres">
      <dgm:prSet presAssocID="{5E76054E-4C35-4E56-A8F5-248373B69D81}" presName="compositeNode" presStyleCnt="0">
        <dgm:presLayoutVars>
          <dgm:bulletEnabled val="1"/>
        </dgm:presLayoutVars>
      </dgm:prSet>
      <dgm:spPr/>
    </dgm:pt>
    <dgm:pt modelId="{510FA1D6-697A-CE44-8ACA-E11851855527}" type="pres">
      <dgm:prSet presAssocID="{5E76054E-4C35-4E56-A8F5-248373B69D81}" presName="bgRect" presStyleLbl="bgAccFollowNode1" presStyleIdx="4" presStyleCnt="5"/>
      <dgm:spPr/>
      <dgm:t>
        <a:bodyPr/>
        <a:lstStyle/>
        <a:p>
          <a:endParaRPr lang="it-IT"/>
        </a:p>
      </dgm:t>
    </dgm:pt>
    <dgm:pt modelId="{30AC49F5-D320-724D-8BCC-ED4BDCF781E7}" type="pres">
      <dgm:prSet presAssocID="{485CA2AF-E66C-4A7A-A05A-563121CF6C13}" presName="sibTransNodeCircle" presStyleLbl="alignNode1" presStyleIdx="8" presStyleCnt="10">
        <dgm:presLayoutVars>
          <dgm:chMax val="0"/>
          <dgm:bulletEnabled/>
        </dgm:presLayoutVars>
      </dgm:prSet>
      <dgm:spPr/>
      <dgm:t>
        <a:bodyPr/>
        <a:lstStyle/>
        <a:p>
          <a:endParaRPr lang="it-IT"/>
        </a:p>
      </dgm:t>
    </dgm:pt>
    <dgm:pt modelId="{79B4F9EF-6DD1-8446-9350-8B0B6F6065C2}" type="pres">
      <dgm:prSet presAssocID="{5E76054E-4C35-4E56-A8F5-248373B69D81}" presName="bottomLine" presStyleLbl="alignNode1" presStyleIdx="9" presStyleCnt="10">
        <dgm:presLayoutVars/>
      </dgm:prSet>
      <dgm:spPr/>
    </dgm:pt>
    <dgm:pt modelId="{AEFF5D0E-5AD2-7944-B143-425EBBA81F95}" type="pres">
      <dgm:prSet presAssocID="{5E76054E-4C35-4E56-A8F5-248373B69D81}" presName="nodeText" presStyleLbl="bgAccFollowNode1" presStyleIdx="4" presStyleCnt="5">
        <dgm:presLayoutVars>
          <dgm:bulletEnabled val="1"/>
        </dgm:presLayoutVars>
      </dgm:prSet>
      <dgm:spPr/>
      <dgm:t>
        <a:bodyPr/>
        <a:lstStyle/>
        <a:p>
          <a:endParaRPr lang="it-IT"/>
        </a:p>
      </dgm:t>
    </dgm:pt>
  </dgm:ptLst>
  <dgm:cxnLst>
    <dgm:cxn modelId="{716130B3-F6C7-4E71-B8E6-5BA399CB1658}" srcId="{926070D8-A124-4D20-A77C-896D1318C373}" destId="{56EE3084-30AB-4102-B13F-F15A6311CF28}" srcOrd="1" destOrd="0" parTransId="{72D67BF8-664F-4E64-BD94-D285B1F828EC}" sibTransId="{B801ABEC-48AA-4022-B091-1E3C60CB3D04}"/>
    <dgm:cxn modelId="{4761206D-4C07-42F2-950F-DEA50E2FA717}" srcId="{926070D8-A124-4D20-A77C-896D1318C373}" destId="{2BE4160F-BFCD-4C14-AFAA-EEA9D735DCC4}" srcOrd="2" destOrd="0" parTransId="{7D39D6DC-AA68-4988-925E-1554BABE975F}" sibTransId="{099F5DA0-2708-49A8-9B60-925DD5058EC3}"/>
    <dgm:cxn modelId="{DC9CA60D-7544-D448-A250-2A4D2BCF0A8B}" type="presOf" srcId="{56EE3084-30AB-4102-B13F-F15A6311CF28}" destId="{E3EF329E-2AB5-2D46-A2EC-0E8EAE2BF342}" srcOrd="1" destOrd="0" presId="urn:microsoft.com/office/officeart/2016/7/layout/BasicLinearProcessNumbered"/>
    <dgm:cxn modelId="{79E9D8C3-72B2-7A4A-9CED-BF7F980E2B75}" type="presOf" srcId="{799561A7-4A28-4E14-A629-4EF06E0B6E4F}" destId="{D3E6B36A-437D-A844-902F-53A2F75A2638}" srcOrd="0" destOrd="0" presId="urn:microsoft.com/office/officeart/2016/7/layout/BasicLinearProcessNumbered"/>
    <dgm:cxn modelId="{E6E6F05E-38C0-3247-B5C5-A78DDA343F6C}" type="presOf" srcId="{799561A7-4A28-4E14-A629-4EF06E0B6E4F}" destId="{00B6DD10-6381-764A-B7CC-9B15B0F42062}" srcOrd="1" destOrd="0" presId="urn:microsoft.com/office/officeart/2016/7/layout/BasicLinearProcessNumbered"/>
    <dgm:cxn modelId="{33461090-AB89-154D-A2BD-8D6A64BE9F34}" type="presOf" srcId="{4D9D04BC-A1FD-4CCF-9B67-5464A46B281C}" destId="{08F837AC-9C32-6A4B-AC4F-66F5F7F3FAFF}" srcOrd="0" destOrd="0" presId="urn:microsoft.com/office/officeart/2016/7/layout/BasicLinearProcessNumbered"/>
    <dgm:cxn modelId="{EE0F21F1-B772-7B4D-B2FF-4ACD0505FC77}" type="presOf" srcId="{56EE3084-30AB-4102-B13F-F15A6311CF28}" destId="{9E3A700B-3493-F44A-8322-B1AE6255855A}" srcOrd="0" destOrd="0" presId="urn:microsoft.com/office/officeart/2016/7/layout/BasicLinearProcessNumbered"/>
    <dgm:cxn modelId="{EA1ECDD0-CF3D-B34E-A4B8-53EF39DD2D75}" type="presOf" srcId="{5E76054E-4C35-4E56-A8F5-248373B69D81}" destId="{AEFF5D0E-5AD2-7944-B143-425EBBA81F95}" srcOrd="1" destOrd="0" presId="urn:microsoft.com/office/officeart/2016/7/layout/BasicLinearProcessNumbered"/>
    <dgm:cxn modelId="{B99D6263-CE6F-3145-B43A-DE8563585721}" type="presOf" srcId="{3FC5F829-71AE-404A-9554-B2FF0F991EE9}" destId="{2385F0EC-213C-974B-AD81-9B541D6937E5}" srcOrd="0" destOrd="0" presId="urn:microsoft.com/office/officeart/2016/7/layout/BasicLinearProcessNumbered"/>
    <dgm:cxn modelId="{564274E7-DAE8-5A4A-84BE-7BF3F165AB4B}" type="presOf" srcId="{5E76054E-4C35-4E56-A8F5-248373B69D81}" destId="{510FA1D6-697A-CE44-8ACA-E11851855527}" srcOrd="0" destOrd="0" presId="urn:microsoft.com/office/officeart/2016/7/layout/BasicLinearProcessNumbered"/>
    <dgm:cxn modelId="{64D32149-714F-C04D-BDF3-A4C3F911FD70}" type="presOf" srcId="{099F5DA0-2708-49A8-9B60-925DD5058EC3}" destId="{14750E5D-453B-4D4F-8834-D037DF6BE0C9}" srcOrd="0" destOrd="0" presId="urn:microsoft.com/office/officeart/2016/7/layout/BasicLinearProcessNumbered"/>
    <dgm:cxn modelId="{B4E4275F-E125-9A41-971E-446AAECA1FCE}" type="presOf" srcId="{2BE4160F-BFCD-4C14-AFAA-EEA9D735DCC4}" destId="{FD00B33D-1EF3-D24E-8BF7-4139EEEDBF43}" srcOrd="0" destOrd="0" presId="urn:microsoft.com/office/officeart/2016/7/layout/BasicLinearProcessNumbered"/>
    <dgm:cxn modelId="{A72B981B-004C-4717-A7F3-AA62CAEABF3B}" srcId="{926070D8-A124-4D20-A77C-896D1318C373}" destId="{799561A7-4A28-4E14-A629-4EF06E0B6E4F}" srcOrd="0" destOrd="0" parTransId="{80579CCB-1E4A-4432-8548-46453BE14E3E}" sibTransId="{4D9D04BC-A1FD-4CCF-9B67-5464A46B281C}"/>
    <dgm:cxn modelId="{5B06E3BB-0866-2846-B655-566B6AD4BB30}" type="presOf" srcId="{485CA2AF-E66C-4A7A-A05A-563121CF6C13}" destId="{30AC49F5-D320-724D-8BCC-ED4BDCF781E7}" srcOrd="0" destOrd="0" presId="urn:microsoft.com/office/officeart/2016/7/layout/BasicLinearProcessNumbered"/>
    <dgm:cxn modelId="{0A73A6E0-E809-40AB-AB51-E1245668A7E3}" srcId="{926070D8-A124-4D20-A77C-896D1318C373}" destId="{8EE41037-4B45-4470-8EFD-6134D4367BA2}" srcOrd="3" destOrd="0" parTransId="{E766F5DB-980B-4597-B8B1-CDCF0EA6FB4E}" sibTransId="{3FC5F829-71AE-404A-9554-B2FF0F991EE9}"/>
    <dgm:cxn modelId="{360192DF-4CFD-7E40-8604-3780CBB965BB}" type="presOf" srcId="{8EE41037-4B45-4470-8EFD-6134D4367BA2}" destId="{44A829ED-332F-4746-9CF7-B8B7A9442526}" srcOrd="0" destOrd="0" presId="urn:microsoft.com/office/officeart/2016/7/layout/BasicLinearProcessNumbered"/>
    <dgm:cxn modelId="{D7883DF6-72ED-4190-ABA1-E0C8AA4ED919}" srcId="{926070D8-A124-4D20-A77C-896D1318C373}" destId="{5E76054E-4C35-4E56-A8F5-248373B69D81}" srcOrd="4" destOrd="0" parTransId="{D72417F9-CABE-4611-9708-7A659A84DA47}" sibTransId="{485CA2AF-E66C-4A7A-A05A-563121CF6C13}"/>
    <dgm:cxn modelId="{FA08277A-0E26-4F49-9DAB-EFB54B815317}" type="presOf" srcId="{926070D8-A124-4D20-A77C-896D1318C373}" destId="{7C9AD6F1-B25B-CB42-B8A2-852B2EF1D44C}" srcOrd="0" destOrd="0" presId="urn:microsoft.com/office/officeart/2016/7/layout/BasicLinearProcessNumbered"/>
    <dgm:cxn modelId="{668F9BBD-1B37-D24A-A2D5-FD0D8B7C913B}" type="presOf" srcId="{B801ABEC-48AA-4022-B091-1E3C60CB3D04}" destId="{A402E4D2-B69E-4F40-8A7E-DACDC4319476}" srcOrd="0" destOrd="0" presId="urn:microsoft.com/office/officeart/2016/7/layout/BasicLinearProcessNumbered"/>
    <dgm:cxn modelId="{C45315FE-2996-E44C-A533-6C362324855C}" type="presOf" srcId="{2BE4160F-BFCD-4C14-AFAA-EEA9D735DCC4}" destId="{D674277F-F328-894A-B3F0-41BD2D8290C7}" srcOrd="1" destOrd="0" presId="urn:microsoft.com/office/officeart/2016/7/layout/BasicLinearProcessNumbered"/>
    <dgm:cxn modelId="{5B0D13B7-6995-244F-A221-4D90FE3A752D}" type="presOf" srcId="{8EE41037-4B45-4470-8EFD-6134D4367BA2}" destId="{2E3FBA27-E8E3-0F43-9302-AC044D805DFA}" srcOrd="1" destOrd="0" presId="urn:microsoft.com/office/officeart/2016/7/layout/BasicLinearProcessNumbered"/>
    <dgm:cxn modelId="{7E2BF461-B5E7-174C-A29D-F4802BAA0EB2}" type="presParOf" srcId="{7C9AD6F1-B25B-CB42-B8A2-852B2EF1D44C}" destId="{9882C377-90F6-DB4E-B98C-EB1979CFD5BE}" srcOrd="0" destOrd="0" presId="urn:microsoft.com/office/officeart/2016/7/layout/BasicLinearProcessNumbered"/>
    <dgm:cxn modelId="{E5098C42-2557-CB45-BB30-314131EE1787}" type="presParOf" srcId="{9882C377-90F6-DB4E-B98C-EB1979CFD5BE}" destId="{D3E6B36A-437D-A844-902F-53A2F75A2638}" srcOrd="0" destOrd="0" presId="urn:microsoft.com/office/officeart/2016/7/layout/BasicLinearProcessNumbered"/>
    <dgm:cxn modelId="{6E25D4DD-5401-4448-B1F7-857620D797E8}" type="presParOf" srcId="{9882C377-90F6-DB4E-B98C-EB1979CFD5BE}" destId="{08F837AC-9C32-6A4B-AC4F-66F5F7F3FAFF}" srcOrd="1" destOrd="0" presId="urn:microsoft.com/office/officeart/2016/7/layout/BasicLinearProcessNumbered"/>
    <dgm:cxn modelId="{E35765AA-B06D-3E4C-86F1-E5A4B3D4D7DA}" type="presParOf" srcId="{9882C377-90F6-DB4E-B98C-EB1979CFD5BE}" destId="{452BB99C-3A91-0B46-916A-7FA509069E03}" srcOrd="2" destOrd="0" presId="urn:microsoft.com/office/officeart/2016/7/layout/BasicLinearProcessNumbered"/>
    <dgm:cxn modelId="{2CB5223A-E639-D64C-B64D-AE4E6FD4BD6F}" type="presParOf" srcId="{9882C377-90F6-DB4E-B98C-EB1979CFD5BE}" destId="{00B6DD10-6381-764A-B7CC-9B15B0F42062}" srcOrd="3" destOrd="0" presId="urn:microsoft.com/office/officeart/2016/7/layout/BasicLinearProcessNumbered"/>
    <dgm:cxn modelId="{CB47958C-3693-5541-94EB-DEE7F9179952}" type="presParOf" srcId="{7C9AD6F1-B25B-CB42-B8A2-852B2EF1D44C}" destId="{472E5350-BC43-0C46-9236-1263C05B317B}" srcOrd="1" destOrd="0" presId="urn:microsoft.com/office/officeart/2016/7/layout/BasicLinearProcessNumbered"/>
    <dgm:cxn modelId="{F6A20038-12D1-D843-B6C5-6CF455F8765C}" type="presParOf" srcId="{7C9AD6F1-B25B-CB42-B8A2-852B2EF1D44C}" destId="{9955D4CA-43AD-F94D-A983-11CDBCF0B3E7}" srcOrd="2" destOrd="0" presId="urn:microsoft.com/office/officeart/2016/7/layout/BasicLinearProcessNumbered"/>
    <dgm:cxn modelId="{54A5464E-FF50-374B-AA58-105510E38FFD}" type="presParOf" srcId="{9955D4CA-43AD-F94D-A983-11CDBCF0B3E7}" destId="{9E3A700B-3493-F44A-8322-B1AE6255855A}" srcOrd="0" destOrd="0" presId="urn:microsoft.com/office/officeart/2016/7/layout/BasicLinearProcessNumbered"/>
    <dgm:cxn modelId="{779DA0E5-7D3C-E24A-99A0-6D72104C154F}" type="presParOf" srcId="{9955D4CA-43AD-F94D-A983-11CDBCF0B3E7}" destId="{A402E4D2-B69E-4F40-8A7E-DACDC4319476}" srcOrd="1" destOrd="0" presId="urn:microsoft.com/office/officeart/2016/7/layout/BasicLinearProcessNumbered"/>
    <dgm:cxn modelId="{75496394-5922-F641-909D-C285DD00869D}" type="presParOf" srcId="{9955D4CA-43AD-F94D-A983-11CDBCF0B3E7}" destId="{206E9813-895A-4A49-9ADD-BEAE25BB8553}" srcOrd="2" destOrd="0" presId="urn:microsoft.com/office/officeart/2016/7/layout/BasicLinearProcessNumbered"/>
    <dgm:cxn modelId="{6C825056-4FC1-C840-9832-C76834D741D1}" type="presParOf" srcId="{9955D4CA-43AD-F94D-A983-11CDBCF0B3E7}" destId="{E3EF329E-2AB5-2D46-A2EC-0E8EAE2BF342}" srcOrd="3" destOrd="0" presId="urn:microsoft.com/office/officeart/2016/7/layout/BasicLinearProcessNumbered"/>
    <dgm:cxn modelId="{3270C860-0685-F144-B270-22499075F22B}" type="presParOf" srcId="{7C9AD6F1-B25B-CB42-B8A2-852B2EF1D44C}" destId="{826F4DD7-D8DC-EC4E-B39E-A857F49B1087}" srcOrd="3" destOrd="0" presId="urn:microsoft.com/office/officeart/2016/7/layout/BasicLinearProcessNumbered"/>
    <dgm:cxn modelId="{CBB6465C-505A-4642-8E18-858945AB9C5B}" type="presParOf" srcId="{7C9AD6F1-B25B-CB42-B8A2-852B2EF1D44C}" destId="{B2DC0835-179D-F745-9E23-DAA241E4176D}" srcOrd="4" destOrd="0" presId="urn:microsoft.com/office/officeart/2016/7/layout/BasicLinearProcessNumbered"/>
    <dgm:cxn modelId="{F4A6A569-98D2-AE4D-B724-8AA73B4A2EF8}" type="presParOf" srcId="{B2DC0835-179D-F745-9E23-DAA241E4176D}" destId="{FD00B33D-1EF3-D24E-8BF7-4139EEEDBF43}" srcOrd="0" destOrd="0" presId="urn:microsoft.com/office/officeart/2016/7/layout/BasicLinearProcessNumbered"/>
    <dgm:cxn modelId="{1A745F39-FE01-9346-B575-F6F21CE866A6}" type="presParOf" srcId="{B2DC0835-179D-F745-9E23-DAA241E4176D}" destId="{14750E5D-453B-4D4F-8834-D037DF6BE0C9}" srcOrd="1" destOrd="0" presId="urn:microsoft.com/office/officeart/2016/7/layout/BasicLinearProcessNumbered"/>
    <dgm:cxn modelId="{A3EDAB6F-E80B-C442-A91A-D3E4854A9157}" type="presParOf" srcId="{B2DC0835-179D-F745-9E23-DAA241E4176D}" destId="{F7C20BFA-F47A-F044-8C55-A5D780AA00C6}" srcOrd="2" destOrd="0" presId="urn:microsoft.com/office/officeart/2016/7/layout/BasicLinearProcessNumbered"/>
    <dgm:cxn modelId="{0C942942-3E4F-D84F-94B7-D44F41A5D9CE}" type="presParOf" srcId="{B2DC0835-179D-F745-9E23-DAA241E4176D}" destId="{D674277F-F328-894A-B3F0-41BD2D8290C7}" srcOrd="3" destOrd="0" presId="urn:microsoft.com/office/officeart/2016/7/layout/BasicLinearProcessNumbered"/>
    <dgm:cxn modelId="{5F665A6B-6E67-7E4F-BF32-88396A6538F5}" type="presParOf" srcId="{7C9AD6F1-B25B-CB42-B8A2-852B2EF1D44C}" destId="{B34C2474-2A5C-1044-AD5B-42F5902B6280}" srcOrd="5" destOrd="0" presId="urn:microsoft.com/office/officeart/2016/7/layout/BasicLinearProcessNumbered"/>
    <dgm:cxn modelId="{E2FB33C8-BE2B-C146-AA74-0B24B19BD965}" type="presParOf" srcId="{7C9AD6F1-B25B-CB42-B8A2-852B2EF1D44C}" destId="{E88005D0-9FE3-1243-82BD-F7C5DB90A237}" srcOrd="6" destOrd="0" presId="urn:microsoft.com/office/officeart/2016/7/layout/BasicLinearProcessNumbered"/>
    <dgm:cxn modelId="{0D7E2760-0EC8-8A43-94B6-29E290851FA6}" type="presParOf" srcId="{E88005D0-9FE3-1243-82BD-F7C5DB90A237}" destId="{44A829ED-332F-4746-9CF7-B8B7A9442526}" srcOrd="0" destOrd="0" presId="urn:microsoft.com/office/officeart/2016/7/layout/BasicLinearProcessNumbered"/>
    <dgm:cxn modelId="{A6D0270C-8368-4D4C-B551-007EEC1485AF}" type="presParOf" srcId="{E88005D0-9FE3-1243-82BD-F7C5DB90A237}" destId="{2385F0EC-213C-974B-AD81-9B541D6937E5}" srcOrd="1" destOrd="0" presId="urn:microsoft.com/office/officeart/2016/7/layout/BasicLinearProcessNumbered"/>
    <dgm:cxn modelId="{EC6A03FE-07CF-D947-8376-78B829D80505}" type="presParOf" srcId="{E88005D0-9FE3-1243-82BD-F7C5DB90A237}" destId="{A3E47458-7F4C-194A-A7C9-9671787F0171}" srcOrd="2" destOrd="0" presId="urn:microsoft.com/office/officeart/2016/7/layout/BasicLinearProcessNumbered"/>
    <dgm:cxn modelId="{CBEF6CF6-A5AE-324C-A58C-CCDD2ADDC944}" type="presParOf" srcId="{E88005D0-9FE3-1243-82BD-F7C5DB90A237}" destId="{2E3FBA27-E8E3-0F43-9302-AC044D805DFA}" srcOrd="3" destOrd="0" presId="urn:microsoft.com/office/officeart/2016/7/layout/BasicLinearProcessNumbered"/>
    <dgm:cxn modelId="{5333E0AA-8B18-0547-82A9-5AF11FCAD2D1}" type="presParOf" srcId="{7C9AD6F1-B25B-CB42-B8A2-852B2EF1D44C}" destId="{BC6E954D-7416-184F-B8D9-9F0BAFC4FB3B}" srcOrd="7" destOrd="0" presId="urn:microsoft.com/office/officeart/2016/7/layout/BasicLinearProcessNumbered"/>
    <dgm:cxn modelId="{04A2DA7B-62B2-A347-9BDD-2EA455F91FE1}" type="presParOf" srcId="{7C9AD6F1-B25B-CB42-B8A2-852B2EF1D44C}" destId="{56DD7339-53BD-1F4B-A3EE-D92364236D5C}" srcOrd="8" destOrd="0" presId="urn:microsoft.com/office/officeart/2016/7/layout/BasicLinearProcessNumbered"/>
    <dgm:cxn modelId="{22A08F9C-BCB6-A448-B6B8-08891A518E1B}" type="presParOf" srcId="{56DD7339-53BD-1F4B-A3EE-D92364236D5C}" destId="{510FA1D6-697A-CE44-8ACA-E11851855527}" srcOrd="0" destOrd="0" presId="urn:microsoft.com/office/officeart/2016/7/layout/BasicLinearProcessNumbered"/>
    <dgm:cxn modelId="{E97FBEA0-C6E8-4344-9B51-227AFFD1FF73}" type="presParOf" srcId="{56DD7339-53BD-1F4B-A3EE-D92364236D5C}" destId="{30AC49F5-D320-724D-8BCC-ED4BDCF781E7}" srcOrd="1" destOrd="0" presId="urn:microsoft.com/office/officeart/2016/7/layout/BasicLinearProcessNumbered"/>
    <dgm:cxn modelId="{63527BFF-22A1-2945-B9A6-C74AA2613C89}" type="presParOf" srcId="{56DD7339-53BD-1F4B-A3EE-D92364236D5C}" destId="{79B4F9EF-6DD1-8446-9350-8B0B6F6065C2}" srcOrd="2" destOrd="0" presId="urn:microsoft.com/office/officeart/2016/7/layout/BasicLinearProcessNumbered"/>
    <dgm:cxn modelId="{AA0D83AC-DF9B-2743-B720-0A6B7BE36FF3}" type="presParOf" srcId="{56DD7339-53BD-1F4B-A3EE-D92364236D5C}" destId="{AEFF5D0E-5AD2-7944-B143-425EBBA81F95}"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1F4034-8D53-409A-ABB3-B73037267188}" type="doc">
      <dgm:prSet loTypeId="urn:microsoft.com/office/officeart/2008/layout/LinedList" loCatId="list" qsTypeId="urn:microsoft.com/office/officeart/2005/8/quickstyle/simple2" qsCatId="simple" csTypeId="urn:microsoft.com/office/officeart/2005/8/colors/accent2_2" csCatId="accent2"/>
      <dgm:spPr/>
      <dgm:t>
        <a:bodyPr/>
        <a:lstStyle/>
        <a:p>
          <a:endParaRPr lang="en-US"/>
        </a:p>
      </dgm:t>
    </dgm:pt>
    <dgm:pt modelId="{3D95DDF6-5C27-4CD2-A478-E64866E97A3D}">
      <dgm:prSet/>
      <dgm:spPr/>
      <dgm:t>
        <a:bodyPr/>
        <a:lstStyle/>
        <a:p>
          <a:r>
            <a:rPr lang="it-IT"/>
            <a:t>Come nell’antichità, anche nel ‘700 la condizione dei bambini dipendeva dalla classe sociale cui appartenevano. I figli dei nobili e dei ricchi vivevano nel lusso e ricevevano una istruzione adeguata; i figli dei contadini e degli operai vivevano in miseria, non andavano a scuola e fin da piccoli lavoravano nei campi e nelle  botteghe artigiane.</a:t>
          </a:r>
          <a:endParaRPr lang="en-US"/>
        </a:p>
      </dgm:t>
    </dgm:pt>
    <dgm:pt modelId="{445C1652-D55E-4206-A645-95D336568CBD}" type="parTrans" cxnId="{D2FEE7DC-8409-4420-9625-2C415126D3F2}">
      <dgm:prSet/>
      <dgm:spPr/>
      <dgm:t>
        <a:bodyPr/>
        <a:lstStyle/>
        <a:p>
          <a:endParaRPr lang="en-US"/>
        </a:p>
      </dgm:t>
    </dgm:pt>
    <dgm:pt modelId="{59BB23CE-9F26-41D4-81EA-AD043619C7A3}" type="sibTrans" cxnId="{D2FEE7DC-8409-4420-9625-2C415126D3F2}">
      <dgm:prSet/>
      <dgm:spPr/>
      <dgm:t>
        <a:bodyPr/>
        <a:lstStyle/>
        <a:p>
          <a:endParaRPr lang="en-US"/>
        </a:p>
      </dgm:t>
    </dgm:pt>
    <dgm:pt modelId="{F8AD2934-AC4F-49BC-806F-6FA335770B18}">
      <dgm:prSet/>
      <dgm:spPr/>
      <dgm:t>
        <a:bodyPr/>
        <a:lstStyle/>
        <a:p>
          <a:r>
            <a:rPr lang="it-IT"/>
            <a:t>Con la rivoluzione industriale la condizione dei bambini peggiorò: agli industriali conveniva impiegare i bambini perché erano pagati molto poco; i genitori in miseria accettavano di farli lavorare in cambio di denaro</a:t>
          </a:r>
          <a:endParaRPr lang="en-US"/>
        </a:p>
      </dgm:t>
    </dgm:pt>
    <dgm:pt modelId="{51ADD5E7-654F-4594-B6D5-FE6A2AED2EAF}" type="parTrans" cxnId="{7A692719-BCEC-411B-8B36-D0CEED4B62C6}">
      <dgm:prSet/>
      <dgm:spPr/>
      <dgm:t>
        <a:bodyPr/>
        <a:lstStyle/>
        <a:p>
          <a:endParaRPr lang="en-US"/>
        </a:p>
      </dgm:t>
    </dgm:pt>
    <dgm:pt modelId="{D79A6474-FF58-4118-8B83-67177A339BBB}" type="sibTrans" cxnId="{7A692719-BCEC-411B-8B36-D0CEED4B62C6}">
      <dgm:prSet/>
      <dgm:spPr/>
      <dgm:t>
        <a:bodyPr/>
        <a:lstStyle/>
        <a:p>
          <a:endParaRPr lang="en-US"/>
        </a:p>
      </dgm:t>
    </dgm:pt>
    <dgm:pt modelId="{92035F3A-22FC-4C8A-88EB-2213C2A443E5}">
      <dgm:prSet/>
      <dgm:spPr/>
      <dgm:t>
        <a:bodyPr/>
        <a:lstStyle/>
        <a:p>
          <a:r>
            <a:rPr lang="it-IT"/>
            <a:t>Così, nelle fabbriche, bambini e bambine di 5 o 6 anni stavano in piedi anche per 15 ore ad annodare fili; invece nelle miniere venivano utilizzati per estrarre il materiale da gallerie troppo strette per gli adulti. Per molti decenni i bambini non ebbero nessuna tutela</a:t>
          </a:r>
          <a:endParaRPr lang="en-US"/>
        </a:p>
      </dgm:t>
    </dgm:pt>
    <dgm:pt modelId="{450B6836-F047-48AD-86DD-FAA64A7CD688}" type="parTrans" cxnId="{90889889-D4E0-47C0-8A20-4C4A5BCF62EC}">
      <dgm:prSet/>
      <dgm:spPr/>
      <dgm:t>
        <a:bodyPr/>
        <a:lstStyle/>
        <a:p>
          <a:endParaRPr lang="en-US"/>
        </a:p>
      </dgm:t>
    </dgm:pt>
    <dgm:pt modelId="{BBB35CB7-DBB5-46C3-B888-3BD0221574A8}" type="sibTrans" cxnId="{90889889-D4E0-47C0-8A20-4C4A5BCF62EC}">
      <dgm:prSet/>
      <dgm:spPr/>
      <dgm:t>
        <a:bodyPr/>
        <a:lstStyle/>
        <a:p>
          <a:endParaRPr lang="en-US"/>
        </a:p>
      </dgm:t>
    </dgm:pt>
    <dgm:pt modelId="{0AE9F656-2CFA-AB42-9055-EC467781DC4D}" type="pres">
      <dgm:prSet presAssocID="{E71F4034-8D53-409A-ABB3-B73037267188}" presName="vert0" presStyleCnt="0">
        <dgm:presLayoutVars>
          <dgm:dir/>
          <dgm:animOne val="branch"/>
          <dgm:animLvl val="lvl"/>
        </dgm:presLayoutVars>
      </dgm:prSet>
      <dgm:spPr/>
      <dgm:t>
        <a:bodyPr/>
        <a:lstStyle/>
        <a:p>
          <a:endParaRPr lang="it-IT"/>
        </a:p>
      </dgm:t>
    </dgm:pt>
    <dgm:pt modelId="{A530A6E8-76FE-3B49-B0AA-2A62136C6017}" type="pres">
      <dgm:prSet presAssocID="{3D95DDF6-5C27-4CD2-A478-E64866E97A3D}" presName="thickLine" presStyleLbl="alignNode1" presStyleIdx="0" presStyleCnt="3"/>
      <dgm:spPr/>
    </dgm:pt>
    <dgm:pt modelId="{58B94B73-C1B3-0543-8D1A-6967A92D7538}" type="pres">
      <dgm:prSet presAssocID="{3D95DDF6-5C27-4CD2-A478-E64866E97A3D}" presName="horz1" presStyleCnt="0"/>
      <dgm:spPr/>
    </dgm:pt>
    <dgm:pt modelId="{F6420B97-F2BC-EC40-BE95-1E848A1E3FBB}" type="pres">
      <dgm:prSet presAssocID="{3D95DDF6-5C27-4CD2-A478-E64866E97A3D}" presName="tx1" presStyleLbl="revTx" presStyleIdx="0" presStyleCnt="3"/>
      <dgm:spPr/>
      <dgm:t>
        <a:bodyPr/>
        <a:lstStyle/>
        <a:p>
          <a:endParaRPr lang="it-IT"/>
        </a:p>
      </dgm:t>
    </dgm:pt>
    <dgm:pt modelId="{F4FF4D8B-E715-8E44-927D-AC5663DBE44F}" type="pres">
      <dgm:prSet presAssocID="{3D95DDF6-5C27-4CD2-A478-E64866E97A3D}" presName="vert1" presStyleCnt="0"/>
      <dgm:spPr/>
    </dgm:pt>
    <dgm:pt modelId="{B153A4F1-25B6-B44A-AE0F-F482798731BA}" type="pres">
      <dgm:prSet presAssocID="{F8AD2934-AC4F-49BC-806F-6FA335770B18}" presName="thickLine" presStyleLbl="alignNode1" presStyleIdx="1" presStyleCnt="3"/>
      <dgm:spPr/>
    </dgm:pt>
    <dgm:pt modelId="{06880A96-2B22-7742-9504-C0623FFB8525}" type="pres">
      <dgm:prSet presAssocID="{F8AD2934-AC4F-49BC-806F-6FA335770B18}" presName="horz1" presStyleCnt="0"/>
      <dgm:spPr/>
    </dgm:pt>
    <dgm:pt modelId="{433AAF44-D178-FC4B-B498-0FFFBF313289}" type="pres">
      <dgm:prSet presAssocID="{F8AD2934-AC4F-49BC-806F-6FA335770B18}" presName="tx1" presStyleLbl="revTx" presStyleIdx="1" presStyleCnt="3"/>
      <dgm:spPr/>
      <dgm:t>
        <a:bodyPr/>
        <a:lstStyle/>
        <a:p>
          <a:endParaRPr lang="it-IT"/>
        </a:p>
      </dgm:t>
    </dgm:pt>
    <dgm:pt modelId="{0704FBD7-DA7A-A545-BE9E-4E320077A80E}" type="pres">
      <dgm:prSet presAssocID="{F8AD2934-AC4F-49BC-806F-6FA335770B18}" presName="vert1" presStyleCnt="0"/>
      <dgm:spPr/>
    </dgm:pt>
    <dgm:pt modelId="{CCEDB769-37E0-DB46-BAE8-59BC1E13E476}" type="pres">
      <dgm:prSet presAssocID="{92035F3A-22FC-4C8A-88EB-2213C2A443E5}" presName="thickLine" presStyleLbl="alignNode1" presStyleIdx="2" presStyleCnt="3"/>
      <dgm:spPr/>
    </dgm:pt>
    <dgm:pt modelId="{25E1AC44-15F4-144A-91BF-BE014CACF1DA}" type="pres">
      <dgm:prSet presAssocID="{92035F3A-22FC-4C8A-88EB-2213C2A443E5}" presName="horz1" presStyleCnt="0"/>
      <dgm:spPr/>
    </dgm:pt>
    <dgm:pt modelId="{D387C87D-7D02-DF48-B389-5AFC4465418A}" type="pres">
      <dgm:prSet presAssocID="{92035F3A-22FC-4C8A-88EB-2213C2A443E5}" presName="tx1" presStyleLbl="revTx" presStyleIdx="2" presStyleCnt="3"/>
      <dgm:spPr/>
      <dgm:t>
        <a:bodyPr/>
        <a:lstStyle/>
        <a:p>
          <a:endParaRPr lang="it-IT"/>
        </a:p>
      </dgm:t>
    </dgm:pt>
    <dgm:pt modelId="{38E5BAB2-0699-3E4B-9FB1-C6EA28530B4D}" type="pres">
      <dgm:prSet presAssocID="{92035F3A-22FC-4C8A-88EB-2213C2A443E5}" presName="vert1" presStyleCnt="0"/>
      <dgm:spPr/>
    </dgm:pt>
  </dgm:ptLst>
  <dgm:cxnLst>
    <dgm:cxn modelId="{757368D5-AD9D-564E-8F36-29F0CCAF4643}" type="presOf" srcId="{E71F4034-8D53-409A-ABB3-B73037267188}" destId="{0AE9F656-2CFA-AB42-9055-EC467781DC4D}" srcOrd="0" destOrd="0" presId="urn:microsoft.com/office/officeart/2008/layout/LinedList"/>
    <dgm:cxn modelId="{9654156E-F627-294C-8F33-67F62A26E8D0}" type="presOf" srcId="{3D95DDF6-5C27-4CD2-A478-E64866E97A3D}" destId="{F6420B97-F2BC-EC40-BE95-1E848A1E3FBB}" srcOrd="0" destOrd="0" presId="urn:microsoft.com/office/officeart/2008/layout/LinedList"/>
    <dgm:cxn modelId="{7A692719-BCEC-411B-8B36-D0CEED4B62C6}" srcId="{E71F4034-8D53-409A-ABB3-B73037267188}" destId="{F8AD2934-AC4F-49BC-806F-6FA335770B18}" srcOrd="1" destOrd="0" parTransId="{51ADD5E7-654F-4594-B6D5-FE6A2AED2EAF}" sibTransId="{D79A6474-FF58-4118-8B83-67177A339BBB}"/>
    <dgm:cxn modelId="{451C254E-1650-0649-82DF-10FE8F783040}" type="presOf" srcId="{F8AD2934-AC4F-49BC-806F-6FA335770B18}" destId="{433AAF44-D178-FC4B-B498-0FFFBF313289}" srcOrd="0" destOrd="0" presId="urn:microsoft.com/office/officeart/2008/layout/LinedList"/>
    <dgm:cxn modelId="{3DC836B3-0A89-DB42-A653-BDF48964428E}" type="presOf" srcId="{92035F3A-22FC-4C8A-88EB-2213C2A443E5}" destId="{D387C87D-7D02-DF48-B389-5AFC4465418A}" srcOrd="0" destOrd="0" presId="urn:microsoft.com/office/officeart/2008/layout/LinedList"/>
    <dgm:cxn modelId="{D2FEE7DC-8409-4420-9625-2C415126D3F2}" srcId="{E71F4034-8D53-409A-ABB3-B73037267188}" destId="{3D95DDF6-5C27-4CD2-A478-E64866E97A3D}" srcOrd="0" destOrd="0" parTransId="{445C1652-D55E-4206-A645-95D336568CBD}" sibTransId="{59BB23CE-9F26-41D4-81EA-AD043619C7A3}"/>
    <dgm:cxn modelId="{90889889-D4E0-47C0-8A20-4C4A5BCF62EC}" srcId="{E71F4034-8D53-409A-ABB3-B73037267188}" destId="{92035F3A-22FC-4C8A-88EB-2213C2A443E5}" srcOrd="2" destOrd="0" parTransId="{450B6836-F047-48AD-86DD-FAA64A7CD688}" sibTransId="{BBB35CB7-DBB5-46C3-B888-3BD0221574A8}"/>
    <dgm:cxn modelId="{85FA3B3B-39BC-1246-8877-DB0FBCB90871}" type="presParOf" srcId="{0AE9F656-2CFA-AB42-9055-EC467781DC4D}" destId="{A530A6E8-76FE-3B49-B0AA-2A62136C6017}" srcOrd="0" destOrd="0" presId="urn:microsoft.com/office/officeart/2008/layout/LinedList"/>
    <dgm:cxn modelId="{8D9B6611-8C9F-6D44-AAF8-9AB62F9364C3}" type="presParOf" srcId="{0AE9F656-2CFA-AB42-9055-EC467781DC4D}" destId="{58B94B73-C1B3-0543-8D1A-6967A92D7538}" srcOrd="1" destOrd="0" presId="urn:microsoft.com/office/officeart/2008/layout/LinedList"/>
    <dgm:cxn modelId="{6351C19B-9175-BB4D-BDBE-F26C7E3F8A4D}" type="presParOf" srcId="{58B94B73-C1B3-0543-8D1A-6967A92D7538}" destId="{F6420B97-F2BC-EC40-BE95-1E848A1E3FBB}" srcOrd="0" destOrd="0" presId="urn:microsoft.com/office/officeart/2008/layout/LinedList"/>
    <dgm:cxn modelId="{C5990120-B298-F44D-932F-1034CC7DE6D7}" type="presParOf" srcId="{58B94B73-C1B3-0543-8D1A-6967A92D7538}" destId="{F4FF4D8B-E715-8E44-927D-AC5663DBE44F}" srcOrd="1" destOrd="0" presId="urn:microsoft.com/office/officeart/2008/layout/LinedList"/>
    <dgm:cxn modelId="{15481969-469F-A14F-A9A0-95710B49A362}" type="presParOf" srcId="{0AE9F656-2CFA-AB42-9055-EC467781DC4D}" destId="{B153A4F1-25B6-B44A-AE0F-F482798731BA}" srcOrd="2" destOrd="0" presId="urn:microsoft.com/office/officeart/2008/layout/LinedList"/>
    <dgm:cxn modelId="{5A9C8FAC-B9B2-124F-9E67-730BEA0E12F0}" type="presParOf" srcId="{0AE9F656-2CFA-AB42-9055-EC467781DC4D}" destId="{06880A96-2B22-7742-9504-C0623FFB8525}" srcOrd="3" destOrd="0" presId="urn:microsoft.com/office/officeart/2008/layout/LinedList"/>
    <dgm:cxn modelId="{4543BF85-C237-054D-9A37-E59643443B4F}" type="presParOf" srcId="{06880A96-2B22-7742-9504-C0623FFB8525}" destId="{433AAF44-D178-FC4B-B498-0FFFBF313289}" srcOrd="0" destOrd="0" presId="urn:microsoft.com/office/officeart/2008/layout/LinedList"/>
    <dgm:cxn modelId="{0743885A-DCBF-B049-9E73-264A4AE5671C}" type="presParOf" srcId="{06880A96-2B22-7742-9504-C0623FFB8525}" destId="{0704FBD7-DA7A-A545-BE9E-4E320077A80E}" srcOrd="1" destOrd="0" presId="urn:microsoft.com/office/officeart/2008/layout/LinedList"/>
    <dgm:cxn modelId="{64943070-C3CC-9A44-8823-569F41DE94A3}" type="presParOf" srcId="{0AE9F656-2CFA-AB42-9055-EC467781DC4D}" destId="{CCEDB769-37E0-DB46-BAE8-59BC1E13E476}" srcOrd="4" destOrd="0" presId="urn:microsoft.com/office/officeart/2008/layout/LinedList"/>
    <dgm:cxn modelId="{8E383CEF-8E75-D64B-8E95-1D3335C7F633}" type="presParOf" srcId="{0AE9F656-2CFA-AB42-9055-EC467781DC4D}" destId="{25E1AC44-15F4-144A-91BF-BE014CACF1DA}" srcOrd="5" destOrd="0" presId="urn:microsoft.com/office/officeart/2008/layout/LinedList"/>
    <dgm:cxn modelId="{D093DB2E-747B-EF43-9E1E-DE9622DF20F0}" type="presParOf" srcId="{25E1AC44-15F4-144A-91BF-BE014CACF1DA}" destId="{D387C87D-7D02-DF48-B389-5AFC4465418A}" srcOrd="0" destOrd="0" presId="urn:microsoft.com/office/officeart/2008/layout/LinedList"/>
    <dgm:cxn modelId="{80F96432-7A1A-1D45-B58E-F16C41635597}" type="presParOf" srcId="{25E1AC44-15F4-144A-91BF-BE014CACF1DA}" destId="{38E5BAB2-0699-3E4B-9FB1-C6EA28530B4D}"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B52C2A-7959-49A6-ABCE-128A5C068A8F}"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n-US"/>
        </a:p>
      </dgm:t>
    </dgm:pt>
    <dgm:pt modelId="{3D2C66FF-00CE-4203-9970-24849D2B9E0B}">
      <dgm:prSet/>
      <dgm:spPr/>
      <dgm:t>
        <a:bodyPr/>
        <a:lstStyle/>
        <a:p>
          <a:r>
            <a:rPr lang="it-IT"/>
            <a:t>DURANTE L’ILLUMINISMO</a:t>
          </a:r>
          <a:endParaRPr lang="en-US"/>
        </a:p>
      </dgm:t>
    </dgm:pt>
    <dgm:pt modelId="{7C7587DD-0184-42E5-9E25-987F16BB8EC7}" type="parTrans" cxnId="{4E967B9F-A9FE-4EC7-90CA-F2B1EDCF9EC5}">
      <dgm:prSet/>
      <dgm:spPr/>
      <dgm:t>
        <a:bodyPr/>
        <a:lstStyle/>
        <a:p>
          <a:endParaRPr lang="en-US"/>
        </a:p>
      </dgm:t>
    </dgm:pt>
    <dgm:pt modelId="{6A4FD758-59E6-4FB7-8BF7-4FDEF95FE674}" type="sibTrans" cxnId="{4E967B9F-A9FE-4EC7-90CA-F2B1EDCF9EC5}">
      <dgm:prSet/>
      <dgm:spPr/>
      <dgm:t>
        <a:bodyPr/>
        <a:lstStyle/>
        <a:p>
          <a:endParaRPr lang="en-US"/>
        </a:p>
      </dgm:t>
    </dgm:pt>
    <dgm:pt modelId="{F18B71C3-6171-4A18-B554-96C8EC699A73}">
      <dgm:prSet/>
      <dgm:spPr/>
      <dgm:t>
        <a:bodyPr/>
        <a:lstStyle/>
        <a:p>
          <a:r>
            <a:rPr lang="it-IT"/>
            <a:t>Si affrontarono questioni inerenti l’educazione dei figli e nel corso del XIX secolo si diffuse in Europa </a:t>
          </a:r>
          <a:r>
            <a:rPr lang="it-IT" b="1"/>
            <a:t>l’obbligo scolastico universale</a:t>
          </a:r>
          <a:r>
            <a:rPr lang="it-IT"/>
            <a:t>, introdotto per la prima volta nel Liechtenstein nel 1805. Anche la crescente attenzione per i diritti umani, al centro delle rivoluzioni americana (1776) e francese (1789), condusse a un approccio approfondito alla situazione dei bambini; </a:t>
          </a:r>
          <a:endParaRPr lang="en-US"/>
        </a:p>
      </dgm:t>
    </dgm:pt>
    <dgm:pt modelId="{F513E3D0-8F5D-4172-9683-8DB5669240F0}" type="parTrans" cxnId="{183F0D42-3EAC-4D33-9E2C-B86230655078}">
      <dgm:prSet/>
      <dgm:spPr/>
      <dgm:t>
        <a:bodyPr/>
        <a:lstStyle/>
        <a:p>
          <a:endParaRPr lang="en-US"/>
        </a:p>
      </dgm:t>
    </dgm:pt>
    <dgm:pt modelId="{3587B6A8-CA8E-4AAC-9074-D210095D6157}" type="sibTrans" cxnId="{183F0D42-3EAC-4D33-9E2C-B86230655078}">
      <dgm:prSet/>
      <dgm:spPr/>
      <dgm:t>
        <a:bodyPr/>
        <a:lstStyle/>
        <a:p>
          <a:endParaRPr lang="en-US"/>
        </a:p>
      </dgm:t>
    </dgm:pt>
    <dgm:pt modelId="{39D1F360-FCAA-4839-BA23-2A39A2C0ABC0}">
      <dgm:prSet/>
      <dgm:spPr/>
      <dgm:t>
        <a:bodyPr/>
        <a:lstStyle/>
        <a:p>
          <a:r>
            <a:rPr lang="it-IT" dirty="0"/>
            <a:t>Nel 1883, in Gran Bretagna l’English </a:t>
          </a:r>
          <a:r>
            <a:rPr lang="it-IT" dirty="0" err="1"/>
            <a:t>Factories</a:t>
          </a:r>
          <a:r>
            <a:rPr lang="it-IT" dirty="0"/>
            <a:t> </a:t>
          </a:r>
          <a:r>
            <a:rPr lang="it-IT" dirty="0" err="1"/>
            <a:t>Act</a:t>
          </a:r>
          <a:r>
            <a:rPr lang="it-IT" dirty="0"/>
            <a:t> vietava il </a:t>
          </a:r>
          <a:r>
            <a:rPr lang="it-IT" b="1" dirty="0"/>
            <a:t>lavoro in fabbrica </a:t>
          </a:r>
          <a:r>
            <a:rPr lang="it-IT" dirty="0"/>
            <a:t>per i bambini minori di nove anni e, nel 1842, il </a:t>
          </a:r>
          <a:r>
            <a:rPr lang="it-IT" dirty="0" err="1"/>
            <a:t>Mines</a:t>
          </a:r>
          <a:r>
            <a:rPr lang="it-IT" dirty="0"/>
            <a:t> </a:t>
          </a:r>
          <a:r>
            <a:rPr lang="it-IT" dirty="0" err="1"/>
            <a:t>Act</a:t>
          </a:r>
          <a:r>
            <a:rPr lang="it-IT" dirty="0"/>
            <a:t> limitava il loro impiego in miniera. Nel 1896,la Germania introdusse </a:t>
          </a:r>
          <a:r>
            <a:rPr lang="it-IT" b="1" dirty="0"/>
            <a:t>pene per i genitori </a:t>
          </a:r>
          <a:r>
            <a:rPr lang="it-IT" dirty="0"/>
            <a:t>che maltrattavano i bambini o non si occupavano di loro a sufficienza. Nel 1899, negli Stati Uniti vennero creati i </a:t>
          </a:r>
          <a:r>
            <a:rPr lang="it-IT" b="1" dirty="0"/>
            <a:t>tribunali minorili</a:t>
          </a:r>
          <a:r>
            <a:rPr lang="it-IT" dirty="0"/>
            <a:t>. In precedenza, la stessa corte si occupava dei minorenni e degli adulti</a:t>
          </a:r>
          <a:endParaRPr lang="en-US" dirty="0"/>
        </a:p>
      </dgm:t>
    </dgm:pt>
    <dgm:pt modelId="{D39EA72C-FC7D-428A-B28C-941FEADB6661}" type="parTrans" cxnId="{46258DF4-2D5B-4A9C-9BED-DF5CCFDA968C}">
      <dgm:prSet/>
      <dgm:spPr/>
      <dgm:t>
        <a:bodyPr/>
        <a:lstStyle/>
        <a:p>
          <a:endParaRPr lang="en-US"/>
        </a:p>
      </dgm:t>
    </dgm:pt>
    <dgm:pt modelId="{4D30D65F-DC48-47B0-AADA-0C878D3C3A58}" type="sibTrans" cxnId="{46258DF4-2D5B-4A9C-9BED-DF5CCFDA968C}">
      <dgm:prSet/>
      <dgm:spPr/>
      <dgm:t>
        <a:bodyPr/>
        <a:lstStyle/>
        <a:p>
          <a:endParaRPr lang="en-US"/>
        </a:p>
      </dgm:t>
    </dgm:pt>
    <dgm:pt modelId="{AE06F399-19A1-554A-B11D-847671C0A968}" type="pres">
      <dgm:prSet presAssocID="{31B52C2A-7959-49A6-ABCE-128A5C068A8F}" presName="vert0" presStyleCnt="0">
        <dgm:presLayoutVars>
          <dgm:dir/>
          <dgm:animOne val="branch"/>
          <dgm:animLvl val="lvl"/>
        </dgm:presLayoutVars>
      </dgm:prSet>
      <dgm:spPr/>
      <dgm:t>
        <a:bodyPr/>
        <a:lstStyle/>
        <a:p>
          <a:endParaRPr lang="it-IT"/>
        </a:p>
      </dgm:t>
    </dgm:pt>
    <dgm:pt modelId="{C1CBB0B8-D07D-0B4B-B9E0-57B1578E8E8C}" type="pres">
      <dgm:prSet presAssocID="{3D2C66FF-00CE-4203-9970-24849D2B9E0B}" presName="thickLine" presStyleLbl="alignNode1" presStyleIdx="0" presStyleCnt="1"/>
      <dgm:spPr/>
    </dgm:pt>
    <dgm:pt modelId="{5CA1E628-F3AA-974C-9A00-4AE1E5158CDB}" type="pres">
      <dgm:prSet presAssocID="{3D2C66FF-00CE-4203-9970-24849D2B9E0B}" presName="horz1" presStyleCnt="0"/>
      <dgm:spPr/>
    </dgm:pt>
    <dgm:pt modelId="{5359A9CB-FB50-7242-AB1B-CA65151977DB}" type="pres">
      <dgm:prSet presAssocID="{3D2C66FF-00CE-4203-9970-24849D2B9E0B}" presName="tx1" presStyleLbl="revTx" presStyleIdx="0" presStyleCnt="3"/>
      <dgm:spPr/>
      <dgm:t>
        <a:bodyPr/>
        <a:lstStyle/>
        <a:p>
          <a:endParaRPr lang="it-IT"/>
        </a:p>
      </dgm:t>
    </dgm:pt>
    <dgm:pt modelId="{7A0D1D52-E4DA-4E4E-9B92-A632E61550AD}" type="pres">
      <dgm:prSet presAssocID="{3D2C66FF-00CE-4203-9970-24849D2B9E0B}" presName="vert1" presStyleCnt="0"/>
      <dgm:spPr/>
    </dgm:pt>
    <dgm:pt modelId="{639ABA2B-5C9F-C04B-AAAB-D8F19D62F54F}" type="pres">
      <dgm:prSet presAssocID="{F18B71C3-6171-4A18-B554-96C8EC699A73}" presName="vertSpace2a" presStyleCnt="0"/>
      <dgm:spPr/>
    </dgm:pt>
    <dgm:pt modelId="{BFC9EEB0-3085-764C-A4A3-43019B1FF344}" type="pres">
      <dgm:prSet presAssocID="{F18B71C3-6171-4A18-B554-96C8EC699A73}" presName="horz2" presStyleCnt="0"/>
      <dgm:spPr/>
    </dgm:pt>
    <dgm:pt modelId="{8002562F-5A24-2645-8B35-27980892B2A2}" type="pres">
      <dgm:prSet presAssocID="{F18B71C3-6171-4A18-B554-96C8EC699A73}" presName="horzSpace2" presStyleCnt="0"/>
      <dgm:spPr/>
    </dgm:pt>
    <dgm:pt modelId="{1DFF5F90-2BA6-CB43-9F07-FB6B2122B5C3}" type="pres">
      <dgm:prSet presAssocID="{F18B71C3-6171-4A18-B554-96C8EC699A73}" presName="tx2" presStyleLbl="revTx" presStyleIdx="1" presStyleCnt="3"/>
      <dgm:spPr/>
      <dgm:t>
        <a:bodyPr/>
        <a:lstStyle/>
        <a:p>
          <a:endParaRPr lang="it-IT"/>
        </a:p>
      </dgm:t>
    </dgm:pt>
    <dgm:pt modelId="{8FC6949C-44E0-4B4E-AF26-BECED3B8E97C}" type="pres">
      <dgm:prSet presAssocID="{F18B71C3-6171-4A18-B554-96C8EC699A73}" presName="vert2" presStyleCnt="0"/>
      <dgm:spPr/>
    </dgm:pt>
    <dgm:pt modelId="{23059216-C9B9-D442-9280-0682392FC902}" type="pres">
      <dgm:prSet presAssocID="{F18B71C3-6171-4A18-B554-96C8EC699A73}" presName="thinLine2b" presStyleLbl="callout" presStyleIdx="0" presStyleCnt="2"/>
      <dgm:spPr/>
    </dgm:pt>
    <dgm:pt modelId="{263A22A9-C700-8745-9125-EFCBE9443CF6}" type="pres">
      <dgm:prSet presAssocID="{F18B71C3-6171-4A18-B554-96C8EC699A73}" presName="vertSpace2b" presStyleCnt="0"/>
      <dgm:spPr/>
    </dgm:pt>
    <dgm:pt modelId="{741E4C1F-E23A-1E4C-82D2-9F0B711FEC37}" type="pres">
      <dgm:prSet presAssocID="{39D1F360-FCAA-4839-BA23-2A39A2C0ABC0}" presName="horz2" presStyleCnt="0"/>
      <dgm:spPr/>
    </dgm:pt>
    <dgm:pt modelId="{9353DF9F-3E59-464C-9CC4-2B5145623AB8}" type="pres">
      <dgm:prSet presAssocID="{39D1F360-FCAA-4839-BA23-2A39A2C0ABC0}" presName="horzSpace2" presStyleCnt="0"/>
      <dgm:spPr/>
    </dgm:pt>
    <dgm:pt modelId="{71E8F038-90CE-1D4E-8B33-46B64DE81FCE}" type="pres">
      <dgm:prSet presAssocID="{39D1F360-FCAA-4839-BA23-2A39A2C0ABC0}" presName="tx2" presStyleLbl="revTx" presStyleIdx="2" presStyleCnt="3"/>
      <dgm:spPr/>
      <dgm:t>
        <a:bodyPr/>
        <a:lstStyle/>
        <a:p>
          <a:endParaRPr lang="it-IT"/>
        </a:p>
      </dgm:t>
    </dgm:pt>
    <dgm:pt modelId="{BF6177F5-41C5-124C-8AB5-974A9FF0CB44}" type="pres">
      <dgm:prSet presAssocID="{39D1F360-FCAA-4839-BA23-2A39A2C0ABC0}" presName="vert2" presStyleCnt="0"/>
      <dgm:spPr/>
    </dgm:pt>
    <dgm:pt modelId="{4153E270-A783-A441-BEB0-85A456F97A16}" type="pres">
      <dgm:prSet presAssocID="{39D1F360-FCAA-4839-BA23-2A39A2C0ABC0}" presName="thinLine2b" presStyleLbl="callout" presStyleIdx="1" presStyleCnt="2"/>
      <dgm:spPr/>
    </dgm:pt>
    <dgm:pt modelId="{2D77324F-23A1-D247-91E5-E89AB09D5038}" type="pres">
      <dgm:prSet presAssocID="{39D1F360-FCAA-4839-BA23-2A39A2C0ABC0}" presName="vertSpace2b" presStyleCnt="0"/>
      <dgm:spPr/>
    </dgm:pt>
  </dgm:ptLst>
  <dgm:cxnLst>
    <dgm:cxn modelId="{9D819507-669B-DE4A-BE64-03B7E8B408DB}" type="presOf" srcId="{31B52C2A-7959-49A6-ABCE-128A5C068A8F}" destId="{AE06F399-19A1-554A-B11D-847671C0A968}" srcOrd="0" destOrd="0" presId="urn:microsoft.com/office/officeart/2008/layout/LinedList"/>
    <dgm:cxn modelId="{FB237B61-AF44-1241-8764-2C2967B41E52}" type="presOf" srcId="{F18B71C3-6171-4A18-B554-96C8EC699A73}" destId="{1DFF5F90-2BA6-CB43-9F07-FB6B2122B5C3}" srcOrd="0" destOrd="0" presId="urn:microsoft.com/office/officeart/2008/layout/LinedList"/>
    <dgm:cxn modelId="{9625F4AA-BCC4-3345-AEC1-A3D9050A56FF}" type="presOf" srcId="{3D2C66FF-00CE-4203-9970-24849D2B9E0B}" destId="{5359A9CB-FB50-7242-AB1B-CA65151977DB}" srcOrd="0" destOrd="0" presId="urn:microsoft.com/office/officeart/2008/layout/LinedList"/>
    <dgm:cxn modelId="{183F0D42-3EAC-4D33-9E2C-B86230655078}" srcId="{3D2C66FF-00CE-4203-9970-24849D2B9E0B}" destId="{F18B71C3-6171-4A18-B554-96C8EC699A73}" srcOrd="0" destOrd="0" parTransId="{F513E3D0-8F5D-4172-9683-8DB5669240F0}" sibTransId="{3587B6A8-CA8E-4AAC-9074-D210095D6157}"/>
    <dgm:cxn modelId="{4E967B9F-A9FE-4EC7-90CA-F2B1EDCF9EC5}" srcId="{31B52C2A-7959-49A6-ABCE-128A5C068A8F}" destId="{3D2C66FF-00CE-4203-9970-24849D2B9E0B}" srcOrd="0" destOrd="0" parTransId="{7C7587DD-0184-42E5-9E25-987F16BB8EC7}" sibTransId="{6A4FD758-59E6-4FB7-8BF7-4FDEF95FE674}"/>
    <dgm:cxn modelId="{46258DF4-2D5B-4A9C-9BED-DF5CCFDA968C}" srcId="{3D2C66FF-00CE-4203-9970-24849D2B9E0B}" destId="{39D1F360-FCAA-4839-BA23-2A39A2C0ABC0}" srcOrd="1" destOrd="0" parTransId="{D39EA72C-FC7D-428A-B28C-941FEADB6661}" sibTransId="{4D30D65F-DC48-47B0-AADA-0C878D3C3A58}"/>
    <dgm:cxn modelId="{7A3EEA6F-7A81-C84B-B105-047EF2DCA655}" type="presOf" srcId="{39D1F360-FCAA-4839-BA23-2A39A2C0ABC0}" destId="{71E8F038-90CE-1D4E-8B33-46B64DE81FCE}" srcOrd="0" destOrd="0" presId="urn:microsoft.com/office/officeart/2008/layout/LinedList"/>
    <dgm:cxn modelId="{926D029B-9262-1246-8433-FFD5B1EBED35}" type="presParOf" srcId="{AE06F399-19A1-554A-B11D-847671C0A968}" destId="{C1CBB0B8-D07D-0B4B-B9E0-57B1578E8E8C}" srcOrd="0" destOrd="0" presId="urn:microsoft.com/office/officeart/2008/layout/LinedList"/>
    <dgm:cxn modelId="{C4F02C8B-97A4-FB45-8C48-41262BE4D1F9}" type="presParOf" srcId="{AE06F399-19A1-554A-B11D-847671C0A968}" destId="{5CA1E628-F3AA-974C-9A00-4AE1E5158CDB}" srcOrd="1" destOrd="0" presId="urn:microsoft.com/office/officeart/2008/layout/LinedList"/>
    <dgm:cxn modelId="{F7887EB5-D850-EA4A-825B-43046A796136}" type="presParOf" srcId="{5CA1E628-F3AA-974C-9A00-4AE1E5158CDB}" destId="{5359A9CB-FB50-7242-AB1B-CA65151977DB}" srcOrd="0" destOrd="0" presId="urn:microsoft.com/office/officeart/2008/layout/LinedList"/>
    <dgm:cxn modelId="{0C6F15EC-0CC7-C841-BD1E-FE63B812D51D}" type="presParOf" srcId="{5CA1E628-F3AA-974C-9A00-4AE1E5158CDB}" destId="{7A0D1D52-E4DA-4E4E-9B92-A632E61550AD}" srcOrd="1" destOrd="0" presId="urn:microsoft.com/office/officeart/2008/layout/LinedList"/>
    <dgm:cxn modelId="{3F0AB0D3-1A6A-5F4B-92F7-41284AC6A65B}" type="presParOf" srcId="{7A0D1D52-E4DA-4E4E-9B92-A632E61550AD}" destId="{639ABA2B-5C9F-C04B-AAAB-D8F19D62F54F}" srcOrd="0" destOrd="0" presId="urn:microsoft.com/office/officeart/2008/layout/LinedList"/>
    <dgm:cxn modelId="{0980FDCF-496E-C348-9327-65CB9DD2B456}" type="presParOf" srcId="{7A0D1D52-E4DA-4E4E-9B92-A632E61550AD}" destId="{BFC9EEB0-3085-764C-A4A3-43019B1FF344}" srcOrd="1" destOrd="0" presId="urn:microsoft.com/office/officeart/2008/layout/LinedList"/>
    <dgm:cxn modelId="{1B8C4487-70FC-8C4E-B5CA-6BC4DAADF543}" type="presParOf" srcId="{BFC9EEB0-3085-764C-A4A3-43019B1FF344}" destId="{8002562F-5A24-2645-8B35-27980892B2A2}" srcOrd="0" destOrd="0" presId="urn:microsoft.com/office/officeart/2008/layout/LinedList"/>
    <dgm:cxn modelId="{5458304E-2245-F640-BB5B-C0489984A11E}" type="presParOf" srcId="{BFC9EEB0-3085-764C-A4A3-43019B1FF344}" destId="{1DFF5F90-2BA6-CB43-9F07-FB6B2122B5C3}" srcOrd="1" destOrd="0" presId="urn:microsoft.com/office/officeart/2008/layout/LinedList"/>
    <dgm:cxn modelId="{70D2C5E5-FDA0-DE42-8A6D-27454B1DBCB8}" type="presParOf" srcId="{BFC9EEB0-3085-764C-A4A3-43019B1FF344}" destId="{8FC6949C-44E0-4B4E-AF26-BECED3B8E97C}" srcOrd="2" destOrd="0" presId="urn:microsoft.com/office/officeart/2008/layout/LinedList"/>
    <dgm:cxn modelId="{0E730346-2E9F-8F4E-8BDF-B8029649387A}" type="presParOf" srcId="{7A0D1D52-E4DA-4E4E-9B92-A632E61550AD}" destId="{23059216-C9B9-D442-9280-0682392FC902}" srcOrd="2" destOrd="0" presId="urn:microsoft.com/office/officeart/2008/layout/LinedList"/>
    <dgm:cxn modelId="{667F137F-59D3-6448-8E70-7ABD098BC6BE}" type="presParOf" srcId="{7A0D1D52-E4DA-4E4E-9B92-A632E61550AD}" destId="{263A22A9-C700-8745-9125-EFCBE9443CF6}" srcOrd="3" destOrd="0" presId="urn:microsoft.com/office/officeart/2008/layout/LinedList"/>
    <dgm:cxn modelId="{CD42180C-2109-E546-AB37-977FBA44C7CF}" type="presParOf" srcId="{7A0D1D52-E4DA-4E4E-9B92-A632E61550AD}" destId="{741E4C1F-E23A-1E4C-82D2-9F0B711FEC37}" srcOrd="4" destOrd="0" presId="urn:microsoft.com/office/officeart/2008/layout/LinedList"/>
    <dgm:cxn modelId="{97182298-A312-744E-82B0-4D14E36F6BA0}" type="presParOf" srcId="{741E4C1F-E23A-1E4C-82D2-9F0B711FEC37}" destId="{9353DF9F-3E59-464C-9CC4-2B5145623AB8}" srcOrd="0" destOrd="0" presId="urn:microsoft.com/office/officeart/2008/layout/LinedList"/>
    <dgm:cxn modelId="{6CBC95E0-0C36-694A-93C4-7FB0F8437D71}" type="presParOf" srcId="{741E4C1F-E23A-1E4C-82D2-9F0B711FEC37}" destId="{71E8F038-90CE-1D4E-8B33-46B64DE81FCE}" srcOrd="1" destOrd="0" presId="urn:microsoft.com/office/officeart/2008/layout/LinedList"/>
    <dgm:cxn modelId="{DB1D3742-5BB8-7C4F-B982-13C488929798}" type="presParOf" srcId="{741E4C1F-E23A-1E4C-82D2-9F0B711FEC37}" destId="{BF6177F5-41C5-124C-8AB5-974A9FF0CB44}" srcOrd="2" destOrd="0" presId="urn:microsoft.com/office/officeart/2008/layout/LinedList"/>
    <dgm:cxn modelId="{40E123BD-A07D-384A-82B8-E30A607E63E1}" type="presParOf" srcId="{7A0D1D52-E4DA-4E4E-9B92-A632E61550AD}" destId="{4153E270-A783-A441-BEB0-85A456F97A16}" srcOrd="5" destOrd="0" presId="urn:microsoft.com/office/officeart/2008/layout/LinedList"/>
    <dgm:cxn modelId="{9F6BF4B2-5657-7E4A-8162-36EA393A4679}" type="presParOf" srcId="{7A0D1D52-E4DA-4E4E-9B92-A632E61550AD}" destId="{2D77324F-23A1-D247-91E5-E89AB09D5038}" srcOrd="6"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879053-7339-4096-BB80-13EEE27D7D87}"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EF10CA32-2D26-4735-912C-1FD4752C8024}">
      <dgm:prSet/>
      <dgm:spPr/>
      <dgm:t>
        <a:bodyPr/>
        <a:lstStyle/>
        <a:p>
          <a:r>
            <a:rPr lang="it-IT" dirty="0"/>
            <a:t>Il minore ha diritto di crescere ed essere educato nella propria famiglia </a:t>
          </a:r>
          <a:endParaRPr lang="en-US" dirty="0"/>
        </a:p>
      </dgm:t>
    </dgm:pt>
    <dgm:pt modelId="{0EFEC5D6-A496-41E2-ADF1-ABE4C7443D20}" type="parTrans" cxnId="{D65209F2-90C0-490A-9A42-39B247BC7015}">
      <dgm:prSet/>
      <dgm:spPr/>
      <dgm:t>
        <a:bodyPr/>
        <a:lstStyle/>
        <a:p>
          <a:endParaRPr lang="en-US"/>
        </a:p>
      </dgm:t>
    </dgm:pt>
    <dgm:pt modelId="{26AED85E-9F9C-4421-B1AB-4F85F17B7711}" type="sibTrans" cxnId="{D65209F2-90C0-490A-9A42-39B247BC7015}">
      <dgm:prSet/>
      <dgm:spPr/>
      <dgm:t>
        <a:bodyPr/>
        <a:lstStyle/>
        <a:p>
          <a:endParaRPr lang="en-US"/>
        </a:p>
      </dgm:t>
    </dgm:pt>
    <dgm:pt modelId="{0E960AA8-CB31-48E6-871E-5E2B18076AA6}">
      <dgm:prSet/>
      <dgm:spPr/>
      <dgm:t>
        <a:bodyPr/>
        <a:lstStyle/>
        <a:p>
          <a:r>
            <a:rPr lang="it-IT" dirty="0"/>
            <a:t>lo Stato, lo regioni e gli enti locali si impegnano a sostenere con idonei interventi i nuclei familiari a rischio, al fine di prevenire l’abbandono, di consentire al minore di essere educato nell’ambito della propria famiglia; (art.1) </a:t>
          </a:r>
          <a:endParaRPr lang="en-US" dirty="0"/>
        </a:p>
      </dgm:t>
    </dgm:pt>
    <dgm:pt modelId="{6E3E57C8-680D-4332-B329-5259EABBFD49}" type="parTrans" cxnId="{F601E6B0-8BE8-4FD3-8874-7CA5D5DC7C5E}">
      <dgm:prSet/>
      <dgm:spPr/>
      <dgm:t>
        <a:bodyPr/>
        <a:lstStyle/>
        <a:p>
          <a:endParaRPr lang="en-US"/>
        </a:p>
      </dgm:t>
    </dgm:pt>
    <dgm:pt modelId="{9FE4A150-8783-4E2D-8470-90CB38408E06}" type="sibTrans" cxnId="{F601E6B0-8BE8-4FD3-8874-7CA5D5DC7C5E}">
      <dgm:prSet/>
      <dgm:spPr/>
      <dgm:t>
        <a:bodyPr/>
        <a:lstStyle/>
        <a:p>
          <a:endParaRPr lang="en-US"/>
        </a:p>
      </dgm:t>
    </dgm:pt>
    <dgm:pt modelId="{DC01F4C7-EEA0-4DEE-8F84-E24EB096BCC5}">
      <dgm:prSet/>
      <dgm:spPr/>
      <dgm:t>
        <a:bodyPr/>
        <a:lstStyle/>
        <a:p>
          <a:r>
            <a:rPr lang="it-IT" dirty="0"/>
            <a:t>Il minore privo di un ambiente familiare idoneo, nonostante gli interventi di sostegno e aiuto, può </a:t>
          </a:r>
          <a:r>
            <a:rPr lang="it-IT" dirty="0">
              <a:latin typeface="Abadi MT Condensed Light" panose="020B0306030101010103" pitchFamily="34" charset="77"/>
            </a:rPr>
            <a:t>essere</a:t>
          </a:r>
          <a:r>
            <a:rPr lang="it-IT" dirty="0"/>
            <a:t> temporaneamente affidato ad una famiglia o a una persona singola (affido </a:t>
          </a:r>
          <a:r>
            <a:rPr lang="it-IT" dirty="0" err="1"/>
            <a:t>eterofamiliare</a:t>
          </a:r>
          <a:r>
            <a:rPr lang="it-IT" dirty="0"/>
            <a:t>), oppure ad una comunità familiare –che ospita fino a 4 figli compresi i propri- (affido esteso) in grado di assicurargli il mantenimento, l’educazione, l’istruzione e le relazione affettive. </a:t>
          </a:r>
          <a:endParaRPr lang="en-US" dirty="0"/>
        </a:p>
      </dgm:t>
    </dgm:pt>
    <dgm:pt modelId="{90414164-E4DF-4438-BD60-A760D8482529}" type="parTrans" cxnId="{8DC524F9-EBF0-44D9-948A-AA6907EDEC05}">
      <dgm:prSet/>
      <dgm:spPr/>
      <dgm:t>
        <a:bodyPr/>
        <a:lstStyle/>
        <a:p>
          <a:endParaRPr lang="en-US"/>
        </a:p>
      </dgm:t>
    </dgm:pt>
    <dgm:pt modelId="{F58523F3-EDCA-47CA-A8EB-99872C83A3C5}" type="sibTrans" cxnId="{8DC524F9-EBF0-44D9-948A-AA6907EDEC05}">
      <dgm:prSet/>
      <dgm:spPr/>
      <dgm:t>
        <a:bodyPr/>
        <a:lstStyle/>
        <a:p>
          <a:endParaRPr lang="en-US"/>
        </a:p>
      </dgm:t>
    </dgm:pt>
    <dgm:pt modelId="{9F098928-D86C-4AD1-B7C0-76BC62697089}">
      <dgm:prSet/>
      <dgm:spPr/>
      <dgm:t>
        <a:bodyPr/>
        <a:lstStyle/>
        <a:p>
          <a:r>
            <a:rPr lang="it-IT" dirty="0"/>
            <a:t>L’adozione è disposta a favore del minore dichiarato in stato di adottabilità, o in altri casi particolari. Il minore se ha 14 anni di età deve dare consenso; a 12 dev’essere ascoltato il suo parere, o prima in base alla sua capacità di discernimento</a:t>
          </a:r>
          <a:endParaRPr lang="en-US" dirty="0"/>
        </a:p>
      </dgm:t>
    </dgm:pt>
    <dgm:pt modelId="{35A4A48E-E5BC-4AA1-8210-01E1AF7A0627}" type="parTrans" cxnId="{93300309-F09D-49B8-BEC4-E13839A615CF}">
      <dgm:prSet/>
      <dgm:spPr/>
      <dgm:t>
        <a:bodyPr/>
        <a:lstStyle/>
        <a:p>
          <a:endParaRPr lang="en-US"/>
        </a:p>
      </dgm:t>
    </dgm:pt>
    <dgm:pt modelId="{2F844B1C-42C2-429F-85BB-14D9E55A472A}" type="sibTrans" cxnId="{93300309-F09D-49B8-BEC4-E13839A615CF}">
      <dgm:prSet/>
      <dgm:spPr/>
      <dgm:t>
        <a:bodyPr/>
        <a:lstStyle/>
        <a:p>
          <a:endParaRPr lang="en-US"/>
        </a:p>
      </dgm:t>
    </dgm:pt>
    <dgm:pt modelId="{86924987-9C31-2D43-BA8C-2AAD06DF9C1E}" type="pres">
      <dgm:prSet presAssocID="{6F879053-7339-4096-BB80-13EEE27D7D87}" presName="vert0" presStyleCnt="0">
        <dgm:presLayoutVars>
          <dgm:dir/>
          <dgm:animOne val="branch"/>
          <dgm:animLvl val="lvl"/>
        </dgm:presLayoutVars>
      </dgm:prSet>
      <dgm:spPr/>
      <dgm:t>
        <a:bodyPr/>
        <a:lstStyle/>
        <a:p>
          <a:endParaRPr lang="it-IT"/>
        </a:p>
      </dgm:t>
    </dgm:pt>
    <dgm:pt modelId="{6D33BB9F-3C2A-244D-BDEF-EF885D814188}" type="pres">
      <dgm:prSet presAssocID="{EF10CA32-2D26-4735-912C-1FD4752C8024}" presName="thickLine" presStyleLbl="alignNode1" presStyleIdx="0" presStyleCnt="4"/>
      <dgm:spPr/>
    </dgm:pt>
    <dgm:pt modelId="{1E203971-C55F-4B44-9548-3377C43A63DC}" type="pres">
      <dgm:prSet presAssocID="{EF10CA32-2D26-4735-912C-1FD4752C8024}" presName="horz1" presStyleCnt="0"/>
      <dgm:spPr/>
    </dgm:pt>
    <dgm:pt modelId="{341397BE-5F55-4B4B-B3C7-F87BF381CFEA}" type="pres">
      <dgm:prSet presAssocID="{EF10CA32-2D26-4735-912C-1FD4752C8024}" presName="tx1" presStyleLbl="revTx" presStyleIdx="0" presStyleCnt="4"/>
      <dgm:spPr/>
      <dgm:t>
        <a:bodyPr/>
        <a:lstStyle/>
        <a:p>
          <a:endParaRPr lang="it-IT"/>
        </a:p>
      </dgm:t>
    </dgm:pt>
    <dgm:pt modelId="{DFEE1298-95C8-AD45-8677-74368E0612AA}" type="pres">
      <dgm:prSet presAssocID="{EF10CA32-2D26-4735-912C-1FD4752C8024}" presName="vert1" presStyleCnt="0"/>
      <dgm:spPr/>
    </dgm:pt>
    <dgm:pt modelId="{DD297DAB-C79D-8F4D-8897-0552F85812CF}" type="pres">
      <dgm:prSet presAssocID="{0E960AA8-CB31-48E6-871E-5E2B18076AA6}" presName="thickLine" presStyleLbl="alignNode1" presStyleIdx="1" presStyleCnt="4"/>
      <dgm:spPr/>
    </dgm:pt>
    <dgm:pt modelId="{484578FE-0400-B640-BC84-4F8F66D99D86}" type="pres">
      <dgm:prSet presAssocID="{0E960AA8-CB31-48E6-871E-5E2B18076AA6}" presName="horz1" presStyleCnt="0"/>
      <dgm:spPr/>
    </dgm:pt>
    <dgm:pt modelId="{767F46E5-4C72-7B4C-8B02-6E33CEAB18E2}" type="pres">
      <dgm:prSet presAssocID="{0E960AA8-CB31-48E6-871E-5E2B18076AA6}" presName="tx1" presStyleLbl="revTx" presStyleIdx="1" presStyleCnt="4"/>
      <dgm:spPr/>
      <dgm:t>
        <a:bodyPr/>
        <a:lstStyle/>
        <a:p>
          <a:endParaRPr lang="it-IT"/>
        </a:p>
      </dgm:t>
    </dgm:pt>
    <dgm:pt modelId="{221492EC-93FD-BF4A-B58E-BCC59EC577F9}" type="pres">
      <dgm:prSet presAssocID="{0E960AA8-CB31-48E6-871E-5E2B18076AA6}" presName="vert1" presStyleCnt="0"/>
      <dgm:spPr/>
    </dgm:pt>
    <dgm:pt modelId="{158312A0-0639-EA49-A9D3-6A9565133151}" type="pres">
      <dgm:prSet presAssocID="{DC01F4C7-EEA0-4DEE-8F84-E24EB096BCC5}" presName="thickLine" presStyleLbl="alignNode1" presStyleIdx="2" presStyleCnt="4"/>
      <dgm:spPr/>
    </dgm:pt>
    <dgm:pt modelId="{63BFE412-0570-0342-8876-A427871172F8}" type="pres">
      <dgm:prSet presAssocID="{DC01F4C7-EEA0-4DEE-8F84-E24EB096BCC5}" presName="horz1" presStyleCnt="0"/>
      <dgm:spPr/>
    </dgm:pt>
    <dgm:pt modelId="{CE281708-1F3D-6146-B170-BF339990FAF0}" type="pres">
      <dgm:prSet presAssocID="{DC01F4C7-EEA0-4DEE-8F84-E24EB096BCC5}" presName="tx1" presStyleLbl="revTx" presStyleIdx="2" presStyleCnt="4"/>
      <dgm:spPr/>
      <dgm:t>
        <a:bodyPr/>
        <a:lstStyle/>
        <a:p>
          <a:endParaRPr lang="it-IT"/>
        </a:p>
      </dgm:t>
    </dgm:pt>
    <dgm:pt modelId="{F143E548-DF05-9A48-A42D-1AB3850B3E7B}" type="pres">
      <dgm:prSet presAssocID="{DC01F4C7-EEA0-4DEE-8F84-E24EB096BCC5}" presName="vert1" presStyleCnt="0"/>
      <dgm:spPr/>
    </dgm:pt>
    <dgm:pt modelId="{3D533B0F-DFE5-C846-A78A-F6F6FFDB55DE}" type="pres">
      <dgm:prSet presAssocID="{9F098928-D86C-4AD1-B7C0-76BC62697089}" presName="thickLine" presStyleLbl="alignNode1" presStyleIdx="3" presStyleCnt="4"/>
      <dgm:spPr/>
    </dgm:pt>
    <dgm:pt modelId="{D9FAA519-1961-2642-9193-5FA7DE4A5F2D}" type="pres">
      <dgm:prSet presAssocID="{9F098928-D86C-4AD1-B7C0-76BC62697089}" presName="horz1" presStyleCnt="0"/>
      <dgm:spPr/>
    </dgm:pt>
    <dgm:pt modelId="{86E822BF-1766-8E4B-9D21-3888D8392331}" type="pres">
      <dgm:prSet presAssocID="{9F098928-D86C-4AD1-B7C0-76BC62697089}" presName="tx1" presStyleLbl="revTx" presStyleIdx="3" presStyleCnt="4"/>
      <dgm:spPr/>
      <dgm:t>
        <a:bodyPr/>
        <a:lstStyle/>
        <a:p>
          <a:endParaRPr lang="it-IT"/>
        </a:p>
      </dgm:t>
    </dgm:pt>
    <dgm:pt modelId="{E13DE1BC-699D-3945-BF80-7C19BC746430}" type="pres">
      <dgm:prSet presAssocID="{9F098928-D86C-4AD1-B7C0-76BC62697089}" presName="vert1" presStyleCnt="0"/>
      <dgm:spPr/>
    </dgm:pt>
  </dgm:ptLst>
  <dgm:cxnLst>
    <dgm:cxn modelId="{D65209F2-90C0-490A-9A42-39B247BC7015}" srcId="{6F879053-7339-4096-BB80-13EEE27D7D87}" destId="{EF10CA32-2D26-4735-912C-1FD4752C8024}" srcOrd="0" destOrd="0" parTransId="{0EFEC5D6-A496-41E2-ADF1-ABE4C7443D20}" sibTransId="{26AED85E-9F9C-4421-B1AB-4F85F17B7711}"/>
    <dgm:cxn modelId="{EC0DBAEB-D758-EE42-A196-6C36BAE2B79C}" type="presOf" srcId="{9F098928-D86C-4AD1-B7C0-76BC62697089}" destId="{86E822BF-1766-8E4B-9D21-3888D8392331}" srcOrd="0" destOrd="0" presId="urn:microsoft.com/office/officeart/2008/layout/LinedList"/>
    <dgm:cxn modelId="{93300309-F09D-49B8-BEC4-E13839A615CF}" srcId="{6F879053-7339-4096-BB80-13EEE27D7D87}" destId="{9F098928-D86C-4AD1-B7C0-76BC62697089}" srcOrd="3" destOrd="0" parTransId="{35A4A48E-E5BC-4AA1-8210-01E1AF7A0627}" sibTransId="{2F844B1C-42C2-429F-85BB-14D9E55A472A}"/>
    <dgm:cxn modelId="{8DC524F9-EBF0-44D9-948A-AA6907EDEC05}" srcId="{6F879053-7339-4096-BB80-13EEE27D7D87}" destId="{DC01F4C7-EEA0-4DEE-8F84-E24EB096BCC5}" srcOrd="2" destOrd="0" parTransId="{90414164-E4DF-4438-BD60-A760D8482529}" sibTransId="{F58523F3-EDCA-47CA-A8EB-99872C83A3C5}"/>
    <dgm:cxn modelId="{39BAF04F-058A-1140-8F7D-AD1E91A72593}" type="presOf" srcId="{6F879053-7339-4096-BB80-13EEE27D7D87}" destId="{86924987-9C31-2D43-BA8C-2AAD06DF9C1E}" srcOrd="0" destOrd="0" presId="urn:microsoft.com/office/officeart/2008/layout/LinedList"/>
    <dgm:cxn modelId="{07FD0EFB-2450-6346-96C1-21E2B85032E5}" type="presOf" srcId="{EF10CA32-2D26-4735-912C-1FD4752C8024}" destId="{341397BE-5F55-4B4B-B3C7-F87BF381CFEA}" srcOrd="0" destOrd="0" presId="urn:microsoft.com/office/officeart/2008/layout/LinedList"/>
    <dgm:cxn modelId="{5D5197BA-DF2B-B644-AFB0-DC0F72D7B163}" type="presOf" srcId="{DC01F4C7-EEA0-4DEE-8F84-E24EB096BCC5}" destId="{CE281708-1F3D-6146-B170-BF339990FAF0}" srcOrd="0" destOrd="0" presId="urn:microsoft.com/office/officeart/2008/layout/LinedList"/>
    <dgm:cxn modelId="{F601E6B0-8BE8-4FD3-8874-7CA5D5DC7C5E}" srcId="{6F879053-7339-4096-BB80-13EEE27D7D87}" destId="{0E960AA8-CB31-48E6-871E-5E2B18076AA6}" srcOrd="1" destOrd="0" parTransId="{6E3E57C8-680D-4332-B329-5259EABBFD49}" sibTransId="{9FE4A150-8783-4E2D-8470-90CB38408E06}"/>
    <dgm:cxn modelId="{D6871A0E-A512-E542-B768-CF6899CC34B0}" type="presOf" srcId="{0E960AA8-CB31-48E6-871E-5E2B18076AA6}" destId="{767F46E5-4C72-7B4C-8B02-6E33CEAB18E2}" srcOrd="0" destOrd="0" presId="urn:microsoft.com/office/officeart/2008/layout/LinedList"/>
    <dgm:cxn modelId="{0A188F1A-1F34-3942-B73C-37A301832081}" type="presParOf" srcId="{86924987-9C31-2D43-BA8C-2AAD06DF9C1E}" destId="{6D33BB9F-3C2A-244D-BDEF-EF885D814188}" srcOrd="0" destOrd="0" presId="urn:microsoft.com/office/officeart/2008/layout/LinedList"/>
    <dgm:cxn modelId="{5B7812B8-34F1-5648-944A-2BAAD51A4202}" type="presParOf" srcId="{86924987-9C31-2D43-BA8C-2AAD06DF9C1E}" destId="{1E203971-C55F-4B44-9548-3377C43A63DC}" srcOrd="1" destOrd="0" presId="urn:microsoft.com/office/officeart/2008/layout/LinedList"/>
    <dgm:cxn modelId="{85F1719A-95B9-C146-9E97-AD04C183BD87}" type="presParOf" srcId="{1E203971-C55F-4B44-9548-3377C43A63DC}" destId="{341397BE-5F55-4B4B-B3C7-F87BF381CFEA}" srcOrd="0" destOrd="0" presId="urn:microsoft.com/office/officeart/2008/layout/LinedList"/>
    <dgm:cxn modelId="{774B4DE9-A50C-3744-A944-445EC73B7BFE}" type="presParOf" srcId="{1E203971-C55F-4B44-9548-3377C43A63DC}" destId="{DFEE1298-95C8-AD45-8677-74368E0612AA}" srcOrd="1" destOrd="0" presId="urn:microsoft.com/office/officeart/2008/layout/LinedList"/>
    <dgm:cxn modelId="{D21DD371-5C8D-DC40-8F77-A33122F82B4D}" type="presParOf" srcId="{86924987-9C31-2D43-BA8C-2AAD06DF9C1E}" destId="{DD297DAB-C79D-8F4D-8897-0552F85812CF}" srcOrd="2" destOrd="0" presId="urn:microsoft.com/office/officeart/2008/layout/LinedList"/>
    <dgm:cxn modelId="{53EE2085-BDA3-3540-BA8D-76FC96D7F31F}" type="presParOf" srcId="{86924987-9C31-2D43-BA8C-2AAD06DF9C1E}" destId="{484578FE-0400-B640-BC84-4F8F66D99D86}" srcOrd="3" destOrd="0" presId="urn:microsoft.com/office/officeart/2008/layout/LinedList"/>
    <dgm:cxn modelId="{F2E684BC-B448-F249-A43F-A2C66D66E660}" type="presParOf" srcId="{484578FE-0400-B640-BC84-4F8F66D99D86}" destId="{767F46E5-4C72-7B4C-8B02-6E33CEAB18E2}" srcOrd="0" destOrd="0" presId="urn:microsoft.com/office/officeart/2008/layout/LinedList"/>
    <dgm:cxn modelId="{A903D3D8-F869-FA41-987A-2D27497AAB04}" type="presParOf" srcId="{484578FE-0400-B640-BC84-4F8F66D99D86}" destId="{221492EC-93FD-BF4A-B58E-BCC59EC577F9}" srcOrd="1" destOrd="0" presId="urn:microsoft.com/office/officeart/2008/layout/LinedList"/>
    <dgm:cxn modelId="{23A42CA6-6AC5-7049-9D1E-CD7521C92704}" type="presParOf" srcId="{86924987-9C31-2D43-BA8C-2AAD06DF9C1E}" destId="{158312A0-0639-EA49-A9D3-6A9565133151}" srcOrd="4" destOrd="0" presId="urn:microsoft.com/office/officeart/2008/layout/LinedList"/>
    <dgm:cxn modelId="{F0BB5EE3-696B-C148-BE7D-FB7D7C12FED2}" type="presParOf" srcId="{86924987-9C31-2D43-BA8C-2AAD06DF9C1E}" destId="{63BFE412-0570-0342-8876-A427871172F8}" srcOrd="5" destOrd="0" presId="urn:microsoft.com/office/officeart/2008/layout/LinedList"/>
    <dgm:cxn modelId="{2DC453F8-25A5-5D4F-8D19-C0F95889D25C}" type="presParOf" srcId="{63BFE412-0570-0342-8876-A427871172F8}" destId="{CE281708-1F3D-6146-B170-BF339990FAF0}" srcOrd="0" destOrd="0" presId="urn:microsoft.com/office/officeart/2008/layout/LinedList"/>
    <dgm:cxn modelId="{780E1F32-157D-484D-9D0F-8EEBCA1B9939}" type="presParOf" srcId="{63BFE412-0570-0342-8876-A427871172F8}" destId="{F143E548-DF05-9A48-A42D-1AB3850B3E7B}" srcOrd="1" destOrd="0" presId="urn:microsoft.com/office/officeart/2008/layout/LinedList"/>
    <dgm:cxn modelId="{8556BD6E-B6C5-BB4B-955E-D66E72DF0D7D}" type="presParOf" srcId="{86924987-9C31-2D43-BA8C-2AAD06DF9C1E}" destId="{3D533B0F-DFE5-C846-A78A-F6F6FFDB55DE}" srcOrd="6" destOrd="0" presId="urn:microsoft.com/office/officeart/2008/layout/LinedList"/>
    <dgm:cxn modelId="{C3A6C46D-13A8-D544-8B22-0AD4E295B8A0}" type="presParOf" srcId="{86924987-9C31-2D43-BA8C-2AAD06DF9C1E}" destId="{D9FAA519-1961-2642-9193-5FA7DE4A5F2D}" srcOrd="7" destOrd="0" presId="urn:microsoft.com/office/officeart/2008/layout/LinedList"/>
    <dgm:cxn modelId="{3D1FF804-625D-734A-BDDB-7C7333FDDCE5}" type="presParOf" srcId="{D9FAA519-1961-2642-9193-5FA7DE4A5F2D}" destId="{86E822BF-1766-8E4B-9D21-3888D8392331}" srcOrd="0" destOrd="0" presId="urn:microsoft.com/office/officeart/2008/layout/LinedList"/>
    <dgm:cxn modelId="{E5D74FEA-E446-F74A-A7F9-5EBF90F3C8F6}" type="presParOf" srcId="{D9FAA519-1961-2642-9193-5FA7DE4A5F2D}" destId="{E13DE1BC-699D-3945-BF80-7C19BC746430}"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98AFB9-DBB9-4233-8237-035F9361FB02}" type="doc">
      <dgm:prSet loTypeId="urn:microsoft.com/office/officeart/2005/8/layout/hProcess9" loCatId="process" qsTypeId="urn:microsoft.com/office/officeart/2005/8/quickstyle/simple3" qsCatId="simple" csTypeId="urn:microsoft.com/office/officeart/2005/8/colors/accent5_2" csCatId="accent5"/>
      <dgm:spPr/>
      <dgm:t>
        <a:bodyPr/>
        <a:lstStyle/>
        <a:p>
          <a:endParaRPr lang="en-US"/>
        </a:p>
      </dgm:t>
    </dgm:pt>
    <dgm:pt modelId="{A5931E31-44AD-4B3D-B3F4-BAB4BAE71FFC}">
      <dgm:prSet/>
      <dgm:spPr/>
      <dgm:t>
        <a:bodyPr/>
        <a:lstStyle/>
        <a:p>
          <a:r>
            <a:rPr lang="it-IT"/>
            <a:t>In caso di morte del genitore biologico: il bambino è, rispetto alla legge orfano, nonostante abbia un genitore non biologico, di riferimento.</a:t>
          </a:r>
        </a:p>
      </dgm:t>
    </dgm:pt>
    <dgm:pt modelId="{002200E9-55CF-4568-BC9E-5E1BCC212B7C}" type="parTrans" cxnId="{B6045B5A-3301-45EE-8FE5-3975AC80FB04}">
      <dgm:prSet/>
      <dgm:spPr/>
      <dgm:t>
        <a:bodyPr/>
        <a:lstStyle/>
        <a:p>
          <a:endParaRPr lang="en-US"/>
        </a:p>
      </dgm:t>
    </dgm:pt>
    <dgm:pt modelId="{07690EDA-FCB6-4112-8EC5-9D274C8BE66E}" type="sibTrans" cxnId="{B6045B5A-3301-45EE-8FE5-3975AC80FB04}">
      <dgm:prSet/>
      <dgm:spPr/>
      <dgm:t>
        <a:bodyPr/>
        <a:lstStyle/>
        <a:p>
          <a:endParaRPr lang="en-US"/>
        </a:p>
      </dgm:t>
    </dgm:pt>
    <dgm:pt modelId="{3CA1BA4A-BB4C-43FD-AB9D-42EBC5E3F7B1}">
      <dgm:prSet/>
      <dgm:spPr/>
      <dgm:t>
        <a:bodyPr/>
        <a:lstStyle/>
        <a:p>
          <a:r>
            <a:rPr lang="it-IT"/>
            <a:t>Il genitore biologica può, in vita e mediante testamento, DESIGNARE a tutrice dei propri figli/figlio il partner </a:t>
          </a:r>
          <a:r>
            <a:rPr lang="it-IT" i="1"/>
            <a:t>ma è</a:t>
          </a:r>
          <a:r>
            <a:rPr lang="it-IT"/>
            <a:t> necessaria la NOMINA del giudice tutelare (e in certi casi del T.O), per far si che il genitore non biologico diventi tutore del minore. </a:t>
          </a:r>
          <a:endParaRPr lang="en-US"/>
        </a:p>
      </dgm:t>
    </dgm:pt>
    <dgm:pt modelId="{FDA0B50B-5364-4AC1-A527-9BB8029F8D13}" type="parTrans" cxnId="{2919BF12-761D-48B8-92F4-53940F1BABC3}">
      <dgm:prSet/>
      <dgm:spPr/>
      <dgm:t>
        <a:bodyPr/>
        <a:lstStyle/>
        <a:p>
          <a:endParaRPr lang="en-US"/>
        </a:p>
      </dgm:t>
    </dgm:pt>
    <dgm:pt modelId="{11276ECA-B790-49E6-919A-264C4C907FBE}" type="sibTrans" cxnId="{2919BF12-761D-48B8-92F4-53940F1BABC3}">
      <dgm:prSet/>
      <dgm:spPr/>
      <dgm:t>
        <a:bodyPr/>
        <a:lstStyle/>
        <a:p>
          <a:endParaRPr lang="en-US"/>
        </a:p>
      </dgm:t>
    </dgm:pt>
    <dgm:pt modelId="{30B4E3FA-D206-4D88-A4F9-0A621B7CC0FA}">
      <dgm:prSet/>
      <dgm:spPr/>
      <dgm:t>
        <a:bodyPr/>
        <a:lstStyle/>
        <a:p>
          <a:r>
            <a:rPr lang="it-IT"/>
            <a:t>E se Manca la designazione, o se gravi motivi si oppongono alla nomina, la scelta del tutore avviene preferibilmente tra gli ascendenti o prossimi parenti del minore (art. 348 c.c.), ritenuti idonei all’ufficio (147 c.c.) </a:t>
          </a:r>
          <a:endParaRPr lang="en-US"/>
        </a:p>
      </dgm:t>
    </dgm:pt>
    <dgm:pt modelId="{625F0D91-2774-4460-941F-A04563AEA9F3}" type="parTrans" cxnId="{A2CC1D71-F213-496A-BCD0-786F4C3C249B}">
      <dgm:prSet/>
      <dgm:spPr/>
      <dgm:t>
        <a:bodyPr/>
        <a:lstStyle/>
        <a:p>
          <a:endParaRPr lang="en-US"/>
        </a:p>
      </dgm:t>
    </dgm:pt>
    <dgm:pt modelId="{4137BDAB-4D60-4273-9379-9FCCDAD247F7}" type="sibTrans" cxnId="{A2CC1D71-F213-496A-BCD0-786F4C3C249B}">
      <dgm:prSet/>
      <dgm:spPr/>
      <dgm:t>
        <a:bodyPr/>
        <a:lstStyle/>
        <a:p>
          <a:endParaRPr lang="en-US"/>
        </a:p>
      </dgm:t>
    </dgm:pt>
    <dgm:pt modelId="{EB05E767-CA78-4F94-8C89-5C8462327EDA}">
      <dgm:prSet/>
      <dgm:spPr/>
      <dgm:t>
        <a:bodyPr/>
        <a:lstStyle/>
        <a:p>
          <a:r>
            <a:rPr lang="it-IT"/>
            <a:t>Dunque non è scontato che la designazione corrisponda alla nomina (per varie cause, es.: pregiudizio omofobico): il genitore non biologico potrebbe non essere ritenuto idoneo ad assumere su di sé la responsabilità di tutore. </a:t>
          </a:r>
          <a:endParaRPr lang="en-US"/>
        </a:p>
      </dgm:t>
    </dgm:pt>
    <dgm:pt modelId="{5228B378-9958-4AC5-BE0E-B5CB1DAA66AF}" type="parTrans" cxnId="{F01B2179-DE6C-40E6-A441-BF145EF92502}">
      <dgm:prSet/>
      <dgm:spPr/>
      <dgm:t>
        <a:bodyPr/>
        <a:lstStyle/>
        <a:p>
          <a:endParaRPr lang="en-US"/>
        </a:p>
      </dgm:t>
    </dgm:pt>
    <dgm:pt modelId="{78649961-F835-4F00-BC3E-D2D221D2BBC9}" type="sibTrans" cxnId="{F01B2179-DE6C-40E6-A441-BF145EF92502}">
      <dgm:prSet/>
      <dgm:spPr/>
      <dgm:t>
        <a:bodyPr/>
        <a:lstStyle/>
        <a:p>
          <a:endParaRPr lang="en-US"/>
        </a:p>
      </dgm:t>
    </dgm:pt>
    <dgm:pt modelId="{661A7C8E-D3D9-324A-9C35-880FDD654A51}" type="pres">
      <dgm:prSet presAssocID="{1F98AFB9-DBB9-4233-8237-035F9361FB02}" presName="CompostProcess" presStyleCnt="0">
        <dgm:presLayoutVars>
          <dgm:dir/>
          <dgm:resizeHandles val="exact"/>
        </dgm:presLayoutVars>
      </dgm:prSet>
      <dgm:spPr/>
      <dgm:t>
        <a:bodyPr/>
        <a:lstStyle/>
        <a:p>
          <a:endParaRPr lang="it-IT"/>
        </a:p>
      </dgm:t>
    </dgm:pt>
    <dgm:pt modelId="{8EC0F497-B1C9-7A43-A90F-D8E084C7AA6C}" type="pres">
      <dgm:prSet presAssocID="{1F98AFB9-DBB9-4233-8237-035F9361FB02}" presName="arrow" presStyleLbl="bgShp" presStyleIdx="0" presStyleCnt="1"/>
      <dgm:spPr/>
    </dgm:pt>
    <dgm:pt modelId="{76B0C410-F380-C047-869E-B99009B2FA7A}" type="pres">
      <dgm:prSet presAssocID="{1F98AFB9-DBB9-4233-8237-035F9361FB02}" presName="linearProcess" presStyleCnt="0"/>
      <dgm:spPr/>
    </dgm:pt>
    <dgm:pt modelId="{E9F8AF20-0CBA-4640-8F71-EF9F06FAA0FB}" type="pres">
      <dgm:prSet presAssocID="{A5931E31-44AD-4B3D-B3F4-BAB4BAE71FFC}" presName="textNode" presStyleLbl="node1" presStyleIdx="0" presStyleCnt="4">
        <dgm:presLayoutVars>
          <dgm:bulletEnabled val="1"/>
        </dgm:presLayoutVars>
      </dgm:prSet>
      <dgm:spPr/>
      <dgm:t>
        <a:bodyPr/>
        <a:lstStyle/>
        <a:p>
          <a:endParaRPr lang="it-IT"/>
        </a:p>
      </dgm:t>
    </dgm:pt>
    <dgm:pt modelId="{E71F05C1-9ED4-4D47-AA4C-54A196C2DAC0}" type="pres">
      <dgm:prSet presAssocID="{07690EDA-FCB6-4112-8EC5-9D274C8BE66E}" presName="sibTrans" presStyleCnt="0"/>
      <dgm:spPr/>
    </dgm:pt>
    <dgm:pt modelId="{C5E6AFC7-6806-114E-99B8-2AF3EE198D97}" type="pres">
      <dgm:prSet presAssocID="{3CA1BA4A-BB4C-43FD-AB9D-42EBC5E3F7B1}" presName="textNode" presStyleLbl="node1" presStyleIdx="1" presStyleCnt="4">
        <dgm:presLayoutVars>
          <dgm:bulletEnabled val="1"/>
        </dgm:presLayoutVars>
      </dgm:prSet>
      <dgm:spPr/>
      <dgm:t>
        <a:bodyPr/>
        <a:lstStyle/>
        <a:p>
          <a:endParaRPr lang="it-IT"/>
        </a:p>
      </dgm:t>
    </dgm:pt>
    <dgm:pt modelId="{151E8BF1-6758-A348-9B96-2457B79CF7C0}" type="pres">
      <dgm:prSet presAssocID="{11276ECA-B790-49E6-919A-264C4C907FBE}" presName="sibTrans" presStyleCnt="0"/>
      <dgm:spPr/>
    </dgm:pt>
    <dgm:pt modelId="{A2A63BC4-0E92-0949-908E-7F83CF909A7E}" type="pres">
      <dgm:prSet presAssocID="{30B4E3FA-D206-4D88-A4F9-0A621B7CC0FA}" presName="textNode" presStyleLbl="node1" presStyleIdx="2" presStyleCnt="4">
        <dgm:presLayoutVars>
          <dgm:bulletEnabled val="1"/>
        </dgm:presLayoutVars>
      </dgm:prSet>
      <dgm:spPr/>
      <dgm:t>
        <a:bodyPr/>
        <a:lstStyle/>
        <a:p>
          <a:endParaRPr lang="it-IT"/>
        </a:p>
      </dgm:t>
    </dgm:pt>
    <dgm:pt modelId="{E1F80EE9-F3C6-7F49-BA18-E2C06D054854}" type="pres">
      <dgm:prSet presAssocID="{4137BDAB-4D60-4273-9379-9FCCDAD247F7}" presName="sibTrans" presStyleCnt="0"/>
      <dgm:spPr/>
    </dgm:pt>
    <dgm:pt modelId="{C8EF0C0D-1A06-8A47-A5FA-522F9B7C6C1B}" type="pres">
      <dgm:prSet presAssocID="{EB05E767-CA78-4F94-8C89-5C8462327EDA}" presName="textNode" presStyleLbl="node1" presStyleIdx="3" presStyleCnt="4">
        <dgm:presLayoutVars>
          <dgm:bulletEnabled val="1"/>
        </dgm:presLayoutVars>
      </dgm:prSet>
      <dgm:spPr/>
      <dgm:t>
        <a:bodyPr/>
        <a:lstStyle/>
        <a:p>
          <a:endParaRPr lang="it-IT"/>
        </a:p>
      </dgm:t>
    </dgm:pt>
  </dgm:ptLst>
  <dgm:cxnLst>
    <dgm:cxn modelId="{A2CC1D71-F213-496A-BCD0-786F4C3C249B}" srcId="{1F98AFB9-DBB9-4233-8237-035F9361FB02}" destId="{30B4E3FA-D206-4D88-A4F9-0A621B7CC0FA}" srcOrd="2" destOrd="0" parTransId="{625F0D91-2774-4460-941F-A04563AEA9F3}" sibTransId="{4137BDAB-4D60-4273-9379-9FCCDAD247F7}"/>
    <dgm:cxn modelId="{F01B2179-DE6C-40E6-A441-BF145EF92502}" srcId="{1F98AFB9-DBB9-4233-8237-035F9361FB02}" destId="{EB05E767-CA78-4F94-8C89-5C8462327EDA}" srcOrd="3" destOrd="0" parTransId="{5228B378-9958-4AC5-BE0E-B5CB1DAA66AF}" sibTransId="{78649961-F835-4F00-BC3E-D2D221D2BBC9}"/>
    <dgm:cxn modelId="{2919BF12-761D-48B8-92F4-53940F1BABC3}" srcId="{1F98AFB9-DBB9-4233-8237-035F9361FB02}" destId="{3CA1BA4A-BB4C-43FD-AB9D-42EBC5E3F7B1}" srcOrd="1" destOrd="0" parTransId="{FDA0B50B-5364-4AC1-A527-9BB8029F8D13}" sibTransId="{11276ECA-B790-49E6-919A-264C4C907FBE}"/>
    <dgm:cxn modelId="{4BEE7923-B87A-CA41-98D5-6464B18F9F07}" type="presOf" srcId="{1F98AFB9-DBB9-4233-8237-035F9361FB02}" destId="{661A7C8E-D3D9-324A-9C35-880FDD654A51}" srcOrd="0" destOrd="0" presId="urn:microsoft.com/office/officeart/2005/8/layout/hProcess9"/>
    <dgm:cxn modelId="{B6045B5A-3301-45EE-8FE5-3975AC80FB04}" srcId="{1F98AFB9-DBB9-4233-8237-035F9361FB02}" destId="{A5931E31-44AD-4B3D-B3F4-BAB4BAE71FFC}" srcOrd="0" destOrd="0" parTransId="{002200E9-55CF-4568-BC9E-5E1BCC212B7C}" sibTransId="{07690EDA-FCB6-4112-8EC5-9D274C8BE66E}"/>
    <dgm:cxn modelId="{9673C5AF-9833-734C-9646-52AC314C623F}" type="presOf" srcId="{3CA1BA4A-BB4C-43FD-AB9D-42EBC5E3F7B1}" destId="{C5E6AFC7-6806-114E-99B8-2AF3EE198D97}" srcOrd="0" destOrd="0" presId="urn:microsoft.com/office/officeart/2005/8/layout/hProcess9"/>
    <dgm:cxn modelId="{5374BEE1-3C38-A94F-B2ED-3A5346C8EAE4}" type="presOf" srcId="{EB05E767-CA78-4F94-8C89-5C8462327EDA}" destId="{C8EF0C0D-1A06-8A47-A5FA-522F9B7C6C1B}" srcOrd="0" destOrd="0" presId="urn:microsoft.com/office/officeart/2005/8/layout/hProcess9"/>
    <dgm:cxn modelId="{1C7A16A1-11B1-FD4C-A6F0-87C14AF82E33}" type="presOf" srcId="{A5931E31-44AD-4B3D-B3F4-BAB4BAE71FFC}" destId="{E9F8AF20-0CBA-4640-8F71-EF9F06FAA0FB}" srcOrd="0" destOrd="0" presId="urn:microsoft.com/office/officeart/2005/8/layout/hProcess9"/>
    <dgm:cxn modelId="{E6511EC7-4DA5-134C-BC45-C5DC6DF24527}" type="presOf" srcId="{30B4E3FA-D206-4D88-A4F9-0A621B7CC0FA}" destId="{A2A63BC4-0E92-0949-908E-7F83CF909A7E}" srcOrd="0" destOrd="0" presId="urn:microsoft.com/office/officeart/2005/8/layout/hProcess9"/>
    <dgm:cxn modelId="{B4C7DDCC-B8D3-B841-BC97-ADAFCF006B11}" type="presParOf" srcId="{661A7C8E-D3D9-324A-9C35-880FDD654A51}" destId="{8EC0F497-B1C9-7A43-A90F-D8E084C7AA6C}" srcOrd="0" destOrd="0" presId="urn:microsoft.com/office/officeart/2005/8/layout/hProcess9"/>
    <dgm:cxn modelId="{0A400909-335A-F444-B20A-29A8965FA87E}" type="presParOf" srcId="{661A7C8E-D3D9-324A-9C35-880FDD654A51}" destId="{76B0C410-F380-C047-869E-B99009B2FA7A}" srcOrd="1" destOrd="0" presId="urn:microsoft.com/office/officeart/2005/8/layout/hProcess9"/>
    <dgm:cxn modelId="{B527E7E4-47C6-384B-8B23-A4DE585D66DB}" type="presParOf" srcId="{76B0C410-F380-C047-869E-B99009B2FA7A}" destId="{E9F8AF20-0CBA-4640-8F71-EF9F06FAA0FB}" srcOrd="0" destOrd="0" presId="urn:microsoft.com/office/officeart/2005/8/layout/hProcess9"/>
    <dgm:cxn modelId="{484AB032-1C11-6A40-AAB9-407FEFCC5E56}" type="presParOf" srcId="{76B0C410-F380-C047-869E-B99009B2FA7A}" destId="{E71F05C1-9ED4-4D47-AA4C-54A196C2DAC0}" srcOrd="1" destOrd="0" presId="urn:microsoft.com/office/officeart/2005/8/layout/hProcess9"/>
    <dgm:cxn modelId="{A99D33C0-5DCF-794F-B5A4-3E9A681D6EB6}" type="presParOf" srcId="{76B0C410-F380-C047-869E-B99009B2FA7A}" destId="{C5E6AFC7-6806-114E-99B8-2AF3EE198D97}" srcOrd="2" destOrd="0" presId="urn:microsoft.com/office/officeart/2005/8/layout/hProcess9"/>
    <dgm:cxn modelId="{67829C28-BA74-CC40-B547-745976FFD435}" type="presParOf" srcId="{76B0C410-F380-C047-869E-B99009B2FA7A}" destId="{151E8BF1-6758-A348-9B96-2457B79CF7C0}" srcOrd="3" destOrd="0" presId="urn:microsoft.com/office/officeart/2005/8/layout/hProcess9"/>
    <dgm:cxn modelId="{2C18CAD7-3C30-B247-96E7-38BCAA4EFC71}" type="presParOf" srcId="{76B0C410-F380-C047-869E-B99009B2FA7A}" destId="{A2A63BC4-0E92-0949-908E-7F83CF909A7E}" srcOrd="4" destOrd="0" presId="urn:microsoft.com/office/officeart/2005/8/layout/hProcess9"/>
    <dgm:cxn modelId="{FA24F681-493D-CA42-BE7F-594768738190}" type="presParOf" srcId="{76B0C410-F380-C047-869E-B99009B2FA7A}" destId="{E1F80EE9-F3C6-7F49-BA18-E2C06D054854}" srcOrd="5" destOrd="0" presId="urn:microsoft.com/office/officeart/2005/8/layout/hProcess9"/>
    <dgm:cxn modelId="{6F823E83-9288-8C45-8D6E-28DEF7AF7DFC}" type="presParOf" srcId="{76B0C410-F380-C047-869E-B99009B2FA7A}" destId="{C8EF0C0D-1A06-8A47-A5FA-522F9B7C6C1B}"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6B36A-437D-A844-902F-53A2F75A2638}">
      <dsp:nvSpPr>
        <dsp:cNvPr id="0" name=""/>
        <dsp:cNvSpPr/>
      </dsp:nvSpPr>
      <dsp:spPr>
        <a:xfrm>
          <a:off x="3437" y="505947"/>
          <a:ext cx="1861393" cy="2605950"/>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5121" tIns="330200" rIns="145121" bIns="330200" numCol="1" spcCol="1270" anchor="t" anchorCtr="0">
          <a:noAutofit/>
        </a:bodyPr>
        <a:lstStyle/>
        <a:p>
          <a:pPr lvl="0" algn="l" defTabSz="488950">
            <a:lnSpc>
              <a:spcPct val="90000"/>
            </a:lnSpc>
            <a:spcBef>
              <a:spcPct val="0"/>
            </a:spcBef>
            <a:spcAft>
              <a:spcPct val="35000"/>
            </a:spcAft>
          </a:pPr>
          <a:r>
            <a:rPr lang="it-IT" sz="1100" kern="1200"/>
            <a:t>Riconoscimento dei diritti principali dei minori e degli strumenti legislativi a livello internazionale, comunitario e italiano</a:t>
          </a:r>
          <a:endParaRPr lang="en-US" sz="1100" kern="1200"/>
        </a:p>
      </dsp:txBody>
      <dsp:txXfrm>
        <a:off x="3437" y="1496208"/>
        <a:ext cx="1861393" cy="1563570"/>
      </dsp:txXfrm>
    </dsp:sp>
    <dsp:sp modelId="{08F837AC-9C32-6A4B-AC4F-66F5F7F3FAFF}">
      <dsp:nvSpPr>
        <dsp:cNvPr id="0" name=""/>
        <dsp:cNvSpPr/>
      </dsp:nvSpPr>
      <dsp:spPr>
        <a:xfrm>
          <a:off x="543242" y="766542"/>
          <a:ext cx="781785" cy="781785"/>
        </a:xfrm>
        <a:prstGeom prst="ellips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0951" tIns="12700" rIns="60951" bIns="12700" numCol="1" spcCol="1270" anchor="ctr" anchorCtr="0">
          <a:noAutofit/>
        </a:bodyPr>
        <a:lstStyle/>
        <a:p>
          <a:pPr lvl="0" algn="ctr" defTabSz="1733550">
            <a:lnSpc>
              <a:spcPct val="90000"/>
            </a:lnSpc>
            <a:spcBef>
              <a:spcPct val="0"/>
            </a:spcBef>
            <a:spcAft>
              <a:spcPct val="35000"/>
            </a:spcAft>
          </a:pPr>
          <a:r>
            <a:rPr lang="en-US" sz="3900" kern="1200"/>
            <a:t>1</a:t>
          </a:r>
        </a:p>
      </dsp:txBody>
      <dsp:txXfrm>
        <a:off x="657732" y="881032"/>
        <a:ext cx="552805" cy="552805"/>
      </dsp:txXfrm>
    </dsp:sp>
    <dsp:sp modelId="{452BB99C-3A91-0B46-916A-7FA509069E03}">
      <dsp:nvSpPr>
        <dsp:cNvPr id="0" name=""/>
        <dsp:cNvSpPr/>
      </dsp:nvSpPr>
      <dsp:spPr>
        <a:xfrm>
          <a:off x="3437" y="3111825"/>
          <a:ext cx="1861393" cy="72"/>
        </a:xfrm>
        <a:prstGeom prst="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E3A700B-3493-F44A-8322-B1AE6255855A}">
      <dsp:nvSpPr>
        <dsp:cNvPr id="0" name=""/>
        <dsp:cNvSpPr/>
      </dsp:nvSpPr>
      <dsp:spPr>
        <a:xfrm>
          <a:off x="2050970" y="505947"/>
          <a:ext cx="1861393" cy="2605950"/>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5121" tIns="330200" rIns="145121" bIns="330200" numCol="1" spcCol="1270" anchor="t" anchorCtr="0">
          <a:noAutofit/>
        </a:bodyPr>
        <a:lstStyle/>
        <a:p>
          <a:pPr lvl="0" algn="l" defTabSz="488950">
            <a:lnSpc>
              <a:spcPct val="90000"/>
            </a:lnSpc>
            <a:spcBef>
              <a:spcPct val="0"/>
            </a:spcBef>
            <a:spcAft>
              <a:spcPct val="35000"/>
            </a:spcAft>
          </a:pPr>
          <a:r>
            <a:rPr lang="it-IT" sz="1100" kern="1200"/>
            <a:t>Divieto di discriminazione</a:t>
          </a:r>
          <a:endParaRPr lang="en-US" sz="1100" kern="1200"/>
        </a:p>
      </dsp:txBody>
      <dsp:txXfrm>
        <a:off x="2050970" y="1496208"/>
        <a:ext cx="1861393" cy="1563570"/>
      </dsp:txXfrm>
    </dsp:sp>
    <dsp:sp modelId="{A402E4D2-B69E-4F40-8A7E-DACDC4319476}">
      <dsp:nvSpPr>
        <dsp:cNvPr id="0" name=""/>
        <dsp:cNvSpPr/>
      </dsp:nvSpPr>
      <dsp:spPr>
        <a:xfrm>
          <a:off x="2590774" y="766542"/>
          <a:ext cx="781785" cy="781785"/>
        </a:xfrm>
        <a:prstGeom prst="ellips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0951" tIns="12700" rIns="60951" bIns="12700" numCol="1" spcCol="1270" anchor="ctr" anchorCtr="0">
          <a:noAutofit/>
        </a:bodyPr>
        <a:lstStyle/>
        <a:p>
          <a:pPr lvl="0" algn="ctr" defTabSz="1733550">
            <a:lnSpc>
              <a:spcPct val="90000"/>
            </a:lnSpc>
            <a:spcBef>
              <a:spcPct val="0"/>
            </a:spcBef>
            <a:spcAft>
              <a:spcPct val="35000"/>
            </a:spcAft>
          </a:pPr>
          <a:r>
            <a:rPr lang="en-US" sz="3900" kern="1200"/>
            <a:t>2</a:t>
          </a:r>
        </a:p>
      </dsp:txBody>
      <dsp:txXfrm>
        <a:off x="2705264" y="881032"/>
        <a:ext cx="552805" cy="552805"/>
      </dsp:txXfrm>
    </dsp:sp>
    <dsp:sp modelId="{206E9813-895A-4A49-9ADD-BEAE25BB8553}">
      <dsp:nvSpPr>
        <dsp:cNvPr id="0" name=""/>
        <dsp:cNvSpPr/>
      </dsp:nvSpPr>
      <dsp:spPr>
        <a:xfrm>
          <a:off x="2050970" y="3111825"/>
          <a:ext cx="1861393" cy="72"/>
        </a:xfrm>
        <a:prstGeom prst="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D00B33D-1EF3-D24E-8BF7-4139EEEDBF43}">
      <dsp:nvSpPr>
        <dsp:cNvPr id="0" name=""/>
        <dsp:cNvSpPr/>
      </dsp:nvSpPr>
      <dsp:spPr>
        <a:xfrm>
          <a:off x="4098503" y="505947"/>
          <a:ext cx="1861393" cy="2605950"/>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5121" tIns="330200" rIns="145121" bIns="330200" numCol="1" spcCol="1270" anchor="t" anchorCtr="0">
          <a:noAutofit/>
        </a:bodyPr>
        <a:lstStyle/>
        <a:p>
          <a:pPr lvl="0" algn="l" defTabSz="488950">
            <a:lnSpc>
              <a:spcPct val="90000"/>
            </a:lnSpc>
            <a:spcBef>
              <a:spcPct val="0"/>
            </a:spcBef>
            <a:spcAft>
              <a:spcPct val="35000"/>
            </a:spcAft>
          </a:pPr>
          <a:r>
            <a:rPr lang="it-IT" sz="1100" kern="1200"/>
            <a:t>Principali figure e istituzioni poste a presidio dell’osservanza dei diritti dei minori nell’ordinamento giuridico italiano  </a:t>
          </a:r>
          <a:endParaRPr lang="en-US" sz="1100" kern="1200"/>
        </a:p>
      </dsp:txBody>
      <dsp:txXfrm>
        <a:off x="4098503" y="1496208"/>
        <a:ext cx="1861393" cy="1563570"/>
      </dsp:txXfrm>
    </dsp:sp>
    <dsp:sp modelId="{14750E5D-453B-4D4F-8834-D037DF6BE0C9}">
      <dsp:nvSpPr>
        <dsp:cNvPr id="0" name=""/>
        <dsp:cNvSpPr/>
      </dsp:nvSpPr>
      <dsp:spPr>
        <a:xfrm>
          <a:off x="4638307" y="766542"/>
          <a:ext cx="781785" cy="781785"/>
        </a:xfrm>
        <a:prstGeom prst="ellips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0951" tIns="12700" rIns="60951" bIns="12700" numCol="1" spcCol="1270" anchor="ctr" anchorCtr="0">
          <a:noAutofit/>
        </a:bodyPr>
        <a:lstStyle/>
        <a:p>
          <a:pPr lvl="0" algn="ctr" defTabSz="1733550">
            <a:lnSpc>
              <a:spcPct val="90000"/>
            </a:lnSpc>
            <a:spcBef>
              <a:spcPct val="0"/>
            </a:spcBef>
            <a:spcAft>
              <a:spcPct val="35000"/>
            </a:spcAft>
          </a:pPr>
          <a:r>
            <a:rPr lang="en-US" sz="3900" kern="1200"/>
            <a:t>3</a:t>
          </a:r>
        </a:p>
      </dsp:txBody>
      <dsp:txXfrm>
        <a:off x="4752797" y="881032"/>
        <a:ext cx="552805" cy="552805"/>
      </dsp:txXfrm>
    </dsp:sp>
    <dsp:sp modelId="{F7C20BFA-F47A-F044-8C55-A5D780AA00C6}">
      <dsp:nvSpPr>
        <dsp:cNvPr id="0" name=""/>
        <dsp:cNvSpPr/>
      </dsp:nvSpPr>
      <dsp:spPr>
        <a:xfrm>
          <a:off x="4098503" y="3111825"/>
          <a:ext cx="1861393" cy="72"/>
        </a:xfrm>
        <a:prstGeom prst="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4A829ED-332F-4746-9CF7-B8B7A9442526}">
      <dsp:nvSpPr>
        <dsp:cNvPr id="0" name=""/>
        <dsp:cNvSpPr/>
      </dsp:nvSpPr>
      <dsp:spPr>
        <a:xfrm>
          <a:off x="6146036" y="505947"/>
          <a:ext cx="1861393" cy="2605950"/>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5121" tIns="330200" rIns="145121" bIns="330200" numCol="1" spcCol="1270" anchor="t" anchorCtr="0">
          <a:noAutofit/>
        </a:bodyPr>
        <a:lstStyle/>
        <a:p>
          <a:pPr lvl="0" algn="l" defTabSz="488950">
            <a:lnSpc>
              <a:spcPct val="90000"/>
            </a:lnSpc>
            <a:spcBef>
              <a:spcPct val="0"/>
            </a:spcBef>
            <a:spcAft>
              <a:spcPct val="35000"/>
            </a:spcAft>
          </a:pPr>
          <a:r>
            <a:rPr lang="it-IT" sz="1100" kern="1200"/>
            <a:t>Il diritto del minore alla continuità relazionale e affettiva con riferimento specifico alle famiglie omoegenitoriali; </a:t>
          </a:r>
          <a:endParaRPr lang="en-US" sz="1100" kern="1200"/>
        </a:p>
      </dsp:txBody>
      <dsp:txXfrm>
        <a:off x="6146036" y="1496208"/>
        <a:ext cx="1861393" cy="1563570"/>
      </dsp:txXfrm>
    </dsp:sp>
    <dsp:sp modelId="{2385F0EC-213C-974B-AD81-9B541D6937E5}">
      <dsp:nvSpPr>
        <dsp:cNvPr id="0" name=""/>
        <dsp:cNvSpPr/>
      </dsp:nvSpPr>
      <dsp:spPr>
        <a:xfrm>
          <a:off x="6685840" y="766542"/>
          <a:ext cx="781785" cy="781785"/>
        </a:xfrm>
        <a:prstGeom prst="ellips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0951" tIns="12700" rIns="60951" bIns="12700" numCol="1" spcCol="1270" anchor="ctr" anchorCtr="0">
          <a:noAutofit/>
        </a:bodyPr>
        <a:lstStyle/>
        <a:p>
          <a:pPr lvl="0" algn="ctr" defTabSz="1733550">
            <a:lnSpc>
              <a:spcPct val="90000"/>
            </a:lnSpc>
            <a:spcBef>
              <a:spcPct val="0"/>
            </a:spcBef>
            <a:spcAft>
              <a:spcPct val="35000"/>
            </a:spcAft>
          </a:pPr>
          <a:r>
            <a:rPr lang="en-US" sz="3900" kern="1200"/>
            <a:t>4</a:t>
          </a:r>
        </a:p>
      </dsp:txBody>
      <dsp:txXfrm>
        <a:off x="6800330" y="881032"/>
        <a:ext cx="552805" cy="552805"/>
      </dsp:txXfrm>
    </dsp:sp>
    <dsp:sp modelId="{A3E47458-7F4C-194A-A7C9-9671787F0171}">
      <dsp:nvSpPr>
        <dsp:cNvPr id="0" name=""/>
        <dsp:cNvSpPr/>
      </dsp:nvSpPr>
      <dsp:spPr>
        <a:xfrm>
          <a:off x="6146036" y="3111825"/>
          <a:ext cx="1861393" cy="72"/>
        </a:xfrm>
        <a:prstGeom prst="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10FA1D6-697A-CE44-8ACA-E11851855527}">
      <dsp:nvSpPr>
        <dsp:cNvPr id="0" name=""/>
        <dsp:cNvSpPr/>
      </dsp:nvSpPr>
      <dsp:spPr>
        <a:xfrm>
          <a:off x="8193568" y="505947"/>
          <a:ext cx="1861393" cy="2605950"/>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5121" tIns="330200" rIns="145121" bIns="330200" numCol="1" spcCol="1270" anchor="t" anchorCtr="0">
          <a:noAutofit/>
        </a:bodyPr>
        <a:lstStyle/>
        <a:p>
          <a:pPr lvl="0" algn="l" defTabSz="488950">
            <a:lnSpc>
              <a:spcPct val="90000"/>
            </a:lnSpc>
            <a:spcBef>
              <a:spcPct val="0"/>
            </a:spcBef>
            <a:spcAft>
              <a:spcPct val="35000"/>
            </a:spcAft>
          </a:pPr>
          <a:r>
            <a:rPr lang="it-IT" sz="1100" kern="1200"/>
            <a:t>Spunti per la promozione ci una cultura dei diritti dei minori tra i bambini e adolescenti (filmografia, allegati)</a:t>
          </a:r>
          <a:endParaRPr lang="en-US" sz="1100" kern="1200"/>
        </a:p>
      </dsp:txBody>
      <dsp:txXfrm>
        <a:off x="8193568" y="1496208"/>
        <a:ext cx="1861393" cy="1563570"/>
      </dsp:txXfrm>
    </dsp:sp>
    <dsp:sp modelId="{30AC49F5-D320-724D-8BCC-ED4BDCF781E7}">
      <dsp:nvSpPr>
        <dsp:cNvPr id="0" name=""/>
        <dsp:cNvSpPr/>
      </dsp:nvSpPr>
      <dsp:spPr>
        <a:xfrm>
          <a:off x="8733372" y="766542"/>
          <a:ext cx="781785" cy="781785"/>
        </a:xfrm>
        <a:prstGeom prst="ellips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0951" tIns="12700" rIns="60951" bIns="12700" numCol="1" spcCol="1270" anchor="ctr" anchorCtr="0">
          <a:noAutofit/>
        </a:bodyPr>
        <a:lstStyle/>
        <a:p>
          <a:pPr lvl="0" algn="ctr" defTabSz="1733550">
            <a:lnSpc>
              <a:spcPct val="90000"/>
            </a:lnSpc>
            <a:spcBef>
              <a:spcPct val="0"/>
            </a:spcBef>
            <a:spcAft>
              <a:spcPct val="35000"/>
            </a:spcAft>
          </a:pPr>
          <a:r>
            <a:rPr lang="en-US" sz="3900" kern="1200"/>
            <a:t>5</a:t>
          </a:r>
        </a:p>
      </dsp:txBody>
      <dsp:txXfrm>
        <a:off x="8847862" y="881032"/>
        <a:ext cx="552805" cy="552805"/>
      </dsp:txXfrm>
    </dsp:sp>
    <dsp:sp modelId="{79B4F9EF-6DD1-8446-9350-8B0B6F6065C2}">
      <dsp:nvSpPr>
        <dsp:cNvPr id="0" name=""/>
        <dsp:cNvSpPr/>
      </dsp:nvSpPr>
      <dsp:spPr>
        <a:xfrm>
          <a:off x="8193568" y="3111825"/>
          <a:ext cx="1861393" cy="72"/>
        </a:xfrm>
        <a:prstGeom prst="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0A6E8-76FE-3B49-B0AA-2A62136C6017}">
      <dsp:nvSpPr>
        <dsp:cNvPr id="0" name=""/>
        <dsp:cNvSpPr/>
      </dsp:nvSpPr>
      <dsp:spPr>
        <a:xfrm>
          <a:off x="0" y="1977"/>
          <a:ext cx="673027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6420B97-F2BC-EC40-BE95-1E848A1E3FBB}">
      <dsp:nvSpPr>
        <dsp:cNvPr id="0" name=""/>
        <dsp:cNvSpPr/>
      </dsp:nvSpPr>
      <dsp:spPr>
        <a:xfrm>
          <a:off x="0" y="1977"/>
          <a:ext cx="6730276" cy="1348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it-IT" sz="1500" kern="1200"/>
            <a:t>Come nell’antichità, anche nel ‘700 la condizione dei bambini dipendeva dalla classe sociale cui appartenevano. I figli dei nobili e dei ricchi vivevano nel lusso e ricevevano una istruzione adeguata; i figli dei contadini e degli operai vivevano in miseria, non andavano a scuola e fin da piccoli lavoravano nei campi e nelle  botteghe artigiane.</a:t>
          </a:r>
          <a:endParaRPr lang="en-US" sz="1500" kern="1200"/>
        </a:p>
      </dsp:txBody>
      <dsp:txXfrm>
        <a:off x="0" y="1977"/>
        <a:ext cx="6730276" cy="1348945"/>
      </dsp:txXfrm>
    </dsp:sp>
    <dsp:sp modelId="{B153A4F1-25B6-B44A-AE0F-F482798731BA}">
      <dsp:nvSpPr>
        <dsp:cNvPr id="0" name=""/>
        <dsp:cNvSpPr/>
      </dsp:nvSpPr>
      <dsp:spPr>
        <a:xfrm>
          <a:off x="0" y="1350923"/>
          <a:ext cx="673027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33AAF44-D178-FC4B-B498-0FFFBF313289}">
      <dsp:nvSpPr>
        <dsp:cNvPr id="0" name=""/>
        <dsp:cNvSpPr/>
      </dsp:nvSpPr>
      <dsp:spPr>
        <a:xfrm>
          <a:off x="0" y="1350923"/>
          <a:ext cx="6730276" cy="1348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it-IT" sz="1500" kern="1200"/>
            <a:t>Con la rivoluzione industriale la condizione dei bambini peggiorò: agli industriali conveniva impiegare i bambini perché erano pagati molto poco; i genitori in miseria accettavano di farli lavorare in cambio di denaro</a:t>
          </a:r>
          <a:endParaRPr lang="en-US" sz="1500" kern="1200"/>
        </a:p>
      </dsp:txBody>
      <dsp:txXfrm>
        <a:off x="0" y="1350923"/>
        <a:ext cx="6730276" cy="1348945"/>
      </dsp:txXfrm>
    </dsp:sp>
    <dsp:sp modelId="{CCEDB769-37E0-DB46-BAE8-59BC1E13E476}">
      <dsp:nvSpPr>
        <dsp:cNvPr id="0" name=""/>
        <dsp:cNvSpPr/>
      </dsp:nvSpPr>
      <dsp:spPr>
        <a:xfrm>
          <a:off x="0" y="2699868"/>
          <a:ext cx="673027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387C87D-7D02-DF48-B389-5AFC4465418A}">
      <dsp:nvSpPr>
        <dsp:cNvPr id="0" name=""/>
        <dsp:cNvSpPr/>
      </dsp:nvSpPr>
      <dsp:spPr>
        <a:xfrm>
          <a:off x="0" y="2699868"/>
          <a:ext cx="6730276" cy="1348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it-IT" sz="1500" kern="1200"/>
            <a:t>Così, nelle fabbriche, bambini e bambine di 5 o 6 anni stavano in piedi anche per 15 ore ad annodare fili; invece nelle miniere venivano utilizzati per estrarre il materiale da gallerie troppo strette per gli adulti. Per molti decenni i bambini non ebbero nessuna tutela</a:t>
          </a:r>
          <a:endParaRPr lang="en-US" sz="1500" kern="1200"/>
        </a:p>
      </dsp:txBody>
      <dsp:txXfrm>
        <a:off x="0" y="2699868"/>
        <a:ext cx="6730276" cy="1348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BB0B8-D07D-0B4B-B9E0-57B1578E8E8C}">
      <dsp:nvSpPr>
        <dsp:cNvPr id="0" name=""/>
        <dsp:cNvSpPr/>
      </dsp:nvSpPr>
      <dsp:spPr>
        <a:xfrm>
          <a:off x="0" y="0"/>
          <a:ext cx="6572250" cy="0"/>
        </a:xfrm>
        <a:prstGeom prst="line">
          <a:avLst/>
        </a:prstGeom>
        <a:blipFill rotWithShape="0">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w="6350" cap="flat" cmpd="sng" algn="ctr">
          <a:solidFill>
            <a:schemeClr val="accent2">
              <a:hueOff val="0"/>
              <a:satOff val="0"/>
              <a:lumOff val="0"/>
              <a:alphaOff val="0"/>
            </a:schemeClr>
          </a:solidFill>
          <a:prstDash val="solid"/>
        </a:ln>
        <a:effectLst>
          <a:outerShdw blurRad="50800" dist="19050" dir="5400000" algn="tl" rotWithShape="0">
            <a:srgbClr val="000000">
              <a:alpha val="60000"/>
            </a:srgbClr>
          </a:outerShdw>
          <a:softEdge rad="12700"/>
        </a:effectLst>
      </dsp:spPr>
      <dsp:style>
        <a:lnRef idx="1">
          <a:scrgbClr r="0" g="0" b="0"/>
        </a:lnRef>
        <a:fillRef idx="3">
          <a:scrgbClr r="0" g="0" b="0"/>
        </a:fillRef>
        <a:effectRef idx="3">
          <a:scrgbClr r="0" g="0" b="0"/>
        </a:effectRef>
        <a:fontRef idx="minor">
          <a:schemeClr val="lt1"/>
        </a:fontRef>
      </dsp:style>
    </dsp:sp>
    <dsp:sp modelId="{5359A9CB-FB50-7242-AB1B-CA65151977DB}">
      <dsp:nvSpPr>
        <dsp:cNvPr id="0" name=""/>
        <dsp:cNvSpPr/>
      </dsp:nvSpPr>
      <dsp:spPr>
        <a:xfrm>
          <a:off x="0" y="0"/>
          <a:ext cx="1314450" cy="558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it-IT" sz="1300" kern="1200"/>
            <a:t>DURANTE L’ILLUMINISMO</a:t>
          </a:r>
          <a:endParaRPr lang="en-US" sz="1300" kern="1200"/>
        </a:p>
      </dsp:txBody>
      <dsp:txXfrm>
        <a:off x="0" y="0"/>
        <a:ext cx="1314450" cy="5588000"/>
      </dsp:txXfrm>
    </dsp:sp>
    <dsp:sp modelId="{1DFF5F90-2BA6-CB43-9F07-FB6B2122B5C3}">
      <dsp:nvSpPr>
        <dsp:cNvPr id="0" name=""/>
        <dsp:cNvSpPr/>
      </dsp:nvSpPr>
      <dsp:spPr>
        <a:xfrm>
          <a:off x="1413033" y="129877"/>
          <a:ext cx="5159216" cy="2597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t-IT" sz="1800" kern="1200"/>
            <a:t>Si affrontarono questioni inerenti l’educazione dei figli e nel corso del XIX secolo si diffuse in Europa </a:t>
          </a:r>
          <a:r>
            <a:rPr lang="it-IT" sz="1800" b="1" kern="1200"/>
            <a:t>l’obbligo scolastico universale</a:t>
          </a:r>
          <a:r>
            <a:rPr lang="it-IT" sz="1800" kern="1200"/>
            <a:t>, introdotto per la prima volta nel Liechtenstein nel 1805. Anche la crescente attenzione per i diritti umani, al centro delle rivoluzioni americana (1776) e francese (1789), condusse a un approccio approfondito alla situazione dei bambini; </a:t>
          </a:r>
          <a:endParaRPr lang="en-US" sz="1800" kern="1200"/>
        </a:p>
      </dsp:txBody>
      <dsp:txXfrm>
        <a:off x="1413033" y="129877"/>
        <a:ext cx="5159216" cy="2597546"/>
      </dsp:txXfrm>
    </dsp:sp>
    <dsp:sp modelId="{23059216-C9B9-D442-9280-0682392FC902}">
      <dsp:nvSpPr>
        <dsp:cNvPr id="0" name=""/>
        <dsp:cNvSpPr/>
      </dsp:nvSpPr>
      <dsp:spPr>
        <a:xfrm>
          <a:off x="1314450" y="2727424"/>
          <a:ext cx="5257800" cy="0"/>
        </a:xfrm>
        <a:prstGeom prst="line">
          <a:avLst/>
        </a:prstGeom>
        <a:noFill/>
        <a:ln w="6350"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71E8F038-90CE-1D4E-8B33-46B64DE81FCE}">
      <dsp:nvSpPr>
        <dsp:cNvPr id="0" name=""/>
        <dsp:cNvSpPr/>
      </dsp:nvSpPr>
      <dsp:spPr>
        <a:xfrm>
          <a:off x="1413033" y="2857301"/>
          <a:ext cx="5159216" cy="2597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t-IT" sz="1800" kern="1200" dirty="0"/>
            <a:t>Nel 1883, in Gran Bretagna l’English </a:t>
          </a:r>
          <a:r>
            <a:rPr lang="it-IT" sz="1800" kern="1200" dirty="0" err="1"/>
            <a:t>Factories</a:t>
          </a:r>
          <a:r>
            <a:rPr lang="it-IT" sz="1800" kern="1200" dirty="0"/>
            <a:t> </a:t>
          </a:r>
          <a:r>
            <a:rPr lang="it-IT" sz="1800" kern="1200" dirty="0" err="1"/>
            <a:t>Act</a:t>
          </a:r>
          <a:r>
            <a:rPr lang="it-IT" sz="1800" kern="1200" dirty="0"/>
            <a:t> vietava il </a:t>
          </a:r>
          <a:r>
            <a:rPr lang="it-IT" sz="1800" b="1" kern="1200" dirty="0"/>
            <a:t>lavoro in fabbrica </a:t>
          </a:r>
          <a:r>
            <a:rPr lang="it-IT" sz="1800" kern="1200" dirty="0"/>
            <a:t>per i bambini minori di nove anni e, nel 1842, il </a:t>
          </a:r>
          <a:r>
            <a:rPr lang="it-IT" sz="1800" kern="1200" dirty="0" err="1"/>
            <a:t>Mines</a:t>
          </a:r>
          <a:r>
            <a:rPr lang="it-IT" sz="1800" kern="1200" dirty="0"/>
            <a:t> </a:t>
          </a:r>
          <a:r>
            <a:rPr lang="it-IT" sz="1800" kern="1200" dirty="0" err="1"/>
            <a:t>Act</a:t>
          </a:r>
          <a:r>
            <a:rPr lang="it-IT" sz="1800" kern="1200" dirty="0"/>
            <a:t> limitava il loro impiego in miniera. Nel 1896,la Germania introdusse </a:t>
          </a:r>
          <a:r>
            <a:rPr lang="it-IT" sz="1800" b="1" kern="1200" dirty="0"/>
            <a:t>pene per i genitori </a:t>
          </a:r>
          <a:r>
            <a:rPr lang="it-IT" sz="1800" kern="1200" dirty="0"/>
            <a:t>che maltrattavano i bambini o non si occupavano di loro a sufficienza. Nel 1899, negli Stati Uniti vennero creati i </a:t>
          </a:r>
          <a:r>
            <a:rPr lang="it-IT" sz="1800" b="1" kern="1200" dirty="0"/>
            <a:t>tribunali minorili</a:t>
          </a:r>
          <a:r>
            <a:rPr lang="it-IT" sz="1800" kern="1200" dirty="0"/>
            <a:t>. In precedenza, la stessa corte si occupava dei minorenni e degli adulti</a:t>
          </a:r>
          <a:endParaRPr lang="en-US" sz="1800" kern="1200" dirty="0"/>
        </a:p>
      </dsp:txBody>
      <dsp:txXfrm>
        <a:off x="1413033" y="2857301"/>
        <a:ext cx="5159216" cy="2597546"/>
      </dsp:txXfrm>
    </dsp:sp>
    <dsp:sp modelId="{4153E270-A783-A441-BEB0-85A456F97A16}">
      <dsp:nvSpPr>
        <dsp:cNvPr id="0" name=""/>
        <dsp:cNvSpPr/>
      </dsp:nvSpPr>
      <dsp:spPr>
        <a:xfrm>
          <a:off x="1314450" y="5454848"/>
          <a:ext cx="5257800" cy="0"/>
        </a:xfrm>
        <a:prstGeom prst="line">
          <a:avLst/>
        </a:prstGeom>
        <a:noFill/>
        <a:ln w="6350"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a:t>Fare clic per modificare lo stile del titolo</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10/17/2018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10/17/2018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DA16AA21-1863-4931-97CB-99D0A168701B}" type="datetimeFigureOut">
              <a:rPr lang="en-US" dirty="0"/>
              <a:t>10/17/2018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3772C379-9A7C-4C87-A116-CBE9F58B04C5}" type="datetimeFigureOut">
              <a:rPr lang="en-US" dirty="0"/>
              <a:t>10/17/2018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10/17/2018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AMxzZCgs-KU" TargetMode="External"/><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video.repubblica.it/dossier/immigrati-2015/invisibili-storie-di-ragazzi-che-arrivano-soli-in-italia-il-docufilm-dell-unicef/274106/274643"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camera.it/leg17/465?tema=minori_stranieri_non_accompagnati#m" TargetMode="Externa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tiff"/><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google.com/search?q=GARANTE+DELL'INFANZIA+E+DELL'ADOLESCENZA+CHE+SPIEGA+LE+SUE+FUNZIONI+AI+BAMBINI&amp;num=30&amp;client=safari&amp;rls=en&amp;source=lnms&amp;tbm=vid&amp;sa=X&amp;ved=0ahUKEwi-6N7Q9_jdAhWmsaQKHVZyCMQQ_AUIECgD&amp;biw=1440&amp;bih=837" TargetMode="External"/><Relationship Id="rId5" Type="http://schemas.openxmlformats.org/officeDocument/2006/relationships/hyperlink" Target="https://www.garanteinfanzia.org/autorita_garante"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18.tiff"/><Relationship Id="rId7" Type="http://schemas.openxmlformats.org/officeDocument/2006/relationships/diagramData" Target="../diagrams/data4.xml"/><Relationship Id="rId2" Type="http://schemas.openxmlformats.org/officeDocument/2006/relationships/image" Target="../media/image17.tiff"/><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4.xml"/><Relationship Id="rId5" Type="http://schemas.openxmlformats.org/officeDocument/2006/relationships/image" Target="../media/image19.tiff"/><Relationship Id="rId10" Type="http://schemas.openxmlformats.org/officeDocument/2006/relationships/diagramColors" Target="../diagrams/colors4.xml"/><Relationship Id="rId4" Type="http://schemas.openxmlformats.org/officeDocument/2006/relationships/image" Target="../media/image4.png"/><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youtube.com/watch?v=lG_EmMRmJuA"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2.wdp"/><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commissioneadozioni.it/" TargetMode="External"/><Relationship Id="rId13" Type="http://schemas.openxmlformats.org/officeDocument/2006/relationships/hyperlink" Target="http://www.crin.org/" TargetMode="External"/><Relationship Id="rId18" Type="http://schemas.openxmlformats.org/officeDocument/2006/relationships/hyperlink" Target="http://www.minoriefamiglia.it/" TargetMode="External"/><Relationship Id="rId3" Type="http://schemas.openxmlformats.org/officeDocument/2006/relationships/hyperlink" Target="http://www.coe.int/" TargetMode="External"/><Relationship Id="rId7" Type="http://schemas.openxmlformats.org/officeDocument/2006/relationships/hyperlink" Target="http://tutoreminori.regione.veneto.it/home/home.asp" TargetMode="External"/><Relationship Id="rId12" Type="http://schemas.openxmlformats.org/officeDocument/2006/relationships/hyperlink" Target="http://www.ministerosalute.it/" TargetMode="External"/><Relationship Id="rId17" Type="http://schemas.openxmlformats.org/officeDocument/2006/relationships/hyperlink" Target="http://www.forumterzosettore.it/" TargetMode="External"/><Relationship Id="rId2" Type="http://schemas.openxmlformats.org/officeDocument/2006/relationships/hyperlink" Target="http://www.ohchr.org/" TargetMode="External"/><Relationship Id="rId16" Type="http://schemas.openxmlformats.org/officeDocument/2006/relationships/hyperlink" Target="http://www.comitatodirittiumani.org/" TargetMode="External"/><Relationship Id="rId20" Type="http://schemas.openxmlformats.org/officeDocument/2006/relationships/hyperlink" Target="http://www.centrodirittiumani.unipd.it/" TargetMode="External"/><Relationship Id="rId1" Type="http://schemas.openxmlformats.org/officeDocument/2006/relationships/slideLayout" Target="../slideLayouts/slideLayout2.xml"/><Relationship Id="rId6" Type="http://schemas.openxmlformats.org/officeDocument/2006/relationships/hyperlink" Target="http://www.minori.it/" TargetMode="External"/><Relationship Id="rId11" Type="http://schemas.openxmlformats.org/officeDocument/2006/relationships/hyperlink" Target="http://www.solidarietasociale.gov.it/SolidarietaSociale/" TargetMode="External"/><Relationship Id="rId5" Type="http://schemas.openxmlformats.org/officeDocument/2006/relationships/hyperlink" Target="http://www.camera.it/_bicamerali/leg16/infanzia/" TargetMode="External"/><Relationship Id="rId15" Type="http://schemas.openxmlformats.org/officeDocument/2006/relationships/hyperlink" Target="http://www.infanziaediritti.it/" TargetMode="External"/><Relationship Id="rId10" Type="http://schemas.openxmlformats.org/officeDocument/2006/relationships/hyperlink" Target="http://www.pubblica.istruzione.it/" TargetMode="External"/><Relationship Id="rId19" Type="http://schemas.openxmlformats.org/officeDocument/2006/relationships/hyperlink" Target="http://www.unicef-irc.org/" TargetMode="External"/><Relationship Id="rId4" Type="http://schemas.openxmlformats.org/officeDocument/2006/relationships/hyperlink" Target="http://www.echr.coe.int/echr/" TargetMode="External"/><Relationship Id="rId9" Type="http://schemas.openxmlformats.org/officeDocument/2006/relationships/hyperlink" Target="http://www.politichefamiglia.it/" TargetMode="External"/><Relationship Id="rId14" Type="http://schemas.openxmlformats.org/officeDocument/2006/relationships/hyperlink" Target="http://www.childrightsnet.org/"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www.tutelaminoriunife.it/il-maste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gisele.ronga@unife.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4.png"/><Relationship Id="rId7" Type="http://schemas.openxmlformats.org/officeDocument/2006/relationships/diagramData" Target="../diagrams/data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2.xml"/><Relationship Id="rId5" Type="http://schemas.openxmlformats.org/officeDocument/2006/relationships/image" Target="../media/image6.png"/><Relationship Id="rId10" Type="http://schemas.openxmlformats.org/officeDocument/2006/relationships/diagramColors" Target="../diagrams/colors2.xml"/><Relationship Id="rId4" Type="http://schemas.microsoft.com/office/2007/relationships/hdphoto" Target="../media/hdphoto2.wdp"/><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microsoft.com/office/2007/relationships/hdphoto" Target="../media/hdphoto2.wdp"/><Relationship Id="rId7" Type="http://schemas.openxmlformats.org/officeDocument/2006/relationships/diagramQuickStyle" Target="../diagrams/quickStyle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eronimostilton.com/IT-it/convenzione-sui-diritti-dell-infanzia-e-dell-adolescenza__6459/" TargetMode="External"/><Relationship Id="rId2" Type="http://schemas.openxmlformats.org/officeDocument/2006/relationships/hyperlink" Target="ww.gruppocrc.net/-pubblicazioni-del-gruppo-crc-" TargetMode="External"/><Relationship Id="rId1" Type="http://schemas.openxmlformats.org/officeDocument/2006/relationships/slideLayout" Target="../slideLayouts/slideLayout2.xml"/><Relationship Id="rId6" Type="http://schemas.openxmlformats.org/officeDocument/2006/relationships/hyperlink" Target="https://www.youtube.com/watch?v=lY_MtkoeaSI" TargetMode="External"/><Relationship Id="rId5" Type="http://schemas.openxmlformats.org/officeDocument/2006/relationships/hyperlink" Target="http://www.garanteinfanzia-adolescenza-bz.org/it/diritti-bambini-adolescenti/convenzione-diritti-infanzia-A-Z.asp" TargetMode="External"/><Relationship Id="rId4" Type="http://schemas.openxmlformats.org/officeDocument/2006/relationships/hyperlink" Target="https://www.garanteinfanzia.org/sites/default/files/documenti/Convenzione_diritti_infanzia_adolescenza_autorita.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Nv69qK9v12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it-IT" sz="8800" dirty="0"/>
              <a:t>Diritti dei minori e strumenti legislativi</a:t>
            </a:r>
          </a:p>
        </p:txBody>
      </p:sp>
      <p:sp>
        <p:nvSpPr>
          <p:cNvPr id="3" name="Sottotitolo 2"/>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642379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A3D0CE2-91FF-49B3-A5D8-181E900D75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xmlns="" id="{58AEBD96-C315-4F53-9D9E-0E20E993EB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xmlns="" id="{78916AAA-66F6-4DFA-88ED-7E27CF6B8D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a:extLst>
              <a:ext uri="{FF2B5EF4-FFF2-40B4-BE49-F238E27FC236}">
                <a16:creationId xmlns:a16="http://schemas.microsoft.com/office/drawing/2014/main" xmlns="" id="{A137D43F-BAD6-47F1-AA65-AEEA38A2FF3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xmlns="" id="{D512C9B2-6B22-4211-A940-FCD7C2CD0BE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xmlns="" id="{85F7DB84-CDE7-46F8-90DD-9D048A7D52D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8" name="Rectangle 17">
            <a:extLst>
              <a:ext uri="{FF2B5EF4-FFF2-40B4-BE49-F238E27FC236}">
                <a16:creationId xmlns:a16="http://schemas.microsoft.com/office/drawing/2014/main" xmlns="" id="{E8035907-EB9C-4E11-8A9B-D25B0AD8D7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olo 1"/>
          <p:cNvSpPr>
            <a:spLocks noGrp="1"/>
          </p:cNvSpPr>
          <p:nvPr>
            <p:ph type="title"/>
          </p:nvPr>
        </p:nvSpPr>
        <p:spPr>
          <a:xfrm>
            <a:off x="643467" y="643467"/>
            <a:ext cx="6516241" cy="5571066"/>
          </a:xfrm>
        </p:spPr>
        <p:txBody>
          <a:bodyPr vert="horz" lIns="91440" tIns="45720" rIns="91440" bIns="45720" rtlCol="0" anchor="ctr">
            <a:normAutofit/>
          </a:bodyPr>
          <a:lstStyle/>
          <a:p>
            <a:pPr algn="r">
              <a:lnSpc>
                <a:spcPct val="80000"/>
              </a:lnSpc>
            </a:pPr>
            <a:r>
              <a:rPr lang="en-US" sz="8800">
                <a:blipFill dpi="0" rotWithShape="1">
                  <a:blip r:embed="rId4">
                    <a:extLst/>
                  </a:blip>
                  <a:srcRect/>
                  <a:tile tx="6350" ty="-127000" sx="65000" sy="64000" flip="none" algn="tl"/>
                </a:blipFill>
              </a:rPr>
              <a:t>Video: esperimento sociale</a:t>
            </a:r>
          </a:p>
        </p:txBody>
      </p:sp>
      <p:sp>
        <p:nvSpPr>
          <p:cNvPr id="20" name="Rectangle 19">
            <a:extLst>
              <a:ext uri="{FF2B5EF4-FFF2-40B4-BE49-F238E27FC236}">
                <a16:creationId xmlns:a16="http://schemas.microsoft.com/office/drawing/2014/main" xmlns="" id="{D9C69FA7-0958-4ED9-A0DF-E87A0C137B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702709"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a:extLst>
              <a:ext uri="{FF2B5EF4-FFF2-40B4-BE49-F238E27FC236}">
                <a16:creationId xmlns:a16="http://schemas.microsoft.com/office/drawing/2014/main" xmlns="" id="{4AB5B6FA-7B4F-437A-9C78-144C7DCD1E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33595" y="1903304"/>
            <a:ext cx="3051394" cy="305138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xmlns="" id="{A4199C21-6AE0-4F6F-AA96-6FFF97BB95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95024" y="2064730"/>
            <a:ext cx="2728540" cy="2728536"/>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Segnaposto contenuto 2"/>
          <p:cNvSpPr>
            <a:spLocks noGrp="1"/>
          </p:cNvSpPr>
          <p:nvPr>
            <p:ph idx="1"/>
          </p:nvPr>
        </p:nvSpPr>
        <p:spPr>
          <a:xfrm>
            <a:off x="8095025" y="2064730"/>
            <a:ext cx="2728540" cy="2728536"/>
          </a:xfrm>
        </p:spPr>
        <p:txBody>
          <a:bodyPr vert="horz" lIns="91440" tIns="45720" rIns="91440" bIns="45720" rtlCol="0" anchor="ctr">
            <a:normAutofit/>
          </a:bodyPr>
          <a:lstStyle/>
          <a:p>
            <a:pPr marL="0" indent="0" algn="ctr">
              <a:buNone/>
            </a:pPr>
            <a:r>
              <a:rPr lang="en-US" sz="2200">
                <a:solidFill>
                  <a:srgbClr val="FFFFFF"/>
                </a:solidFill>
              </a:rPr>
              <a:t> </a:t>
            </a:r>
            <a:r>
              <a:rPr lang="en-US" sz="2200">
                <a:solidFill>
                  <a:srgbClr val="FFFFFF"/>
                </a:solidFill>
                <a:hlinkClick r:id="rId8"/>
              </a:rPr>
              <a:t>https://www.youtube.com/watch?v=AMxzZCgs-KU</a:t>
            </a:r>
            <a:endParaRPr lang="en-US" sz="2200">
              <a:solidFill>
                <a:srgbClr val="FFFFFF"/>
              </a:solidFill>
            </a:endParaRPr>
          </a:p>
        </p:txBody>
      </p:sp>
    </p:spTree>
    <p:extLst>
      <p:ext uri="{BB962C8B-B14F-4D97-AF65-F5344CB8AC3E}">
        <p14:creationId xmlns:p14="http://schemas.microsoft.com/office/powerpoint/2010/main" val="4290240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A4B0696-68E2-40ED-B597-4B87387544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xmlns="" id="{A19EF1B4-0F49-44D2-AE21-263819BFBC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38656" y="0"/>
            <a:ext cx="4653776" cy="6858000"/>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2082119" y="643466"/>
            <a:ext cx="3348017" cy="5571067"/>
          </a:xfrm>
        </p:spPr>
        <p:txBody>
          <a:bodyPr>
            <a:normAutofit/>
          </a:bodyPr>
          <a:lstStyle/>
          <a:p>
            <a:r>
              <a:rPr lang="it-IT" sz="4800">
                <a:solidFill>
                  <a:schemeClr val="tx1"/>
                </a:solidFill>
              </a:rPr>
              <a:t>Convenzione sui diritti dell’infanzia e l’adolescenza (1989), 1991: i divieti</a:t>
            </a:r>
          </a:p>
        </p:txBody>
      </p:sp>
      <p:sp>
        <p:nvSpPr>
          <p:cNvPr id="3" name="Segnaposto contenuto 2"/>
          <p:cNvSpPr>
            <a:spLocks noGrp="1"/>
          </p:cNvSpPr>
          <p:nvPr>
            <p:ph idx="1"/>
          </p:nvPr>
        </p:nvSpPr>
        <p:spPr>
          <a:xfrm>
            <a:off x="6772315" y="643467"/>
            <a:ext cx="4534781" cy="5571066"/>
          </a:xfrm>
        </p:spPr>
        <p:txBody>
          <a:bodyPr anchor="ctr">
            <a:normAutofit/>
          </a:bodyPr>
          <a:lstStyle/>
          <a:p>
            <a:r>
              <a:rPr lang="it-IT" sz="1300">
                <a:latin typeface="Abadi MT Condensed Light" panose="020B0306030101010103" pitchFamily="34" charset="77"/>
              </a:rPr>
              <a:t>La discriminazione: è’ fortemente connessa al concetto della dignità; è particolarmente importante monitorare ogni forma di discriminazione nei confronti dei bambini. Il bambino deve essere protetto anche dalla discriminazione relativa alla condizione dei suoi genitori, legali, membri della famiglia; non è un comportamento necessariamente consapevole e intenzionale; esistono varie forme di discriminazione e (sesso, etnia, bambini di comunità):  </a:t>
            </a:r>
          </a:p>
          <a:p>
            <a:pPr marL="457200" indent="-457200">
              <a:buAutoNum type="alphaLcParenR"/>
            </a:pPr>
            <a:r>
              <a:rPr lang="it-IT" sz="1300" b="1">
                <a:latin typeface="Abadi MT Condensed Light" panose="020B0306030101010103" pitchFamily="34" charset="77"/>
              </a:rPr>
              <a:t>discriminazione diretta</a:t>
            </a:r>
            <a:r>
              <a:rPr lang="it-IT" sz="1300">
                <a:latin typeface="Abadi MT Condensed Light" panose="020B0306030101010103" pitchFamily="34" charset="77"/>
              </a:rPr>
              <a:t>: occorre quando una persona è trattata meno favorevolmente sulla base di caratteristiche di protezione (per esempio, etnia, sesso, religione, opinioni politiche, orientamenti sessuali, origini sociali); </a:t>
            </a:r>
          </a:p>
          <a:p>
            <a:pPr marL="457200" indent="-457200">
              <a:buAutoNum type="alphaLcParenR"/>
            </a:pPr>
            <a:r>
              <a:rPr lang="it-IT" sz="1300" b="1">
                <a:latin typeface="Abadi MT Condensed Light" panose="020B0306030101010103" pitchFamily="34" charset="77"/>
              </a:rPr>
              <a:t>discriminazione indiretta</a:t>
            </a:r>
            <a:r>
              <a:rPr lang="it-IT" sz="1300">
                <a:latin typeface="Abadi MT Condensed Light" panose="020B0306030101010103" pitchFamily="34" charset="77"/>
              </a:rPr>
              <a:t>: ha luogo quando una legge, politica o prassi apparentemente neutra mette un individuo o un gruppo con una caratteristica protetta in una condizione particolarmente svantaggiata  </a:t>
            </a:r>
          </a:p>
          <a:p>
            <a:pPr marL="0" indent="0">
              <a:buNone/>
            </a:pPr>
            <a:r>
              <a:rPr lang="it-IT" sz="1300">
                <a:latin typeface="Abadi MT Condensed Light" panose="020B0306030101010103" pitchFamily="34" charset="77"/>
              </a:rPr>
              <a:t>- Molestia: Ha luogo quando si verifica un comportamento indesiderato relativo a una caratteristica protetta (ad esempio, il sesso) con lo scopo o l’effetto di violare la dignità di una persona e di creare un clima intimidatorio, ostile, degradante, umiliante o offensivo. </a:t>
            </a:r>
          </a:p>
          <a:p>
            <a:pPr marL="0" indent="0">
              <a:buNone/>
            </a:pPr>
            <a:r>
              <a:rPr lang="it-IT" sz="1300">
                <a:latin typeface="Abadi MT Condensed Light" panose="020B0306030101010103" pitchFamily="34" charset="77"/>
              </a:rPr>
              <a:t>- Vittimizzazione: Ha luogo quando una persona subisce un trattamento sfavorevole per essersi lamentata di un atto di discriminazione o per aver aiutato una vittima di discriminazione</a:t>
            </a:r>
          </a:p>
        </p:txBody>
      </p:sp>
    </p:spTree>
    <p:extLst>
      <p:ext uri="{BB962C8B-B14F-4D97-AF65-F5344CB8AC3E}">
        <p14:creationId xmlns:p14="http://schemas.microsoft.com/office/powerpoint/2010/main" val="2093165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Norme internazionali e nazionali </a:t>
            </a:r>
          </a:p>
        </p:txBody>
      </p:sp>
      <p:sp>
        <p:nvSpPr>
          <p:cNvPr id="3" name="Segnaposto contenuto 2"/>
          <p:cNvSpPr>
            <a:spLocks noGrp="1"/>
          </p:cNvSpPr>
          <p:nvPr>
            <p:ph idx="1"/>
          </p:nvPr>
        </p:nvSpPr>
        <p:spPr>
          <a:xfrm>
            <a:off x="1069848" y="2121408"/>
            <a:ext cx="7437544" cy="4050792"/>
          </a:xfrm>
        </p:spPr>
        <p:txBody>
          <a:bodyPr>
            <a:normAutofit fontScale="92500" lnSpcReduction="20000"/>
          </a:bodyPr>
          <a:lstStyle/>
          <a:p>
            <a:pPr marL="0" indent="0">
              <a:buNone/>
            </a:pPr>
            <a:endParaRPr lang="it-IT" dirty="0"/>
          </a:p>
          <a:p>
            <a:r>
              <a:rPr lang="it-IT" dirty="0"/>
              <a:t> Convenzione Europea sul riconoscimento e l’esecuzione delle decisioni in materia di affidamento dei minori(Lussemburgo,1980) -</a:t>
            </a:r>
          </a:p>
          <a:p>
            <a:r>
              <a:rPr lang="it-IT" dirty="0"/>
              <a:t> Convenzione Europea sulla sottrazione internazionale dei minori (l’AIA, 1980)</a:t>
            </a:r>
          </a:p>
          <a:p>
            <a:r>
              <a:rPr lang="it-IT" dirty="0"/>
              <a:t>Convenzione Europe a in materia di protezione dei Minori(l’AIA, 1961) </a:t>
            </a:r>
          </a:p>
          <a:p>
            <a:r>
              <a:rPr lang="it-IT" dirty="0"/>
              <a:t>Convenzione Europea del rimpatrio dei minori(l’AIA, 1970)</a:t>
            </a:r>
          </a:p>
          <a:p>
            <a:r>
              <a:rPr lang="it-IT" dirty="0"/>
              <a:t> Convenzione Europea sui sull’esercizio dei diritti dei minori (</a:t>
            </a:r>
            <a:r>
              <a:rPr lang="it-IT" dirty="0" err="1"/>
              <a:t>Strarburgo</a:t>
            </a:r>
            <a:r>
              <a:rPr lang="it-IT" dirty="0"/>
              <a:t>, 1996), oltre agli altri diritti precedentemente introdotti, garantisce al minore la partecipazione alle procedure che li riguardano dinnanzi all’</a:t>
            </a:r>
            <a:r>
              <a:rPr lang="it-IT" dirty="0" err="1"/>
              <a:t>autorià</a:t>
            </a:r>
            <a:r>
              <a:rPr lang="it-IT" dirty="0"/>
              <a:t> giudiziaria. </a:t>
            </a:r>
          </a:p>
          <a:p>
            <a:r>
              <a:rPr lang="it-IT" dirty="0"/>
              <a:t>Convenzione di Lanzarote (2007); </a:t>
            </a:r>
            <a:r>
              <a:rPr lang="it-IT" dirty="0" err="1"/>
              <a:t>pedopornografia</a:t>
            </a:r>
            <a:r>
              <a:rPr lang="it-IT" dirty="0"/>
              <a:t> e reati di pedofilia; maltrattamenti in famiglia</a:t>
            </a:r>
          </a:p>
          <a:p>
            <a:pPr marL="0" indent="0">
              <a:buNone/>
            </a:pPr>
            <a:endParaRPr lang="it-IT" dirty="0"/>
          </a:p>
          <a:p>
            <a:endParaRPr lang="it-IT" dirty="0"/>
          </a:p>
        </p:txBody>
      </p:sp>
      <p:sp>
        <p:nvSpPr>
          <p:cNvPr id="4" name="Parentesi graffa chiusa 3">
            <a:extLst>
              <a:ext uri="{FF2B5EF4-FFF2-40B4-BE49-F238E27FC236}">
                <a16:creationId xmlns:a16="http://schemas.microsoft.com/office/drawing/2014/main" xmlns="" id="{8710EB9C-8AF1-7D43-BEC1-29DBA17B8F8B}"/>
              </a:ext>
            </a:extLst>
          </p:cNvPr>
          <p:cNvSpPr/>
          <p:nvPr/>
        </p:nvSpPr>
        <p:spPr>
          <a:xfrm>
            <a:off x="8593238" y="2372810"/>
            <a:ext cx="550762" cy="21440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 name="CasellaDiTesto 4">
            <a:extLst>
              <a:ext uri="{FF2B5EF4-FFF2-40B4-BE49-F238E27FC236}">
                <a16:creationId xmlns:a16="http://schemas.microsoft.com/office/drawing/2014/main" xmlns="" id="{1503363B-C986-DA43-B143-E5D00E8D18A0}"/>
              </a:ext>
            </a:extLst>
          </p:cNvPr>
          <p:cNvSpPr txBox="1"/>
          <p:nvPr/>
        </p:nvSpPr>
        <p:spPr>
          <a:xfrm>
            <a:off x="9356762" y="2470773"/>
            <a:ext cx="1787478" cy="1200329"/>
          </a:xfrm>
          <a:prstGeom prst="rect">
            <a:avLst/>
          </a:prstGeom>
          <a:noFill/>
        </p:spPr>
        <p:txBody>
          <a:bodyPr wrap="square" rtlCol="0">
            <a:spAutoFit/>
          </a:bodyPr>
          <a:lstStyle/>
          <a:p>
            <a:r>
              <a:rPr lang="it-IT" dirty="0"/>
              <a:t>SONO RATIFICATE IN ITALIA CON LA L. 64/1994</a:t>
            </a:r>
          </a:p>
        </p:txBody>
      </p:sp>
      <p:sp>
        <p:nvSpPr>
          <p:cNvPr id="6" name="Parentesi graffa chiusa 5">
            <a:extLst>
              <a:ext uri="{FF2B5EF4-FFF2-40B4-BE49-F238E27FC236}">
                <a16:creationId xmlns:a16="http://schemas.microsoft.com/office/drawing/2014/main" xmlns="" id="{54405605-913D-184C-96B7-3EEE88D41030}"/>
              </a:ext>
            </a:extLst>
          </p:cNvPr>
          <p:cNvSpPr/>
          <p:nvPr/>
        </p:nvSpPr>
        <p:spPr>
          <a:xfrm flipV="1">
            <a:off x="8593238" y="4601765"/>
            <a:ext cx="626962" cy="7967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CasellaDiTesto 6">
            <a:extLst>
              <a:ext uri="{FF2B5EF4-FFF2-40B4-BE49-F238E27FC236}">
                <a16:creationId xmlns:a16="http://schemas.microsoft.com/office/drawing/2014/main" xmlns="" id="{69E5919E-6B68-0442-ADD1-4AFD7FDD45CD}"/>
              </a:ext>
            </a:extLst>
          </p:cNvPr>
          <p:cNvSpPr txBox="1"/>
          <p:nvPr/>
        </p:nvSpPr>
        <p:spPr>
          <a:xfrm>
            <a:off x="9458446" y="4001601"/>
            <a:ext cx="1669802" cy="1200329"/>
          </a:xfrm>
          <a:prstGeom prst="rect">
            <a:avLst/>
          </a:prstGeom>
          <a:noFill/>
        </p:spPr>
        <p:txBody>
          <a:bodyPr wrap="square" rtlCol="0">
            <a:spAutoFit/>
          </a:bodyPr>
          <a:lstStyle/>
          <a:p>
            <a:r>
              <a:rPr lang="it-IT" dirty="0"/>
              <a:t>RATIFICATA IN ITALIA CON LA L.77/2003</a:t>
            </a:r>
          </a:p>
        </p:txBody>
      </p:sp>
      <p:sp>
        <p:nvSpPr>
          <p:cNvPr id="8" name="Parentesi graffa chiusa 7">
            <a:extLst>
              <a:ext uri="{FF2B5EF4-FFF2-40B4-BE49-F238E27FC236}">
                <a16:creationId xmlns:a16="http://schemas.microsoft.com/office/drawing/2014/main" xmlns="" id="{B5D1543A-F9D5-9740-81DB-26A8EC59B4EC}"/>
              </a:ext>
            </a:extLst>
          </p:cNvPr>
          <p:cNvSpPr/>
          <p:nvPr/>
        </p:nvSpPr>
        <p:spPr>
          <a:xfrm flipV="1">
            <a:off x="8593238" y="5483431"/>
            <a:ext cx="626962" cy="7967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Rettangolo 8">
            <a:extLst>
              <a:ext uri="{FF2B5EF4-FFF2-40B4-BE49-F238E27FC236}">
                <a16:creationId xmlns:a16="http://schemas.microsoft.com/office/drawing/2014/main" xmlns="" id="{89F581C4-40D1-9641-8B9E-D5197D2E5575}"/>
              </a:ext>
            </a:extLst>
          </p:cNvPr>
          <p:cNvSpPr/>
          <p:nvPr/>
        </p:nvSpPr>
        <p:spPr>
          <a:xfrm>
            <a:off x="9435856" y="5343185"/>
            <a:ext cx="1597306" cy="1077218"/>
          </a:xfrm>
          <a:prstGeom prst="rect">
            <a:avLst/>
          </a:prstGeom>
        </p:spPr>
        <p:txBody>
          <a:bodyPr wrap="square">
            <a:spAutoFit/>
          </a:bodyPr>
          <a:lstStyle/>
          <a:p>
            <a:r>
              <a:rPr lang="it-IT" sz="1600" dirty="0"/>
              <a:t>RATIFICATA IN ITALIA </a:t>
            </a:r>
          </a:p>
          <a:p>
            <a:r>
              <a:rPr lang="it-IT" sz="1600" dirty="0"/>
              <a:t>CON LA L. 77/2003.</a:t>
            </a:r>
          </a:p>
        </p:txBody>
      </p:sp>
    </p:spTree>
    <p:extLst>
      <p:ext uri="{BB962C8B-B14F-4D97-AF65-F5344CB8AC3E}">
        <p14:creationId xmlns:p14="http://schemas.microsoft.com/office/powerpoint/2010/main" val="1825932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6086856" y="1341311"/>
            <a:ext cx="5905500" cy="3324225"/>
          </a:xfrm>
          <a:prstGeom prst="rect">
            <a:avLst/>
          </a:prstGeom>
        </p:spPr>
      </p:pic>
      <p:sp>
        <p:nvSpPr>
          <p:cNvPr id="8" name="Rectangle 7">
            <a:extLst>
              <a:ext uri="{FF2B5EF4-FFF2-40B4-BE49-F238E27FC236}">
                <a16:creationId xmlns:a16="http://schemas.microsoft.com/office/drawing/2014/main" xmlns="" id="{0B2AA709-28A2-4289-A11E-FD3AA53F0B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438656"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xmlns="" id="{1608D5D4-689C-423B-9974-4733A30A48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38656" y="0"/>
            <a:ext cx="4653776"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olo 1"/>
          <p:cNvSpPr>
            <a:spLocks noGrp="1"/>
          </p:cNvSpPr>
          <p:nvPr>
            <p:ph type="title"/>
          </p:nvPr>
        </p:nvSpPr>
        <p:spPr>
          <a:xfrm>
            <a:off x="79424" y="-611577"/>
            <a:ext cx="3630168" cy="4736592"/>
          </a:xfrm>
        </p:spPr>
        <p:txBody>
          <a:bodyPr>
            <a:normAutofit/>
          </a:bodyPr>
          <a:lstStyle/>
          <a:p>
            <a:r>
              <a:rPr lang="it-IT" sz="3600" dirty="0" err="1">
                <a:solidFill>
                  <a:schemeClr val="bg1"/>
                </a:solidFill>
              </a:rPr>
              <a:t>MSNA</a:t>
            </a:r>
            <a:endParaRPr lang="it-IT" sz="3600" dirty="0">
              <a:solidFill>
                <a:schemeClr val="bg1"/>
              </a:solidFill>
            </a:endParaRPr>
          </a:p>
        </p:txBody>
      </p:sp>
      <p:sp>
        <p:nvSpPr>
          <p:cNvPr id="3" name="Segnaposto contenuto 2"/>
          <p:cNvSpPr>
            <a:spLocks noGrp="1"/>
          </p:cNvSpPr>
          <p:nvPr>
            <p:ph idx="1"/>
          </p:nvPr>
        </p:nvSpPr>
        <p:spPr>
          <a:xfrm>
            <a:off x="1386230" y="1060704"/>
            <a:ext cx="4700626" cy="4736592"/>
          </a:xfrm>
        </p:spPr>
        <p:txBody>
          <a:bodyPr anchor="ctr">
            <a:normAutofit/>
          </a:bodyPr>
          <a:lstStyle/>
          <a:p>
            <a:endParaRPr lang="it-IT" sz="1800" dirty="0">
              <a:hlinkClick r:id="rId3"/>
            </a:endParaRPr>
          </a:p>
          <a:p>
            <a:r>
              <a:rPr lang="it-IT" sz="1800" dirty="0">
                <a:solidFill>
                  <a:schemeClr val="bg1"/>
                </a:solidFill>
              </a:rPr>
              <a:t>In ambito europeo e nazionale, si fa riferimento allo straniero (cittadino di Stati non appartenenti all'Unione europea e apolide), di età inferiore ai diciotto, che si trova, per qualsiasi causa, nel territorio nazionale, privo di assistenza e rappresentanza legale (art. 2, </a:t>
            </a:r>
            <a:r>
              <a:rPr lang="it-IT" sz="1800" dirty="0" err="1">
                <a:solidFill>
                  <a:schemeClr val="bg1"/>
                </a:solidFill>
              </a:rPr>
              <a:t>D.Lgs.</a:t>
            </a:r>
            <a:r>
              <a:rPr lang="it-IT" sz="1800" dirty="0">
                <a:solidFill>
                  <a:schemeClr val="bg1"/>
                </a:solidFill>
              </a:rPr>
              <a:t> n. 142/2015 e art. 2, L. n. 47/2017).</a:t>
            </a:r>
          </a:p>
          <a:p>
            <a:pPr marL="0" indent="0">
              <a:buNone/>
            </a:pPr>
            <a:endParaRPr lang="it-IT" sz="1800" dirty="0">
              <a:latin typeface="Abadi MT Condensed Light" panose="020B0306030101010103" pitchFamily="34" charset="77"/>
              <a:hlinkClick r:id="rId3"/>
            </a:endParaRPr>
          </a:p>
          <a:p>
            <a:r>
              <a:rPr lang="it-IT" sz="1800" dirty="0" err="1">
                <a:latin typeface="Abadi MT Condensed Light" panose="020B0306030101010103" pitchFamily="34" charset="77"/>
                <a:hlinkClick r:id="rId3"/>
              </a:rPr>
              <a:t>https</a:t>
            </a:r>
            <a:r>
              <a:rPr lang="it-IT" sz="1800" dirty="0">
                <a:latin typeface="Abadi MT Condensed Light" panose="020B0306030101010103" pitchFamily="34" charset="77"/>
                <a:hlinkClick r:id="rId3"/>
              </a:rPr>
              <a:t>://</a:t>
            </a:r>
            <a:r>
              <a:rPr lang="it-IT" sz="1800" dirty="0" err="1">
                <a:latin typeface="Abadi MT Condensed Light" panose="020B0306030101010103" pitchFamily="34" charset="77"/>
                <a:hlinkClick r:id="rId3"/>
              </a:rPr>
              <a:t>video.repubblica.it</a:t>
            </a:r>
            <a:r>
              <a:rPr lang="it-IT" sz="1800" dirty="0">
                <a:latin typeface="Abadi MT Condensed Light" panose="020B0306030101010103" pitchFamily="34" charset="77"/>
                <a:hlinkClick r:id="rId3"/>
              </a:rPr>
              <a:t>/dossier/</a:t>
            </a:r>
            <a:r>
              <a:rPr lang="it-IT" sz="1800" dirty="0" err="1">
                <a:latin typeface="Abadi MT Condensed Light" panose="020B0306030101010103" pitchFamily="34" charset="77"/>
                <a:hlinkClick r:id="rId3"/>
              </a:rPr>
              <a:t>immigrati-2015</a:t>
            </a:r>
            <a:r>
              <a:rPr lang="it-IT" sz="1800" dirty="0">
                <a:latin typeface="Abadi MT Condensed Light" panose="020B0306030101010103" pitchFamily="34" charset="77"/>
                <a:hlinkClick r:id="rId3"/>
              </a:rPr>
              <a:t>/invisibili-storie-di-ragazzi-che-arrivano-soli-in-italia-il-docufilm-dell-unicef/274106/274643</a:t>
            </a:r>
            <a:endParaRPr lang="it-IT" sz="1800" dirty="0">
              <a:latin typeface="Abadi MT Condensed Light" panose="020B0306030101010103" pitchFamily="34" charset="77"/>
            </a:endParaRPr>
          </a:p>
          <a:p>
            <a:endParaRPr lang="it-IT" sz="1800" b="1" dirty="0">
              <a:latin typeface="Abadi MT Condensed Light" panose="020B0306030101010103" pitchFamily="34" charset="77"/>
            </a:endParaRPr>
          </a:p>
          <a:p>
            <a:pPr marL="0" indent="0">
              <a:buNone/>
            </a:pPr>
            <a:endParaRPr lang="it-IT" sz="1800" dirty="0">
              <a:latin typeface="Abadi MT Condensed Light" panose="020B0306030101010103" pitchFamily="34" charset="77"/>
            </a:endParaRPr>
          </a:p>
        </p:txBody>
      </p:sp>
    </p:spTree>
    <p:extLst>
      <p:ext uri="{BB962C8B-B14F-4D97-AF65-F5344CB8AC3E}">
        <p14:creationId xmlns:p14="http://schemas.microsoft.com/office/powerpoint/2010/main" val="874890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6091428" cy="4029075"/>
          </a:xfrm>
          <a:prstGeom prst="rect">
            <a:avLst/>
          </a:prstGeom>
        </p:spPr>
      </p:pic>
      <p:sp>
        <p:nvSpPr>
          <p:cNvPr id="19" name="Rectangle 18">
            <a:extLst>
              <a:ext uri="{FF2B5EF4-FFF2-40B4-BE49-F238E27FC236}">
                <a16:creationId xmlns:a16="http://schemas.microsoft.com/office/drawing/2014/main" xmlns="" id="{2A4B0696-68E2-40ED-B597-4B87387544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1" name="Rectangle 20">
            <a:extLst>
              <a:ext uri="{FF2B5EF4-FFF2-40B4-BE49-F238E27FC236}">
                <a16:creationId xmlns:a16="http://schemas.microsoft.com/office/drawing/2014/main" xmlns="" id="{A19EF1B4-0F49-44D2-AE21-263819BFBC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38656" y="0"/>
            <a:ext cx="4653776" cy="6858000"/>
          </a:xfrm>
          <a:prstGeom prst="rect">
            <a:avLst/>
          </a:prstGeom>
          <a:blipFill dpi="0" rotWithShape="1">
            <a:blip r:embed="rId3">
              <a:alphaModFix amt="4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04589" y="-2058545"/>
            <a:ext cx="3348017" cy="5571067"/>
          </a:xfrm>
        </p:spPr>
        <p:txBody>
          <a:bodyPr>
            <a:normAutofit/>
          </a:bodyPr>
          <a:lstStyle/>
          <a:p>
            <a:r>
              <a:rPr lang="it-IT" sz="4800" dirty="0" err="1">
                <a:solidFill>
                  <a:schemeClr val="tx1"/>
                </a:solidFill>
              </a:rPr>
              <a:t>MSNA</a:t>
            </a:r>
            <a:endParaRPr lang="it-IT" sz="4800" dirty="0">
              <a:solidFill>
                <a:schemeClr val="tx1"/>
              </a:solidFill>
            </a:endParaRPr>
          </a:p>
        </p:txBody>
      </p:sp>
      <p:sp>
        <p:nvSpPr>
          <p:cNvPr id="3" name="Segnaposto contenuto 2"/>
          <p:cNvSpPr>
            <a:spLocks noGrp="1"/>
          </p:cNvSpPr>
          <p:nvPr>
            <p:ph idx="1"/>
          </p:nvPr>
        </p:nvSpPr>
        <p:spPr>
          <a:xfrm>
            <a:off x="6772315" y="643467"/>
            <a:ext cx="4534781" cy="5571066"/>
          </a:xfrm>
        </p:spPr>
        <p:txBody>
          <a:bodyPr anchor="ctr">
            <a:normAutofit/>
          </a:bodyPr>
          <a:lstStyle/>
          <a:p>
            <a:endParaRPr lang="it-IT" sz="1800">
              <a:hlinkClick r:id="rId5"/>
            </a:endParaRPr>
          </a:p>
          <a:p>
            <a:r>
              <a:rPr lang="it-IT" sz="1800">
                <a:latin typeface="Abadi MT Condensed Light" panose="020B0306030101010103" pitchFamily="34" charset="77"/>
              </a:rPr>
              <a:t>Le novità principali: ‘’rafforzamento dei diritti e delle tutele in favore dei minori, a partire dalle fasi di accoglienza’’.</a:t>
            </a:r>
          </a:p>
          <a:p>
            <a:r>
              <a:rPr lang="it-IT" sz="1800">
                <a:hlinkClick r:id="rId5"/>
              </a:rPr>
              <a:t>http://www.camera.it/leg17/465?tema=minori_stranieri_non_accompagnati – m</a:t>
            </a:r>
            <a:endParaRPr lang="it-IT" sz="1800"/>
          </a:p>
          <a:p>
            <a:pPr marL="0" indent="0">
              <a:buNone/>
            </a:pPr>
            <a:endParaRPr lang="it-IT" sz="1800"/>
          </a:p>
        </p:txBody>
      </p:sp>
      <p:pic>
        <p:nvPicPr>
          <p:cNvPr id="5" name="Immagine 4"/>
          <p:cNvPicPr>
            <a:picLocks noChangeAspect="1"/>
          </p:cNvPicPr>
          <p:nvPr/>
        </p:nvPicPr>
        <p:blipFill>
          <a:blip r:embed="rId6"/>
          <a:stretch>
            <a:fillRect/>
          </a:stretch>
        </p:blipFill>
        <p:spPr>
          <a:xfrm>
            <a:off x="-1005" y="4029075"/>
            <a:ext cx="2991339" cy="2828924"/>
          </a:xfrm>
          <a:prstGeom prst="rect">
            <a:avLst/>
          </a:prstGeom>
        </p:spPr>
      </p:pic>
      <p:pic>
        <p:nvPicPr>
          <p:cNvPr id="1026" name="Picture 2" descr="https://4.bp.blogspot.com/-P44CccNsNgw/WWYnwa8YxxI/AAAAAAAADiQ/9O2VSD6d4Xw4BG1bndOGwGSXN-_LxYKowCLcBGAs/s640/moria-clashes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6040" y="4029074"/>
            <a:ext cx="3315388"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2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066800" y="4511898"/>
            <a:ext cx="10058400" cy="1609344"/>
          </a:xfrm>
        </p:spPr>
        <p:txBody>
          <a:bodyPr>
            <a:normAutofit/>
          </a:bodyPr>
          <a:lstStyle/>
          <a:p>
            <a:r>
              <a:rPr lang="it-IT" dirty="0"/>
              <a:t>SISTEMA DI TUTELA E PROTEZIONE DEI MINORI </a:t>
            </a:r>
          </a:p>
        </p:txBody>
      </p:sp>
      <p:pic>
        <p:nvPicPr>
          <p:cNvPr id="4" name="Immagine 3">
            <a:extLst>
              <a:ext uri="{FF2B5EF4-FFF2-40B4-BE49-F238E27FC236}">
                <a16:creationId xmlns:a16="http://schemas.microsoft.com/office/drawing/2014/main" xmlns="" id="{04A7F7FE-A074-1B48-8303-013538D5BD05}"/>
              </a:ext>
            </a:extLst>
          </p:cNvPr>
          <p:cNvPicPr>
            <a:picLocks noChangeAspect="1"/>
          </p:cNvPicPr>
          <p:nvPr/>
        </p:nvPicPr>
        <p:blipFill>
          <a:blip r:embed="rId2"/>
          <a:stretch>
            <a:fillRect/>
          </a:stretch>
        </p:blipFill>
        <p:spPr>
          <a:xfrm>
            <a:off x="1088136" y="654136"/>
            <a:ext cx="6135454" cy="3435854"/>
          </a:xfrm>
          <a:prstGeom prst="rect">
            <a:avLst/>
          </a:prstGeom>
        </p:spPr>
      </p:pic>
      <p:sp>
        <p:nvSpPr>
          <p:cNvPr id="3" name="Segnaposto contenuto 2"/>
          <p:cNvSpPr>
            <a:spLocks noGrp="1"/>
          </p:cNvSpPr>
          <p:nvPr>
            <p:ph idx="1"/>
          </p:nvPr>
        </p:nvSpPr>
        <p:spPr>
          <a:xfrm>
            <a:off x="7534655" y="715021"/>
            <a:ext cx="3776473" cy="3385638"/>
          </a:xfrm>
        </p:spPr>
        <p:txBody>
          <a:bodyPr>
            <a:normAutofit/>
          </a:bodyPr>
          <a:lstStyle/>
          <a:p>
            <a:r>
              <a:rPr lang="it-IT" sz="1400"/>
              <a:t> I genitori  </a:t>
            </a:r>
          </a:p>
          <a:p>
            <a:r>
              <a:rPr lang="it-IT" sz="1400"/>
              <a:t>Ciascuno di noi </a:t>
            </a:r>
          </a:p>
          <a:p>
            <a:r>
              <a:rPr lang="it-IT" sz="1400"/>
              <a:t> Istituzioni e servizi socio-sanitari ed educativi</a:t>
            </a:r>
          </a:p>
          <a:p>
            <a:r>
              <a:rPr lang="it-IT" sz="1400"/>
              <a:t>Garante dell’infanzia  </a:t>
            </a:r>
          </a:p>
          <a:p>
            <a:r>
              <a:rPr lang="it-IT" sz="1400"/>
              <a:t>Tribunale Ordinario  </a:t>
            </a:r>
          </a:p>
          <a:p>
            <a:r>
              <a:rPr lang="it-IT" sz="1400"/>
              <a:t>Tribunale per i Minorenni </a:t>
            </a:r>
          </a:p>
          <a:p>
            <a:r>
              <a:rPr lang="it-IT" sz="1400"/>
              <a:t>Forze dell’ordine (403/c.c.) </a:t>
            </a:r>
          </a:p>
        </p:txBody>
      </p:sp>
      <p:sp>
        <p:nvSpPr>
          <p:cNvPr id="9" name="Rectangle 8">
            <a:extLst>
              <a:ext uri="{FF2B5EF4-FFF2-40B4-BE49-F238E27FC236}">
                <a16:creationId xmlns:a16="http://schemas.microsoft.com/office/drawing/2014/main" xmlns="" id="{CAC6F186-990E-4A9E-9C75-88580953E2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4431215"/>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363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C4C5769-E723-4A1E-B4F6-F6BB27AE73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44" y="0"/>
            <a:ext cx="12188656"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E878380D-0E99-4278-9939-702074B88F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44" y="0"/>
            <a:ext cx="46481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43466" y="643466"/>
            <a:ext cx="3682727" cy="5571067"/>
          </a:xfrm>
        </p:spPr>
        <p:txBody>
          <a:bodyPr>
            <a:normAutofit/>
          </a:bodyPr>
          <a:lstStyle/>
          <a:p>
            <a:pPr algn="r"/>
            <a:r>
              <a:rPr lang="it-IT" sz="4800">
                <a:solidFill>
                  <a:srgbClr val="FFFFFF"/>
                </a:solidFill>
              </a:rPr>
              <a:t>Autorita’ Garante per l’infanzia e l’adolescenza </a:t>
            </a:r>
          </a:p>
        </p:txBody>
      </p:sp>
      <p:sp>
        <p:nvSpPr>
          <p:cNvPr id="12" name="Oval 11">
            <a:extLst>
              <a:ext uri="{FF2B5EF4-FFF2-40B4-BE49-F238E27FC236}">
                <a16:creationId xmlns:a16="http://schemas.microsoft.com/office/drawing/2014/main" xmlns="" id="{75A92D53-A461-451B-87E6-8746F6FCEF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 name="Segnaposto contenuto 2"/>
          <p:cNvSpPr>
            <a:spLocks noGrp="1"/>
          </p:cNvSpPr>
          <p:nvPr>
            <p:ph idx="1"/>
          </p:nvPr>
        </p:nvSpPr>
        <p:spPr>
          <a:xfrm>
            <a:off x="4932557" y="643465"/>
            <a:ext cx="6469168" cy="5586215"/>
          </a:xfrm>
        </p:spPr>
        <p:txBody>
          <a:bodyPr anchor="ctr">
            <a:normAutofit/>
          </a:bodyPr>
          <a:lstStyle/>
          <a:p>
            <a:endParaRPr lang="it-IT" sz="1400"/>
          </a:p>
          <a:p>
            <a:r>
              <a:rPr lang="it-IT" sz="1400">
                <a:hlinkClick r:id="rId5"/>
              </a:rPr>
              <a:t>https://www.garanteinfanzia.org/autorita_garante</a:t>
            </a:r>
            <a:endParaRPr lang="it-IT" sz="1400"/>
          </a:p>
          <a:p>
            <a:r>
              <a:rPr lang="it-IT" sz="1400"/>
              <a:t> È un organo monocratico, il cui titolare è scelto tra persone d’indiscussa competenza e professionalità nel campo dei diritti dei minori e delle problematiche familiari, educative e di promozione di tutela; </a:t>
            </a:r>
          </a:p>
          <a:p>
            <a:r>
              <a:rPr lang="it-IT" sz="1400"/>
              <a:t>il titolare dell’Autorità garante dura in carica 4 anni e il suo mandato è rinnovabile per una sola volta; il titolare è nominato dai presidenti della Camera dei deputati e dal Senato della Repubblica. Le competenze sono molteplici: </a:t>
            </a:r>
          </a:p>
          <a:p>
            <a:pPr marL="0" indent="0">
              <a:buNone/>
            </a:pPr>
            <a:r>
              <a:rPr lang="it-IT" sz="1400"/>
              <a:t>• Promuove l’attuazione del CRC,1989 </a:t>
            </a:r>
          </a:p>
          <a:p>
            <a:pPr marL="0" indent="0">
              <a:buNone/>
            </a:pPr>
            <a:r>
              <a:rPr lang="it-IT" sz="1400"/>
              <a:t>• Elabora proposte e formula pareri per rafforzare l’apparato legislativo relativo all’esercizio dei diritti dei minori;  verifica che ai minori siano fornite le pari opportunità d’accesso ai servizi; segnala iniziative; casi di abbandono; informa i giovani; diffonde la conoscenza dei diritti dell’infanzia e dell’adolescenza, prassi e protocolli; favorisce una cultura della mediazione e campagne di promozione(es.)</a:t>
            </a:r>
          </a:p>
          <a:p>
            <a:pPr marL="0" indent="0">
              <a:buNone/>
            </a:pPr>
            <a:r>
              <a:rPr lang="it-IT" sz="1400">
                <a:hlinkClick r:id="rId6"/>
              </a:rPr>
              <a:t>https://www.google.com/search?q=GARANTE+DELL%27INFANZIA+E+DELL%27ADOLESCENZA+CHE+SPIEGA+LE+SUE+FUNZIONI+AI+BAMBINI&amp;num=30&amp;client=safari&amp;rls=en&amp;source=lnms&amp;tbm=vid&amp;sa=X&amp;ved=0ahUKEwi-6N7Q9_jdAhWmsaQKHVZyCMQQ_AUIECgD&amp;biw=1440&amp;bih=837</a:t>
            </a:r>
            <a:endParaRPr lang="it-IT" sz="1400"/>
          </a:p>
          <a:p>
            <a:pPr marL="0" indent="0">
              <a:buNone/>
            </a:pPr>
            <a:endParaRPr lang="it-IT" sz="1400"/>
          </a:p>
        </p:txBody>
      </p:sp>
      <p:sp>
        <p:nvSpPr>
          <p:cNvPr id="14" name="Oval 13">
            <a:extLst>
              <a:ext uri="{FF2B5EF4-FFF2-40B4-BE49-F238E27FC236}">
                <a16:creationId xmlns:a16="http://schemas.microsoft.com/office/drawing/2014/main" xmlns="" id="{F003ABC2-0D2A-42E5-9778-D9E8DBB547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5005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79878025-2CEF-4447-89B8-40CB460DF071}"/>
              </a:ext>
            </a:extLst>
          </p:cNvPr>
          <p:cNvPicPr>
            <a:picLocks noChangeAspect="1"/>
          </p:cNvPicPr>
          <p:nvPr/>
        </p:nvPicPr>
        <p:blipFill rotWithShape="1">
          <a:blip r:embed="rId2"/>
          <a:srcRect l="22022" r="30250" b="-2"/>
          <a:stretch/>
        </p:blipFill>
        <p:spPr>
          <a:xfrm>
            <a:off x="2930184" y="-2655"/>
            <a:ext cx="2996169" cy="3358597"/>
          </a:xfrm>
          <a:prstGeom prst="rect">
            <a:avLst/>
          </a:prstGeom>
        </p:spPr>
      </p:pic>
      <p:pic>
        <p:nvPicPr>
          <p:cNvPr id="6" name="Immagine 5">
            <a:extLst>
              <a:ext uri="{FF2B5EF4-FFF2-40B4-BE49-F238E27FC236}">
                <a16:creationId xmlns:a16="http://schemas.microsoft.com/office/drawing/2014/main" xmlns="" id="{7B8B35A6-6093-2948-A2E0-A108E09A3F8B}"/>
              </a:ext>
            </a:extLst>
          </p:cNvPr>
          <p:cNvPicPr>
            <a:picLocks noChangeAspect="1"/>
          </p:cNvPicPr>
          <p:nvPr/>
        </p:nvPicPr>
        <p:blipFill rotWithShape="1">
          <a:blip r:embed="rId3"/>
          <a:srcRect t="26189" r="2" b="10561"/>
          <a:stretch/>
        </p:blipFill>
        <p:spPr>
          <a:xfrm>
            <a:off x="20" y="3504904"/>
            <a:ext cx="5926333" cy="3353096"/>
          </a:xfrm>
          <a:prstGeom prst="rect">
            <a:avLst/>
          </a:prstGeom>
        </p:spPr>
      </p:pic>
      <p:sp>
        <p:nvSpPr>
          <p:cNvPr id="19" name="Rectangle 12">
            <a:extLst>
              <a:ext uri="{FF2B5EF4-FFF2-40B4-BE49-F238E27FC236}">
                <a16:creationId xmlns:a16="http://schemas.microsoft.com/office/drawing/2014/main" xmlns="" id="{11564CA4-59C9-4DAC-950E-61D1FA2787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7220" y="0"/>
            <a:ext cx="6104779" cy="6857999"/>
          </a:xfrm>
          <a:prstGeom prst="rect">
            <a:avLst/>
          </a:prstGeom>
          <a:blipFill dpi="0" rotWithShape="1">
            <a:blip r:embed="rId4">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400800" y="484632"/>
            <a:ext cx="5299586" cy="1609344"/>
          </a:xfrm>
          <a:ln>
            <a:noFill/>
          </a:ln>
        </p:spPr>
        <p:txBody>
          <a:bodyPr>
            <a:normAutofit/>
          </a:bodyPr>
          <a:lstStyle/>
          <a:p>
            <a:r>
              <a:rPr lang="it-IT" sz="2800">
                <a:highlight>
                  <a:srgbClr val="FFFF00"/>
                </a:highlight>
              </a:rPr>
              <a:t>IL DIRITTO DEL MINORE ALLE RELAZIONI SIGNIFICATIVE, OVVERO AD UNA FAMIGLIA: </a:t>
            </a:r>
            <a:br>
              <a:rPr lang="it-IT" sz="2800">
                <a:highlight>
                  <a:srgbClr val="FFFF00"/>
                </a:highlight>
              </a:rPr>
            </a:br>
            <a:r>
              <a:rPr lang="it-IT" sz="2800">
                <a:highlight>
                  <a:srgbClr val="FFFF00"/>
                </a:highlight>
              </a:rPr>
              <a:t>L.184/1983 MODIFICATA DALLA 149/2003</a:t>
            </a:r>
          </a:p>
        </p:txBody>
      </p:sp>
      <p:pic>
        <p:nvPicPr>
          <p:cNvPr id="5" name="Immagine 4">
            <a:extLst>
              <a:ext uri="{FF2B5EF4-FFF2-40B4-BE49-F238E27FC236}">
                <a16:creationId xmlns:a16="http://schemas.microsoft.com/office/drawing/2014/main" xmlns="" id="{C5151F5F-E786-5B42-9997-A8F675D61E6B}"/>
              </a:ext>
            </a:extLst>
          </p:cNvPr>
          <p:cNvPicPr>
            <a:picLocks noChangeAspect="1"/>
          </p:cNvPicPr>
          <p:nvPr/>
        </p:nvPicPr>
        <p:blipFill rotWithShape="1">
          <a:blip r:embed="rId5"/>
          <a:srcRect l="24120" r="12352" b="4"/>
          <a:stretch/>
        </p:blipFill>
        <p:spPr>
          <a:xfrm>
            <a:off x="20" y="10"/>
            <a:ext cx="2769297" cy="3355932"/>
          </a:xfrm>
          <a:prstGeom prst="rect">
            <a:avLst/>
          </a:prstGeom>
        </p:spPr>
      </p:pic>
      <p:grpSp>
        <p:nvGrpSpPr>
          <p:cNvPr id="20" name="Group 14">
            <a:extLst>
              <a:ext uri="{FF2B5EF4-FFF2-40B4-BE49-F238E27FC236}">
                <a16:creationId xmlns:a16="http://schemas.microsoft.com/office/drawing/2014/main" xmlns="" id="{E74380E0-C298-4F18-9189-C236E8B829D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xmlns="" id="{979684C7-75DC-42F1-850A-E9C49ECA739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xmlns="" id="{4130853F-4D98-4539-8461-9F202836756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8" name="Segnaposto contenuto 2">
            <a:extLst>
              <a:ext uri="{FF2B5EF4-FFF2-40B4-BE49-F238E27FC236}">
                <a16:creationId xmlns:a16="http://schemas.microsoft.com/office/drawing/2014/main" xmlns="" id="{16148096-A32C-4156-ACDD-C227AA3F058B}"/>
              </a:ext>
            </a:extLst>
          </p:cNvPr>
          <p:cNvGraphicFramePr>
            <a:graphicFrameLocks noGrp="1"/>
          </p:cNvGraphicFramePr>
          <p:nvPr>
            <p:ph idx="1"/>
            <p:extLst>
              <p:ext uri="{D42A27DB-BD31-4B8C-83A1-F6EECF244321}">
                <p14:modId xmlns:p14="http://schemas.microsoft.com/office/powerpoint/2010/main" val="184698340"/>
              </p:ext>
            </p:extLst>
          </p:nvPr>
        </p:nvGraphicFramePr>
        <p:xfrm>
          <a:off x="6400799" y="2121408"/>
          <a:ext cx="5299585" cy="40507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17177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5B057BAA-CAD8-42D7-8DDF-E2075435DA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66502" y="0"/>
            <a:ext cx="6125497"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400800" y="484632"/>
            <a:ext cx="5299586" cy="1609344"/>
          </a:xfrm>
          <a:ln>
            <a:noFill/>
          </a:ln>
        </p:spPr>
        <p:txBody>
          <a:bodyPr>
            <a:normAutofit/>
          </a:bodyPr>
          <a:lstStyle/>
          <a:p>
            <a:r>
              <a:rPr lang="it-IT" sz="4000"/>
              <a:t>RESPONABILITA’ GENITORIALE </a:t>
            </a:r>
          </a:p>
        </p:txBody>
      </p:sp>
      <p:pic>
        <p:nvPicPr>
          <p:cNvPr id="6" name="Immagine 5">
            <a:extLst>
              <a:ext uri="{FF2B5EF4-FFF2-40B4-BE49-F238E27FC236}">
                <a16:creationId xmlns:a16="http://schemas.microsoft.com/office/drawing/2014/main" xmlns="" id="{6C861030-E198-9948-958C-14DE2296CDD5}"/>
              </a:ext>
            </a:extLst>
          </p:cNvPr>
          <p:cNvPicPr>
            <a:picLocks noChangeAspect="1"/>
          </p:cNvPicPr>
          <p:nvPr/>
        </p:nvPicPr>
        <p:blipFill rotWithShape="1">
          <a:blip r:embed="rId3"/>
          <a:srcRect l="18588" r="14495" b="2"/>
          <a:stretch/>
        </p:blipFill>
        <p:spPr>
          <a:xfrm>
            <a:off x="633999" y="640080"/>
            <a:ext cx="4794199" cy="5588101"/>
          </a:xfrm>
          <a:prstGeom prst="rect">
            <a:avLst/>
          </a:prstGeom>
        </p:spPr>
      </p:pic>
      <p:sp>
        <p:nvSpPr>
          <p:cNvPr id="3" name="Segnaposto contenuto 2"/>
          <p:cNvSpPr>
            <a:spLocks noGrp="1"/>
          </p:cNvSpPr>
          <p:nvPr>
            <p:ph idx="1"/>
          </p:nvPr>
        </p:nvSpPr>
        <p:spPr>
          <a:xfrm>
            <a:off x="6400799" y="2121408"/>
            <a:ext cx="5299585" cy="4050792"/>
          </a:xfrm>
        </p:spPr>
        <p:txBody>
          <a:bodyPr>
            <a:normAutofit/>
          </a:bodyPr>
          <a:lstStyle/>
          <a:p>
            <a:r>
              <a:rPr lang="it-IT" sz="1000">
                <a:latin typeface="Abadi MT Condensed Light" panose="020B0306030101010103" pitchFamily="34" charset="77"/>
              </a:rPr>
              <a:t>Con la «</a:t>
            </a:r>
            <a:r>
              <a:rPr lang="it-IT" sz="1000" b="1">
                <a:latin typeface="Abadi MT Condensed Light" panose="020B0306030101010103" pitchFamily="34" charset="77"/>
              </a:rPr>
              <a:t>Riforma del diritto di famiglia</a:t>
            </a:r>
            <a:r>
              <a:rPr lang="it-IT" sz="1000">
                <a:latin typeface="Abadi MT Condensed Light" panose="020B0306030101010103" pitchFamily="34" charset="77"/>
              </a:rPr>
              <a:t>» (L.151/1975) la responsabilità genitoriale viene attribuita ad entrambi i genitori, sostituendo la patria potestà (del solo padre) con la podestà genitoriale (ad entrambi i genitori); </a:t>
            </a:r>
          </a:p>
          <a:p>
            <a:r>
              <a:rPr lang="it-IT" sz="1000">
                <a:latin typeface="Abadi MT Condensed Light" panose="020B0306030101010103" pitchFamily="34" charset="77"/>
              </a:rPr>
              <a:t> Il codice civile definisce i minori come soggetti aventi </a:t>
            </a:r>
            <a:r>
              <a:rPr lang="it-IT" sz="1000" b="1">
                <a:latin typeface="Abadi MT Condensed Light" panose="020B0306030101010103" pitchFamily="34" charset="77"/>
              </a:rPr>
              <a:t>capacità giuridica </a:t>
            </a:r>
            <a:r>
              <a:rPr lang="it-IT" sz="1000">
                <a:latin typeface="Abadi MT Condensed Light" panose="020B0306030101010103" pitchFamily="34" charset="77"/>
              </a:rPr>
              <a:t>(titolari di diritti e di doveri), ma </a:t>
            </a:r>
            <a:r>
              <a:rPr lang="it-IT" sz="1000" b="1">
                <a:latin typeface="Abadi MT Condensed Light" panose="020B0306030101010103" pitchFamily="34" charset="77"/>
              </a:rPr>
              <a:t>privi di capacità di agire </a:t>
            </a:r>
            <a:r>
              <a:rPr lang="it-IT" sz="1000">
                <a:latin typeface="Abadi MT Condensed Light" panose="020B0306030101010103" pitchFamily="34" charset="77"/>
              </a:rPr>
              <a:t>(compiere atti aventi valore giuridico: comprare una casa, votare etc.)che si ottiene al compimento del 18° anno di età. Per questo i </a:t>
            </a:r>
            <a:r>
              <a:rPr lang="it-IT" sz="1000" b="1">
                <a:latin typeface="Abadi MT Condensed Light" panose="020B0306030101010103" pitchFamily="34" charset="77"/>
              </a:rPr>
              <a:t>diritti e i doveri dei minori sono differenziati da quelli degli adulti </a:t>
            </a:r>
            <a:r>
              <a:rPr lang="it-IT" sz="1000">
                <a:latin typeface="Abadi MT Condensed Light" panose="020B0306030101010103" pitchFamily="34" charset="77"/>
              </a:rPr>
              <a:t>e sono definiti attraverso la relazione familiare. </a:t>
            </a:r>
          </a:p>
          <a:p>
            <a:r>
              <a:rPr lang="it-IT" sz="1000">
                <a:latin typeface="Abadi MT Condensed Light" panose="020B0306030101010103" pitchFamily="34" charset="77"/>
              </a:rPr>
              <a:t>Tiolo IX disciplina la responsabilità genitoriale e i diritti/doveri del figlio in funzione della preminenza del suo interesse; per tanto egli: - Deve essere mantenuto, assistito, educato, e deve mantenere i rapporti significativi con i parenti; dai dodici anni in poi, o con adeguata capacità di discernimento, ha diritto di essere ascoltato in tutte le questioni che lo riguardano. </a:t>
            </a:r>
          </a:p>
          <a:p>
            <a:r>
              <a:rPr lang="it-IT" sz="1000">
                <a:latin typeface="Abadi MT Condensed Light" panose="020B0306030101010103" pitchFamily="34" charset="77"/>
              </a:rPr>
              <a:t>La responsabilità genitoriale spetta ad entrambi i genitori(anche se fuori matrimonio) – Misure di tutela: decadenza della responsabilità genitoriale sui figli (art. 330); allontanamento del/dei genitori dal luogo di abitazione (art.333). - In caso di </a:t>
            </a:r>
            <a:r>
              <a:rPr lang="it-IT" sz="1000" b="1">
                <a:latin typeface="Abadi MT Condensed Light" panose="020B0306030101010103" pitchFamily="34" charset="77"/>
              </a:rPr>
              <a:t>separazione</a:t>
            </a:r>
            <a:r>
              <a:rPr lang="it-IT" sz="1000">
                <a:latin typeface="Abadi MT Condensed Light" panose="020B0306030101010103" pitchFamily="34" charset="77"/>
              </a:rPr>
              <a:t> dei genitori il figlio ha diritto di mantenere un rapporto equilibrato con entrambi i genitori (art. 337 ter): il giudice si adopera per garantire l’affido dei minori ad entrambi i genitori; in altri casi egli disciplina tempi e modi della presenza dei minori presso ciascun genitore, o limitare la sua presenza presso uno solo e definisce le funzioni inerenti la responsabilità genitoriale qualora le decisioni non vengano prese in </a:t>
            </a:r>
            <a:r>
              <a:rPr lang="it-IT" sz="1000" u="sng">
                <a:latin typeface="Abadi MT Condensed Light" panose="020B0306030101010103" pitchFamily="34" charset="77"/>
              </a:rPr>
              <a:t>comune accordo</a:t>
            </a:r>
            <a:r>
              <a:rPr lang="it-IT" sz="1000">
                <a:latin typeface="Abadi MT Condensed Light" panose="020B0306030101010103" pitchFamily="34" charset="77"/>
              </a:rPr>
              <a:t> tra i genitori. Per gli aspetti di ordine amministrativo, infine, il giudice segue il principio di proporzionalità del reddito dei genitori, in base al quale definire la corresponsione di un assegno periodico.</a:t>
            </a:r>
          </a:p>
        </p:txBody>
      </p:sp>
      <p:grpSp>
        <p:nvGrpSpPr>
          <p:cNvPr id="13" name="Group 12">
            <a:extLst>
              <a:ext uri="{FF2B5EF4-FFF2-40B4-BE49-F238E27FC236}">
                <a16:creationId xmlns:a16="http://schemas.microsoft.com/office/drawing/2014/main" xmlns="" id="{ECBD3C71-5915-4215-B435-9334BCE4BE4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xmlns="" id="{118961C7-3F52-4908-BA1D-EE6B50734D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xmlns="" id="{C640DAE0-FDB1-4C88-B414-A361A75EA2A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04516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FCA88C2-C73C-4062-A097-8FBCE3090B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83981C21-E132-4402-B31B-D725C1CE77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A685C77-4E84-486A-9AE5-F3635BE98E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1"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7044268" y="1465790"/>
            <a:ext cx="3860798" cy="3941345"/>
          </a:xfrm>
        </p:spPr>
        <p:txBody>
          <a:bodyPr>
            <a:normAutofit/>
          </a:bodyPr>
          <a:lstStyle/>
          <a:p>
            <a:r>
              <a:rPr lang="it-IT" sz="6000"/>
              <a:t>Differenze tra famiglie: ieri</a:t>
            </a:r>
          </a:p>
        </p:txBody>
      </p:sp>
      <p:sp>
        <p:nvSpPr>
          <p:cNvPr id="3" name="Segnaposto contenuto 2"/>
          <p:cNvSpPr>
            <a:spLocks noGrp="1"/>
          </p:cNvSpPr>
          <p:nvPr>
            <p:ph idx="1"/>
          </p:nvPr>
        </p:nvSpPr>
        <p:spPr>
          <a:xfrm>
            <a:off x="641602" y="1359090"/>
            <a:ext cx="5132665" cy="4048046"/>
          </a:xfrm>
        </p:spPr>
        <p:txBody>
          <a:bodyPr anchor="ctr">
            <a:normAutofit/>
          </a:bodyPr>
          <a:lstStyle/>
          <a:p>
            <a:r>
              <a:rPr lang="it-IT" sz="1300"/>
              <a:t>Fino a quando non è entrata in vigore la recente legge sulle Unioni Civili -</a:t>
            </a:r>
            <a:r>
              <a:rPr lang="it-IT" sz="1300" err="1"/>
              <a:t>ddl</a:t>
            </a:r>
            <a:r>
              <a:rPr lang="it-IT" sz="1300"/>
              <a:t> </a:t>
            </a:r>
            <a:r>
              <a:rPr lang="it-IT" sz="1300" err="1"/>
              <a:t>Cirinnà</a:t>
            </a:r>
            <a:r>
              <a:rPr lang="it-IT" sz="1300"/>
              <a:t>- (L.76/2016), in Italia mancava qualunque disciplina legislativa volta a garantire, su un piano di parità, molti dei diritti alle famiglie costituite da persone dello stesso sesso, invece riconosciuti alle famiglie eterosessuali, determinando una violazione del principio del preminente interesse del minore, della parità dei figli e il diritto del minore ad una famiglia. Prima della L.76/2016, la condizione delle famiglie </a:t>
            </a:r>
            <a:r>
              <a:rPr lang="it-IT" sz="1300" err="1"/>
              <a:t>same</a:t>
            </a:r>
            <a:r>
              <a:rPr lang="it-IT" sz="1300"/>
              <a:t> sex era la seguente: </a:t>
            </a:r>
          </a:p>
          <a:p>
            <a:r>
              <a:rPr lang="it-IT" sz="1300">
                <a:hlinkClick r:id="rId4"/>
              </a:rPr>
              <a:t>https://www.youtube.com/watch?v=lG_EmMRmJuA</a:t>
            </a:r>
            <a:endParaRPr lang="it-IT" sz="1300"/>
          </a:p>
          <a:p>
            <a:r>
              <a:rPr lang="it-IT" sz="1300"/>
              <a:t>Cos’è cambiato dopo la Legge sulle Unioni civili:</a:t>
            </a:r>
          </a:p>
          <a:p>
            <a:pPr marL="0" indent="0">
              <a:buNone/>
            </a:pPr>
            <a:r>
              <a:rPr lang="it-IT" sz="1300"/>
              <a:t>Scelta del cognome della coppia; le condizioni per unirsi; Riconoscimento della parola «coniuge»; Lo scioglimento (in caso di morte o volontà -3 mesi; 6 mesi per il matrimonio); Diritto di visita in carcere o in ospedale; Assegni familiari; Continuità abitativa; Diritto fare domanda alla graduatoria per le case popolari; Diritto di eredità/assegni di reversibilità </a:t>
            </a:r>
          </a:p>
          <a:p>
            <a:endParaRPr lang="it-IT" sz="1300"/>
          </a:p>
        </p:txBody>
      </p:sp>
      <p:sp>
        <p:nvSpPr>
          <p:cNvPr id="14" name="Rectangle 13">
            <a:extLst>
              <a:ext uri="{FF2B5EF4-FFF2-40B4-BE49-F238E27FC236}">
                <a16:creationId xmlns:a16="http://schemas.microsoft.com/office/drawing/2014/main" xmlns="" id="{E55C1C3E-5158-47F3-8FD9-14B22C3E6E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929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069848" y="484632"/>
            <a:ext cx="10058400" cy="1609344"/>
          </a:xfrm>
        </p:spPr>
        <p:txBody>
          <a:bodyPr>
            <a:normAutofit/>
          </a:bodyPr>
          <a:lstStyle/>
          <a:p>
            <a:r>
              <a:rPr lang="it-IT" dirty="0"/>
              <a:t>Indice </a:t>
            </a:r>
          </a:p>
        </p:txBody>
      </p:sp>
      <p:sp>
        <p:nvSpPr>
          <p:cNvPr id="20" name="Rectangle 19">
            <a:extLst>
              <a:ext uri="{FF2B5EF4-FFF2-40B4-BE49-F238E27FC236}">
                <a16:creationId xmlns:a16="http://schemas.microsoft.com/office/drawing/2014/main" xmlns="" id="{3FD711E9-7F79-40A9-8D9E-4AE293C154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xmlns="" id="{6F19EA39-5478-43E8-8C80-70285D1DF265}"/>
              </a:ext>
            </a:extLst>
          </p:cNvPr>
          <p:cNvGraphicFramePr>
            <a:graphicFrameLocks noGrp="1"/>
          </p:cNvGraphicFramePr>
          <p:nvPr>
            <p:ph idx="1"/>
            <p:extLst>
              <p:ext uri="{D42A27DB-BD31-4B8C-83A1-F6EECF244321}">
                <p14:modId xmlns:p14="http://schemas.microsoft.com/office/powerpoint/2010/main" val="3294302579"/>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7449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C4C5769-E723-4A1E-B4F6-F6BB27AE73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44" y="0"/>
            <a:ext cx="12188656"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xmlns="" id="{E878380D-0E99-4278-9939-702074B88F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44" y="0"/>
            <a:ext cx="46481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43466" y="643466"/>
            <a:ext cx="3682727" cy="5571067"/>
          </a:xfrm>
        </p:spPr>
        <p:txBody>
          <a:bodyPr>
            <a:normAutofit/>
          </a:bodyPr>
          <a:lstStyle/>
          <a:p>
            <a:pPr algn="r"/>
            <a:r>
              <a:rPr lang="it-IT" sz="4800">
                <a:solidFill>
                  <a:srgbClr val="FFFFFF"/>
                </a:solidFill>
              </a:rPr>
              <a:t>Casi di adozione </a:t>
            </a:r>
          </a:p>
        </p:txBody>
      </p:sp>
      <p:sp>
        <p:nvSpPr>
          <p:cNvPr id="12" name="Oval 11">
            <a:extLst>
              <a:ext uri="{FF2B5EF4-FFF2-40B4-BE49-F238E27FC236}">
                <a16:creationId xmlns:a16="http://schemas.microsoft.com/office/drawing/2014/main" xmlns="" id="{75A92D53-A461-451B-87E6-8746F6FCEF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 name="Segnaposto contenuto 2"/>
          <p:cNvSpPr>
            <a:spLocks noGrp="1"/>
          </p:cNvSpPr>
          <p:nvPr>
            <p:ph idx="1"/>
          </p:nvPr>
        </p:nvSpPr>
        <p:spPr>
          <a:xfrm>
            <a:off x="4932557" y="643465"/>
            <a:ext cx="6469168" cy="5586215"/>
          </a:xfrm>
        </p:spPr>
        <p:txBody>
          <a:bodyPr anchor="ctr">
            <a:normAutofit/>
          </a:bodyPr>
          <a:lstStyle/>
          <a:p>
            <a:r>
              <a:rPr lang="it-IT">
                <a:latin typeface="Abadi MT Condensed Light" panose="020B0306030101010103" pitchFamily="34" charset="77"/>
              </a:rPr>
              <a:t>Benché la L. 76/2016 che legittima le Unioni Civili delle famiglie </a:t>
            </a:r>
            <a:r>
              <a:rPr lang="it-IT" err="1">
                <a:latin typeface="Abadi MT Condensed Light" panose="020B0306030101010103" pitchFamily="34" charset="77"/>
              </a:rPr>
              <a:t>same</a:t>
            </a:r>
            <a:r>
              <a:rPr lang="it-IT">
                <a:latin typeface="Abadi MT Condensed Light" panose="020B0306030101010103" pitchFamily="34" charset="77"/>
              </a:rPr>
              <a:t> sex abbia parzialmente colmato il precedente vuoto legislativo, ancora non garantisce l’eguaglianza in termini di diritti alle famiglie e ai loro figli, poiché l’Unione civile </a:t>
            </a:r>
            <a:r>
              <a:rPr lang="it-IT" b="1">
                <a:latin typeface="Abadi MT Condensed Light" panose="020B0306030101010103" pitchFamily="34" charset="77"/>
              </a:rPr>
              <a:t>non è equiparabile al matrimonio</a:t>
            </a:r>
            <a:r>
              <a:rPr lang="it-IT">
                <a:latin typeface="Abadi MT Condensed Light" panose="020B0306030101010103" pitchFamily="34" charset="77"/>
              </a:rPr>
              <a:t>, riconosciuto solo alle coppie eterosessuali. </a:t>
            </a:r>
          </a:p>
          <a:p>
            <a:r>
              <a:rPr lang="it-IT">
                <a:latin typeface="Abadi MT Condensed Light" panose="020B0306030101010103" pitchFamily="34" charset="77"/>
              </a:rPr>
              <a:t>Ne consegue che tutti i diritti di cui godono i figli delle famiglie eterosessuali legate dal vincolo matrimoniale (o non, vedi art. 31) non sono analogamente riconosciuti ai figli delle famiglie legate dall’Unione civile; in particolare, rispetto al matrimonio, nel teso di legge 76/2016 </a:t>
            </a:r>
            <a:r>
              <a:rPr lang="it-IT" b="1">
                <a:latin typeface="Abadi MT Condensed Light" panose="020B0306030101010103" pitchFamily="34" charset="77"/>
              </a:rPr>
              <a:t>manca: La possibilità esplicita di chiedere l’adozione del figlio biologico del partner </a:t>
            </a:r>
            <a:r>
              <a:rPr lang="it-IT">
                <a:latin typeface="Abadi MT Condensed Light" panose="020B0306030101010103" pitchFamily="34" charset="77"/>
              </a:rPr>
              <a:t>(</a:t>
            </a:r>
            <a:r>
              <a:rPr lang="it-IT" err="1">
                <a:latin typeface="Abadi MT Condensed Light" panose="020B0306030101010103" pitchFamily="34" charset="77"/>
              </a:rPr>
              <a:t>Step</a:t>
            </a:r>
            <a:r>
              <a:rPr lang="it-IT">
                <a:latin typeface="Abadi MT Condensed Light" panose="020B0306030101010103" pitchFamily="34" charset="77"/>
              </a:rPr>
              <a:t> </a:t>
            </a:r>
            <a:r>
              <a:rPr lang="it-IT" err="1">
                <a:latin typeface="Abadi MT Condensed Light" panose="020B0306030101010103" pitchFamily="34" charset="77"/>
              </a:rPr>
              <a:t>child</a:t>
            </a:r>
            <a:r>
              <a:rPr lang="it-IT">
                <a:latin typeface="Abadi MT Condensed Light" panose="020B0306030101010103" pitchFamily="34" charset="77"/>
              </a:rPr>
              <a:t> </a:t>
            </a:r>
            <a:r>
              <a:rPr lang="it-IT" err="1">
                <a:latin typeface="Abadi MT Condensed Light" panose="020B0306030101010103" pitchFamily="34" charset="77"/>
              </a:rPr>
              <a:t>adoption</a:t>
            </a:r>
            <a:r>
              <a:rPr lang="it-IT">
                <a:latin typeface="Abadi MT Condensed Light" panose="020B0306030101010103" pitchFamily="34" charset="77"/>
              </a:rPr>
              <a:t>–“l’adozione del figliastro”) </a:t>
            </a:r>
          </a:p>
          <a:p>
            <a:r>
              <a:rPr lang="it-IT">
                <a:latin typeface="Abadi MT Condensed Light" panose="020B0306030101010103" pitchFamily="34" charset="77"/>
              </a:rPr>
              <a:t>PRINCIPI E DIRITTI VIOLATI A CARICO DEI MINORI: PARITA’ DEI FIGLI, INTERESSE PREMINENTE, DIRITTO DEL MINORE A UNA FAMIGLIA </a:t>
            </a:r>
          </a:p>
        </p:txBody>
      </p:sp>
      <p:sp>
        <p:nvSpPr>
          <p:cNvPr id="14" name="Oval 13">
            <a:extLst>
              <a:ext uri="{FF2B5EF4-FFF2-40B4-BE49-F238E27FC236}">
                <a16:creationId xmlns:a16="http://schemas.microsoft.com/office/drawing/2014/main" xmlns="" id="{F003ABC2-0D2A-42E5-9778-D9E8DBB547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88804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FCA88C2-C73C-4062-A097-8FBCE3090B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83981C21-E132-4402-B31B-D725C1CE77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A685C77-4E84-486A-9AE5-F3635BE98E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1"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7044268" y="1465790"/>
            <a:ext cx="3860798" cy="3941345"/>
          </a:xfrm>
        </p:spPr>
        <p:txBody>
          <a:bodyPr>
            <a:normAutofit/>
          </a:bodyPr>
          <a:lstStyle/>
          <a:p>
            <a:r>
              <a:rPr lang="it-IT" sz="5100"/>
              <a:t>minori e famiglie omogenitoriali </a:t>
            </a:r>
          </a:p>
        </p:txBody>
      </p:sp>
      <p:sp>
        <p:nvSpPr>
          <p:cNvPr id="3" name="Segnaposto contenuto 2"/>
          <p:cNvSpPr>
            <a:spLocks noGrp="1"/>
          </p:cNvSpPr>
          <p:nvPr>
            <p:ph idx="1"/>
          </p:nvPr>
        </p:nvSpPr>
        <p:spPr>
          <a:xfrm>
            <a:off x="641602" y="1359090"/>
            <a:ext cx="5132665" cy="4048046"/>
          </a:xfrm>
        </p:spPr>
        <p:txBody>
          <a:bodyPr anchor="ctr">
            <a:normAutofit/>
          </a:bodyPr>
          <a:lstStyle/>
          <a:p>
            <a:r>
              <a:rPr lang="it-IT" sz="1700"/>
              <a:t>Tutti i minori hanno ugualmente diritto a una famiglia a prescindere dalle condizioni con cui sono venuti al mondo (</a:t>
            </a:r>
            <a:r>
              <a:rPr lang="it-IT" sz="1700" err="1"/>
              <a:t>Cost</a:t>
            </a:r>
            <a:r>
              <a:rPr lang="it-IT" sz="1700"/>
              <a:t>. art 30-anche se fuori dal </a:t>
            </a:r>
            <a:r>
              <a:rPr lang="it-IT" sz="1700" err="1"/>
              <a:t>matrimonio;Cost.art</a:t>
            </a:r>
            <a:r>
              <a:rPr lang="it-IT" sz="1700"/>
              <a:t> 2 e 3;184/1983). </a:t>
            </a:r>
          </a:p>
          <a:p>
            <a:r>
              <a:rPr lang="it-IT" sz="1700"/>
              <a:t>Tuttavia i minori che vivono e crescono nelle famiglie </a:t>
            </a:r>
            <a:r>
              <a:rPr lang="it-IT" sz="1700" err="1"/>
              <a:t>omogenitoriali</a:t>
            </a:r>
            <a:r>
              <a:rPr lang="it-IT" sz="1700"/>
              <a:t> dal punto di vista giuridico possono mantenere solo il rapporto «giuridico» col proprio genitore biologico, in quanto </a:t>
            </a:r>
            <a:r>
              <a:rPr lang="it-IT" sz="1700" b="1"/>
              <a:t>il rapporto col partner </a:t>
            </a:r>
            <a:r>
              <a:rPr lang="it-IT" sz="1700"/>
              <a:t>del proprio genitore, </a:t>
            </a:r>
            <a:r>
              <a:rPr lang="it-IT" sz="1700" b="1"/>
              <a:t>o genitore non biologico</a:t>
            </a:r>
            <a:r>
              <a:rPr lang="it-IT" sz="1700"/>
              <a:t> viene ignorato, quindi, negato, nonostante egli sia, per il suo sviluppo psicofisico fondamentale perché è una persona significativa per il minore e su cui sa di </a:t>
            </a:r>
            <a:r>
              <a:rPr lang="it-IT" sz="1700" err="1"/>
              <a:t>potercontare</a:t>
            </a:r>
            <a:r>
              <a:rPr lang="it-IT" sz="1700"/>
              <a:t> </a:t>
            </a:r>
          </a:p>
          <a:p>
            <a:r>
              <a:rPr lang="it-IT" sz="1700"/>
              <a:t>Lede l’INTERESSE PREMINENTE del minore</a:t>
            </a:r>
          </a:p>
        </p:txBody>
      </p:sp>
      <p:sp>
        <p:nvSpPr>
          <p:cNvPr id="14" name="Rectangle 13">
            <a:extLst>
              <a:ext uri="{FF2B5EF4-FFF2-40B4-BE49-F238E27FC236}">
                <a16:creationId xmlns:a16="http://schemas.microsoft.com/office/drawing/2014/main" xmlns="" id="{E55C1C3E-5158-47F3-8FD9-14B22C3E6E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144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069848" y="484632"/>
            <a:ext cx="10058400" cy="1609344"/>
          </a:xfrm>
        </p:spPr>
        <p:txBody>
          <a:bodyPr>
            <a:normAutofit/>
          </a:bodyPr>
          <a:lstStyle/>
          <a:p>
            <a:r>
              <a:rPr lang="it-IT"/>
              <a:t>Diritti dei minori –a rischio- in famiglie omogenitoriali </a:t>
            </a:r>
            <a:endParaRPr lang="it-IT" dirty="0"/>
          </a:p>
        </p:txBody>
      </p:sp>
      <p:sp>
        <p:nvSpPr>
          <p:cNvPr id="10" name="Rectangle 9">
            <a:extLst>
              <a:ext uri="{FF2B5EF4-FFF2-40B4-BE49-F238E27FC236}">
                <a16:creationId xmlns:a16="http://schemas.microsoft.com/office/drawing/2014/main" xmlns="" id="{3FD711E9-7F79-40A9-8D9E-4AE293C154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xmlns="" id="{B82B1836-2ED0-43A2-9CFB-219DB68D4368}"/>
              </a:ext>
            </a:extLst>
          </p:cNvPr>
          <p:cNvGraphicFramePr>
            <a:graphicFrameLocks noGrp="1"/>
          </p:cNvGraphicFramePr>
          <p:nvPr>
            <p:ph idx="1"/>
            <p:extLst>
              <p:ext uri="{D42A27DB-BD31-4B8C-83A1-F6EECF244321}">
                <p14:modId xmlns:p14="http://schemas.microsoft.com/office/powerpoint/2010/main" val="2414451524"/>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0138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A4B0696-68E2-40ED-B597-4B87387544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xmlns="" id="{A19EF1B4-0F49-44D2-AE21-263819BFBC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38656" y="0"/>
            <a:ext cx="4653776" cy="6858000"/>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2082119" y="643466"/>
            <a:ext cx="3348017" cy="5571067"/>
          </a:xfrm>
        </p:spPr>
        <p:txBody>
          <a:bodyPr>
            <a:normAutofit/>
          </a:bodyPr>
          <a:lstStyle/>
          <a:p>
            <a:r>
              <a:rPr lang="it-IT" sz="4800">
                <a:solidFill>
                  <a:schemeClr val="tx1"/>
                </a:solidFill>
              </a:rPr>
              <a:t>Sentenza storica </a:t>
            </a:r>
          </a:p>
        </p:txBody>
      </p:sp>
      <p:sp>
        <p:nvSpPr>
          <p:cNvPr id="3" name="Segnaposto contenuto 2"/>
          <p:cNvSpPr>
            <a:spLocks noGrp="1"/>
          </p:cNvSpPr>
          <p:nvPr>
            <p:ph idx="1"/>
          </p:nvPr>
        </p:nvSpPr>
        <p:spPr>
          <a:xfrm>
            <a:off x="6772315" y="643467"/>
            <a:ext cx="4534781" cy="5571066"/>
          </a:xfrm>
        </p:spPr>
        <p:txBody>
          <a:bodyPr anchor="ctr">
            <a:normAutofit/>
          </a:bodyPr>
          <a:lstStyle/>
          <a:p>
            <a:r>
              <a:rPr lang="it-IT" sz="1500">
                <a:highlight>
                  <a:srgbClr val="FFFF00"/>
                </a:highlight>
              </a:rPr>
              <a:t>La costituzione familiare non è garanzia del funzionamento genitoriale, che dipende dalle dinamiche in essa implicate, dalla capacità di fornire ai bambini il senso di appartenenza, protezione e sicurezza. </a:t>
            </a:r>
          </a:p>
          <a:p>
            <a:r>
              <a:rPr lang="it-IT" sz="1500"/>
              <a:t>Allo stato dell’arte l’interesse preminente del minore nelle famiglie omogenitoriale è garantito solo attraverso </a:t>
            </a:r>
            <a:r>
              <a:rPr lang="it-IT" sz="1500" b="1"/>
              <a:t>un’interpretazione della costituzione scevra  da pregiudizi omofobici </a:t>
            </a:r>
            <a:r>
              <a:rPr lang="it-IT" sz="1500"/>
              <a:t>e orientata dal riconoscimento dei diritti inalienabili e fondamentali di ciascuna soggettività e dalla volontà che i vuoti legislativi non ledano le minoranze. </a:t>
            </a:r>
          </a:p>
          <a:p>
            <a:r>
              <a:rPr lang="it-IT" sz="1500"/>
              <a:t>Sentenza n. 299/2014: nell’interesse preminente del minore, giudice minorile e il «Tribunale, quale organo superiore di tutela del benessere psicofisico dei bambini, non può e non deve aderire stigmatizzando una genitorialità ‘diversa’, ma parimenti sana e meritevole di essere riconosciuta in quanto tale». *Primo caso storico in Italia che riconosce ad un genitore non biologico di una famiglia omogenitoriale la relazione giuridica con suo figlio.</a:t>
            </a:r>
          </a:p>
        </p:txBody>
      </p:sp>
    </p:spTree>
    <p:extLst>
      <p:ext uri="{BB962C8B-B14F-4D97-AF65-F5344CB8AC3E}">
        <p14:creationId xmlns:p14="http://schemas.microsoft.com/office/powerpoint/2010/main" val="2468706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720DB99-7745-4E75-9D96-AAB6D55C5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xmlns="" id="{D68803C4-E159-4360-B7BB-74205C8F78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xmlns="" id="{504B0465-3B07-49BF-BEA7-D814762462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69848" y="484632"/>
            <a:ext cx="10058400" cy="1609344"/>
          </a:xfrm>
        </p:spPr>
        <p:txBody>
          <a:bodyPr>
            <a:normAutofit/>
          </a:bodyPr>
          <a:lstStyle/>
          <a:p>
            <a:r>
              <a:rPr lang="it-IT" dirty="0" smtClean="0"/>
              <a:t>Fonti bibliografiche</a:t>
            </a:r>
            <a:endParaRPr lang="it-IT" dirty="0"/>
          </a:p>
        </p:txBody>
      </p:sp>
      <p:sp>
        <p:nvSpPr>
          <p:cNvPr id="3" name="Segnaposto contenuto 2"/>
          <p:cNvSpPr>
            <a:spLocks noGrp="1"/>
          </p:cNvSpPr>
          <p:nvPr>
            <p:ph idx="1"/>
          </p:nvPr>
        </p:nvSpPr>
        <p:spPr>
          <a:xfrm>
            <a:off x="1069848" y="2320412"/>
            <a:ext cx="10058400" cy="3851787"/>
          </a:xfrm>
        </p:spPr>
        <p:txBody>
          <a:bodyPr>
            <a:normAutofit/>
          </a:bodyPr>
          <a:lstStyle/>
          <a:p>
            <a:pPr marL="0" indent="0">
              <a:buNone/>
            </a:pPr>
            <a:endParaRPr lang="it-IT" dirty="0"/>
          </a:p>
          <a:p>
            <a:r>
              <a:rPr lang="it-IT" dirty="0"/>
              <a:t>Guglielmi S., I diritti dei minori nell’ordinamento giuridico italiano, in (a cura di) </a:t>
            </a:r>
            <a:r>
              <a:rPr lang="it-IT" dirty="0" err="1"/>
              <a:t>BastianoniP</a:t>
            </a:r>
            <a:r>
              <a:rPr lang="it-IT" dirty="0"/>
              <a:t>., </a:t>
            </a:r>
            <a:r>
              <a:rPr lang="it-IT" dirty="0" err="1"/>
              <a:t>Pedrocco</a:t>
            </a:r>
            <a:r>
              <a:rPr lang="it-IT" dirty="0"/>
              <a:t> </a:t>
            </a:r>
            <a:r>
              <a:rPr lang="it-IT" dirty="0" err="1"/>
              <a:t>Biancardi</a:t>
            </a:r>
            <a:r>
              <a:rPr lang="it-IT" dirty="0"/>
              <a:t> M. T., (2016), Diritti dei minori: percorsi di tutela e </a:t>
            </a:r>
            <a:r>
              <a:rPr lang="it-IT" dirty="0" smtClean="0"/>
              <a:t>protezione, pp. 45-67</a:t>
            </a:r>
            <a:endParaRPr lang="it-IT" dirty="0"/>
          </a:p>
          <a:p>
            <a:r>
              <a:rPr lang="it-IT" dirty="0" smtClean="0"/>
              <a:t>Guglielmi </a:t>
            </a:r>
            <a:r>
              <a:rPr lang="it-IT" dirty="0" err="1" smtClean="0"/>
              <a:t>S.,I</a:t>
            </a:r>
            <a:r>
              <a:rPr lang="it-IT" dirty="0" smtClean="0"/>
              <a:t> </a:t>
            </a:r>
            <a:r>
              <a:rPr lang="it-IT" dirty="0"/>
              <a:t>diritti negati ai minori nelle famiglie </a:t>
            </a:r>
            <a:r>
              <a:rPr lang="it-IT" dirty="0" err="1"/>
              <a:t>omogenitoriali</a:t>
            </a:r>
            <a:r>
              <a:rPr lang="it-IT" dirty="0"/>
              <a:t>, in (a cura di) </a:t>
            </a:r>
            <a:r>
              <a:rPr lang="it-IT" dirty="0" err="1"/>
              <a:t>BastianoniP</a:t>
            </a:r>
            <a:r>
              <a:rPr lang="it-IT" dirty="0"/>
              <a:t>., </a:t>
            </a:r>
            <a:r>
              <a:rPr lang="it-IT" dirty="0" err="1"/>
              <a:t>PedroccoBiancardi</a:t>
            </a:r>
            <a:r>
              <a:rPr lang="it-IT" dirty="0"/>
              <a:t> M. T., (2016), Diritti dei minori: percorsi di tutela e </a:t>
            </a:r>
            <a:r>
              <a:rPr lang="it-IT" dirty="0" smtClean="0"/>
              <a:t>protezione, pp. 99-119</a:t>
            </a:r>
            <a:endParaRPr lang="it-IT" dirty="0"/>
          </a:p>
          <a:p>
            <a:pPr marL="0" indent="0">
              <a:buNone/>
            </a:pPr>
            <a:endParaRPr lang="it-IT" dirty="0"/>
          </a:p>
        </p:txBody>
      </p:sp>
    </p:spTree>
    <p:extLst>
      <p:ext uri="{BB962C8B-B14F-4D97-AF65-F5344CB8AC3E}">
        <p14:creationId xmlns:p14="http://schemas.microsoft.com/office/powerpoint/2010/main" val="230488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sitografia</a:t>
            </a:r>
            <a:endParaRPr lang="it-IT" dirty="0"/>
          </a:p>
        </p:txBody>
      </p:sp>
      <p:sp>
        <p:nvSpPr>
          <p:cNvPr id="3" name="Segnaposto contenuto 2"/>
          <p:cNvSpPr>
            <a:spLocks noGrp="1"/>
          </p:cNvSpPr>
          <p:nvPr>
            <p:ph idx="1"/>
          </p:nvPr>
        </p:nvSpPr>
        <p:spPr>
          <a:xfrm>
            <a:off x="1069848" y="2121408"/>
            <a:ext cx="10058400" cy="3134333"/>
          </a:xfrm>
        </p:spPr>
        <p:txBody>
          <a:bodyPr/>
          <a:lstStyle/>
          <a:p>
            <a:endParaRPr lang="it-IT" dirty="0" smtClean="0"/>
          </a:p>
          <a:p>
            <a:endParaRPr lang="it-IT" dirty="0"/>
          </a:p>
        </p:txBody>
      </p:sp>
      <p:sp>
        <p:nvSpPr>
          <p:cNvPr id="4" name="Rectangle 1"/>
          <p:cNvSpPr>
            <a:spLocks noChangeArrowheads="1"/>
          </p:cNvSpPr>
          <p:nvPr/>
        </p:nvSpPr>
        <p:spPr bwMode="auto">
          <a:xfrm>
            <a:off x="914400" y="1956269"/>
            <a:ext cx="1021384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4"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cap="none" normalizeH="0" baseline="0" dirty="0" smtClean="0">
                <a:ln>
                  <a:noFill/>
                </a:ln>
                <a:solidFill>
                  <a:schemeClr val="tx1"/>
                </a:solidFill>
                <a:effectLst/>
                <a:latin typeface="Arial" panose="020B0604020202020204" pitchFamily="34" charset="0"/>
              </a:rPr>
              <a:t>SITI ISTITUZIONALI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Arial" panose="020B0604020202020204" pitchFamily="34" charset="0"/>
              </a:rPr>
              <a:t>Comitato ONU per i diritti dell’infanzia e dell’adolescenza</a:t>
            </a:r>
            <a:br>
              <a:rPr kumimoji="0" lang="it-IT" altLang="it-IT" sz="1100" b="0" i="0" u="none" strike="noStrike" cap="none" normalizeH="0" baseline="0" dirty="0" smtClean="0">
                <a:ln>
                  <a:noFill/>
                </a:ln>
                <a:solidFill>
                  <a:schemeClr val="tx1"/>
                </a:solidFill>
                <a:effectLst/>
                <a:latin typeface="Arial" panose="020B0604020202020204" pitchFamily="34" charset="0"/>
              </a:rPr>
            </a:br>
            <a:r>
              <a:rPr kumimoji="0" lang="it-IT" altLang="it-IT" sz="1100" b="0" i="0" u="none" strike="noStrike" cap="none" normalizeH="0" baseline="0" dirty="0" err="1" smtClean="0">
                <a:ln>
                  <a:noFill/>
                </a:ln>
                <a:solidFill>
                  <a:schemeClr val="tx1"/>
                </a:solidFill>
                <a:effectLst/>
                <a:latin typeface="Arial" panose="020B0604020202020204" pitchFamily="34" charset="0"/>
                <a:hlinkClick r:id="rId2"/>
              </a:rPr>
              <a:t>www.ohchr.org</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Arial" panose="020B0604020202020204" pitchFamily="34" charset="0"/>
              </a:rPr>
              <a:t>Consiglio d’Europa</a:t>
            </a:r>
            <a:br>
              <a:rPr kumimoji="0" lang="it-IT" altLang="it-IT" sz="1100" b="0" i="0" u="none" strike="noStrike" cap="none" normalizeH="0" baseline="0" dirty="0" smtClean="0">
                <a:ln>
                  <a:noFill/>
                </a:ln>
                <a:solidFill>
                  <a:schemeClr val="tx1"/>
                </a:solidFill>
                <a:effectLst/>
                <a:latin typeface="Arial" panose="020B0604020202020204" pitchFamily="34" charset="0"/>
              </a:rPr>
            </a:br>
            <a:r>
              <a:rPr kumimoji="0" lang="it-IT" altLang="it-IT" sz="1100" b="0" i="0" u="none" strike="noStrike" cap="none" normalizeH="0" baseline="0" dirty="0" err="1" smtClean="0">
                <a:ln>
                  <a:noFill/>
                </a:ln>
                <a:solidFill>
                  <a:schemeClr val="tx1"/>
                </a:solidFill>
                <a:effectLst/>
                <a:latin typeface="Arial" panose="020B0604020202020204" pitchFamily="34" charset="0"/>
                <a:hlinkClick r:id="rId3"/>
              </a:rPr>
              <a:t>www.coe.int</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Arial" panose="020B0604020202020204" pitchFamily="34" charset="0"/>
              </a:rPr>
              <a:t>Corte Europea dei Diritti Umani</a:t>
            </a:r>
            <a:br>
              <a:rPr kumimoji="0" lang="it-IT" altLang="it-IT" sz="1100" b="0" i="0" u="none" strike="noStrike" cap="none" normalizeH="0" baseline="0" dirty="0" smtClean="0">
                <a:ln>
                  <a:noFill/>
                </a:ln>
                <a:solidFill>
                  <a:schemeClr val="tx1"/>
                </a:solidFill>
                <a:effectLst/>
                <a:latin typeface="Arial" panose="020B0604020202020204" pitchFamily="34" charset="0"/>
              </a:rPr>
            </a:br>
            <a:r>
              <a:rPr kumimoji="0" lang="it-IT" altLang="it-IT" sz="1100" b="0" i="0" u="none" strike="noStrike" cap="none" normalizeH="0" baseline="0" dirty="0" err="1" smtClean="0">
                <a:ln>
                  <a:noFill/>
                </a:ln>
                <a:solidFill>
                  <a:schemeClr val="tx1"/>
                </a:solidFill>
                <a:effectLst/>
                <a:latin typeface="Arial" panose="020B0604020202020204" pitchFamily="34" charset="0"/>
                <a:hlinkClick r:id="rId4"/>
              </a:rPr>
              <a:t>www.echr.coe.int</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Arial" panose="020B0604020202020204" pitchFamily="34" charset="0"/>
              </a:rPr>
              <a:t>Commissione parlamentare per l’Infanzia</a:t>
            </a:r>
            <a:br>
              <a:rPr kumimoji="0" lang="it-IT" altLang="it-IT" sz="1100" b="0" i="0" u="none" strike="noStrike" cap="none" normalizeH="0" baseline="0" dirty="0" smtClean="0">
                <a:ln>
                  <a:noFill/>
                </a:ln>
                <a:solidFill>
                  <a:schemeClr val="tx1"/>
                </a:solidFill>
                <a:effectLst/>
                <a:latin typeface="Arial" panose="020B0604020202020204" pitchFamily="34" charset="0"/>
              </a:rPr>
            </a:br>
            <a:r>
              <a:rPr kumimoji="0" lang="it-IT" altLang="it-IT" sz="1100" b="0" i="0" u="none" strike="noStrike" cap="none" normalizeH="0" baseline="0" dirty="0" err="1" smtClean="0">
                <a:ln>
                  <a:noFill/>
                </a:ln>
                <a:solidFill>
                  <a:schemeClr val="tx1"/>
                </a:solidFill>
                <a:effectLst/>
                <a:latin typeface="Arial" panose="020B0604020202020204" pitchFamily="34" charset="0"/>
                <a:hlinkClick r:id="rId5"/>
              </a:rPr>
              <a:t>www.camera.it</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err="1" smtClean="0">
                <a:ln>
                  <a:noFill/>
                </a:ln>
                <a:solidFill>
                  <a:schemeClr val="tx1"/>
                </a:solidFill>
                <a:effectLst/>
                <a:latin typeface="Arial" panose="020B0604020202020204" pitchFamily="34" charset="0"/>
              </a:rPr>
              <a:t>CIDU</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Arial" panose="020B0604020202020204" pitchFamily="34" charset="0"/>
              </a:rPr>
              <a:t>Centro Nazionale di Documentazione e Analisi per l’infanzia e l’adolescenza</a:t>
            </a:r>
            <a:br>
              <a:rPr kumimoji="0" lang="it-IT" altLang="it-IT" sz="1100" b="0" i="0" u="none" strike="noStrike" cap="none" normalizeH="0" baseline="0" dirty="0" smtClean="0">
                <a:ln>
                  <a:noFill/>
                </a:ln>
                <a:solidFill>
                  <a:schemeClr val="tx1"/>
                </a:solidFill>
                <a:effectLst/>
                <a:latin typeface="Arial" panose="020B0604020202020204" pitchFamily="34" charset="0"/>
              </a:rPr>
            </a:br>
            <a:r>
              <a:rPr kumimoji="0" lang="it-IT" altLang="it-IT" sz="1100" b="0" i="0" u="none" strike="noStrike" cap="none" normalizeH="0" baseline="0" dirty="0" err="1" smtClean="0">
                <a:ln>
                  <a:noFill/>
                </a:ln>
                <a:solidFill>
                  <a:schemeClr val="tx1"/>
                </a:solidFill>
                <a:effectLst/>
                <a:latin typeface="Arial" panose="020B0604020202020204" pitchFamily="34" charset="0"/>
                <a:hlinkClick r:id="rId6"/>
              </a:rPr>
              <a:t>www.minori.it</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pPr>
            <a:r>
              <a:rPr lang="it-IT" altLang="it-IT" sz="1100" dirty="0">
                <a:latin typeface="Arial" panose="020B0604020202020204" pitchFamily="34" charset="0"/>
              </a:rPr>
              <a:t>Pubblico Tutore dei Minori - Garante dei </a:t>
            </a:r>
            <a:r>
              <a:rPr lang="it-IT" altLang="it-IT" sz="1100" dirty="0" err="1">
                <a:latin typeface="Arial" panose="020B0604020202020204" pitchFamily="34" charset="0"/>
              </a:rPr>
              <a:t>dirittti</a:t>
            </a:r>
            <a:r>
              <a:rPr lang="it-IT" altLang="it-IT" sz="1100" dirty="0">
                <a:latin typeface="Arial" panose="020B0604020202020204" pitchFamily="34" charset="0"/>
              </a:rPr>
              <a:t> dell’infanzia e dell’adolescenza della Regione Veneto</a:t>
            </a:r>
            <a:br>
              <a:rPr lang="it-IT" altLang="it-IT" sz="1100" dirty="0">
                <a:latin typeface="Arial" panose="020B0604020202020204" pitchFamily="34" charset="0"/>
              </a:rPr>
            </a:br>
            <a:r>
              <a:rPr lang="it-IT" altLang="it-IT" sz="1100" dirty="0" err="1">
                <a:latin typeface="Arial" panose="020B0604020202020204" pitchFamily="34" charset="0"/>
                <a:hlinkClick r:id="rId7"/>
              </a:rPr>
              <a:t>www.tutoreminori.regione.veneto.it</a:t>
            </a:r>
            <a:endParaRPr lang="it-IT" altLang="it-IT" sz="11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Arial" panose="020B0604020202020204" pitchFamily="34" charset="0"/>
              </a:rPr>
              <a:t>Commissione per le Adozioni Internazionali (CAI)</a:t>
            </a:r>
            <a:br>
              <a:rPr kumimoji="0" lang="it-IT" altLang="it-IT" sz="1100" b="0" i="0" u="none" strike="noStrike" cap="none" normalizeH="0" baseline="0" dirty="0" smtClean="0">
                <a:ln>
                  <a:noFill/>
                </a:ln>
                <a:solidFill>
                  <a:schemeClr val="tx1"/>
                </a:solidFill>
                <a:effectLst/>
                <a:latin typeface="Arial" panose="020B0604020202020204" pitchFamily="34" charset="0"/>
              </a:rPr>
            </a:br>
            <a:r>
              <a:rPr kumimoji="0" lang="it-IT" altLang="it-IT" sz="1100" b="0" i="0" u="none" strike="noStrike" cap="none" normalizeH="0" baseline="0" dirty="0" err="1" smtClean="0">
                <a:ln>
                  <a:noFill/>
                </a:ln>
                <a:solidFill>
                  <a:schemeClr val="tx1"/>
                </a:solidFill>
                <a:effectLst/>
                <a:latin typeface="Arial" panose="020B0604020202020204" pitchFamily="34" charset="0"/>
                <a:hlinkClick r:id="rId8"/>
              </a:rPr>
              <a:t>www.commissioneadozioni.it</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Arial" panose="020B0604020202020204" pitchFamily="34" charset="0"/>
              </a:rPr>
              <a:t>Presidenza del Consiglio - Dipartimento per le Politiche per la Famiglia</a:t>
            </a:r>
            <a:br>
              <a:rPr kumimoji="0" lang="it-IT" altLang="it-IT" sz="1100" b="0" i="0" u="none" strike="noStrike" cap="none" normalizeH="0" baseline="0" dirty="0" smtClean="0">
                <a:ln>
                  <a:noFill/>
                </a:ln>
                <a:solidFill>
                  <a:schemeClr val="tx1"/>
                </a:solidFill>
                <a:effectLst/>
                <a:latin typeface="Arial" panose="020B0604020202020204" pitchFamily="34" charset="0"/>
              </a:rPr>
            </a:br>
            <a:r>
              <a:rPr kumimoji="0" lang="it-IT" altLang="it-IT" sz="1100" b="0" i="0" u="none" strike="noStrike" cap="none" normalizeH="0" baseline="0" dirty="0" err="1" smtClean="0">
                <a:ln>
                  <a:noFill/>
                </a:ln>
                <a:solidFill>
                  <a:schemeClr val="tx1"/>
                </a:solidFill>
                <a:effectLst/>
                <a:latin typeface="Arial" panose="020B0604020202020204" pitchFamily="34" charset="0"/>
                <a:hlinkClick r:id="rId9"/>
              </a:rPr>
              <a:t>www.politichefamiglia.it</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Arial" panose="020B0604020202020204" pitchFamily="34" charset="0"/>
              </a:rPr>
              <a:t>Presidenza del Consiglio - Dipartimento per le Pari Opportunità</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Arial" panose="020B0604020202020204" pitchFamily="34" charset="0"/>
              </a:rPr>
              <a:t>Ministero dell’istruzione, dell’Università e della Ricerca</a:t>
            </a:r>
            <a:br>
              <a:rPr kumimoji="0" lang="it-IT" altLang="it-IT" sz="1100" b="0" i="0" u="none" strike="noStrike" cap="none" normalizeH="0" baseline="0" dirty="0" smtClean="0">
                <a:ln>
                  <a:noFill/>
                </a:ln>
                <a:solidFill>
                  <a:schemeClr val="tx1"/>
                </a:solidFill>
                <a:effectLst/>
                <a:latin typeface="Arial" panose="020B0604020202020204" pitchFamily="34" charset="0"/>
              </a:rPr>
            </a:br>
            <a:r>
              <a:rPr kumimoji="0" lang="it-IT" altLang="it-IT" sz="1100" b="0" i="0" u="none" strike="noStrike" cap="none" normalizeH="0" baseline="0" dirty="0" err="1" smtClean="0">
                <a:ln>
                  <a:noFill/>
                </a:ln>
                <a:solidFill>
                  <a:schemeClr val="tx1"/>
                </a:solidFill>
                <a:effectLst/>
                <a:latin typeface="Arial" panose="020B0604020202020204" pitchFamily="34" charset="0"/>
                <a:hlinkClick r:id="rId10"/>
              </a:rPr>
              <a:t>www.pubblica.istruzione.it</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Arial" panose="020B0604020202020204" pitchFamily="34" charset="0"/>
              </a:rPr>
              <a:t>Ministero del Lavoro, della Salute e delle Politiche Sociali</a:t>
            </a:r>
            <a:br>
              <a:rPr kumimoji="0" lang="it-IT" altLang="it-IT" sz="1100" b="0" i="0" u="none" strike="noStrike" cap="none" normalizeH="0" baseline="0" dirty="0" smtClean="0">
                <a:ln>
                  <a:noFill/>
                </a:ln>
                <a:solidFill>
                  <a:schemeClr val="tx1"/>
                </a:solidFill>
                <a:effectLst/>
                <a:latin typeface="Arial" panose="020B0604020202020204" pitchFamily="34" charset="0"/>
              </a:rPr>
            </a:br>
            <a:r>
              <a:rPr kumimoji="0" lang="it-IT" altLang="it-IT" sz="1100" b="0" i="0" u="none" strike="noStrike" cap="none" normalizeH="0" baseline="0" dirty="0" err="1" smtClean="0">
                <a:ln>
                  <a:noFill/>
                </a:ln>
                <a:solidFill>
                  <a:schemeClr val="tx1"/>
                </a:solidFill>
                <a:effectLst/>
                <a:latin typeface="Arial" panose="020B0604020202020204" pitchFamily="34" charset="0"/>
                <a:hlinkClick r:id="rId11"/>
              </a:rPr>
              <a:t>www.solidarietasociale.gov.it</a:t>
            </a:r>
            <a:r>
              <a:rPr kumimoji="0" lang="it-IT" altLang="it-IT" sz="1100" b="0" i="0" u="none" strike="noStrike" cap="none" normalizeH="0" baseline="0" dirty="0" smtClean="0">
                <a:ln>
                  <a:noFill/>
                </a:ln>
                <a:solidFill>
                  <a:schemeClr val="tx1"/>
                </a:solidFill>
                <a:effectLst/>
                <a:latin typeface="Arial" panose="020B0604020202020204" pitchFamily="34" charset="0"/>
                <a:hlinkClick r:id="rId11"/>
              </a:rPr>
              <a:t>/</a:t>
            </a:r>
            <a:r>
              <a:rPr kumimoji="0" lang="it-IT" altLang="it-IT" sz="1100" b="0" i="0" u="none" strike="noStrike" cap="none" normalizeH="0" baseline="0" dirty="0" err="1" smtClean="0">
                <a:ln>
                  <a:noFill/>
                </a:ln>
                <a:solidFill>
                  <a:schemeClr val="tx1"/>
                </a:solidFill>
                <a:effectLst/>
                <a:latin typeface="Arial" panose="020B0604020202020204" pitchFamily="34" charset="0"/>
                <a:hlinkClick r:id="rId11"/>
              </a:rPr>
              <a:t>SolidarietaSociale</a:t>
            </a:r>
            <a:r>
              <a:rPr kumimoji="0" lang="it-IT" altLang="it-IT" sz="1100" b="0" i="0" u="none" strike="noStrike" cap="none" normalizeH="0" baseline="0" dirty="0" smtClean="0">
                <a:ln>
                  <a:noFill/>
                </a:ln>
                <a:solidFill>
                  <a:schemeClr val="tx1"/>
                </a:solidFill>
                <a:effectLst/>
                <a:latin typeface="Arial" panose="020B0604020202020204" pitchFamily="34" charset="0"/>
              </a:rPr>
              <a:t/>
            </a:r>
            <a:br>
              <a:rPr kumimoji="0" lang="it-IT" altLang="it-IT" sz="1100" b="0" i="0" u="none" strike="noStrike" cap="none" normalizeH="0" baseline="0" dirty="0" smtClean="0">
                <a:ln>
                  <a:noFill/>
                </a:ln>
                <a:solidFill>
                  <a:schemeClr val="tx1"/>
                </a:solidFill>
                <a:effectLst/>
                <a:latin typeface="Arial" panose="020B0604020202020204" pitchFamily="34" charset="0"/>
              </a:rPr>
            </a:br>
            <a:r>
              <a:rPr kumimoji="0" lang="it-IT" altLang="it-IT" sz="1100" b="0" i="0" u="none" strike="noStrike" cap="none" normalizeH="0" baseline="0" dirty="0" err="1" smtClean="0">
                <a:ln>
                  <a:noFill/>
                </a:ln>
                <a:solidFill>
                  <a:schemeClr val="tx1"/>
                </a:solidFill>
                <a:effectLst/>
                <a:latin typeface="Arial" panose="020B0604020202020204" pitchFamily="34" charset="0"/>
                <a:hlinkClick r:id="rId12"/>
              </a:rPr>
              <a:t>www.ministerosalute.it</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cap="none" normalizeH="0" baseline="0" dirty="0" smtClean="0">
                <a:ln>
                  <a:noFill/>
                </a:ln>
                <a:solidFill>
                  <a:schemeClr val="tx1"/>
                </a:solidFill>
                <a:effectLst/>
                <a:latin typeface="Arial" panose="020B0604020202020204" pitchFamily="34" charset="0"/>
              </a:rPr>
              <a:t>COORDINAMENTI DI ASSOCIAZIONI</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Arial" panose="020B0604020202020204" pitchFamily="34" charset="0"/>
              </a:rPr>
              <a:t>  </a:t>
            </a:r>
            <a:r>
              <a:rPr kumimoji="0" lang="it-IT" altLang="it-IT" sz="2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2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cap="none" normalizeH="0" baseline="0" dirty="0" smtClean="0">
                <a:ln>
                  <a:noFill/>
                </a:ln>
                <a:solidFill>
                  <a:schemeClr val="tx1"/>
                </a:solidFill>
                <a:effectLst/>
                <a:latin typeface="Arial" panose="020B0604020202020204" pitchFamily="34" charset="0"/>
              </a:rPr>
              <a:t>a livello internazionale</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err="1" smtClean="0">
                <a:ln>
                  <a:noFill/>
                </a:ln>
                <a:solidFill>
                  <a:schemeClr val="tx1"/>
                </a:solidFill>
                <a:effectLst/>
                <a:latin typeface="Arial" panose="020B0604020202020204" pitchFamily="34" charset="0"/>
              </a:rPr>
              <a:t>CRIN</a:t>
            </a:r>
            <a:r>
              <a:rPr kumimoji="0" lang="it-IT" altLang="it-IT" sz="1100" b="0" i="0" u="none" strike="noStrike" cap="none" normalizeH="0" baseline="0" dirty="0" smtClean="0">
                <a:ln>
                  <a:noFill/>
                </a:ln>
                <a:solidFill>
                  <a:schemeClr val="tx1"/>
                </a:solidFill>
                <a:effectLst/>
                <a:latin typeface="Arial" panose="020B0604020202020204" pitchFamily="34" charset="0"/>
              </a:rPr>
              <a:t> (Child </a:t>
            </a:r>
            <a:r>
              <a:rPr kumimoji="0" lang="it-IT" altLang="it-IT" sz="1100" b="0" i="0" u="none" strike="noStrike" cap="none" normalizeH="0" baseline="0" dirty="0" err="1" smtClean="0">
                <a:ln>
                  <a:noFill/>
                </a:ln>
                <a:solidFill>
                  <a:schemeClr val="tx1"/>
                </a:solidFill>
                <a:effectLst/>
                <a:latin typeface="Arial" panose="020B0604020202020204" pitchFamily="34" charset="0"/>
              </a:rPr>
              <a:t>Rights</a:t>
            </a:r>
            <a:r>
              <a:rPr kumimoji="0" lang="it-IT" altLang="it-IT" sz="1100" b="0" i="0" u="none" strike="noStrike" cap="none" normalizeH="0" baseline="0" dirty="0" smtClean="0">
                <a:ln>
                  <a:noFill/>
                </a:ln>
                <a:solidFill>
                  <a:schemeClr val="tx1"/>
                </a:solidFill>
                <a:effectLst/>
                <a:latin typeface="Arial" panose="020B0604020202020204" pitchFamily="34" charset="0"/>
              </a:rPr>
              <a:t> Information Network) </a:t>
            </a:r>
            <a:br>
              <a:rPr kumimoji="0" lang="it-IT" altLang="it-IT" sz="1100" b="0" i="0" u="none" strike="noStrike" cap="none" normalizeH="0" baseline="0" dirty="0" smtClean="0">
                <a:ln>
                  <a:noFill/>
                </a:ln>
                <a:solidFill>
                  <a:schemeClr val="tx1"/>
                </a:solidFill>
                <a:effectLst/>
                <a:latin typeface="Arial" panose="020B0604020202020204" pitchFamily="34" charset="0"/>
              </a:rPr>
            </a:br>
            <a:r>
              <a:rPr kumimoji="0" lang="it-IT" altLang="it-IT" sz="1100" b="0" i="0" u="none" strike="noStrike" cap="none" normalizeH="0" baseline="0" dirty="0" err="1" smtClean="0">
                <a:ln>
                  <a:noFill/>
                </a:ln>
                <a:solidFill>
                  <a:schemeClr val="tx1"/>
                </a:solidFill>
                <a:effectLst/>
                <a:latin typeface="Arial" panose="020B0604020202020204" pitchFamily="34" charset="0"/>
                <a:hlinkClick r:id="rId13"/>
              </a:rPr>
              <a:t>www.crin.org</a:t>
            </a:r>
            <a:r>
              <a:rPr lang="it-IT" altLang="it-IT" sz="1100" dirty="0">
                <a:latin typeface="Arial" panose="020B0604020202020204" pitchFamily="34" charset="0"/>
              </a:rPr>
              <a:t> </a:t>
            </a:r>
            <a:endParaRPr lang="it-IT" altLang="it-IT" sz="11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 b="0" i="0" u="none" strike="noStrike" cap="none" normalizeH="0" baseline="0" dirty="0" smtClean="0">
                <a:ln>
                  <a:noFill/>
                </a:ln>
                <a:solidFill>
                  <a:schemeClr val="tx1"/>
                </a:solidFill>
                <a:effectLst/>
                <a:latin typeface="Arial" panose="020B0604020202020204" pitchFamily="34" charset="0"/>
              </a:rPr>
              <a:t> </a:t>
            </a:r>
            <a:r>
              <a:rPr kumimoji="0" lang="it-IT" altLang="it-IT" sz="1100" b="1" i="0" u="none" strike="noStrike" cap="none" normalizeH="0" baseline="0" dirty="0" smtClean="0">
                <a:ln>
                  <a:noFill/>
                </a:ln>
                <a:solidFill>
                  <a:schemeClr val="tx1"/>
                </a:solidFill>
                <a:effectLst/>
                <a:latin typeface="Arial" panose="020B0604020202020204" pitchFamily="34" charset="0"/>
              </a:rPr>
              <a:t>a livello europeo</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err="1" smtClean="0">
                <a:ln>
                  <a:noFill/>
                </a:ln>
                <a:solidFill>
                  <a:schemeClr val="tx1"/>
                </a:solidFill>
                <a:effectLst/>
                <a:latin typeface="Arial" panose="020B0604020202020204" pitchFamily="34" charset="0"/>
              </a:rPr>
              <a:t>NGO</a:t>
            </a:r>
            <a:r>
              <a:rPr kumimoji="0" lang="it-IT" altLang="it-IT" sz="1100" b="0" i="0" u="none" strike="noStrike" cap="none" normalizeH="0" baseline="0" dirty="0" smtClean="0">
                <a:ln>
                  <a:noFill/>
                </a:ln>
                <a:solidFill>
                  <a:schemeClr val="tx1"/>
                </a:solidFill>
                <a:effectLst/>
                <a:latin typeface="Arial" panose="020B0604020202020204" pitchFamily="34" charset="0"/>
              </a:rPr>
              <a:t> Group Ginevra</a:t>
            </a:r>
            <a:br>
              <a:rPr kumimoji="0" lang="it-IT" altLang="it-IT" sz="1100" b="0" i="0" u="none" strike="noStrike" cap="none" normalizeH="0" baseline="0" dirty="0" smtClean="0">
                <a:ln>
                  <a:noFill/>
                </a:ln>
                <a:solidFill>
                  <a:schemeClr val="tx1"/>
                </a:solidFill>
                <a:effectLst/>
                <a:latin typeface="Arial" panose="020B0604020202020204" pitchFamily="34" charset="0"/>
              </a:rPr>
            </a:br>
            <a:r>
              <a:rPr kumimoji="0" lang="it-IT" altLang="it-IT" sz="1100" b="0" i="0" u="none" strike="noStrike" cap="none" normalizeH="0" baseline="0" dirty="0" err="1" smtClean="0">
                <a:ln>
                  <a:noFill/>
                </a:ln>
                <a:solidFill>
                  <a:schemeClr val="tx1"/>
                </a:solidFill>
                <a:effectLst/>
                <a:latin typeface="Arial" panose="020B0604020202020204" pitchFamily="34" charset="0"/>
                <a:hlinkClick r:id="rId14"/>
              </a:rPr>
              <a:t>www.childrightsnet.org</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 b="0" i="0" u="none" strike="noStrike" cap="none" normalizeH="0" baseline="0" dirty="0" smtClean="0">
                <a:ln>
                  <a:noFill/>
                </a:ln>
                <a:solidFill>
                  <a:schemeClr val="tx1"/>
                </a:solidFill>
                <a:effectLst/>
                <a:latin typeface="Arial" panose="020B0604020202020204" pitchFamily="34" charset="0"/>
              </a:rPr>
              <a:t> </a:t>
            </a:r>
            <a:r>
              <a:rPr kumimoji="0" lang="it-IT" altLang="it-IT" sz="1100" b="1" i="0" u="none" strike="noStrike" cap="none" normalizeH="0" baseline="0" dirty="0" smtClean="0">
                <a:ln>
                  <a:noFill/>
                </a:ln>
                <a:solidFill>
                  <a:schemeClr val="tx1"/>
                </a:solidFill>
                <a:effectLst/>
                <a:latin typeface="Arial" panose="020B0604020202020204" pitchFamily="34" charset="0"/>
              </a:rPr>
              <a:t>a livello nazionale</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err="1" smtClean="0">
                <a:ln>
                  <a:noFill/>
                </a:ln>
                <a:solidFill>
                  <a:schemeClr val="tx1"/>
                </a:solidFill>
                <a:effectLst/>
                <a:latin typeface="Arial" panose="020B0604020202020204" pitchFamily="34" charset="0"/>
              </a:rPr>
              <a:t>PIDIDA</a:t>
            </a:r>
            <a:r>
              <a:rPr kumimoji="0" lang="it-IT" altLang="it-IT" sz="1100" b="0" i="0" u="none" strike="noStrike" cap="none" normalizeH="0" baseline="0" dirty="0" smtClean="0">
                <a:ln>
                  <a:noFill/>
                </a:ln>
                <a:solidFill>
                  <a:schemeClr val="tx1"/>
                </a:solidFill>
                <a:effectLst/>
                <a:latin typeface="Arial" panose="020B0604020202020204" pitchFamily="34" charset="0"/>
              </a:rPr>
              <a:t/>
            </a:r>
            <a:br>
              <a:rPr kumimoji="0" lang="it-IT" altLang="it-IT" sz="1100" b="0" i="0" u="none" strike="noStrike" cap="none" normalizeH="0" baseline="0" dirty="0" smtClean="0">
                <a:ln>
                  <a:noFill/>
                </a:ln>
                <a:solidFill>
                  <a:schemeClr val="tx1"/>
                </a:solidFill>
                <a:effectLst/>
                <a:latin typeface="Arial" panose="020B0604020202020204" pitchFamily="34" charset="0"/>
              </a:rPr>
            </a:br>
            <a:r>
              <a:rPr kumimoji="0" lang="it-IT" altLang="it-IT" sz="1100" b="0" i="0" u="none" strike="noStrike" cap="none" normalizeH="0" baseline="0" dirty="0" err="1" smtClean="0">
                <a:ln>
                  <a:noFill/>
                </a:ln>
                <a:solidFill>
                  <a:schemeClr val="tx1"/>
                </a:solidFill>
                <a:effectLst/>
                <a:latin typeface="Arial" panose="020B0604020202020204" pitchFamily="34" charset="0"/>
                <a:hlinkClick r:id="rId15"/>
              </a:rPr>
              <a:t>www.infanziaediritti.it</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Arial" panose="020B0604020202020204" pitchFamily="34" charset="0"/>
              </a:rPr>
              <a:t>Comitato per la promozione e protezione dei diritti umani</a:t>
            </a:r>
            <a:br>
              <a:rPr kumimoji="0" lang="it-IT" altLang="it-IT" sz="1100" b="0" i="0" u="none" strike="noStrike" cap="none" normalizeH="0" baseline="0" dirty="0" smtClean="0">
                <a:ln>
                  <a:noFill/>
                </a:ln>
                <a:solidFill>
                  <a:schemeClr val="tx1"/>
                </a:solidFill>
                <a:effectLst/>
                <a:latin typeface="Arial" panose="020B0604020202020204" pitchFamily="34" charset="0"/>
              </a:rPr>
            </a:br>
            <a:r>
              <a:rPr kumimoji="0" lang="it-IT" altLang="it-IT" sz="1100" b="0" i="0" u="none" strike="noStrike" cap="none" normalizeH="0" baseline="0" dirty="0" err="1" smtClean="0">
                <a:ln>
                  <a:noFill/>
                </a:ln>
                <a:solidFill>
                  <a:schemeClr val="tx1"/>
                </a:solidFill>
                <a:effectLst/>
                <a:latin typeface="Arial" panose="020B0604020202020204" pitchFamily="34" charset="0"/>
                <a:hlinkClick r:id="rId16"/>
              </a:rPr>
              <a:t>www.comitatodirittiumani.org</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Arial" panose="020B0604020202020204" pitchFamily="34" charset="0"/>
              </a:rPr>
              <a:t>Forum del Terzo Settore</a:t>
            </a:r>
            <a:br>
              <a:rPr kumimoji="0" lang="it-IT" altLang="it-IT" sz="1100" b="0" i="0" u="none" strike="noStrike" cap="none" normalizeH="0" baseline="0" dirty="0" smtClean="0">
                <a:ln>
                  <a:noFill/>
                </a:ln>
                <a:solidFill>
                  <a:schemeClr val="tx1"/>
                </a:solidFill>
                <a:effectLst/>
                <a:latin typeface="Arial" panose="020B0604020202020204" pitchFamily="34" charset="0"/>
              </a:rPr>
            </a:br>
            <a:r>
              <a:rPr kumimoji="0" lang="it-IT" altLang="it-IT" sz="1100" b="0" i="0" u="none" strike="noStrike" cap="none" normalizeH="0" baseline="0" dirty="0" err="1" smtClean="0">
                <a:ln>
                  <a:noFill/>
                </a:ln>
                <a:solidFill>
                  <a:schemeClr val="tx1"/>
                </a:solidFill>
                <a:effectLst/>
                <a:latin typeface="Arial" panose="020B0604020202020204" pitchFamily="34" charset="0"/>
                <a:hlinkClick r:id="rId17"/>
              </a:rPr>
              <a:t>www.forumterzosettore.it</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Arial" panose="020B0604020202020204" pitchFamily="34" charset="0"/>
              </a:rPr>
              <a:t>Associazione Italiana dei Magistrati per i Minorenni e la Famiglia (</a:t>
            </a:r>
            <a:r>
              <a:rPr kumimoji="0" lang="it-IT" altLang="it-IT" sz="1100" b="0" i="0" u="none" strike="noStrike" cap="none" normalizeH="0" baseline="0" dirty="0" err="1" smtClean="0">
                <a:ln>
                  <a:noFill/>
                </a:ln>
                <a:solidFill>
                  <a:schemeClr val="tx1"/>
                </a:solidFill>
                <a:effectLst/>
                <a:latin typeface="Arial" panose="020B0604020202020204" pitchFamily="34" charset="0"/>
              </a:rPr>
              <a:t>AIMMF</a:t>
            </a:r>
            <a:r>
              <a:rPr kumimoji="0" lang="it-IT" altLang="it-IT" sz="1100" b="0" i="0" u="none" strike="noStrike" cap="none" normalizeH="0" baseline="0" dirty="0" smtClean="0">
                <a:ln>
                  <a:noFill/>
                </a:ln>
                <a:solidFill>
                  <a:schemeClr val="tx1"/>
                </a:solidFill>
                <a:effectLst/>
                <a:latin typeface="Arial" panose="020B0604020202020204" pitchFamily="34" charset="0"/>
              </a:rPr>
              <a:t>)</a:t>
            </a:r>
            <a:br>
              <a:rPr kumimoji="0" lang="it-IT" altLang="it-IT" sz="1100" b="0" i="0" u="none" strike="noStrike" cap="none" normalizeH="0" baseline="0" dirty="0" smtClean="0">
                <a:ln>
                  <a:noFill/>
                </a:ln>
                <a:solidFill>
                  <a:schemeClr val="tx1"/>
                </a:solidFill>
                <a:effectLst/>
                <a:latin typeface="Arial" panose="020B0604020202020204" pitchFamily="34" charset="0"/>
              </a:rPr>
            </a:br>
            <a:r>
              <a:rPr kumimoji="0" lang="it-IT" altLang="it-IT" sz="1100" b="0" i="0" u="none" strike="noStrike" cap="none" normalizeH="0" baseline="0" dirty="0" err="1" smtClean="0">
                <a:ln>
                  <a:noFill/>
                </a:ln>
                <a:solidFill>
                  <a:schemeClr val="tx1"/>
                </a:solidFill>
                <a:effectLst/>
                <a:latin typeface="Arial" panose="020B0604020202020204" pitchFamily="34" charset="0"/>
                <a:hlinkClick r:id="rId18"/>
              </a:rPr>
              <a:t>www.minoriefamiglia.it</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1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cap="none" normalizeH="0" baseline="0" dirty="0" smtClean="0">
                <a:ln>
                  <a:noFill/>
                </a:ln>
                <a:solidFill>
                  <a:schemeClr val="tx1"/>
                </a:solidFill>
                <a:effectLst/>
                <a:latin typeface="Arial" panose="020B0604020202020204" pitchFamily="34" charset="0"/>
              </a:rPr>
              <a:t>CENTRI DI RICERCA</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Arial" panose="020B0604020202020204" pitchFamily="34" charset="0"/>
              </a:rPr>
              <a:t>Unicef Innocenti </a:t>
            </a:r>
            <a:r>
              <a:rPr kumimoji="0" lang="it-IT" altLang="it-IT" sz="1100" b="0" i="0" u="none" strike="noStrike" cap="none" normalizeH="0" baseline="0" dirty="0" err="1" smtClean="0">
                <a:ln>
                  <a:noFill/>
                </a:ln>
                <a:solidFill>
                  <a:schemeClr val="tx1"/>
                </a:solidFill>
                <a:effectLst/>
                <a:latin typeface="Arial" panose="020B0604020202020204" pitchFamily="34" charset="0"/>
              </a:rPr>
              <a:t>Research</a:t>
            </a:r>
            <a:r>
              <a:rPr kumimoji="0" lang="it-IT" altLang="it-IT" sz="1100" b="0" i="0" u="none" strike="noStrike" cap="none" normalizeH="0" baseline="0" dirty="0" smtClean="0">
                <a:ln>
                  <a:noFill/>
                </a:ln>
                <a:solidFill>
                  <a:schemeClr val="tx1"/>
                </a:solidFill>
                <a:effectLst/>
                <a:latin typeface="Arial" panose="020B0604020202020204" pitchFamily="34" charset="0"/>
              </a:rPr>
              <a:t> Centre (</a:t>
            </a:r>
            <a:r>
              <a:rPr kumimoji="0" lang="it-IT" altLang="it-IT" sz="1100" b="0" i="0" u="none" strike="noStrike" cap="none" normalizeH="0" baseline="0" dirty="0" err="1" smtClean="0">
                <a:ln>
                  <a:noFill/>
                </a:ln>
                <a:solidFill>
                  <a:schemeClr val="tx1"/>
                </a:solidFill>
                <a:effectLst/>
                <a:latin typeface="Arial" panose="020B0604020202020204" pitchFamily="34" charset="0"/>
              </a:rPr>
              <a:t>IRC</a:t>
            </a:r>
            <a:r>
              <a:rPr kumimoji="0" lang="it-IT" altLang="it-IT" sz="1100" b="0" i="0" u="none" strike="noStrike" cap="none" normalizeH="0" baseline="0" dirty="0" smtClean="0">
                <a:ln>
                  <a:noFill/>
                </a:ln>
                <a:solidFill>
                  <a:schemeClr val="tx1"/>
                </a:solidFill>
                <a:effectLst/>
                <a:latin typeface="Arial" panose="020B0604020202020204" pitchFamily="34" charset="0"/>
              </a:rPr>
              <a:t>)</a:t>
            </a:r>
            <a:br>
              <a:rPr kumimoji="0" lang="it-IT" altLang="it-IT" sz="1100" b="0" i="0" u="none" strike="noStrike" cap="none" normalizeH="0" baseline="0" dirty="0" smtClean="0">
                <a:ln>
                  <a:noFill/>
                </a:ln>
                <a:solidFill>
                  <a:schemeClr val="tx1"/>
                </a:solidFill>
                <a:effectLst/>
                <a:latin typeface="Arial" panose="020B0604020202020204" pitchFamily="34" charset="0"/>
              </a:rPr>
            </a:br>
            <a:r>
              <a:rPr kumimoji="0" lang="it-IT" altLang="it-IT" sz="1100" b="0" i="0" u="none" strike="noStrike" cap="none" normalizeH="0" baseline="0" dirty="0" err="1" smtClean="0">
                <a:ln>
                  <a:noFill/>
                </a:ln>
                <a:solidFill>
                  <a:schemeClr val="tx1"/>
                </a:solidFill>
                <a:effectLst/>
                <a:latin typeface="Arial" panose="020B0604020202020204" pitchFamily="34" charset="0"/>
                <a:hlinkClick r:id="rId19"/>
              </a:rPr>
              <a:t>www.unicef-irc.org</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Arial" panose="020B0604020202020204" pitchFamily="34" charset="0"/>
              </a:rPr>
              <a:t>Centro interdipartimentale di ricerca e servizi sui diritti della persona e dei popoli</a:t>
            </a:r>
            <a:br>
              <a:rPr kumimoji="0" lang="it-IT" altLang="it-IT" sz="1100" b="0" i="0" u="none" strike="noStrike" cap="none" normalizeH="0" baseline="0" dirty="0" smtClean="0">
                <a:ln>
                  <a:noFill/>
                </a:ln>
                <a:solidFill>
                  <a:schemeClr val="tx1"/>
                </a:solidFill>
                <a:effectLst/>
                <a:latin typeface="Arial" panose="020B0604020202020204" pitchFamily="34" charset="0"/>
              </a:rPr>
            </a:br>
            <a:r>
              <a:rPr kumimoji="0" lang="it-IT" altLang="it-IT" sz="1100" b="0" i="0" u="none" strike="noStrike" cap="none" normalizeH="0" baseline="0" dirty="0" err="1" smtClean="0">
                <a:ln>
                  <a:noFill/>
                </a:ln>
                <a:solidFill>
                  <a:schemeClr val="tx1"/>
                </a:solidFill>
                <a:effectLst/>
                <a:latin typeface="Arial" panose="020B0604020202020204" pitchFamily="34" charset="0"/>
                <a:hlinkClick r:id="rId20"/>
              </a:rPr>
              <a:t>www.centrodirittiumani.unipd.it</a:t>
            </a:r>
            <a:endParaRPr kumimoji="0" lang="it-IT" altLang="it-IT" sz="11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2437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filmogragfia</a:t>
            </a:r>
            <a:endParaRPr lang="it-IT" dirty="0"/>
          </a:p>
        </p:txBody>
      </p:sp>
      <p:sp>
        <p:nvSpPr>
          <p:cNvPr id="3" name="Segnaposto contenuto 2"/>
          <p:cNvSpPr>
            <a:spLocks noGrp="1"/>
          </p:cNvSpPr>
          <p:nvPr>
            <p:ph idx="1"/>
          </p:nvPr>
        </p:nvSpPr>
        <p:spPr/>
        <p:txBody>
          <a:bodyPr numCol="4">
            <a:normAutofit fontScale="47500" lnSpcReduction="20000"/>
          </a:bodyPr>
          <a:lstStyle/>
          <a:p>
            <a:r>
              <a:rPr lang="it-IT" b="1" dirty="0" smtClean="0"/>
              <a:t>IL SOLE DENTRO</a:t>
            </a:r>
          </a:p>
          <a:p>
            <a:pPr marL="0" indent="0">
              <a:buNone/>
            </a:pPr>
            <a:r>
              <a:rPr lang="it-IT" dirty="0" smtClean="0"/>
              <a:t>GENERE: Drammatico; ANNO: 2012; REGIA: Paolo Bianchini; SCENEGGIATURA: Paolo Bianchini, Marco Cavaliere, Paola Rota, Italia,  100</a:t>
            </a:r>
            <a:r>
              <a:rPr lang="it-IT" b="1" dirty="0" smtClean="0"/>
              <a:t>’</a:t>
            </a:r>
            <a:r>
              <a:rPr lang="it-IT" b="1" dirty="0"/>
              <a:t> </a:t>
            </a:r>
            <a:endParaRPr lang="it-IT" dirty="0"/>
          </a:p>
          <a:p>
            <a:r>
              <a:rPr lang="it-IT" b="1" dirty="0" smtClean="0"/>
              <a:t>LA BICICLETTA VERDE</a:t>
            </a:r>
            <a:endParaRPr lang="it-IT" dirty="0" smtClean="0"/>
          </a:p>
          <a:p>
            <a:pPr marL="0" indent="0">
              <a:buNone/>
            </a:pPr>
            <a:r>
              <a:rPr lang="it-IT" dirty="0" smtClean="0"/>
              <a:t> Drammatico,  2012, REGIA</a:t>
            </a:r>
            <a:r>
              <a:rPr lang="it-IT" dirty="0"/>
              <a:t>: </a:t>
            </a:r>
            <a:r>
              <a:rPr lang="it-IT" dirty="0" err="1"/>
              <a:t>Haifaa</a:t>
            </a:r>
            <a:r>
              <a:rPr lang="it-IT" dirty="0"/>
              <a:t> Al </a:t>
            </a:r>
            <a:r>
              <a:rPr lang="it-IT" dirty="0" err="1" smtClean="0"/>
              <a:t>Mansour</a:t>
            </a:r>
            <a:r>
              <a:rPr lang="it-IT" dirty="0" smtClean="0"/>
              <a:t>,  </a:t>
            </a:r>
            <a:r>
              <a:rPr lang="it-IT" dirty="0"/>
              <a:t>Germania, Arabia </a:t>
            </a:r>
            <a:r>
              <a:rPr lang="it-IT" dirty="0" smtClean="0"/>
              <a:t>Saudita,  98’ </a:t>
            </a:r>
          </a:p>
          <a:p>
            <a:r>
              <a:rPr lang="it-IT" b="1" dirty="0" smtClean="0"/>
              <a:t>ALÌ </a:t>
            </a:r>
            <a:r>
              <a:rPr lang="it-IT" b="1" dirty="0"/>
              <a:t>HA GLI </a:t>
            </a:r>
            <a:r>
              <a:rPr lang="it-IT" b="1" dirty="0" smtClean="0"/>
              <a:t>OCCHI</a:t>
            </a:r>
            <a:r>
              <a:rPr lang="it-IT" dirty="0"/>
              <a:t> </a:t>
            </a:r>
            <a:r>
              <a:rPr lang="it-IT" b="1" dirty="0" smtClean="0"/>
              <a:t>AZZURRI</a:t>
            </a:r>
            <a:endParaRPr lang="it-IT" dirty="0"/>
          </a:p>
          <a:p>
            <a:pPr marL="0" indent="0">
              <a:buNone/>
            </a:pPr>
            <a:r>
              <a:rPr lang="it-IT" dirty="0" smtClean="0"/>
              <a:t>Drammatico,  2012, REGIA</a:t>
            </a:r>
            <a:r>
              <a:rPr lang="it-IT" dirty="0"/>
              <a:t>: Claudio </a:t>
            </a:r>
            <a:r>
              <a:rPr lang="it-IT" dirty="0" err="1" smtClean="0"/>
              <a:t>Giovannesi</a:t>
            </a:r>
            <a:r>
              <a:rPr lang="it-IT" dirty="0" smtClean="0"/>
              <a:t>, Italia, 100 minuti</a:t>
            </a:r>
            <a:endParaRPr lang="it-IT" dirty="0"/>
          </a:p>
          <a:p>
            <a:r>
              <a:rPr lang="it-IT" b="1" dirty="0"/>
              <a:t>I RAGAZZI DEL CORO</a:t>
            </a:r>
            <a:endParaRPr lang="it-IT" dirty="0"/>
          </a:p>
          <a:p>
            <a:pPr marL="0" indent="0">
              <a:buNone/>
            </a:pPr>
            <a:r>
              <a:rPr lang="it-IT" dirty="0" smtClean="0"/>
              <a:t>Commedia</a:t>
            </a:r>
            <a:r>
              <a:rPr lang="it-IT" dirty="0"/>
              <a:t>, </a:t>
            </a:r>
            <a:r>
              <a:rPr lang="it-IT" dirty="0" smtClean="0"/>
              <a:t>Drammatico, 2004, REGIA: Christophe </a:t>
            </a:r>
            <a:r>
              <a:rPr lang="it-IT" dirty="0" err="1" smtClean="0"/>
              <a:t>Barratier</a:t>
            </a:r>
            <a:r>
              <a:rPr lang="it-IT" dirty="0" smtClean="0"/>
              <a:t>, Francia,  </a:t>
            </a:r>
            <a:r>
              <a:rPr lang="it-IT" dirty="0"/>
              <a:t>95 </a:t>
            </a:r>
            <a:r>
              <a:rPr lang="it-IT" dirty="0" smtClean="0"/>
              <a:t>minuti</a:t>
            </a:r>
            <a:endParaRPr lang="it-IT" dirty="0"/>
          </a:p>
          <a:p>
            <a:r>
              <a:rPr lang="it-IT" b="1" dirty="0"/>
              <a:t>LA BAMBINA </a:t>
            </a:r>
            <a:r>
              <a:rPr lang="it-IT" b="1" dirty="0" smtClean="0"/>
              <a:t>CHE</a:t>
            </a:r>
            <a:r>
              <a:rPr lang="it-IT" dirty="0"/>
              <a:t> </a:t>
            </a:r>
            <a:r>
              <a:rPr lang="it-IT" b="1" dirty="0" smtClean="0"/>
              <a:t>VENDEVA </a:t>
            </a:r>
            <a:r>
              <a:rPr lang="it-IT" b="1" dirty="0"/>
              <a:t>IL SOLE</a:t>
            </a:r>
            <a:endParaRPr lang="it-IT" dirty="0"/>
          </a:p>
          <a:p>
            <a:pPr marL="0" indent="0">
              <a:buNone/>
            </a:pPr>
            <a:r>
              <a:rPr lang="it-IT" dirty="0" err="1" smtClean="0"/>
              <a:t>Drammaticoo</a:t>
            </a:r>
            <a:r>
              <a:rPr lang="it-IT" dirty="0" smtClean="0"/>
              <a:t>, 1999, REGIA</a:t>
            </a:r>
            <a:r>
              <a:rPr lang="it-IT" dirty="0"/>
              <a:t>: </a:t>
            </a:r>
            <a:r>
              <a:rPr lang="it-IT" dirty="0" err="1"/>
              <a:t>Djibril</a:t>
            </a:r>
            <a:r>
              <a:rPr lang="it-IT" dirty="0"/>
              <a:t> </a:t>
            </a:r>
            <a:r>
              <a:rPr lang="it-IT" dirty="0" err="1"/>
              <a:t>Diop</a:t>
            </a:r>
            <a:r>
              <a:rPr lang="it-IT" dirty="0"/>
              <a:t> </a:t>
            </a:r>
            <a:r>
              <a:rPr lang="it-IT" dirty="0" err="1" smtClean="0"/>
              <a:t>Mambéty</a:t>
            </a:r>
            <a:r>
              <a:rPr lang="it-IT" dirty="0" smtClean="0"/>
              <a:t>, Senegal,: </a:t>
            </a:r>
            <a:r>
              <a:rPr lang="it-IT" dirty="0"/>
              <a:t>45 </a:t>
            </a:r>
            <a:r>
              <a:rPr lang="it-IT" dirty="0" smtClean="0"/>
              <a:t>minuti</a:t>
            </a:r>
            <a:endParaRPr lang="it-IT" dirty="0"/>
          </a:p>
          <a:p>
            <a:r>
              <a:rPr lang="it-IT" b="1" dirty="0"/>
              <a:t>CENTRAL DO </a:t>
            </a:r>
            <a:r>
              <a:rPr lang="it-IT" b="1" dirty="0" err="1"/>
              <a:t>BRASIL</a:t>
            </a:r>
            <a:endParaRPr lang="it-IT" dirty="0"/>
          </a:p>
          <a:p>
            <a:pPr marL="0" indent="0">
              <a:buNone/>
            </a:pPr>
            <a:r>
              <a:rPr lang="it-IT" dirty="0" smtClean="0"/>
              <a:t>Drammatico, 1998, REGIA</a:t>
            </a:r>
            <a:r>
              <a:rPr lang="it-IT" dirty="0"/>
              <a:t>: Walter </a:t>
            </a:r>
            <a:r>
              <a:rPr lang="it-IT" dirty="0" err="1" smtClean="0"/>
              <a:t>Salles</a:t>
            </a:r>
            <a:r>
              <a:rPr lang="it-IT" dirty="0" smtClean="0"/>
              <a:t>, Brasile, 113 </a:t>
            </a:r>
            <a:r>
              <a:rPr lang="it-IT" dirty="0" err="1" smtClean="0"/>
              <a:t>min</a:t>
            </a:r>
            <a:endParaRPr lang="it-IT" dirty="0"/>
          </a:p>
          <a:p>
            <a:r>
              <a:rPr lang="it-IT" b="1" dirty="0"/>
              <a:t>L'ISOLA DEGLI </a:t>
            </a:r>
            <a:r>
              <a:rPr lang="it-IT" b="1" dirty="0" smtClean="0"/>
              <a:t>SMEMORATI</a:t>
            </a:r>
            <a:endParaRPr lang="it-IT" dirty="0" smtClean="0"/>
          </a:p>
          <a:p>
            <a:pPr marL="0" indent="0">
              <a:buNone/>
            </a:pPr>
            <a:r>
              <a:rPr lang="it-IT" dirty="0" smtClean="0"/>
              <a:t> Film di animazione, Regia</a:t>
            </a:r>
            <a:r>
              <a:rPr lang="it-IT" dirty="0"/>
              <a:t>: </a:t>
            </a:r>
            <a:r>
              <a:rPr lang="it-IT" dirty="0" err="1"/>
              <a:t>Kim</a:t>
            </a:r>
            <a:r>
              <a:rPr lang="it-IT" dirty="0"/>
              <a:t> </a:t>
            </a:r>
            <a:r>
              <a:rPr lang="it-IT" dirty="0" err="1" smtClean="0"/>
              <a:t>Hyok</a:t>
            </a:r>
            <a:r>
              <a:rPr lang="it-IT" dirty="0" smtClean="0"/>
              <a:t>,  2004, Italia,  </a:t>
            </a:r>
            <a:r>
              <a:rPr lang="it-IT" dirty="0"/>
              <a:t>28 </a:t>
            </a:r>
            <a:r>
              <a:rPr lang="it-IT" dirty="0" smtClean="0"/>
              <a:t>minuti</a:t>
            </a:r>
            <a:endParaRPr lang="it-IT" dirty="0"/>
          </a:p>
          <a:p>
            <a:r>
              <a:rPr lang="it-IT" b="1" dirty="0"/>
              <a:t>I QUATTROCENTO COLPI</a:t>
            </a:r>
            <a:endParaRPr lang="it-IT" dirty="0"/>
          </a:p>
          <a:p>
            <a:pPr marL="0" indent="0">
              <a:buNone/>
            </a:pPr>
            <a:r>
              <a:rPr lang="it-IT" dirty="0"/>
              <a:t>GENERE: </a:t>
            </a:r>
            <a:r>
              <a:rPr lang="it-IT" dirty="0" smtClean="0"/>
              <a:t>Drammatico,  1959, REGIA: François </a:t>
            </a:r>
            <a:r>
              <a:rPr lang="it-IT" dirty="0" err="1" smtClean="0"/>
              <a:t>Truffaut</a:t>
            </a:r>
            <a:r>
              <a:rPr lang="it-IT" dirty="0" smtClean="0"/>
              <a:t>, PAESE</a:t>
            </a:r>
            <a:r>
              <a:rPr lang="it-IT" dirty="0"/>
              <a:t>: </a:t>
            </a:r>
            <a:r>
              <a:rPr lang="it-IT" dirty="0" smtClean="0"/>
              <a:t>Francia, 93 </a:t>
            </a:r>
            <a:r>
              <a:rPr lang="it-IT" dirty="0"/>
              <a:t>minuti</a:t>
            </a:r>
          </a:p>
          <a:p>
            <a:r>
              <a:rPr lang="it-IT" b="1" dirty="0" err="1"/>
              <a:t>NYAMANTON</a:t>
            </a:r>
            <a:r>
              <a:rPr lang="it-IT" b="1" dirty="0"/>
              <a:t> - LA </a:t>
            </a:r>
            <a:r>
              <a:rPr lang="it-IT" b="1" dirty="0" err="1" smtClean="0"/>
              <a:t>LEZIONEDELL'IMMONDIZIA</a:t>
            </a:r>
            <a:endParaRPr lang="it-IT" dirty="0"/>
          </a:p>
          <a:p>
            <a:pPr marL="0" indent="0">
              <a:buNone/>
            </a:pPr>
            <a:r>
              <a:rPr lang="it-IT" dirty="0" smtClean="0"/>
              <a:t> </a:t>
            </a:r>
            <a:r>
              <a:rPr lang="it-IT" dirty="0"/>
              <a:t>Drammatico, </a:t>
            </a:r>
            <a:r>
              <a:rPr lang="it-IT" dirty="0" smtClean="0"/>
              <a:t>Sociale, ANNO</a:t>
            </a:r>
            <a:r>
              <a:rPr lang="it-IT" dirty="0"/>
              <a:t>: </a:t>
            </a:r>
            <a:r>
              <a:rPr lang="it-IT" dirty="0" smtClean="0"/>
              <a:t>1986, REGIA</a:t>
            </a:r>
            <a:r>
              <a:rPr lang="it-IT" dirty="0"/>
              <a:t>: </a:t>
            </a:r>
            <a:r>
              <a:rPr lang="it-IT" dirty="0" err="1"/>
              <a:t>Cheick</a:t>
            </a:r>
            <a:r>
              <a:rPr lang="it-IT" dirty="0"/>
              <a:t> </a:t>
            </a:r>
            <a:r>
              <a:rPr lang="it-IT" dirty="0" err="1"/>
              <a:t>Oumar</a:t>
            </a:r>
            <a:r>
              <a:rPr lang="it-IT" dirty="0"/>
              <a:t> </a:t>
            </a:r>
            <a:r>
              <a:rPr lang="it-IT" dirty="0" err="1" smtClean="0"/>
              <a:t>Sissoko</a:t>
            </a:r>
            <a:r>
              <a:rPr lang="it-IT" dirty="0" smtClean="0"/>
              <a:t>, 90 minuti</a:t>
            </a:r>
          </a:p>
          <a:p>
            <a:pPr>
              <a:buFont typeface="Arial" panose="020B0604020202020204" pitchFamily="34" charset="0"/>
              <a:buChar char="•"/>
            </a:pPr>
            <a:r>
              <a:rPr lang="it-IT" b="1" dirty="0" smtClean="0"/>
              <a:t>IL </a:t>
            </a:r>
            <a:r>
              <a:rPr lang="it-IT" b="1" dirty="0"/>
              <a:t>BRUTTO ANATROCCOLO</a:t>
            </a:r>
          </a:p>
          <a:p>
            <a:pPr marL="0" indent="0">
              <a:buNone/>
            </a:pPr>
            <a:r>
              <a:rPr lang="it-IT" dirty="0"/>
              <a:t>Film d’animazione, </a:t>
            </a:r>
            <a:endParaRPr lang="it-IT" dirty="0" smtClean="0"/>
          </a:p>
          <a:p>
            <a:r>
              <a:rPr lang="it-IT" b="1" dirty="0"/>
              <a:t>LA GABBIANELLA E IL GATTO</a:t>
            </a:r>
          </a:p>
          <a:p>
            <a:pPr marL="0" indent="0">
              <a:buNone/>
            </a:pPr>
            <a:r>
              <a:rPr lang="it-IT" dirty="0" smtClean="0"/>
              <a:t>Italia</a:t>
            </a:r>
            <a:r>
              <a:rPr lang="it-IT" dirty="0"/>
              <a:t>, 1998, regia di Enzo D'Alò; Film d’animazione, 75’ </a:t>
            </a:r>
          </a:p>
          <a:p>
            <a:r>
              <a:rPr lang="it-IT" b="1" dirty="0"/>
              <a:t>LA STORIA DEL CAMMELLO CHE PIANGE, </a:t>
            </a:r>
          </a:p>
          <a:p>
            <a:r>
              <a:rPr lang="it-IT" dirty="0" err="1"/>
              <a:t>Germania,2003</a:t>
            </a:r>
            <a:r>
              <a:rPr lang="it-IT" dirty="0"/>
              <a:t>, regia di </a:t>
            </a:r>
            <a:r>
              <a:rPr lang="it-IT" dirty="0" err="1"/>
              <a:t>Byambasuren</a:t>
            </a:r>
            <a:r>
              <a:rPr lang="it-IT" dirty="0"/>
              <a:t> </a:t>
            </a:r>
            <a:r>
              <a:rPr lang="it-IT" dirty="0" err="1"/>
              <a:t>Davaa</a:t>
            </a:r>
            <a:r>
              <a:rPr lang="it-IT" dirty="0"/>
              <a:t>, Luigi </a:t>
            </a:r>
            <a:r>
              <a:rPr lang="it-IT" dirty="0" err="1"/>
              <a:t>Falorni</a:t>
            </a:r>
            <a:r>
              <a:rPr lang="it-IT" dirty="0"/>
              <a:t>, Documentario, 87’ </a:t>
            </a:r>
          </a:p>
          <a:p>
            <a:r>
              <a:rPr lang="it-IT" b="1" dirty="0"/>
              <a:t>BASTA GUARDARE IL CIELO</a:t>
            </a:r>
          </a:p>
          <a:p>
            <a:pPr marL="0" indent="0">
              <a:buNone/>
            </a:pPr>
            <a:r>
              <a:rPr lang="it-IT" dirty="0"/>
              <a:t>USA, 1998, regia di Peter </a:t>
            </a:r>
            <a:r>
              <a:rPr lang="it-IT" dirty="0" err="1"/>
              <a:t>Chelsom</a:t>
            </a:r>
            <a:r>
              <a:rPr lang="it-IT" dirty="0"/>
              <a:t>,  Drammatico, 100’  </a:t>
            </a:r>
          </a:p>
          <a:p>
            <a:r>
              <a:rPr lang="it-IT" b="1" dirty="0" err="1"/>
              <a:t>AZUR</a:t>
            </a:r>
            <a:r>
              <a:rPr lang="it-IT" b="1" dirty="0"/>
              <a:t> E </a:t>
            </a:r>
            <a:r>
              <a:rPr lang="it-IT" b="1" dirty="0" err="1"/>
              <a:t>ASMAR</a:t>
            </a:r>
            <a:endParaRPr lang="it-IT" b="1" dirty="0"/>
          </a:p>
          <a:p>
            <a:pPr marL="0" indent="0">
              <a:buNone/>
            </a:pPr>
            <a:r>
              <a:rPr lang="it-IT" dirty="0"/>
              <a:t>Fra-Bel-Spa-Ita, 2006, regia, di Michel Ocelot, Animazione, 99’ </a:t>
            </a:r>
          </a:p>
          <a:p>
            <a:r>
              <a:rPr lang="it-IT" b="1" dirty="0" err="1" smtClean="0"/>
              <a:t>CORALINE</a:t>
            </a:r>
            <a:r>
              <a:rPr lang="it-IT" b="1" dirty="0" smtClean="0"/>
              <a:t> </a:t>
            </a:r>
            <a:r>
              <a:rPr lang="it-IT" b="1" dirty="0"/>
              <a:t>E LA PORTA MAGICA</a:t>
            </a:r>
          </a:p>
          <a:p>
            <a:pPr marL="0" indent="0">
              <a:buNone/>
            </a:pPr>
            <a:r>
              <a:rPr lang="it-IT" dirty="0"/>
              <a:t>USA  2008, regia di, Henry </a:t>
            </a:r>
            <a:r>
              <a:rPr lang="it-IT" dirty="0" err="1"/>
              <a:t>Selick</a:t>
            </a:r>
            <a:r>
              <a:rPr lang="it-IT" dirty="0"/>
              <a:t>, Animazione, 100’ </a:t>
            </a:r>
          </a:p>
          <a:p>
            <a:r>
              <a:rPr lang="it-IT" b="1" dirty="0"/>
              <a:t>L'INCREDIBILE VOLO</a:t>
            </a:r>
          </a:p>
          <a:p>
            <a:pPr marL="0" indent="0">
              <a:buNone/>
            </a:pPr>
            <a:r>
              <a:rPr lang="it-IT" dirty="0"/>
              <a:t>USA, 1996, regia di Carroll Ballard, </a:t>
            </a:r>
            <a:r>
              <a:rPr lang="it-IT" dirty="0" err="1"/>
              <a:t>Commedia,107</a:t>
            </a:r>
            <a:r>
              <a:rPr lang="it-IT" dirty="0"/>
              <a:t>’ </a:t>
            </a:r>
          </a:p>
          <a:p>
            <a:r>
              <a:rPr lang="it-IT" b="1" dirty="0"/>
              <a:t> </a:t>
            </a:r>
            <a:r>
              <a:rPr lang="it-IT" b="1" dirty="0" smtClean="0"/>
              <a:t>I </a:t>
            </a:r>
            <a:r>
              <a:rPr lang="it-IT" b="1" dirty="0"/>
              <a:t>RAGAZZI DEL CORO</a:t>
            </a:r>
          </a:p>
          <a:p>
            <a:pPr marL="0" indent="0">
              <a:buNone/>
            </a:pPr>
            <a:r>
              <a:rPr lang="it-IT" dirty="0" smtClean="0"/>
              <a:t>  </a:t>
            </a:r>
            <a:r>
              <a:rPr lang="it-IT" dirty="0"/>
              <a:t>Fra-</a:t>
            </a:r>
            <a:r>
              <a:rPr lang="it-IT" dirty="0" err="1"/>
              <a:t>Svi</a:t>
            </a:r>
            <a:r>
              <a:rPr lang="it-IT" dirty="0"/>
              <a:t>-</a:t>
            </a:r>
            <a:r>
              <a:rPr lang="it-IT" dirty="0" err="1"/>
              <a:t>Ger</a:t>
            </a:r>
            <a:r>
              <a:rPr lang="it-IT" dirty="0"/>
              <a:t>, 2004, regia di Christophe </a:t>
            </a:r>
            <a:r>
              <a:rPr lang="it-IT" dirty="0" err="1"/>
              <a:t>Barratier</a:t>
            </a:r>
            <a:r>
              <a:rPr lang="it-IT" dirty="0"/>
              <a:t>, Drammatico. 95’ </a:t>
            </a:r>
          </a:p>
          <a:p>
            <a:r>
              <a:rPr lang="it-IT" b="1" dirty="0" smtClean="0"/>
              <a:t>PICCOLI </a:t>
            </a:r>
            <a:r>
              <a:rPr lang="it-IT" b="1" dirty="0"/>
              <a:t>LADRI,</a:t>
            </a:r>
          </a:p>
          <a:p>
            <a:pPr marL="0" indent="0">
              <a:buNone/>
            </a:pPr>
            <a:r>
              <a:rPr lang="it-IT" dirty="0"/>
              <a:t>Iran, 2004, regia di </a:t>
            </a:r>
            <a:r>
              <a:rPr lang="it-IT" dirty="0" err="1"/>
              <a:t>Marziyeh</a:t>
            </a:r>
            <a:r>
              <a:rPr lang="it-IT" dirty="0"/>
              <a:t> </a:t>
            </a:r>
            <a:r>
              <a:rPr lang="it-IT" dirty="0" err="1"/>
              <a:t>Meshkini</a:t>
            </a:r>
            <a:r>
              <a:rPr lang="it-IT" dirty="0"/>
              <a:t>, Drammatico, 93’ </a:t>
            </a:r>
          </a:p>
          <a:p>
            <a:r>
              <a:rPr lang="it-IT" b="1" dirty="0" smtClean="0"/>
              <a:t>SCIUSCIÀ</a:t>
            </a:r>
            <a:endParaRPr lang="it-IT" b="1" dirty="0"/>
          </a:p>
          <a:p>
            <a:pPr marL="0" indent="0">
              <a:buNone/>
            </a:pPr>
            <a:r>
              <a:rPr lang="it-IT" dirty="0" smtClean="0"/>
              <a:t> </a:t>
            </a:r>
            <a:r>
              <a:rPr lang="it-IT" dirty="0"/>
              <a:t>Italia, 1946, regia di Vittorio De </a:t>
            </a:r>
            <a:r>
              <a:rPr lang="it-IT" dirty="0" smtClean="0"/>
              <a:t>Sica</a:t>
            </a:r>
            <a:r>
              <a:rPr lang="it-IT" dirty="0"/>
              <a:t>, Drammatico, durata 92 min</a:t>
            </a:r>
            <a:r>
              <a:rPr lang="it-IT" dirty="0" smtClean="0"/>
              <a:t>.</a:t>
            </a:r>
          </a:p>
          <a:p>
            <a:pPr>
              <a:buFont typeface="Arial" panose="020B0604020202020204" pitchFamily="34" charset="0"/>
              <a:buChar char="•"/>
            </a:pPr>
            <a:r>
              <a:rPr lang="it-IT" b="1" dirty="0"/>
              <a:t> </a:t>
            </a:r>
            <a:r>
              <a:rPr lang="it-IT" b="1" dirty="0" smtClean="0"/>
              <a:t>LA PROMESSE </a:t>
            </a:r>
            <a:endParaRPr lang="it-IT" b="1" dirty="0"/>
          </a:p>
          <a:p>
            <a:r>
              <a:rPr lang="it-IT" dirty="0"/>
              <a:t>Belgio, 1996, regia di L. </a:t>
            </a:r>
            <a:r>
              <a:rPr lang="it-IT" dirty="0" err="1"/>
              <a:t>Dardenne</a:t>
            </a:r>
            <a:r>
              <a:rPr lang="it-IT" dirty="0"/>
              <a:t>, J.-P. </a:t>
            </a:r>
            <a:r>
              <a:rPr lang="it-IT" dirty="0" err="1"/>
              <a:t>Dardenne</a:t>
            </a:r>
            <a:r>
              <a:rPr lang="it-IT" dirty="0"/>
              <a:t>,  Drammatico, 93</a:t>
            </a:r>
            <a:r>
              <a:rPr lang="it-IT" dirty="0" smtClean="0"/>
              <a:t>’</a:t>
            </a:r>
            <a:r>
              <a:rPr lang="it-IT" dirty="0"/>
              <a:t> </a:t>
            </a:r>
          </a:p>
          <a:p>
            <a:r>
              <a:rPr lang="it-IT" b="1" dirty="0"/>
              <a:t>IL BAMBINO CON IL PIGIAMA A RIGHE,</a:t>
            </a:r>
          </a:p>
          <a:p>
            <a:pPr marL="0" indent="0">
              <a:buNone/>
            </a:pPr>
            <a:r>
              <a:rPr lang="it-IT" dirty="0"/>
              <a:t>USA 2008, regia di Herman, Drammatico, 93’  </a:t>
            </a:r>
          </a:p>
          <a:p>
            <a:r>
              <a:rPr lang="it-IT" b="1" dirty="0" smtClean="0"/>
              <a:t>JONA </a:t>
            </a:r>
            <a:r>
              <a:rPr lang="it-IT" b="1" dirty="0"/>
              <a:t>CHE VISSE NELLA BALENA</a:t>
            </a:r>
            <a:r>
              <a:rPr lang="it-IT" dirty="0"/>
              <a:t>, </a:t>
            </a:r>
          </a:p>
          <a:p>
            <a:r>
              <a:rPr lang="it-IT" dirty="0"/>
              <a:t>Italia, Francia, 1993, R. Faenza, Drammatico, 96’ </a:t>
            </a:r>
            <a:endParaRPr lang="it-IT" dirty="0" smtClean="0"/>
          </a:p>
          <a:p>
            <a:endParaRPr lang="it-IT" dirty="0"/>
          </a:p>
          <a:p>
            <a:endParaRPr lang="it-IT" dirty="0"/>
          </a:p>
          <a:p>
            <a:endParaRPr lang="it-IT" dirty="0"/>
          </a:p>
        </p:txBody>
      </p:sp>
      <p:sp>
        <p:nvSpPr>
          <p:cNvPr id="4" name="Rettangolo 3">
            <a:hlinkClick r:id="rId2"/>
          </p:cNvPr>
          <p:cNvSpPr/>
          <p:nvPr/>
        </p:nvSpPr>
        <p:spPr>
          <a:xfrm>
            <a:off x="8732108" y="4530811"/>
            <a:ext cx="1927654" cy="1005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bg1"/>
                </a:solidFill>
                <a:hlinkClick r:id="rId2"/>
              </a:rPr>
              <a:t>http://</a:t>
            </a:r>
            <a:r>
              <a:rPr lang="it-IT" sz="1100" dirty="0" err="1">
                <a:solidFill>
                  <a:schemeClr val="bg1"/>
                </a:solidFill>
                <a:hlinkClick r:id="rId2"/>
              </a:rPr>
              <a:t>www.tutelaminoriunife.it</a:t>
            </a:r>
            <a:r>
              <a:rPr lang="it-IT" sz="1100" dirty="0">
                <a:solidFill>
                  <a:schemeClr val="bg1"/>
                </a:solidFill>
                <a:hlinkClick r:id="rId2"/>
              </a:rPr>
              <a:t>/il-master</a:t>
            </a:r>
            <a:r>
              <a:rPr lang="it-IT" sz="1100" dirty="0" smtClean="0">
                <a:solidFill>
                  <a:schemeClr val="bg1"/>
                </a:solidFill>
                <a:hlinkClick r:id="rId2"/>
              </a:rPr>
              <a:t>/</a:t>
            </a:r>
            <a:endParaRPr lang="it-IT" sz="1100" dirty="0" smtClean="0">
              <a:solidFill>
                <a:schemeClr val="bg1"/>
              </a:solidFill>
            </a:endParaRPr>
          </a:p>
          <a:p>
            <a:pPr algn="ctr"/>
            <a:endParaRPr lang="it-IT" sz="1100" dirty="0">
              <a:solidFill>
                <a:schemeClr val="bg1"/>
              </a:solidFill>
            </a:endParaRPr>
          </a:p>
          <a:p>
            <a:pPr algn="ctr"/>
            <a:r>
              <a:rPr lang="it-IT" sz="1100" dirty="0" smtClean="0">
                <a:solidFill>
                  <a:schemeClr val="bg1"/>
                </a:solidFill>
              </a:rPr>
              <a:t>Sezione filmografia</a:t>
            </a:r>
            <a:endParaRPr lang="it-IT" sz="1100" dirty="0">
              <a:solidFill>
                <a:schemeClr val="bg1"/>
              </a:solidFill>
            </a:endParaRPr>
          </a:p>
        </p:txBody>
      </p:sp>
    </p:spTree>
    <p:extLst>
      <p:ext uri="{BB962C8B-B14F-4D97-AF65-F5344CB8AC3E}">
        <p14:creationId xmlns:p14="http://schemas.microsoft.com/office/powerpoint/2010/main" val="3385711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Esercitazione </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Scegliere uno dei diritti dei minori (con riferimento alla Convenzione dei diritti dell’infanzia e dell’adolescenza o di altra normativa) </a:t>
            </a:r>
            <a:r>
              <a:rPr lang="it-IT" dirty="0" smtClean="0"/>
              <a:t>e in riferimento alla </a:t>
            </a:r>
            <a:r>
              <a:rPr lang="it-IT" dirty="0" smtClean="0"/>
              <a:t>propria esperienza personale: </a:t>
            </a:r>
          </a:p>
          <a:p>
            <a:pPr marL="457200" indent="-457200">
              <a:buAutoNum type="arabicPeriod"/>
            </a:pPr>
            <a:r>
              <a:rPr lang="it-IT" dirty="0" smtClean="0"/>
              <a:t>descrivere come e in che situazione «concretamente» è stato violato (come spettatore o come persona direttamente coinvolta).</a:t>
            </a:r>
          </a:p>
          <a:p>
            <a:pPr marL="457200" indent="-457200">
              <a:buAutoNum type="arabicPeriod"/>
            </a:pPr>
            <a:r>
              <a:rPr lang="it-IT" dirty="0" smtClean="0"/>
              <a:t>Effettuare una ricerca relativa ai casi e alle situazioni in cui il diritto scelto viene ancora oggi violato, anche attraverso la ricerca di film o documentari, o brevio video (in questo caso è necessario elaborare una breve descrizione del contenuto) </a:t>
            </a:r>
          </a:p>
          <a:p>
            <a:r>
              <a:rPr lang="it-IT" dirty="0" smtClean="0"/>
              <a:t>Oppure, se si preferisce, è possibile esaminare quali diritti vengono </a:t>
            </a:r>
            <a:r>
              <a:rPr lang="it-IT" dirty="0" smtClean="0"/>
              <a:t>trattati/violati/negati/rappresentati </a:t>
            </a:r>
            <a:r>
              <a:rPr lang="it-IT" dirty="0" smtClean="0"/>
              <a:t>ecc., in uno dei film di cui l’elenco è in allegato, elaborando una autonoma e personale descrizione del contenuto. </a:t>
            </a:r>
          </a:p>
          <a:p>
            <a:pPr marL="0" indent="0">
              <a:buNone/>
            </a:pPr>
            <a:endParaRPr lang="it-IT" dirty="0"/>
          </a:p>
          <a:p>
            <a:pPr marL="0" indent="0">
              <a:buNone/>
            </a:pPr>
            <a:r>
              <a:rPr lang="it-IT" dirty="0" smtClean="0"/>
              <a:t>Le esercitazioni sono da inviarsi per posta elettronica alla prof.ssa </a:t>
            </a:r>
            <a:r>
              <a:rPr lang="it-IT" dirty="0" err="1" smtClean="0"/>
              <a:t>Bastianoni</a:t>
            </a:r>
            <a:r>
              <a:rPr lang="it-IT" dirty="0" smtClean="0"/>
              <a:t> (</a:t>
            </a:r>
            <a:r>
              <a:rPr lang="it-IT" dirty="0" err="1" smtClean="0"/>
              <a:t>paola.bastianoni@unife.it</a:t>
            </a:r>
            <a:r>
              <a:rPr lang="it-IT" dirty="0" smtClean="0"/>
              <a:t>), ponendo in c.c. la dr. Gisele </a:t>
            </a:r>
            <a:r>
              <a:rPr lang="it-IT" dirty="0" err="1" smtClean="0"/>
              <a:t>Ronga</a:t>
            </a:r>
            <a:r>
              <a:rPr lang="it-IT" dirty="0" smtClean="0"/>
              <a:t> (</a:t>
            </a:r>
            <a:r>
              <a:rPr lang="it-IT" dirty="0" err="1" smtClean="0">
                <a:hlinkClick r:id="rId2"/>
              </a:rPr>
              <a:t>gisele.ronga@unife.it</a:t>
            </a:r>
            <a:r>
              <a:rPr lang="it-IT" dirty="0" smtClean="0"/>
              <a:t>) </a:t>
            </a:r>
          </a:p>
          <a:p>
            <a:pPr marL="0" indent="0">
              <a:buNone/>
            </a:pPr>
            <a:endParaRPr lang="it-IT" dirty="0"/>
          </a:p>
        </p:txBody>
      </p:sp>
    </p:spTree>
    <p:extLst>
      <p:ext uri="{BB962C8B-B14F-4D97-AF65-F5344CB8AC3E}">
        <p14:creationId xmlns:p14="http://schemas.microsoft.com/office/powerpoint/2010/main" val="1626259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C4C5769-E723-4A1E-B4F6-F6BB27AE73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44" y="0"/>
            <a:ext cx="12188656"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E878380D-0E99-4278-9939-702074B88F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44" y="0"/>
            <a:ext cx="46481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43466" y="643466"/>
            <a:ext cx="3682727" cy="5571067"/>
          </a:xfrm>
        </p:spPr>
        <p:txBody>
          <a:bodyPr>
            <a:normAutofit/>
          </a:bodyPr>
          <a:lstStyle/>
          <a:p>
            <a:pPr algn="r"/>
            <a:r>
              <a:rPr lang="it-IT" sz="4800">
                <a:solidFill>
                  <a:srgbClr val="FFFFFF"/>
                </a:solidFill>
              </a:rPr>
              <a:t>INTroduzione </a:t>
            </a:r>
          </a:p>
        </p:txBody>
      </p:sp>
      <p:sp>
        <p:nvSpPr>
          <p:cNvPr id="12" name="Oval 11">
            <a:extLst>
              <a:ext uri="{FF2B5EF4-FFF2-40B4-BE49-F238E27FC236}">
                <a16:creationId xmlns:a16="http://schemas.microsoft.com/office/drawing/2014/main" xmlns="" id="{75A92D53-A461-451B-87E6-8746F6FCEF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 name="Segnaposto contenuto 2"/>
          <p:cNvSpPr>
            <a:spLocks noGrp="1"/>
          </p:cNvSpPr>
          <p:nvPr>
            <p:ph idx="1"/>
          </p:nvPr>
        </p:nvSpPr>
        <p:spPr>
          <a:xfrm>
            <a:off x="4932557" y="643465"/>
            <a:ext cx="6469168" cy="5586215"/>
          </a:xfrm>
        </p:spPr>
        <p:txBody>
          <a:bodyPr anchor="ctr">
            <a:normAutofit/>
          </a:bodyPr>
          <a:lstStyle/>
          <a:p>
            <a:r>
              <a:rPr lang="it-IT" sz="1400">
                <a:latin typeface="Abadi MT Condensed Light" panose="020B0306030101010103" pitchFamily="34" charset="77"/>
              </a:rPr>
              <a:t>Diritto minorile: insieme delle norme sostanziali e procedurali che disciplinano la posizione giuridica soggettiva della persona dietàinferioreai18anni(Guglielmi,2014)</a:t>
            </a:r>
          </a:p>
          <a:p>
            <a:r>
              <a:rPr lang="it-IT" sz="1400">
                <a:latin typeface="Abadi MT Condensed Light" panose="020B0306030101010103" pitchFamily="34" charset="77"/>
              </a:rPr>
              <a:t>E’ recente la sensibilità crescente da parte dell'ordinamento giuridico nei confronti del minore interessato da forme di disagio che si ripercuotono sul suo sviluppo psichico e nei confronti dei suoi diritti. Prima il minore era veramente ritenuto «minore», infatti si trovava in una condizione di inferiorità umana e di assoluta incompiutezza che lo facevano dipendere da altri. Storicamente la vita dell'infanzia non ha avuto per lungo tempo alcun significato per il mondo degli adulti: per il costume, il minore è stato percepito come un essere che diviene persona-soggetto di diritti solo dopo essere stato educato e plasmato. Il bambino è stato visto quindi non come un cittadino- portatore di diritti ed autentica ricchezza da sviluppare, ma come una “cosa” che deve essere plasmata e come potenziale pericolo per la società. Per secoli, è prevalsa una concezione </a:t>
            </a:r>
            <a:r>
              <a:rPr lang="it-IT" sz="1400" err="1">
                <a:latin typeface="Abadi MT Condensed Light" panose="020B0306030101010103" pitchFamily="34" charset="77"/>
              </a:rPr>
              <a:t>patrimonialistica</a:t>
            </a:r>
            <a:r>
              <a:rPr lang="it-IT" sz="1400">
                <a:latin typeface="Abadi MT Condensed Light" panose="020B0306030101010103" pitchFamily="34" charset="77"/>
              </a:rPr>
              <a:t> del diritto privato, tendente a respingere sul piano dell'irrilevanza l'attuazione dei diritti fondamentali della personalità, non essendo previste dalle codificazioni le cosiddette tutele differenziate.(Bottaro,2007) </a:t>
            </a:r>
          </a:p>
          <a:p>
            <a:r>
              <a:rPr lang="it-IT" sz="1400">
                <a:latin typeface="Abadi MT Condensed Light" panose="020B0306030101010103" pitchFamily="34" charset="77"/>
              </a:rPr>
              <a:t>La prospettiva dei diritti e della cittadinanza dei soggetti minorenni è tema cruciale dell'opera di Philippe </a:t>
            </a:r>
            <a:r>
              <a:rPr lang="it-IT" sz="1400" err="1">
                <a:latin typeface="Abadi MT Condensed Light" panose="020B0306030101010103" pitchFamily="34" charset="77"/>
              </a:rPr>
              <a:t>Ariés</a:t>
            </a:r>
            <a:r>
              <a:rPr lang="it-IT" sz="1400">
                <a:latin typeface="Abadi MT Condensed Light" panose="020B0306030101010103" pitchFamily="34" charset="77"/>
              </a:rPr>
              <a:t> (1914-84): la tesi centrale è che la considerazione sociale e giuridica di bambini e ragazzi si di stanzia da quella degli adulti in funzione del riconoscimento dell'infanzia come categoria sociale</a:t>
            </a:r>
          </a:p>
        </p:txBody>
      </p:sp>
      <p:sp>
        <p:nvSpPr>
          <p:cNvPr id="14" name="Oval 13">
            <a:extLst>
              <a:ext uri="{FF2B5EF4-FFF2-40B4-BE49-F238E27FC236}">
                <a16:creationId xmlns:a16="http://schemas.microsoft.com/office/drawing/2014/main" xmlns="" id="{F003ABC2-0D2A-42E5-9778-D9E8DBB547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19306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srcRect t="9376" r="1" b="1281"/>
          <a:stretch/>
        </p:blipFill>
        <p:spPr>
          <a:xfrm>
            <a:off x="3344" y="3509433"/>
            <a:ext cx="4475150" cy="3348566"/>
          </a:xfrm>
          <a:prstGeom prst="rect">
            <a:avLst/>
          </a:prstGeom>
        </p:spPr>
      </p:pic>
      <p:sp>
        <p:nvSpPr>
          <p:cNvPr id="14" name="Rectangle 13">
            <a:extLst>
              <a:ext uri="{FF2B5EF4-FFF2-40B4-BE49-F238E27FC236}">
                <a16:creationId xmlns:a16="http://schemas.microsoft.com/office/drawing/2014/main" xmlns="" id="{881BB01C-2DAE-48BD-8E81-DAE2E1BC4D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970109" y="484632"/>
            <a:ext cx="6730277" cy="1609344"/>
          </a:xfrm>
          <a:ln>
            <a:noFill/>
          </a:ln>
        </p:spPr>
        <p:txBody>
          <a:bodyPr>
            <a:normAutofit/>
          </a:bodyPr>
          <a:lstStyle/>
          <a:p>
            <a:r>
              <a:rPr lang="it-IT" sz="4800"/>
              <a:t>Infanzia negata </a:t>
            </a:r>
          </a:p>
        </p:txBody>
      </p:sp>
      <p:pic>
        <p:nvPicPr>
          <p:cNvPr id="7" name="Immagine 6"/>
          <p:cNvPicPr>
            <a:picLocks noChangeAspect="1"/>
          </p:cNvPicPr>
          <p:nvPr/>
        </p:nvPicPr>
        <p:blipFill rotWithShape="1">
          <a:blip r:embed="rId5"/>
          <a:srcRect t="233" r="1" b="1"/>
          <a:stretch/>
        </p:blipFill>
        <p:spPr>
          <a:xfrm>
            <a:off x="3344" y="10"/>
            <a:ext cx="4475150" cy="3348557"/>
          </a:xfrm>
          <a:prstGeom prst="rect">
            <a:avLst/>
          </a:prstGeom>
        </p:spPr>
      </p:pic>
      <p:grpSp>
        <p:nvGrpSpPr>
          <p:cNvPr id="16" name="Group 15">
            <a:extLst>
              <a:ext uri="{FF2B5EF4-FFF2-40B4-BE49-F238E27FC236}">
                <a16:creationId xmlns:a16="http://schemas.microsoft.com/office/drawing/2014/main" xmlns="" id="{AD55FF18-1979-4730-A345-E74E328F077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xmlns="" id="{6F8381C4-0751-4A6E-BFF7-48DF67BFA08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xmlns="" id="{F7320C1D-D7A9-4392-B3B6-ACEF193A8D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9" name="Segnaposto contenuto 2">
            <a:extLst>
              <a:ext uri="{FF2B5EF4-FFF2-40B4-BE49-F238E27FC236}">
                <a16:creationId xmlns:a16="http://schemas.microsoft.com/office/drawing/2014/main" xmlns="" id="{18C2F6E0-663F-4504-AD24-F77C1ED76F15}"/>
              </a:ext>
            </a:extLst>
          </p:cNvPr>
          <p:cNvGraphicFramePr>
            <a:graphicFrameLocks noGrp="1"/>
          </p:cNvGraphicFramePr>
          <p:nvPr>
            <p:ph idx="1"/>
            <p:extLst>
              <p:ext uri="{D42A27DB-BD31-4B8C-83A1-F6EECF244321}">
                <p14:modId xmlns:p14="http://schemas.microsoft.com/office/powerpoint/2010/main" val="1494382255"/>
              </p:ext>
            </p:extLst>
          </p:nvPr>
        </p:nvGraphicFramePr>
        <p:xfrm>
          <a:off x="4970109" y="2121408"/>
          <a:ext cx="6730276" cy="40507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59334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6472" r="16073" b="1"/>
          <a:stretch/>
        </p:blipFill>
        <p:spPr>
          <a:xfrm>
            <a:off x="7794519" y="3506112"/>
            <a:ext cx="4397481" cy="3351888"/>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p:spPr>
      </p:pic>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r="28396" b="2"/>
          <a:stretch/>
        </p:blipFill>
        <p:spPr>
          <a:xfrm>
            <a:off x="20" y="10"/>
            <a:ext cx="9154673" cy="6863475"/>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p:spPr>
      </p:pic>
      <p:pic>
        <p:nvPicPr>
          <p:cNvPr id="2" name="Immagine 1"/>
          <p:cNvPicPr>
            <a:picLocks noChangeAspect="1"/>
          </p:cNvPicPr>
          <p:nvPr/>
        </p:nvPicPr>
        <p:blipFill rotWithShape="1">
          <a:blip r:embed="rId4"/>
          <a:srcRect t="6637" r="3" b="23267"/>
          <a:stretch/>
        </p:blipFill>
        <p:spPr>
          <a:xfrm>
            <a:off x="6168189" y="10"/>
            <a:ext cx="6023811" cy="3346394"/>
          </a:xfrm>
          <a:custGeom>
            <a:avLst/>
            <a:gdLst>
              <a:gd name="connsiteX0" fmla="*/ 0 w 6023811"/>
              <a:gd name="connsiteY0" fmla="*/ 0 h 3346404"/>
              <a:gd name="connsiteX1" fmla="*/ 6023811 w 6023811"/>
              <a:gd name="connsiteY1" fmla="*/ 0 h 3346404"/>
              <a:gd name="connsiteX2" fmla="*/ 6023811 w 6023811"/>
              <a:gd name="connsiteY2" fmla="*/ 3346404 h 3346404"/>
              <a:gd name="connsiteX3" fmla="*/ 1549824 w 6023811"/>
              <a:gd name="connsiteY3" fmla="*/ 3346404 h 3346404"/>
            </a:gdLst>
            <a:ahLst/>
            <a:cxnLst>
              <a:cxn ang="0">
                <a:pos x="connsiteX0" y="connsiteY0"/>
              </a:cxn>
              <a:cxn ang="0">
                <a:pos x="connsiteX1" y="connsiteY1"/>
              </a:cxn>
              <a:cxn ang="0">
                <a:pos x="connsiteX2" y="connsiteY2"/>
              </a:cxn>
              <a:cxn ang="0">
                <a:pos x="connsiteX3" y="connsiteY3"/>
              </a:cxn>
            </a:cxnLst>
            <a:rect l="l" t="t" r="r" b="b"/>
            <a:pathLst>
              <a:path w="6023811" h="3346404">
                <a:moveTo>
                  <a:pt x="0" y="0"/>
                </a:moveTo>
                <a:lnTo>
                  <a:pt x="6023811" y="0"/>
                </a:lnTo>
                <a:lnTo>
                  <a:pt x="6023811" y="3346404"/>
                </a:lnTo>
                <a:lnTo>
                  <a:pt x="1549824" y="3346404"/>
                </a:lnTo>
                <a:close/>
              </a:path>
            </a:pathLst>
          </a:custGeom>
        </p:spPr>
      </p:pic>
    </p:spTree>
    <p:extLst>
      <p:ext uri="{BB962C8B-B14F-4D97-AF65-F5344CB8AC3E}">
        <p14:creationId xmlns:p14="http://schemas.microsoft.com/office/powerpoint/2010/main" val="1148833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BCFFB95F-D901-4937-8084-8A7BAA84FA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479777" y="639763"/>
            <a:ext cx="3046073" cy="5177377"/>
          </a:xfrm>
          <a:ln>
            <a:noFill/>
          </a:ln>
        </p:spPr>
        <p:txBody>
          <a:bodyPr>
            <a:normAutofit/>
          </a:bodyPr>
          <a:lstStyle/>
          <a:p>
            <a:r>
              <a:rPr lang="it-IT" sz="3700"/>
              <a:t>Verso il riconoscimento dell’infanzia</a:t>
            </a:r>
          </a:p>
        </p:txBody>
      </p:sp>
      <p:grpSp>
        <p:nvGrpSpPr>
          <p:cNvPr id="19" name="Group 18">
            <a:extLst>
              <a:ext uri="{FF2B5EF4-FFF2-40B4-BE49-F238E27FC236}">
                <a16:creationId xmlns:a16="http://schemas.microsoft.com/office/drawing/2014/main" xmlns="" id="{60F473BD-3FD3-4548-A8F5-11D3C9CB88B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20" name="Oval 19">
              <a:extLst>
                <a:ext uri="{FF2B5EF4-FFF2-40B4-BE49-F238E27FC236}">
                  <a16:creationId xmlns:a16="http://schemas.microsoft.com/office/drawing/2014/main" xmlns="" id="{691E02ED-3E2E-4396-B6DE-5F93F2F111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xmlns="" id="{28F088F5-B4E7-43B9-88F4-8667026E4B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2" name="Segnaposto contenuto 2">
            <a:extLst>
              <a:ext uri="{FF2B5EF4-FFF2-40B4-BE49-F238E27FC236}">
                <a16:creationId xmlns:a16="http://schemas.microsoft.com/office/drawing/2014/main" xmlns="" id="{0F6FF0E6-45CC-4AFE-A85D-AB7500FE204D}"/>
              </a:ext>
            </a:extLst>
          </p:cNvPr>
          <p:cNvGraphicFramePr>
            <a:graphicFrameLocks noGrp="1"/>
          </p:cNvGraphicFramePr>
          <p:nvPr>
            <p:ph idx="1"/>
            <p:extLst>
              <p:ext uri="{D42A27DB-BD31-4B8C-83A1-F6EECF244321}">
                <p14:modId xmlns:p14="http://schemas.microsoft.com/office/powerpoint/2010/main" val="3184335121"/>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95662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8327" y="13393"/>
            <a:ext cx="10058400" cy="1609344"/>
          </a:xfrm>
        </p:spPr>
        <p:txBody>
          <a:bodyPr/>
          <a:lstStyle/>
          <a:p>
            <a:r>
              <a:rPr lang="it-IT" dirty="0"/>
              <a:t>‘900: il secolo dei bambini</a:t>
            </a:r>
          </a:p>
        </p:txBody>
      </p:sp>
      <p:sp>
        <p:nvSpPr>
          <p:cNvPr id="3" name="Segnaposto contenuto 2"/>
          <p:cNvSpPr>
            <a:spLocks noGrp="1"/>
          </p:cNvSpPr>
          <p:nvPr>
            <p:ph idx="1"/>
          </p:nvPr>
        </p:nvSpPr>
        <p:spPr>
          <a:xfrm>
            <a:off x="168328" y="1455312"/>
            <a:ext cx="9495217" cy="5402688"/>
          </a:xfrm>
        </p:spPr>
        <p:txBody>
          <a:bodyPr>
            <a:normAutofit fontScale="92500" lnSpcReduction="20000"/>
          </a:bodyPr>
          <a:lstStyle/>
          <a:p>
            <a:r>
              <a:rPr lang="it-IT" dirty="0">
                <a:latin typeface="Abadi MT Condensed Light" panose="020B0306030101010103" pitchFamily="34" charset="77"/>
                <a:cs typeface="Times New Roman" panose="02020603050405020304" pitchFamily="18" charset="0"/>
              </a:rPr>
              <a:t> Nel 1900, Ellen </a:t>
            </a:r>
            <a:r>
              <a:rPr lang="it-IT" dirty="0" err="1">
                <a:latin typeface="Abadi MT Condensed Light" panose="020B0306030101010103" pitchFamily="34" charset="77"/>
                <a:cs typeface="Times New Roman" panose="02020603050405020304" pitchFamily="18" charset="0"/>
              </a:rPr>
              <a:t>Key</a:t>
            </a:r>
            <a:r>
              <a:rPr lang="it-IT" dirty="0">
                <a:latin typeface="Abadi MT Condensed Light" panose="020B0306030101010103" pitchFamily="34" charset="77"/>
                <a:cs typeface="Times New Roman" panose="02020603050405020304" pitchFamily="18" charset="0"/>
              </a:rPr>
              <a:t>, scrittrice svedese, dichiarò il XX secolo il «Secolo del bambino» e, in effetti, è stata l’epoca più importante nella storia dei diritti dell’infanzia. L’inglese </a:t>
            </a:r>
            <a:r>
              <a:rPr lang="it-IT" dirty="0" err="1">
                <a:latin typeface="Abadi MT Condensed Light" panose="020B0306030101010103" pitchFamily="34" charset="77"/>
                <a:cs typeface="Times New Roman" panose="02020603050405020304" pitchFamily="18" charset="0"/>
              </a:rPr>
              <a:t>Eglantyne</a:t>
            </a:r>
            <a:r>
              <a:rPr lang="it-IT" dirty="0">
                <a:latin typeface="Abadi MT Condensed Light" panose="020B0306030101010103" pitchFamily="34" charset="77"/>
                <a:cs typeface="Times New Roman" panose="02020603050405020304" pitchFamily="18" charset="0"/>
              </a:rPr>
              <a:t> </a:t>
            </a:r>
            <a:r>
              <a:rPr lang="it-IT" dirty="0" err="1">
                <a:latin typeface="Abadi MT Condensed Light" panose="020B0306030101010103" pitchFamily="34" charset="77"/>
                <a:cs typeface="Times New Roman" panose="02020603050405020304" pitchFamily="18" charset="0"/>
              </a:rPr>
              <a:t>Jebb</a:t>
            </a:r>
            <a:r>
              <a:rPr lang="it-IT" dirty="0">
                <a:latin typeface="Abadi MT Condensed Light" panose="020B0306030101010103" pitchFamily="34" charset="77"/>
                <a:cs typeface="Times New Roman" panose="02020603050405020304" pitchFamily="18" charset="0"/>
              </a:rPr>
              <a:t> scrisse la prima Carta dei Diritti del Bambino, approvata il 24 settembre 1924 dall’Assemblea Generale della Società delle Nazioni con il nome Dichiarazione di Ginevra dei diritti del fanciullo. Essa conteneva i diritti fondamentali dell’infanzia, ma non era vincolante e perse la sua validità nel 1946 con lo scioglimento della Società delle Nazioni.  </a:t>
            </a:r>
          </a:p>
          <a:p>
            <a:r>
              <a:rPr lang="it-IT" dirty="0">
                <a:latin typeface="Abadi MT Condensed Light" panose="020B0306030101010103" pitchFamily="34" charset="77"/>
                <a:cs typeface="Times New Roman" panose="02020603050405020304" pitchFamily="18" charset="0"/>
              </a:rPr>
              <a:t>Dopo la Seconda guerra mondiale, le neocostituite Nazioni Unite discussero il riconoscimento della Dichiarazione di Ginevra. L’approvazione della Dichiarazione universale dei diritti umani del 1948 fece passare in secondo piano la necessità di strumenti legali specifici per la tutela dei diritti dei bambini. Solo dopo lavori pluriennali, </a:t>
            </a:r>
            <a:r>
              <a:rPr lang="it-IT" b="1" dirty="0">
                <a:latin typeface="Abadi MT Condensed Light" panose="020B0306030101010103" pitchFamily="34" charset="77"/>
                <a:cs typeface="Times New Roman" panose="02020603050405020304" pitchFamily="18" charset="0"/>
              </a:rPr>
              <a:t>nel 1959 l’Assemblea Generale dell’ONU approvò la Dichiarazione dei diritti del fanciullo</a:t>
            </a:r>
            <a:r>
              <a:rPr lang="it-IT" dirty="0">
                <a:latin typeface="Abadi MT Condensed Light" panose="020B0306030101010103" pitchFamily="34" charset="77"/>
                <a:cs typeface="Times New Roman" panose="02020603050405020304" pitchFamily="18" charset="0"/>
              </a:rPr>
              <a:t>, contenente disposizioni giuridiche concrete ma non vincolanti, come il diritto a un nomee a un’istruzione scolastica gratuita.</a:t>
            </a:r>
          </a:p>
          <a:p>
            <a:r>
              <a:rPr lang="it-IT" dirty="0">
                <a:latin typeface="Abadi MT Condensed Light" panose="020B0306030101010103" pitchFamily="34" charset="77"/>
                <a:cs typeface="Times New Roman" panose="02020603050405020304" pitchFamily="18" charset="0"/>
              </a:rPr>
              <a:t>Le Convenzioni internazionali dell’ONU sui diritti economici, sociali e culturali, e sui diritti civili e politici del 1966 furono i primi accordi internazionali che concretizzarono la Dichiarazione universale dei diritti umani, non vincolante dal punto di vista legale. Singole disposizioni riguardavano esplicitamente il bambino, come il divieto di discriminazione, il diritto alla protezione da parte della famiglia, della società e dello Stato, il diritto a un nome, a una nazionalità e alla protezione in caso di divorzio dei genitori. </a:t>
            </a:r>
          </a:p>
          <a:p>
            <a:r>
              <a:rPr lang="it-IT" dirty="0">
                <a:latin typeface="Abadi MT Condensed Light" panose="020B0306030101010103" pitchFamily="34" charset="77"/>
                <a:cs typeface="Times New Roman" panose="02020603050405020304" pitchFamily="18" charset="0"/>
              </a:rPr>
              <a:t>Per portare maggiormente all’attenzione mondiale le necessità dell’infanzia, nel 1972 nacque l’idea di un Anno Internazionale del Bambino, progetto approvato dall’Assemblea Generale dell’ONU nel 1976. L’anno prescelto fu il 1979. L’anno precedente, in occasione della Conferenza della Commissione per i Diritti Umani dell’ONU, la Polonia aveva suggerito la bozza di una convenzione per i diritti dei bambini basata sulla dichiarazione del 1959. Ciò mise nuovamente in moto le trattative per un contratto vincolante di diritto internazionale. La seconda bozza rivista del 1980 funse da base perla redazione di </a:t>
            </a:r>
            <a:r>
              <a:rPr lang="it-IT" dirty="0" err="1">
                <a:latin typeface="Abadi MT Condensed Light" panose="020B0306030101010103" pitchFamily="34" charset="77"/>
                <a:cs typeface="Times New Roman" panose="02020603050405020304" pitchFamily="18" charset="0"/>
              </a:rPr>
              <a:t>unaconvenzione</a:t>
            </a:r>
            <a:r>
              <a:rPr lang="it-IT" dirty="0">
                <a:latin typeface="Abadi MT Condensed Light" panose="020B0306030101010103" pitchFamily="34" charset="77"/>
                <a:cs typeface="Times New Roman" panose="02020603050405020304" pitchFamily="18" charset="0"/>
              </a:rPr>
              <a:t> sui diritti dei bambini (Unicef, 2014)</a:t>
            </a:r>
          </a:p>
        </p:txBody>
      </p:sp>
      <p:pic>
        <p:nvPicPr>
          <p:cNvPr id="4" name="Immagine 3"/>
          <p:cNvPicPr>
            <a:picLocks noChangeAspect="1"/>
          </p:cNvPicPr>
          <p:nvPr/>
        </p:nvPicPr>
        <p:blipFill>
          <a:blip r:embed="rId2"/>
          <a:stretch>
            <a:fillRect/>
          </a:stretch>
        </p:blipFill>
        <p:spPr>
          <a:xfrm>
            <a:off x="9663546" y="1455312"/>
            <a:ext cx="2143125" cy="2143125"/>
          </a:xfrm>
          <a:prstGeom prst="rect">
            <a:avLst/>
          </a:prstGeom>
        </p:spPr>
      </p:pic>
      <p:sp>
        <p:nvSpPr>
          <p:cNvPr id="5" name="Rettangolo 4"/>
          <p:cNvSpPr/>
          <p:nvPr/>
        </p:nvSpPr>
        <p:spPr>
          <a:xfrm>
            <a:off x="9663545" y="3803073"/>
            <a:ext cx="2143126" cy="2862322"/>
          </a:xfrm>
          <a:prstGeom prst="rect">
            <a:avLst/>
          </a:prstGeom>
        </p:spPr>
        <p:txBody>
          <a:bodyPr wrap="square">
            <a:spAutoFit/>
          </a:bodyPr>
          <a:lstStyle/>
          <a:p>
            <a:r>
              <a:rPr lang="it-IT" dirty="0" err="1"/>
              <a:t>Eglantyne</a:t>
            </a:r>
            <a:r>
              <a:rPr lang="it-IT" dirty="0"/>
              <a:t> </a:t>
            </a:r>
            <a:r>
              <a:rPr lang="it-IT" dirty="0" err="1"/>
              <a:t>Jebb</a:t>
            </a:r>
            <a:r>
              <a:rPr lang="it-IT" dirty="0"/>
              <a:t>, (Ellesmere1876 Ginevra 1928) attivista e dama della Croce Rossa, fonda insieme alla sorella </a:t>
            </a:r>
            <a:r>
              <a:rPr lang="it-IT" dirty="0" err="1"/>
              <a:t>Doroty</a:t>
            </a:r>
            <a:r>
              <a:rPr lang="it-IT" dirty="0"/>
              <a:t>, Save the </a:t>
            </a:r>
            <a:r>
              <a:rPr lang="it-IT" dirty="0" err="1"/>
              <a:t>Children</a:t>
            </a:r>
            <a:r>
              <a:rPr lang="it-IT" dirty="0"/>
              <a:t> (Clare </a:t>
            </a:r>
            <a:r>
              <a:rPr lang="it-IT" dirty="0" err="1"/>
              <a:t>Mulley</a:t>
            </a:r>
            <a:r>
              <a:rPr lang="it-IT" dirty="0"/>
              <a:t>, 2009)</a:t>
            </a:r>
          </a:p>
        </p:txBody>
      </p:sp>
    </p:spTree>
    <p:extLst>
      <p:ext uri="{BB962C8B-B14F-4D97-AF65-F5344CB8AC3E}">
        <p14:creationId xmlns:p14="http://schemas.microsoft.com/office/powerpoint/2010/main" val="2391442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highlight>
                  <a:srgbClr val="FFFF00"/>
                </a:highlight>
              </a:rPr>
              <a:t>Convenzione sui diritti dell’infanzia e l’adolescenza (1989), 1991</a:t>
            </a:r>
          </a:p>
        </p:txBody>
      </p:sp>
      <p:sp>
        <p:nvSpPr>
          <p:cNvPr id="3" name="Segnaposto contenuto 2"/>
          <p:cNvSpPr>
            <a:spLocks noGrp="1"/>
          </p:cNvSpPr>
          <p:nvPr>
            <p:ph idx="1"/>
          </p:nvPr>
        </p:nvSpPr>
        <p:spPr>
          <a:xfrm>
            <a:off x="1051125" y="2272066"/>
            <a:ext cx="10058400" cy="265841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it-IT" dirty="0">
                <a:latin typeface="Abadi MT Condensed Light" panose="020B0306030101010103" pitchFamily="34" charset="77"/>
              </a:rPr>
              <a:t>La Convenzione dei diritti dell’infanzia (CRC, acronimo in inglese) nasce con l’obiettivo di obbligare gli Stati a intervenire attivamente per il bene dei bambini e integrare i numerosi documenti di diritto internazionale sull’infanzia. Il 20 novembre 1989, l’Assemblea Generale delle Nazioni Unite ha approvato la Convenzione sui Diritti dell’Infanzia, firmata nel 1990 ed entrata in vigore il 2 settembre dello stesso anno, un mese dopo la ventesima ratifica (Unicef,2014)</a:t>
            </a:r>
          </a:p>
          <a:p>
            <a:r>
              <a:rPr lang="it-IT" dirty="0">
                <a:latin typeface="Abadi MT Condensed Light" panose="020B0306030101010103" pitchFamily="34" charset="77"/>
              </a:rPr>
              <a:t>È la Convenzione sui diritti più ratificata al mondo(Amnesty, 2015) </a:t>
            </a:r>
          </a:p>
          <a:p>
            <a:r>
              <a:rPr lang="it-IT" dirty="0">
                <a:latin typeface="Abadi MT Condensed Light" panose="020B0306030101010103" pitchFamily="34" charset="77"/>
              </a:rPr>
              <a:t>L’implementazione è monitorata e guidata dal Comitato sui Diritti dell’infanzia (es. Gruppo di lavoro </a:t>
            </a:r>
            <a:r>
              <a:rPr lang="it-IT" dirty="0" err="1" smtClean="0">
                <a:latin typeface="Abadi MT Condensed Light" panose="020B0306030101010103" pitchFamily="34" charset="77"/>
              </a:rPr>
              <a:t>CRC</a:t>
            </a:r>
            <a:r>
              <a:rPr lang="it-IT" dirty="0">
                <a:latin typeface="Abadi MT Condensed Light" panose="020B0306030101010103" pitchFamily="34" charset="77"/>
              </a:rPr>
              <a:t> </a:t>
            </a:r>
            <a:r>
              <a:rPr lang="it-IT" dirty="0" smtClean="0">
                <a:latin typeface="Abadi MT Condensed Light" panose="020B0306030101010103" pitchFamily="34" charset="77"/>
              </a:rPr>
              <a:t>-</a:t>
            </a:r>
            <a:r>
              <a:rPr lang="it-IT" dirty="0" err="1" smtClean="0">
                <a:latin typeface="Abadi MT Condensed Light" panose="020B0306030101010103" pitchFamily="34" charset="77"/>
                <a:hlinkClick r:id="rId2" action="ppaction://hlinkfile"/>
              </a:rPr>
              <a:t>ww.gruppocrc.net</a:t>
            </a:r>
            <a:r>
              <a:rPr lang="it-IT" dirty="0" smtClean="0">
                <a:latin typeface="Abadi MT Condensed Light" panose="020B0306030101010103" pitchFamily="34" charset="77"/>
                <a:hlinkClick r:id="rId2" action="ppaction://hlinkfile"/>
              </a:rPr>
              <a:t>/-pubblicazioni-del-gruppo-</a:t>
            </a:r>
            <a:r>
              <a:rPr lang="it-IT" dirty="0" err="1" smtClean="0">
                <a:latin typeface="Abadi MT Condensed Light" panose="020B0306030101010103" pitchFamily="34" charset="77"/>
                <a:hlinkClick r:id="rId2" action="ppaction://hlinkfile"/>
              </a:rPr>
              <a:t>crc</a:t>
            </a:r>
            <a:r>
              <a:rPr lang="it-IT" dirty="0" smtClean="0">
                <a:latin typeface="Abadi MT Condensed Light" panose="020B0306030101010103" pitchFamily="34" charset="77"/>
                <a:hlinkClick r:id="rId2" action="ppaction://hlinkfile"/>
              </a:rPr>
              <a:t>-</a:t>
            </a:r>
            <a:r>
              <a:rPr lang="it-IT" dirty="0" smtClean="0">
                <a:latin typeface="Abadi MT Condensed Light" panose="020B0306030101010103" pitchFamily="34" charset="77"/>
              </a:rPr>
              <a:t> </a:t>
            </a:r>
            <a:r>
              <a:rPr lang="it-IT" dirty="0" smtClean="0">
                <a:latin typeface="Abadi MT Condensed Light" panose="020B0306030101010103" pitchFamily="34" charset="77"/>
              </a:rPr>
              <a:t>) </a:t>
            </a:r>
            <a:endParaRPr lang="it-IT" dirty="0">
              <a:latin typeface="Abadi MT Condensed Light" panose="020B0306030101010103" pitchFamily="34" charset="77"/>
            </a:endParaRPr>
          </a:p>
          <a:p>
            <a:r>
              <a:rPr lang="it-IT" dirty="0">
                <a:latin typeface="Abadi MT Condensed Light" panose="020B0306030101010103" pitchFamily="34" charset="77"/>
              </a:rPr>
              <a:t> protocolli facoltativi (partecipazione di fanciulli a conflitti armati; la vendita di fanciulli; la prostituzione infantile e la </a:t>
            </a:r>
            <a:r>
              <a:rPr lang="it-IT" dirty="0" err="1">
                <a:latin typeface="Abadi MT Condensed Light" panose="020B0306030101010103" pitchFamily="34" charset="77"/>
              </a:rPr>
              <a:t>pedopornografia</a:t>
            </a:r>
            <a:r>
              <a:rPr lang="it-IT" dirty="0">
                <a:latin typeface="Abadi MT Condensed Light" panose="020B0306030101010103" pitchFamily="34" charset="77"/>
              </a:rPr>
              <a:t>; i </a:t>
            </a:r>
            <a:r>
              <a:rPr lang="it-IT" dirty="0" err="1">
                <a:latin typeface="Abadi MT Condensed Light" panose="020B0306030101010103" pitchFamily="34" charset="77"/>
              </a:rPr>
              <a:t>prot</a:t>
            </a:r>
            <a:r>
              <a:rPr lang="it-IT" dirty="0">
                <a:latin typeface="Abadi MT Condensed Light" panose="020B0306030101010103" pitchFamily="34" charset="77"/>
              </a:rPr>
              <a:t>. vietano queste forme di sfruttamento ed esortano gli Stati a punirle) </a:t>
            </a:r>
          </a:p>
          <a:p>
            <a:r>
              <a:rPr lang="it-IT" dirty="0">
                <a:latin typeface="Abadi MT Condensed Light" panose="020B0306030101010103" pitchFamily="34" charset="77"/>
              </a:rPr>
              <a:t>La Convenzione è stata ratificata dall'Italia il 27 maggio 1991 con la legge n. 176 (trad.it. Gazzetta Ufficiale, 1991).</a:t>
            </a:r>
          </a:p>
        </p:txBody>
      </p:sp>
      <p:sp>
        <p:nvSpPr>
          <p:cNvPr id="4" name="Rettangolo 3">
            <a:hlinkClick r:id="rId3"/>
          </p:cNvPr>
          <p:cNvSpPr/>
          <p:nvPr/>
        </p:nvSpPr>
        <p:spPr>
          <a:xfrm>
            <a:off x="1069848" y="5267144"/>
            <a:ext cx="2903438" cy="646331"/>
          </a:xfrm>
          <a:prstGeom prst="rect">
            <a:avLst/>
          </a:prstGeom>
        </p:spPr>
        <p:txBody>
          <a:bodyPr wrap="square">
            <a:spAutoFit/>
          </a:bodyPr>
          <a:lstStyle/>
          <a:p>
            <a:r>
              <a:rPr lang="it-IT" sz="1200" dirty="0"/>
              <a:t>https://geronimostilton.com/IT-it/convenzione-sui-diritti-dell-infanzia-e-dell-adolescenza__6459/</a:t>
            </a:r>
          </a:p>
        </p:txBody>
      </p:sp>
      <p:sp>
        <p:nvSpPr>
          <p:cNvPr id="5" name="Rettangolo 4">
            <a:hlinkClick r:id="rId4"/>
          </p:cNvPr>
          <p:cNvSpPr/>
          <p:nvPr/>
        </p:nvSpPr>
        <p:spPr>
          <a:xfrm>
            <a:off x="4031376" y="5267144"/>
            <a:ext cx="4097898" cy="646331"/>
          </a:xfrm>
          <a:prstGeom prst="rect">
            <a:avLst/>
          </a:prstGeom>
        </p:spPr>
        <p:txBody>
          <a:bodyPr wrap="square">
            <a:spAutoFit/>
          </a:bodyPr>
          <a:lstStyle/>
          <a:p>
            <a:r>
              <a:rPr lang="it-IT" sz="1200" dirty="0"/>
              <a:t>https://www.garanteinfanzia.org/sites/default/files/documenti/Convenzione_diritti_infanzia_adolescenza_autorita.pdf</a:t>
            </a:r>
          </a:p>
        </p:txBody>
      </p:sp>
      <p:sp>
        <p:nvSpPr>
          <p:cNvPr id="9" name="Rettangolo 8">
            <a:extLst>
              <a:ext uri="{FF2B5EF4-FFF2-40B4-BE49-F238E27FC236}">
                <a16:creationId xmlns:a16="http://schemas.microsoft.com/office/drawing/2014/main" xmlns="" id="{D5AA4CDD-4179-274B-9DD3-5EC48FAB495E}"/>
              </a:ext>
            </a:extLst>
          </p:cNvPr>
          <p:cNvSpPr/>
          <p:nvPr/>
        </p:nvSpPr>
        <p:spPr>
          <a:xfrm>
            <a:off x="8129274" y="5267144"/>
            <a:ext cx="2998974" cy="830997"/>
          </a:xfrm>
          <a:prstGeom prst="rect">
            <a:avLst/>
          </a:prstGeom>
        </p:spPr>
        <p:txBody>
          <a:bodyPr wrap="square">
            <a:spAutoFit/>
          </a:bodyPr>
          <a:lstStyle/>
          <a:p>
            <a:r>
              <a:rPr lang="it-IT" sz="1200" dirty="0">
                <a:hlinkClick r:id="rId5"/>
              </a:rPr>
              <a:t>http://</a:t>
            </a:r>
            <a:r>
              <a:rPr lang="it-IT" sz="1200" dirty="0" err="1">
                <a:hlinkClick r:id="rId5"/>
              </a:rPr>
              <a:t>www.garanteinfanzia</a:t>
            </a:r>
            <a:r>
              <a:rPr lang="it-IT" sz="1200" dirty="0">
                <a:hlinkClick r:id="rId5"/>
              </a:rPr>
              <a:t>-adolescenza-</a:t>
            </a:r>
            <a:r>
              <a:rPr lang="it-IT" sz="1200" dirty="0" err="1">
                <a:hlinkClick r:id="rId5"/>
              </a:rPr>
              <a:t>bz.org</a:t>
            </a:r>
            <a:r>
              <a:rPr lang="it-IT" sz="1200" dirty="0">
                <a:hlinkClick r:id="rId5"/>
              </a:rPr>
              <a:t>/</a:t>
            </a:r>
            <a:r>
              <a:rPr lang="it-IT" sz="1200" dirty="0" err="1">
                <a:hlinkClick r:id="rId5"/>
              </a:rPr>
              <a:t>it</a:t>
            </a:r>
            <a:r>
              <a:rPr lang="it-IT" sz="1200" dirty="0">
                <a:hlinkClick r:id="rId5"/>
              </a:rPr>
              <a:t>/diritti-bambini-adolescenti/convenzione-diritti-infanzia-A-</a:t>
            </a:r>
            <a:r>
              <a:rPr lang="it-IT" sz="1200" dirty="0" err="1">
                <a:hlinkClick r:id="rId5"/>
              </a:rPr>
              <a:t>Z.asp</a:t>
            </a:r>
            <a:endParaRPr lang="it-IT" sz="1200" dirty="0"/>
          </a:p>
        </p:txBody>
      </p:sp>
      <p:sp>
        <p:nvSpPr>
          <p:cNvPr id="10" name="Rettangolo 9">
            <a:hlinkClick r:id="rId6"/>
            <a:extLst>
              <a:ext uri="{FF2B5EF4-FFF2-40B4-BE49-F238E27FC236}">
                <a16:creationId xmlns:a16="http://schemas.microsoft.com/office/drawing/2014/main" xmlns="" id="{35D6A409-2072-224F-9D19-C435D04B9D80}"/>
              </a:ext>
            </a:extLst>
          </p:cNvPr>
          <p:cNvSpPr/>
          <p:nvPr/>
        </p:nvSpPr>
        <p:spPr>
          <a:xfrm>
            <a:off x="1153297" y="6250143"/>
            <a:ext cx="8559113" cy="369332"/>
          </a:xfrm>
          <a:prstGeom prst="rect">
            <a:avLst/>
          </a:prstGeom>
        </p:spPr>
        <p:txBody>
          <a:bodyPr wrap="square">
            <a:spAutoFit/>
          </a:bodyPr>
          <a:lstStyle/>
          <a:p>
            <a:r>
              <a:rPr lang="it-IT" dirty="0" err="1"/>
              <a:t>https</a:t>
            </a:r>
            <a:r>
              <a:rPr lang="it-IT" dirty="0"/>
              <a:t>://</a:t>
            </a:r>
            <a:r>
              <a:rPr lang="it-IT" dirty="0" err="1"/>
              <a:t>www.youtube.com</a:t>
            </a:r>
            <a:r>
              <a:rPr lang="it-IT" dirty="0"/>
              <a:t>/</a:t>
            </a:r>
            <a:r>
              <a:rPr lang="it-IT" dirty="0" err="1"/>
              <a:t>watch?v</a:t>
            </a:r>
            <a:r>
              <a:rPr lang="it-IT" dirty="0"/>
              <a:t>=</a:t>
            </a:r>
            <a:r>
              <a:rPr lang="it-IT" dirty="0" err="1"/>
              <a:t>lY_MtkoeaSI</a:t>
            </a:r>
            <a:endParaRPr lang="it-IT" dirty="0"/>
          </a:p>
        </p:txBody>
      </p:sp>
    </p:spTree>
    <p:extLst>
      <p:ext uri="{BB962C8B-B14F-4D97-AF65-F5344CB8AC3E}">
        <p14:creationId xmlns:p14="http://schemas.microsoft.com/office/powerpoint/2010/main" val="1606838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9848" y="484632"/>
            <a:ext cx="10058400" cy="1147398"/>
          </a:xfrm>
        </p:spPr>
        <p:txBody>
          <a:bodyPr>
            <a:normAutofit fontScale="90000"/>
          </a:bodyPr>
          <a:lstStyle/>
          <a:p>
            <a:r>
              <a:rPr lang="it-IT" dirty="0"/>
              <a:t>Convenzione sui diritti dell’infanzia e l’adolescenza (1989), 1991</a:t>
            </a:r>
          </a:p>
        </p:txBody>
      </p:sp>
      <p:sp>
        <p:nvSpPr>
          <p:cNvPr id="3" name="Segnaposto contenuto 2"/>
          <p:cNvSpPr>
            <a:spLocks noGrp="1"/>
          </p:cNvSpPr>
          <p:nvPr>
            <p:ph idx="1"/>
          </p:nvPr>
        </p:nvSpPr>
        <p:spPr>
          <a:xfrm>
            <a:off x="1069848" y="1724628"/>
            <a:ext cx="10058400" cy="4815068"/>
          </a:xfrm>
        </p:spPr>
        <p:txBody>
          <a:bodyPr>
            <a:normAutofit fontScale="85000" lnSpcReduction="20000"/>
          </a:bodyPr>
          <a:lstStyle/>
          <a:p>
            <a:pPr marL="0" indent="0">
              <a:buNone/>
            </a:pPr>
            <a:r>
              <a:rPr lang="it-IT" dirty="0">
                <a:latin typeface="Abadi MT Condensed Light" panose="020B0306030101010103" pitchFamily="34" charset="77"/>
              </a:rPr>
              <a:t>- PRINCIPIO DI NON DISCRIMINAZIONE (ART.2) </a:t>
            </a:r>
          </a:p>
          <a:p>
            <a:pPr marL="0" indent="0">
              <a:buNone/>
            </a:pPr>
            <a:r>
              <a:rPr lang="it-IT" dirty="0">
                <a:latin typeface="Abadi MT Condensed Light" panose="020B0306030101010103" pitchFamily="34" charset="77"/>
              </a:rPr>
              <a:t>Art.2.1 -«Gli Stati parti si impegnano a rispettare i diritti enunciati nella presente Convenzione e a garantirli a ogni fanciullo che dipende dalla loro giurisdizione, senza distinzione di sorta e a prescindere da ogni considerazione di razza, di colore, di sesso, di lingua, di religione, di opinione politica o altra del fanciullo o dei suoi genitori o rappresentanti legali, dalla loro origine nazionale, etnica o sociale, dalla loro situazione finanziaria, dalla loro incapacità, dalla loro nascita od a ogni altra circostanza. </a:t>
            </a:r>
            <a:r>
              <a:rPr lang="it-IT" dirty="0" err="1" smtClean="0">
                <a:latin typeface="Abadi MT Condensed Light" panose="020B0306030101010103" pitchFamily="34" charset="77"/>
              </a:rPr>
              <a:t>Art.2.2</a:t>
            </a:r>
            <a:r>
              <a:rPr lang="it-IT" dirty="0" smtClean="0">
                <a:latin typeface="Abadi MT Condensed Light" panose="020B0306030101010103" pitchFamily="34" charset="77"/>
              </a:rPr>
              <a:t> -«Gli </a:t>
            </a:r>
            <a:r>
              <a:rPr lang="it-IT" dirty="0">
                <a:latin typeface="Abadi MT Condensed Light" panose="020B0306030101010103" pitchFamily="34" charset="77"/>
              </a:rPr>
              <a:t>Stati parti adottano tutti i provvedimenti appropriati affinché il fanciullo sia effettivamente tutelato contro ogni forma di discriminazione o di sanzione motivate dalla condizione sociale, dalle attività, opinioni professate o convinzioni dei suoi genitori, dei suoi rappresentanti legali odei suoi </a:t>
            </a:r>
            <a:r>
              <a:rPr lang="it-IT" dirty="0" smtClean="0">
                <a:latin typeface="Abadi MT Condensed Light" panose="020B0306030101010103" pitchFamily="34" charset="77"/>
              </a:rPr>
              <a:t>familiari». </a:t>
            </a:r>
            <a:endParaRPr lang="it-IT" dirty="0">
              <a:latin typeface="Abadi MT Condensed Light" panose="020B0306030101010103" pitchFamily="34" charset="77"/>
            </a:endParaRPr>
          </a:p>
          <a:p>
            <a:pPr marL="0" indent="0">
              <a:buNone/>
            </a:pPr>
            <a:r>
              <a:rPr lang="it-IT" dirty="0">
                <a:latin typeface="Abadi MT Condensed Light" panose="020B0306030101010103" pitchFamily="34" charset="77"/>
              </a:rPr>
              <a:t>- INTERESSE SUPERIORE DEL BAMBINO DEVE ESSERE CONSIDERATO PRIMENINENTE </a:t>
            </a:r>
          </a:p>
          <a:p>
            <a:pPr marL="0" indent="0">
              <a:buNone/>
            </a:pPr>
            <a:r>
              <a:rPr lang="it-IT" dirty="0">
                <a:latin typeface="Abadi MT Condensed Light" panose="020B0306030101010103" pitchFamily="34" charset="77"/>
              </a:rPr>
              <a:t>Art 3.1.: «In tutte le decisioni relative ai fanciulli, di competenza sia delle istituzioni pubbliche o private di assistenza sociale, dei tribunali, delle autorità amministrative o degli organi legislativi, l’interesse superiore del fanciullo deve essere una considerazione preminente.» </a:t>
            </a:r>
          </a:p>
          <a:p>
            <a:pPr marL="0" indent="0">
              <a:buNone/>
            </a:pPr>
            <a:r>
              <a:rPr lang="it-IT" dirty="0">
                <a:latin typeface="Abadi MT Condensed Light" panose="020B0306030101010103" pitchFamily="34" charset="77"/>
              </a:rPr>
              <a:t>-  DIRITTO ALLA VITA, ALLA SOPRAVVIVENZA, ALLO SVILUPPO (ART.6) </a:t>
            </a:r>
          </a:p>
          <a:p>
            <a:pPr>
              <a:buFontTx/>
              <a:buChar char="-"/>
            </a:pPr>
            <a:r>
              <a:rPr lang="it-IT" dirty="0">
                <a:latin typeface="Abadi MT Condensed Light" panose="020B0306030101010103" pitchFamily="34" charset="77"/>
              </a:rPr>
              <a:t>DIRITTO ADESSERE ASCOLTATO (ART.12) Art.12 «Gli Stati parti garantiscono al fanciullo capace di discernimento il diritto di esprimere liberamente la sua opinione su ogni questione che lo interessa, (...) essendo debitamente prese in considerazione tenendo conto della sua età e del suo grado di maturità. A tal fine, si darà in particolare al fanciullo la possibilità di essere ascoltato in ogni procedura giudiziaria o amministrativa che lo concerne, sia direttamente, sia tramite un rappresentante o un organo appropriato, in maniera compatibile con le regole di procedura della legislazione nazionale». </a:t>
            </a:r>
          </a:p>
          <a:p>
            <a:pPr>
              <a:buFontTx/>
              <a:buChar char="-"/>
            </a:pPr>
            <a:r>
              <a:rPr lang="it-IT" dirty="0">
                <a:latin typeface="Abadi MT Condensed Light" panose="020B0306030101010103" pitchFamily="34" charset="77"/>
              </a:rPr>
              <a:t>PROTEZIONE, IDENTITA’, </a:t>
            </a:r>
            <a:r>
              <a:rPr lang="it-IT" dirty="0" smtClean="0">
                <a:latin typeface="Abadi MT Condensed Light" panose="020B0306030101010103" pitchFamily="34" charset="77"/>
              </a:rPr>
              <a:t>RICONOSCIMENTO,PARTECIPAZIONE,EDUCAZIONE,PRIVACY,SALUTE,RELIGIONE</a:t>
            </a:r>
          </a:p>
          <a:p>
            <a:pPr>
              <a:buFontTx/>
              <a:buChar char="-"/>
            </a:pPr>
            <a:r>
              <a:rPr lang="it-IT" dirty="0" err="1" smtClean="0">
                <a:latin typeface="Abadi MT Condensed Light" panose="020B0306030101010103" pitchFamily="34" charset="77"/>
                <a:hlinkClick r:id="rId2"/>
              </a:rPr>
              <a:t>https</a:t>
            </a:r>
            <a:r>
              <a:rPr lang="it-IT" dirty="0">
                <a:latin typeface="Abadi MT Condensed Light" panose="020B0306030101010103" pitchFamily="34" charset="77"/>
                <a:hlinkClick r:id="rId2"/>
              </a:rPr>
              <a:t>://</a:t>
            </a:r>
            <a:r>
              <a:rPr lang="it-IT" dirty="0" err="1">
                <a:latin typeface="Abadi MT Condensed Light" panose="020B0306030101010103" pitchFamily="34" charset="77"/>
                <a:hlinkClick r:id="rId2"/>
              </a:rPr>
              <a:t>www.youtube.com</a:t>
            </a:r>
            <a:r>
              <a:rPr lang="it-IT" dirty="0">
                <a:latin typeface="Abadi MT Condensed Light" panose="020B0306030101010103" pitchFamily="34" charset="77"/>
                <a:hlinkClick r:id="rId2"/>
              </a:rPr>
              <a:t>/</a:t>
            </a:r>
            <a:r>
              <a:rPr lang="it-IT" dirty="0" err="1">
                <a:latin typeface="Abadi MT Condensed Light" panose="020B0306030101010103" pitchFamily="34" charset="77"/>
                <a:hlinkClick r:id="rId2"/>
              </a:rPr>
              <a:t>watch?v</a:t>
            </a:r>
            <a:r>
              <a:rPr lang="it-IT" dirty="0">
                <a:latin typeface="Abadi MT Condensed Light" panose="020B0306030101010103" pitchFamily="34" charset="77"/>
                <a:hlinkClick r:id="rId2"/>
              </a:rPr>
              <a:t>=</a:t>
            </a:r>
            <a:r>
              <a:rPr lang="it-IT" dirty="0" err="1">
                <a:latin typeface="Abadi MT Condensed Light" panose="020B0306030101010103" pitchFamily="34" charset="77"/>
                <a:hlinkClick r:id="rId2"/>
              </a:rPr>
              <a:t>Nv69qK9v12s</a:t>
            </a:r>
            <a:endParaRPr lang="it-IT" dirty="0">
              <a:latin typeface="Abadi MT Condensed Light" panose="020B0306030101010103" pitchFamily="34" charset="77"/>
            </a:endParaRPr>
          </a:p>
          <a:p>
            <a:pPr>
              <a:buFontTx/>
              <a:buChar char="-"/>
            </a:pPr>
            <a:endParaRPr lang="it-IT" dirty="0">
              <a:latin typeface="Abadi MT Condensed Light" panose="020B0306030101010103" pitchFamily="34" charset="77"/>
            </a:endParaRPr>
          </a:p>
        </p:txBody>
      </p:sp>
    </p:spTree>
    <p:extLst>
      <p:ext uri="{BB962C8B-B14F-4D97-AF65-F5344CB8AC3E}">
        <p14:creationId xmlns:p14="http://schemas.microsoft.com/office/powerpoint/2010/main" val="36316049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TM03090434[[fn=Legno]]</Template>
  <TotalTime>1564</TotalTime>
  <Words>3804</Words>
  <Application>Microsoft Office PowerPoint</Application>
  <PresentationFormat>Widescreen</PresentationFormat>
  <Paragraphs>244</Paragraphs>
  <Slides>27</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27</vt:i4>
      </vt:variant>
    </vt:vector>
  </HeadingPairs>
  <TitlesOfParts>
    <vt:vector size="36" baseType="lpstr">
      <vt:lpstr>Abadi MT Condensed Light</vt:lpstr>
      <vt:lpstr>Arial</vt:lpstr>
      <vt:lpstr>Calibri</vt:lpstr>
      <vt:lpstr>Rockwell</vt:lpstr>
      <vt:lpstr>Rockwell Condensed</vt:lpstr>
      <vt:lpstr>Rockwell Extra Bold</vt:lpstr>
      <vt:lpstr>Times New Roman</vt:lpstr>
      <vt:lpstr>Wingdings</vt:lpstr>
      <vt:lpstr>Legno</vt:lpstr>
      <vt:lpstr>Diritti dei minori e strumenti legislativi</vt:lpstr>
      <vt:lpstr>Indice </vt:lpstr>
      <vt:lpstr>INTroduzione </vt:lpstr>
      <vt:lpstr>Infanzia negata </vt:lpstr>
      <vt:lpstr>Presentazione standard di PowerPoint</vt:lpstr>
      <vt:lpstr>Verso il riconoscimento dell’infanzia</vt:lpstr>
      <vt:lpstr>‘900: il secolo dei bambini</vt:lpstr>
      <vt:lpstr>Convenzione sui diritti dell’infanzia e l’adolescenza (1989), 1991</vt:lpstr>
      <vt:lpstr>Convenzione sui diritti dell’infanzia e l’adolescenza (1989), 1991</vt:lpstr>
      <vt:lpstr>Video: esperimento sociale</vt:lpstr>
      <vt:lpstr>Convenzione sui diritti dell’infanzia e l’adolescenza (1989), 1991: i divieti</vt:lpstr>
      <vt:lpstr>Norme internazionali e nazionali </vt:lpstr>
      <vt:lpstr>MSNA</vt:lpstr>
      <vt:lpstr>MSNA</vt:lpstr>
      <vt:lpstr>SISTEMA DI TUTELA E PROTEZIONE DEI MINORI </vt:lpstr>
      <vt:lpstr>Autorita’ Garante per l’infanzia e l’adolescenza </vt:lpstr>
      <vt:lpstr>IL DIRITTO DEL MINORE ALLE RELAZIONI SIGNIFICATIVE, OVVERO AD UNA FAMIGLIA:  L.184/1983 MODIFICATA DALLA 149/2003</vt:lpstr>
      <vt:lpstr>RESPONABILITA’ GENITORIALE </vt:lpstr>
      <vt:lpstr>Differenze tra famiglie: ieri</vt:lpstr>
      <vt:lpstr>Casi di adozione </vt:lpstr>
      <vt:lpstr>minori e famiglie omogenitoriali </vt:lpstr>
      <vt:lpstr>Diritti dei minori –a rischio- in famiglie omogenitoriali </vt:lpstr>
      <vt:lpstr>Sentenza storica </vt:lpstr>
      <vt:lpstr>Fonti bibliografiche</vt:lpstr>
      <vt:lpstr>sitografia</vt:lpstr>
      <vt:lpstr>filmogragfia</vt:lpstr>
      <vt:lpstr>Esercitazione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Diritti dei minori e strumenti legislativi</dc:title>
  <dc:creator>HP255G5</dc:creator>
  <cp:lastModifiedBy>Utente</cp:lastModifiedBy>
  <cp:revision>53</cp:revision>
  <cp:lastPrinted>2018-10-10T11:55:57Z</cp:lastPrinted>
  <dcterms:created xsi:type="dcterms:W3CDTF">2018-10-08T13:23:59Z</dcterms:created>
  <dcterms:modified xsi:type="dcterms:W3CDTF">2018-10-17T13:32:11Z</dcterms:modified>
</cp:coreProperties>
</file>