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6" d="100"/>
          <a:sy n="66" d="100"/>
        </p:scale>
        <p:origin x="82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82391A2D-7119-432D-BD32-AA50145C4D8B}" type="slidenum">
              <a:rPr lang="it-IT" smtClean="0"/>
              <a:t>‹N›</a:t>
            </a:fld>
            <a:endParaRPr lang="it-IT"/>
          </a:p>
        </p:txBody>
      </p:sp>
    </p:spTree>
    <p:extLst>
      <p:ext uri="{BB962C8B-B14F-4D97-AF65-F5344CB8AC3E}">
        <p14:creationId xmlns:p14="http://schemas.microsoft.com/office/powerpoint/2010/main" val="1531954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380646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2119293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83948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it-IT"/>
              <a:t>Fare clic per modificare lo stile del titolo</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8593667" y="6272784"/>
            <a:ext cx="2644309" cy="365125"/>
          </a:xfrm>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a:xfrm>
            <a:off x="2182708" y="6272784"/>
            <a:ext cx="6327648" cy="365125"/>
          </a:xfrm>
        </p:spPr>
        <p:txBody>
          <a:bodyPr/>
          <a:lstStyle/>
          <a:p>
            <a:endParaRPr lang="it-IT"/>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82391A2D-7119-432D-BD32-AA50145C4D8B}" type="slidenum">
              <a:rPr lang="it-IT" smtClean="0"/>
              <a:t>‹N›</a:t>
            </a:fld>
            <a:endParaRPr lang="it-IT"/>
          </a:p>
        </p:txBody>
      </p:sp>
    </p:spTree>
    <p:extLst>
      <p:ext uri="{BB962C8B-B14F-4D97-AF65-F5344CB8AC3E}">
        <p14:creationId xmlns:p14="http://schemas.microsoft.com/office/powerpoint/2010/main" val="288265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2928757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043F81D-46E2-47CA-AFB5-98878B771CD0}" type="datetimeFigureOut">
              <a:rPr lang="it-IT" smtClean="0"/>
              <a:t>17/11/2016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124383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5043F81D-46E2-47CA-AFB5-98878B771CD0}" type="datetimeFigureOut">
              <a:rPr lang="it-IT" smtClean="0"/>
              <a:t>17/11/2016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36934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3F81D-46E2-47CA-AFB5-98878B771CD0}" type="datetimeFigureOut">
              <a:rPr lang="it-IT" smtClean="0"/>
              <a:t>17/11/2016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45607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sp>
        <p:nvSpPr>
          <p:cNvPr id="6" name="Footer Placeholder 5"/>
          <p:cNvSpPr>
            <a:spLocks noGrp="1"/>
          </p:cNvSpPr>
          <p:nvPr>
            <p:ph type="ftr" sz="quarter" idx="11"/>
          </p:nvPr>
        </p:nvSpPr>
        <p:spPr/>
        <p:txBody>
          <a:bodyPr/>
          <a:lstStyle/>
          <a:p>
            <a:endParaRPr lang="it-IT"/>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106328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61164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043F81D-46E2-47CA-AFB5-98878B771CD0}" type="datetimeFigureOut">
              <a:rPr lang="it-IT" smtClean="0"/>
              <a:t>17/11/2016</a:t>
            </a:fld>
            <a:endParaRPr lang="it-IT"/>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it-IT"/>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82391A2D-7119-432D-BD32-AA50145C4D8B}" type="slidenum">
              <a:rPr lang="it-IT" smtClean="0"/>
              <a:t>‹N›</a:t>
            </a:fld>
            <a:endParaRPr lang="it-IT"/>
          </a:p>
        </p:txBody>
      </p:sp>
    </p:spTree>
    <p:extLst>
      <p:ext uri="{BB962C8B-B14F-4D97-AF65-F5344CB8AC3E}">
        <p14:creationId xmlns:p14="http://schemas.microsoft.com/office/powerpoint/2010/main" val="181745284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it-IT" dirty="0"/>
              <a:t>IL COLLOQUIO PSICOLOGICO </a:t>
            </a:r>
          </a:p>
        </p:txBody>
      </p:sp>
      <p:sp>
        <p:nvSpPr>
          <p:cNvPr id="3" name="Sottotitolo 2"/>
          <p:cNvSpPr>
            <a:spLocks noGrp="1"/>
          </p:cNvSpPr>
          <p:nvPr>
            <p:ph type="subTitle" idx="1"/>
          </p:nvPr>
        </p:nvSpPr>
        <p:spPr>
          <a:xfrm>
            <a:off x="1843571" y="4468031"/>
            <a:ext cx="7891272" cy="1069848"/>
          </a:xfrm>
        </p:spPr>
        <p:txBody>
          <a:bodyPr/>
          <a:lstStyle/>
          <a:p>
            <a:pPr algn="ctr"/>
            <a:r>
              <a:rPr lang="it-IT" b="1" dirty="0"/>
              <a:t>Definizioni e aspetti costitutivi</a:t>
            </a:r>
          </a:p>
          <a:p>
            <a:endParaRPr lang="it-IT" dirty="0"/>
          </a:p>
        </p:txBody>
      </p:sp>
    </p:spTree>
    <p:extLst>
      <p:ext uri="{BB962C8B-B14F-4D97-AF65-F5344CB8AC3E}">
        <p14:creationId xmlns:p14="http://schemas.microsoft.com/office/powerpoint/2010/main" val="2053892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a:xfrm>
            <a:off x="1069848" y="2118594"/>
            <a:ext cx="10058400" cy="4050792"/>
          </a:xfrm>
        </p:spPr>
        <p:txBody>
          <a:bodyPr>
            <a:normAutofit/>
          </a:bodyPr>
          <a:lstStyle/>
          <a:p>
            <a:pPr lvl="1"/>
            <a:r>
              <a:rPr lang="it-IT" b="1" u="sng" dirty="0"/>
              <a:t>La motivazione al colloquio</a:t>
            </a:r>
            <a:r>
              <a:rPr lang="it-IT" b="1" dirty="0"/>
              <a:t>.</a:t>
            </a:r>
            <a:endParaRPr lang="it-IT" sz="1800" dirty="0"/>
          </a:p>
          <a:p>
            <a:pPr marL="0" indent="0">
              <a:buNone/>
            </a:pPr>
            <a:r>
              <a:rPr lang="it-IT" dirty="0"/>
              <a:t>In alcuni casi, il soggetto non è neppure a conoscenza dei motivi per cui è stato contattato dal ricercatore, né del tipo di indagine in atto: questi vengono esplicitati durante l’incontro in fase immediatamente preliminare all’incontro. Sarà compito del conduttore trasformare la motivazione da estrinseca ad intrinseca, con l’obiettivo di ottenere un’autentica partecipazione del soggetto.</a:t>
            </a:r>
          </a:p>
          <a:p>
            <a:pPr marL="0" indent="0" algn="ctr">
              <a:buNone/>
            </a:pPr>
            <a:r>
              <a:rPr lang="it-IT" b="1" dirty="0"/>
              <a:t>Affinché ci sia un’autentica partecipazione da parte del soggetto</a:t>
            </a:r>
          </a:p>
          <a:p>
            <a:pPr marL="0" indent="0" algn="ctr">
              <a:buNone/>
            </a:pPr>
            <a:endParaRPr lang="it-IT" b="1" dirty="0"/>
          </a:p>
          <a:p>
            <a:pPr marL="0" indent="0">
              <a:buNone/>
            </a:pPr>
            <a:endParaRPr lang="it-IT" b="1" dirty="0"/>
          </a:p>
          <a:p>
            <a:pPr marL="0" indent="0">
              <a:buNone/>
            </a:pPr>
            <a:r>
              <a:rPr lang="it-IT" b="1" dirty="0"/>
              <a:t>                       Motivazione Estrinseca               Motivazione Intrinseca</a:t>
            </a:r>
          </a:p>
        </p:txBody>
      </p:sp>
      <p:sp>
        <p:nvSpPr>
          <p:cNvPr id="6" name="Freccia in giù 5"/>
          <p:cNvSpPr/>
          <p:nvPr/>
        </p:nvSpPr>
        <p:spPr>
          <a:xfrm>
            <a:off x="5815701" y="4481614"/>
            <a:ext cx="566694" cy="7093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Freccia a destra 2"/>
          <p:cNvSpPr/>
          <p:nvPr/>
        </p:nvSpPr>
        <p:spPr>
          <a:xfrm>
            <a:off x="5781822" y="5387926"/>
            <a:ext cx="858129" cy="3376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84105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a:xfrm>
            <a:off x="1069848" y="2118594"/>
            <a:ext cx="10058400" cy="4050792"/>
          </a:xfrm>
        </p:spPr>
        <p:txBody>
          <a:bodyPr>
            <a:normAutofit lnSpcReduction="10000"/>
          </a:bodyPr>
          <a:lstStyle/>
          <a:p>
            <a:pPr marL="274320" lvl="1" indent="0">
              <a:buNone/>
            </a:pPr>
            <a:r>
              <a:rPr lang="it-IT" b="1" u="sng" dirty="0"/>
              <a:t>Dalla motivazione estrinseca alla motivazione intrinseca</a:t>
            </a:r>
            <a:r>
              <a:rPr lang="it-IT" dirty="0"/>
              <a:t>. Un processo giocato sulla base di due elementi:</a:t>
            </a:r>
          </a:p>
          <a:p>
            <a:pPr marL="0" indent="0">
              <a:buNone/>
            </a:pPr>
            <a:endParaRPr lang="it-IT" sz="1800" dirty="0"/>
          </a:p>
          <a:p>
            <a:pPr lvl="0">
              <a:buFont typeface="Wingdings" panose="05000000000000000000" pitchFamily="2" charset="2"/>
              <a:buChar char="Ø"/>
            </a:pPr>
            <a:r>
              <a:rPr lang="it-IT" dirty="0"/>
              <a:t>la naturale </a:t>
            </a:r>
            <a:r>
              <a:rPr lang="it-IT" u="sng" dirty="0"/>
              <a:t>curiosità</a:t>
            </a:r>
            <a:r>
              <a:rPr lang="it-IT" dirty="0"/>
              <a:t> degli individui nel conoscere situazioni nuove (esplorare, comprendere e conoscere, da un punto di vista cognitivo, il proprio ambiente, ma anche le situazioni e le esperienze che consentono alle persone di mettersi alla prova).</a:t>
            </a:r>
            <a:endParaRPr lang="it-IT" sz="1800" dirty="0"/>
          </a:p>
          <a:p>
            <a:pPr lvl="0">
              <a:buFont typeface="Wingdings" panose="05000000000000000000" pitchFamily="2" charset="2"/>
              <a:buChar char="Ø"/>
            </a:pPr>
            <a:r>
              <a:rPr lang="it-IT" dirty="0"/>
              <a:t>la capacità di </a:t>
            </a:r>
            <a:r>
              <a:rPr lang="it-IT" u="sng" dirty="0"/>
              <a:t>ascolto</a:t>
            </a:r>
            <a:r>
              <a:rPr lang="it-IT" dirty="0"/>
              <a:t> del conduttore. Attraverso l’interesse e la capacità del conduttore all’interno dello scambio relazionale che è possibile attivare la potenziale partecipazione della persona consentendo di ottenere buone prestazioni. Il soggetto, infatti, è maggiormente a proprio agio nel comunicare all’altro idee, opinioni, pensieri e stati d’animo su un determinato oggetto se posto all’interno di un </a:t>
            </a:r>
            <a:r>
              <a:rPr lang="it-IT" u="sng" dirty="0"/>
              <a:t>contesto facilitante e accogliente</a:t>
            </a:r>
            <a:r>
              <a:rPr lang="it-IT" dirty="0"/>
              <a:t> che consenta l’espressione libera dei contenuti richiesti.</a:t>
            </a:r>
            <a:endParaRPr lang="it-IT" sz="1800" dirty="0"/>
          </a:p>
          <a:p>
            <a:pPr marL="274320" lvl="1" indent="0">
              <a:buNone/>
            </a:pPr>
            <a:endParaRPr lang="it-IT" dirty="0"/>
          </a:p>
        </p:txBody>
      </p:sp>
    </p:spTree>
    <p:extLst>
      <p:ext uri="{BB962C8B-B14F-4D97-AF65-F5344CB8AC3E}">
        <p14:creationId xmlns:p14="http://schemas.microsoft.com/office/powerpoint/2010/main" val="283682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8" name="Segnaposto contenuto 7"/>
          <p:cNvSpPr>
            <a:spLocks noGrp="1"/>
          </p:cNvSpPr>
          <p:nvPr>
            <p:ph idx="1"/>
          </p:nvPr>
        </p:nvSpPr>
        <p:spPr>
          <a:xfrm>
            <a:off x="1069848" y="2118594"/>
            <a:ext cx="10058400" cy="4050792"/>
          </a:xfrm>
        </p:spPr>
        <p:txBody>
          <a:bodyPr>
            <a:normAutofit/>
          </a:bodyPr>
          <a:lstStyle/>
          <a:p>
            <a:pPr marL="274320" lvl="1" indent="0">
              <a:buNone/>
            </a:pPr>
            <a:r>
              <a:rPr lang="it-IT" b="1" u="sng" dirty="0"/>
              <a:t>2) Modalità di utilizzo del colloquio di ricerca.</a:t>
            </a:r>
            <a:endParaRPr lang="it-IT" dirty="0"/>
          </a:p>
          <a:p>
            <a:pPr marL="274320" lvl="1" indent="0">
              <a:buNone/>
            </a:pPr>
            <a:endParaRPr lang="it-IT" dirty="0"/>
          </a:p>
          <a:p>
            <a:pPr marL="274320" lvl="1" indent="0">
              <a:buNone/>
            </a:pPr>
            <a:r>
              <a:rPr lang="it-IT" dirty="0"/>
              <a:t>Il colloquio di ricerca viene utilizzato in due modi specifici:</a:t>
            </a:r>
            <a:endParaRPr lang="it-IT" sz="1800" dirty="0"/>
          </a:p>
          <a:p>
            <a:pPr lvl="0"/>
            <a:r>
              <a:rPr lang="it-IT" dirty="0"/>
              <a:t>la fase di </a:t>
            </a:r>
            <a:r>
              <a:rPr lang="it-IT" i="1" dirty="0" err="1"/>
              <a:t>prericerca</a:t>
            </a:r>
            <a:endParaRPr lang="it-IT" sz="1800" dirty="0"/>
          </a:p>
          <a:p>
            <a:pPr lvl="0"/>
            <a:r>
              <a:rPr lang="it-IT" dirty="0"/>
              <a:t>la fase di </a:t>
            </a:r>
            <a:r>
              <a:rPr lang="it-IT" i="1" dirty="0"/>
              <a:t>raccolta dei dati</a:t>
            </a:r>
            <a:endParaRPr lang="it-IT" sz="1800" dirty="0"/>
          </a:p>
          <a:p>
            <a:pPr marL="0" indent="0">
              <a:buNone/>
            </a:pPr>
            <a:r>
              <a:rPr lang="it-IT" u="sng" dirty="0"/>
              <a:t>La fase di </a:t>
            </a:r>
            <a:r>
              <a:rPr lang="it-IT" i="1" u="sng" dirty="0" err="1"/>
              <a:t>prericerca</a:t>
            </a:r>
            <a:r>
              <a:rPr lang="it-IT" dirty="0"/>
              <a:t> definisce il periodo in cui il ricercatore mette a punto le ipotesi che dovranno guidare la successiva raccolta dei dati, allo scopo di valutare la congruenza o le discrepanze tra le proprie idee e la realtà da misurare. In questa fase si possono effettuare diversi colloqui con persone che, in seguito, non parteciperanno alla ricerca vera e propria, ma che presentano caratteristiche affini.</a:t>
            </a:r>
            <a:endParaRPr lang="it-IT" sz="1800" dirty="0"/>
          </a:p>
          <a:p>
            <a:pPr marL="274320" lvl="1" indent="0">
              <a:buNone/>
            </a:pPr>
            <a:endParaRPr lang="it-IT" dirty="0"/>
          </a:p>
        </p:txBody>
      </p:sp>
    </p:spTree>
    <p:extLst>
      <p:ext uri="{BB962C8B-B14F-4D97-AF65-F5344CB8AC3E}">
        <p14:creationId xmlns:p14="http://schemas.microsoft.com/office/powerpoint/2010/main" val="2184663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a:xfrm>
            <a:off x="1069848" y="2118594"/>
            <a:ext cx="10058400" cy="4050792"/>
          </a:xfrm>
        </p:spPr>
        <p:txBody>
          <a:bodyPr>
            <a:normAutofit/>
          </a:bodyPr>
          <a:lstStyle/>
          <a:p>
            <a:pPr marL="274320" lvl="1" indent="0" algn="ctr">
              <a:buNone/>
            </a:pPr>
            <a:r>
              <a:rPr lang="it-IT" sz="2000" b="1" dirty="0"/>
              <a:t>Il colloquio nella fase di </a:t>
            </a:r>
            <a:r>
              <a:rPr lang="it-IT" sz="2000" b="1" dirty="0" err="1"/>
              <a:t>prericerca</a:t>
            </a:r>
            <a:endParaRPr lang="it-IT" sz="2000" b="1" dirty="0"/>
          </a:p>
          <a:p>
            <a:pPr marL="274320" lvl="1" indent="0" algn="ctr">
              <a:buNone/>
            </a:pPr>
            <a:endParaRPr lang="it-IT" b="1" dirty="0"/>
          </a:p>
          <a:p>
            <a:pPr marL="274320" lvl="1" indent="0" algn="ctr">
              <a:buNone/>
            </a:pPr>
            <a:endParaRPr lang="it-IT" b="1" dirty="0"/>
          </a:p>
          <a:p>
            <a:pPr marL="274320" lvl="1" indent="0" algn="ctr">
              <a:buNone/>
            </a:pPr>
            <a:endParaRPr lang="it-IT" b="1" dirty="0"/>
          </a:p>
          <a:p>
            <a:pPr marL="274320" lvl="1" indent="0" algn="ctr">
              <a:buNone/>
            </a:pPr>
            <a:endParaRPr lang="it-IT" b="1" dirty="0">
              <a:latin typeface="+mj-lt"/>
            </a:endParaRPr>
          </a:p>
          <a:p>
            <a:pPr marL="0" indent="0" algn="ctr">
              <a:buNone/>
            </a:pPr>
            <a:r>
              <a:rPr lang="it-IT" dirty="0">
                <a:latin typeface="+mj-lt"/>
              </a:rPr>
              <a:t>Utilizzo: </a:t>
            </a:r>
            <a:r>
              <a:rPr lang="it-IT" b="1" dirty="0">
                <a:latin typeface="+mj-lt"/>
              </a:rPr>
              <a:t>definizione delle ipotesi e </a:t>
            </a:r>
            <a:endParaRPr lang="it-IT" sz="1800" dirty="0">
              <a:latin typeface="+mj-lt"/>
            </a:endParaRPr>
          </a:p>
          <a:p>
            <a:pPr marL="0" indent="0" algn="ctr">
              <a:buNone/>
            </a:pPr>
            <a:r>
              <a:rPr lang="it-IT" b="1" dirty="0">
                <a:latin typeface="+mj-lt"/>
              </a:rPr>
              <a:t>della metodologie di raccolta dei dati </a:t>
            </a:r>
          </a:p>
          <a:p>
            <a:pPr marL="0" indent="0" algn="ctr">
              <a:buNone/>
            </a:pPr>
            <a:endParaRPr lang="it-IT" b="1" dirty="0"/>
          </a:p>
          <a:p>
            <a:pPr marL="0" indent="0" algn="ctr">
              <a:buNone/>
            </a:pPr>
            <a:endParaRPr lang="it-IT" b="1" dirty="0"/>
          </a:p>
          <a:p>
            <a:pPr marL="0" indent="0" algn="ctr">
              <a:buNone/>
            </a:pPr>
            <a:endParaRPr lang="it-IT" b="1" dirty="0"/>
          </a:p>
          <a:p>
            <a:pPr marL="0" indent="0" algn="ctr">
              <a:buNone/>
            </a:pPr>
            <a:endParaRPr lang="it-IT" dirty="0"/>
          </a:p>
        </p:txBody>
      </p:sp>
      <p:sp>
        <p:nvSpPr>
          <p:cNvPr id="3" name="Freccia in giù 2"/>
          <p:cNvSpPr/>
          <p:nvPr/>
        </p:nvSpPr>
        <p:spPr>
          <a:xfrm>
            <a:off x="5666935" y="2715064"/>
            <a:ext cx="858129" cy="900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in giù 4"/>
          <p:cNvSpPr/>
          <p:nvPr/>
        </p:nvSpPr>
        <p:spPr>
          <a:xfrm>
            <a:off x="5666935" y="4622291"/>
            <a:ext cx="858129" cy="900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aphicFrame>
        <p:nvGraphicFramePr>
          <p:cNvPr id="6" name="Tabella 5"/>
          <p:cNvGraphicFramePr>
            <a:graphicFrameLocks noGrp="1"/>
          </p:cNvGraphicFramePr>
          <p:nvPr>
            <p:extLst>
              <p:ext uri="{D42A27DB-BD31-4B8C-83A1-F6EECF244321}">
                <p14:modId xmlns:p14="http://schemas.microsoft.com/office/powerpoint/2010/main" val="3781953776"/>
              </p:ext>
            </p:extLst>
          </p:nvPr>
        </p:nvGraphicFramePr>
        <p:xfrm>
          <a:off x="1561514" y="5627077"/>
          <a:ext cx="9496452" cy="731520"/>
        </p:xfrm>
        <a:graphic>
          <a:graphicData uri="http://schemas.openxmlformats.org/drawingml/2006/table">
            <a:tbl>
              <a:tblPr>
                <a:tableStyleId>{5C22544A-7EE6-4342-B048-85BDC9FD1C3A}</a:tableStyleId>
              </a:tblPr>
              <a:tblGrid>
                <a:gridCol w="9496452">
                  <a:extLst>
                    <a:ext uri="{9D8B030D-6E8A-4147-A177-3AD203B41FA5}">
                      <a16:colId xmlns:a16="http://schemas.microsoft.com/office/drawing/2014/main" val="3800950859"/>
                    </a:ext>
                  </a:extLst>
                </a:gridCol>
              </a:tblGrid>
              <a:tr h="566927">
                <a:tc>
                  <a:txBody>
                    <a:bodyPr/>
                    <a:lstStyle/>
                    <a:p>
                      <a:pPr marR="45720" algn="ctr">
                        <a:spcAft>
                          <a:spcPts val="0"/>
                        </a:spcAft>
                      </a:pPr>
                      <a:r>
                        <a:rPr lang="it-IT" sz="2400" dirty="0">
                          <a:effectLst/>
                          <a:latin typeface="+mj-lt"/>
                        </a:rPr>
                        <a:t>costruzione di ulteriori strumenti: una traccia di colloquio maggiormente specificata, un intervista, un questionari</a:t>
                      </a:r>
                      <a:endParaRPr lang="it-IT" sz="2400" dirty="0">
                        <a:effectLst/>
                        <a:latin typeface="+mj-lt"/>
                        <a:ea typeface="Times New Roman" panose="02020603050405020304" pitchFamily="18" charset="0"/>
                      </a:endParaRPr>
                    </a:p>
                  </a:txBody>
                  <a:tcPr marL="44450" marR="44450" marT="0" marB="0"/>
                </a:tc>
                <a:extLst>
                  <a:ext uri="{0D108BD9-81ED-4DB2-BD59-A6C34878D82A}">
                    <a16:rowId xmlns:a16="http://schemas.microsoft.com/office/drawing/2014/main" val="808531038"/>
                  </a:ext>
                </a:extLst>
              </a:tr>
            </a:tbl>
          </a:graphicData>
        </a:graphic>
      </p:graphicFrame>
    </p:spTree>
    <p:extLst>
      <p:ext uri="{BB962C8B-B14F-4D97-AF65-F5344CB8AC3E}">
        <p14:creationId xmlns:p14="http://schemas.microsoft.com/office/powerpoint/2010/main" val="3391735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8" name="Segnaposto contenuto 7"/>
          <p:cNvSpPr>
            <a:spLocks noGrp="1"/>
          </p:cNvSpPr>
          <p:nvPr>
            <p:ph idx="1"/>
          </p:nvPr>
        </p:nvSpPr>
        <p:spPr>
          <a:xfrm>
            <a:off x="492369" y="1809104"/>
            <a:ext cx="11071273" cy="4788643"/>
          </a:xfrm>
        </p:spPr>
        <p:txBody>
          <a:bodyPr>
            <a:normAutofit fontScale="25000" lnSpcReduction="20000"/>
          </a:bodyPr>
          <a:lstStyle/>
          <a:p>
            <a:pPr marL="0" indent="0" algn="just">
              <a:buNone/>
            </a:pPr>
            <a:r>
              <a:rPr lang="it-IT" sz="7600" dirty="0"/>
              <a:t>L’impiego del colloquio nella </a:t>
            </a:r>
            <a:r>
              <a:rPr lang="it-IT" sz="7600" u="sng" dirty="0"/>
              <a:t>fase di raccolta dei dati</a:t>
            </a:r>
            <a:r>
              <a:rPr lang="it-IT" sz="7600" dirty="0"/>
              <a:t> implica la definizione di alcuni aspetti salienti dello strumento in riferimento al generale disegno della ricerca che si sta approntando. In altre parole, il ricercatore dovrà preliminarmente identificare:</a:t>
            </a:r>
          </a:p>
          <a:p>
            <a:pPr marL="0" indent="0" algn="just">
              <a:buNone/>
            </a:pPr>
            <a:endParaRPr lang="it-IT" sz="7600" dirty="0"/>
          </a:p>
          <a:p>
            <a:pPr lvl="0" algn="just"/>
            <a:r>
              <a:rPr lang="it-IT" sz="7600" dirty="0"/>
              <a:t>l’</a:t>
            </a:r>
            <a:r>
              <a:rPr lang="it-IT" sz="7600" i="1" dirty="0"/>
              <a:t>oggetto</a:t>
            </a:r>
            <a:r>
              <a:rPr lang="it-IT" sz="7600" dirty="0"/>
              <a:t> della ricerca, ossia ciò che si vuole conoscere e in merito al quale vengono raccolte le informazioni,</a:t>
            </a:r>
          </a:p>
          <a:p>
            <a:pPr lvl="0" algn="just"/>
            <a:r>
              <a:rPr lang="it-IT" sz="7600" dirty="0"/>
              <a:t>le </a:t>
            </a:r>
            <a:r>
              <a:rPr lang="it-IT" sz="7600" i="1" dirty="0"/>
              <a:t>persone</a:t>
            </a:r>
            <a:r>
              <a:rPr lang="it-IT" sz="7600" dirty="0"/>
              <a:t> dalle quali s’intende ottenere le informazioni;</a:t>
            </a:r>
          </a:p>
          <a:p>
            <a:pPr lvl="0" algn="just"/>
            <a:r>
              <a:rPr lang="it-IT" sz="7600" dirty="0"/>
              <a:t>la </a:t>
            </a:r>
            <a:r>
              <a:rPr lang="it-IT" sz="7600" i="1" dirty="0"/>
              <a:t>modalità di raccolta</a:t>
            </a:r>
            <a:r>
              <a:rPr lang="it-IT" sz="7600" dirty="0"/>
              <a:t> delle informazioni. Riguarda le specifiche strategie operative scelte dal ricercatore per sottoporre i soggetti al colloquio (impostazione del primo contatto, esplicitazione degli obiettivi della ricerca). Definisce, </a:t>
            </a:r>
            <a:r>
              <a:rPr lang="it-IT" sz="7600" dirty="0" err="1"/>
              <a:t>inoltre,il</a:t>
            </a:r>
            <a:r>
              <a:rPr lang="it-IT" sz="7600" dirty="0"/>
              <a:t> tipo di colloquio e la traccia costruita da sottoporre al soggetto;</a:t>
            </a:r>
          </a:p>
          <a:p>
            <a:pPr lvl="0" algn="just"/>
            <a:r>
              <a:rPr lang="it-IT" sz="7600" dirty="0"/>
              <a:t>la </a:t>
            </a:r>
            <a:r>
              <a:rPr lang="it-IT" sz="7600" i="1" dirty="0"/>
              <a:t>modalità di analisi</a:t>
            </a:r>
            <a:r>
              <a:rPr lang="it-IT" sz="7600" dirty="0"/>
              <a:t> dei dati raccolti. </a:t>
            </a:r>
            <a:r>
              <a:rPr lang="it-IT" sz="7600" dirty="0" err="1"/>
              <a:t>L’anali</a:t>
            </a:r>
            <a:r>
              <a:rPr lang="it-IT" sz="7600" dirty="0"/>
              <a:t> del contenuto viene indicata da più parti come uno strumento tipico per rilevare dati significativi all’interno di colloqui di ricerca non strutturati. L’obiettivo principale di tale procedura è quello di individuare categorie di contenuto fissate a priori e di verificarne l’occorrenza nelle interazioni verbali ottenute nel corso del colloquio. Questa metodologia può costituire un buon compromesso tra analisi qualitativa e quantitativa del colloquio, in quanto le categorie di contenuto fissate a priori o emerse dall’analisi stessa consentono di effettuare interpretazioni di tipo qualitativo, ma anche l’elaborazione di indici quantitativi, che rendono i risultati ottenuti confrontabili con quelli di altre ricerche.</a:t>
            </a:r>
          </a:p>
          <a:p>
            <a:pPr marL="274320" lvl="1" indent="0">
              <a:buNone/>
            </a:pPr>
            <a:endParaRPr lang="it-IT" dirty="0"/>
          </a:p>
        </p:txBody>
      </p:sp>
    </p:spTree>
    <p:extLst>
      <p:ext uri="{BB962C8B-B14F-4D97-AF65-F5344CB8AC3E}">
        <p14:creationId xmlns:p14="http://schemas.microsoft.com/office/powerpoint/2010/main" val="3933586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8" name="Segnaposto contenuto 7"/>
          <p:cNvSpPr>
            <a:spLocks noGrp="1"/>
          </p:cNvSpPr>
          <p:nvPr>
            <p:ph idx="1"/>
          </p:nvPr>
        </p:nvSpPr>
        <p:spPr>
          <a:xfrm>
            <a:off x="492369" y="1809104"/>
            <a:ext cx="11071273" cy="4788643"/>
          </a:xfrm>
        </p:spPr>
        <p:txBody>
          <a:bodyPr>
            <a:normAutofit fontScale="92500" lnSpcReduction="10000"/>
          </a:bodyPr>
          <a:lstStyle/>
          <a:p>
            <a:pPr marL="0" indent="0" algn="just">
              <a:buNone/>
            </a:pPr>
            <a:r>
              <a:rPr lang="it-IT" dirty="0"/>
              <a:t>In ogni caso, l’analisi di un colloquio di ricerca non può prescindere dalle seguenti fasi:</a:t>
            </a:r>
            <a:endParaRPr lang="it-IT" sz="1800" dirty="0"/>
          </a:p>
          <a:p>
            <a:pPr marL="0" indent="0" algn="just">
              <a:buNone/>
            </a:pPr>
            <a:endParaRPr lang="it-IT" sz="1800" dirty="0"/>
          </a:p>
          <a:p>
            <a:pPr lvl="0" algn="just"/>
            <a:r>
              <a:rPr lang="it-IT" i="1" dirty="0"/>
              <a:t>registrazione del colloquio</a:t>
            </a:r>
            <a:r>
              <a:rPr lang="it-IT" dirty="0"/>
              <a:t>;</a:t>
            </a:r>
            <a:endParaRPr lang="it-IT" sz="1800" dirty="0"/>
          </a:p>
          <a:p>
            <a:pPr lvl="0" algn="just"/>
            <a:r>
              <a:rPr lang="it-IT" i="1" dirty="0"/>
              <a:t>trascrizione del colloquio</a:t>
            </a:r>
            <a:r>
              <a:rPr lang="it-IT" dirty="0"/>
              <a:t>;</a:t>
            </a:r>
            <a:endParaRPr lang="it-IT" sz="1800" dirty="0"/>
          </a:p>
          <a:p>
            <a:pPr lvl="0" algn="just"/>
            <a:r>
              <a:rPr lang="it-IT" i="1" dirty="0"/>
              <a:t>organizzazione dello schema di codifica</a:t>
            </a:r>
            <a:r>
              <a:rPr lang="it-IT" dirty="0"/>
              <a:t> (costituisce un iniziale protocollo di analisi che consente al ricercatore di effettuare un lavoro di accorpamento delle risposte fornite dal soggetto su categorie relative ai temi o alle problematiche affrontate. L’identificazione delle categorie di analisi può essere effettuata a priori, in riferimento alle ipotesi della ricerca o alla traccia stessa del colloquio, oppure a posteriori, dopo aver valutato preliminarmente l’andamento generale dei colloqui effettuati;</a:t>
            </a:r>
            <a:endParaRPr lang="it-IT" sz="1800" dirty="0"/>
          </a:p>
          <a:p>
            <a:pPr lvl="0" algn="just"/>
            <a:r>
              <a:rPr lang="it-IT" i="1" dirty="0"/>
              <a:t>codifica delle risposte</a:t>
            </a:r>
            <a:r>
              <a:rPr lang="it-IT" dirty="0"/>
              <a:t>: implica l’applicazione al materiale raccolto dello schema di codifica ritenuto utile al ricercatore. Il lavoro di codifica consiste nella ricerca all’interno dei colloqui effettuati delle ricorrenze delle variabili definite dallo schema di codifica (ossia del numero di volte in cui una determinata variabile compare nel testo). Ovviamente, affinché questo lavoro sia attendibile occorre che venga effettuato da più ricercatori (in genere da due, che vengono definiti “giudici indipendenti”), che autonomamente applicano la metodologia del materiale raccolto.</a:t>
            </a:r>
            <a:endParaRPr lang="it-IT" sz="1800" dirty="0"/>
          </a:p>
          <a:p>
            <a:pPr marL="274320" lvl="1" indent="0">
              <a:buNone/>
            </a:pPr>
            <a:endParaRPr lang="it-IT" dirty="0"/>
          </a:p>
        </p:txBody>
      </p:sp>
    </p:spTree>
    <p:extLst>
      <p:ext uri="{BB962C8B-B14F-4D97-AF65-F5344CB8AC3E}">
        <p14:creationId xmlns:p14="http://schemas.microsoft.com/office/powerpoint/2010/main" val="273139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8" name="Segnaposto contenuto 7"/>
          <p:cNvSpPr>
            <a:spLocks noGrp="1"/>
          </p:cNvSpPr>
          <p:nvPr>
            <p:ph idx="1"/>
          </p:nvPr>
        </p:nvSpPr>
        <p:spPr>
          <a:xfrm>
            <a:off x="492369" y="1809104"/>
            <a:ext cx="11071273" cy="4788643"/>
          </a:xfrm>
        </p:spPr>
        <p:txBody>
          <a:bodyPr>
            <a:normAutofit fontScale="92500" lnSpcReduction="10000"/>
          </a:bodyPr>
          <a:lstStyle/>
          <a:p>
            <a:pPr marL="0" indent="0" algn="just">
              <a:buNone/>
            </a:pPr>
            <a:r>
              <a:rPr lang="it-IT" dirty="0"/>
              <a:t>In ogni caso, l’analisi di un colloquio di ricerca non può prescindere dalle seguenti fasi:</a:t>
            </a:r>
            <a:endParaRPr lang="it-IT" sz="1800" dirty="0"/>
          </a:p>
          <a:p>
            <a:pPr marL="0" indent="0" algn="just">
              <a:buNone/>
            </a:pPr>
            <a:endParaRPr lang="it-IT" sz="1800" dirty="0"/>
          </a:p>
          <a:p>
            <a:pPr lvl="0" algn="just"/>
            <a:r>
              <a:rPr lang="it-IT" i="1" dirty="0"/>
              <a:t>registrazione del colloquio</a:t>
            </a:r>
            <a:r>
              <a:rPr lang="it-IT" dirty="0"/>
              <a:t>;</a:t>
            </a:r>
            <a:endParaRPr lang="it-IT" sz="1800" dirty="0"/>
          </a:p>
          <a:p>
            <a:pPr lvl="0" algn="just"/>
            <a:r>
              <a:rPr lang="it-IT" i="1" dirty="0"/>
              <a:t>trascrizione del colloquio</a:t>
            </a:r>
            <a:r>
              <a:rPr lang="it-IT" dirty="0"/>
              <a:t>;</a:t>
            </a:r>
            <a:endParaRPr lang="it-IT" sz="1800" dirty="0"/>
          </a:p>
          <a:p>
            <a:pPr lvl="0" algn="just"/>
            <a:r>
              <a:rPr lang="it-IT" i="1" dirty="0"/>
              <a:t>organizzazione dello schema di codifica</a:t>
            </a:r>
            <a:r>
              <a:rPr lang="it-IT" dirty="0"/>
              <a:t> (costituisce un iniziale protocollo di analisi che consente al ricercatore di effettuare un lavoro di accorpamento delle risposte fornite dal soggetto su categorie relative ai temi o alle problematiche affrontate. L’identificazione delle categorie di analisi può essere effettuata a priori, in riferimento alle ipotesi della ricerca o alla traccia stessa del colloquio, oppure a posteriori, dopo aver valutato preliminarmente l’andamento generale dei colloqui effettuati;</a:t>
            </a:r>
            <a:endParaRPr lang="it-IT" sz="1800" dirty="0"/>
          </a:p>
          <a:p>
            <a:pPr lvl="0" algn="just"/>
            <a:r>
              <a:rPr lang="it-IT" i="1" dirty="0"/>
              <a:t>codifica delle risposte</a:t>
            </a:r>
            <a:r>
              <a:rPr lang="it-IT" dirty="0"/>
              <a:t>: implica l’applicazione al materiale raccolto dello schema di codifica ritenuto utile al ricercatore. Il lavoro di codifica consiste nella ricerca all’interno dei colloqui effettuati delle ricorrenze delle variabili definite dallo schema di codifica (ossia del numero di volte in cui una determinata variabile compare nel testo). Ovviamente, affinché questo lavoro sia attendibile occorre che venga effettuato da più ricercatori (in genere da due, che vengono definiti “giudici indipendenti”), che autonomamente applicano la metodologia del materiale raccolto.</a:t>
            </a:r>
            <a:endParaRPr lang="it-IT" sz="1800" dirty="0"/>
          </a:p>
          <a:p>
            <a:pPr marL="274320" lvl="1" indent="0">
              <a:buNone/>
            </a:pPr>
            <a:endParaRPr lang="it-IT" dirty="0"/>
          </a:p>
        </p:txBody>
      </p:sp>
    </p:spTree>
    <p:extLst>
      <p:ext uri="{BB962C8B-B14F-4D97-AF65-F5344CB8AC3E}">
        <p14:creationId xmlns:p14="http://schemas.microsoft.com/office/powerpoint/2010/main" val="3055972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a:xfrm>
            <a:off x="492369" y="1809104"/>
            <a:ext cx="11071273" cy="4788643"/>
          </a:xfrm>
        </p:spPr>
        <p:txBody>
          <a:bodyPr>
            <a:normAutofit/>
          </a:bodyPr>
          <a:lstStyle/>
          <a:p>
            <a:pPr marL="0" indent="0" algn="just">
              <a:buNone/>
            </a:pPr>
            <a:r>
              <a:rPr lang="it-IT" b="1" u="sng" dirty="0"/>
              <a:t>La costruzione della traccia per un colloquio di ricerca.</a:t>
            </a:r>
            <a:endParaRPr lang="it-IT" dirty="0"/>
          </a:p>
          <a:p>
            <a:pPr marL="0" indent="0">
              <a:buNone/>
            </a:pPr>
            <a:r>
              <a:rPr lang="it-IT" dirty="0"/>
              <a:t>La messa a punto della traccia definitiva di colloquio che il ricercatore utilizzerà procede per fasi successive:</a:t>
            </a:r>
          </a:p>
          <a:p>
            <a:pPr lvl="0"/>
            <a:r>
              <a:rPr lang="it-IT" dirty="0"/>
              <a:t>identificazione delle aree e/o dei temi significativi per il ricercatore al fine di orientare la raccolta delle informazioni;</a:t>
            </a:r>
          </a:p>
          <a:p>
            <a:pPr lvl="0"/>
            <a:r>
              <a:rPr lang="it-IT" dirty="0"/>
              <a:t>stesura di una traccia preliminare di colloquio con tematiche e aree di indagine articolate secondo rapporti logici di consequenzialità di contenuto. Tale traccia conterrà domande di ordine più generale accanto a domande più specifiche relative ai diversi aspetti da indagare nel corso del colloqui;</a:t>
            </a:r>
          </a:p>
          <a:p>
            <a:pPr lvl="0"/>
            <a:r>
              <a:rPr lang="it-IT" dirty="0"/>
              <a:t>somministrazione della traccia preliminare a un numero, anche ristretto, per testare la validità, la correttezza della traccia e la loro pregnanza rispetto alle ipotesi formulate dal ricercatore, soprattutto per quanto riguarda le domande specifiche;</a:t>
            </a:r>
          </a:p>
          <a:p>
            <a:pPr lvl="0"/>
            <a:r>
              <a:rPr lang="it-IT" dirty="0"/>
              <a:t>revisione della traccia dell’intervista in relazione a quanto emerso dalla prima somministrazione.</a:t>
            </a:r>
          </a:p>
          <a:p>
            <a:pPr marL="0" indent="0" algn="just">
              <a:buNone/>
            </a:pPr>
            <a:endParaRPr lang="it-IT" dirty="0"/>
          </a:p>
        </p:txBody>
      </p:sp>
    </p:spTree>
    <p:extLst>
      <p:ext uri="{BB962C8B-B14F-4D97-AF65-F5344CB8AC3E}">
        <p14:creationId xmlns:p14="http://schemas.microsoft.com/office/powerpoint/2010/main" val="3906737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2813538" y="2912012"/>
            <a:ext cx="6231988" cy="264472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t-IT" dirty="0"/>
          </a:p>
        </p:txBody>
      </p:sp>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8" name="Segnaposto contenuto 7"/>
          <p:cNvSpPr>
            <a:spLocks noGrp="1"/>
          </p:cNvSpPr>
          <p:nvPr>
            <p:ph idx="1"/>
          </p:nvPr>
        </p:nvSpPr>
        <p:spPr>
          <a:xfrm>
            <a:off x="492368" y="1809104"/>
            <a:ext cx="11211951" cy="4788643"/>
          </a:xfrm>
        </p:spPr>
        <p:txBody>
          <a:bodyPr>
            <a:normAutofit/>
          </a:bodyPr>
          <a:lstStyle/>
          <a:p>
            <a:pPr marL="0" indent="0" algn="ctr">
              <a:buNone/>
            </a:pPr>
            <a:r>
              <a:rPr lang="it-IT" b="1" u="sng" dirty="0"/>
              <a:t>La costruzione della traccia per un colloquio di ricerca.</a:t>
            </a: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896526333"/>
              </p:ext>
            </p:extLst>
          </p:nvPr>
        </p:nvGraphicFramePr>
        <p:xfrm>
          <a:off x="2813538" y="2912012"/>
          <a:ext cx="6239789" cy="1730326"/>
        </p:xfrm>
        <a:graphic>
          <a:graphicData uri="http://schemas.openxmlformats.org/drawingml/2006/table">
            <a:tbl>
              <a:tblPr>
                <a:tableStyleId>{5C22544A-7EE6-4342-B048-85BDC9FD1C3A}</a:tableStyleId>
              </a:tblPr>
              <a:tblGrid>
                <a:gridCol w="6239789">
                  <a:extLst>
                    <a:ext uri="{9D8B030D-6E8A-4147-A177-3AD203B41FA5}">
                      <a16:colId xmlns:a16="http://schemas.microsoft.com/office/drawing/2014/main" val="3678181179"/>
                    </a:ext>
                  </a:extLst>
                </a:gridCol>
              </a:tblGrid>
              <a:tr h="865163">
                <a:tc>
                  <a:txBody>
                    <a:bodyPr/>
                    <a:lstStyle/>
                    <a:p>
                      <a:pPr marR="45720" algn="just">
                        <a:spcAft>
                          <a:spcPts val="0"/>
                        </a:spcAft>
                      </a:pPr>
                      <a:r>
                        <a:rPr lang="it-IT" sz="1400" dirty="0">
                          <a:effectLst/>
                        </a:rPr>
                        <a:t>le domande:</a:t>
                      </a:r>
                      <a:endParaRPr lang="it-IT"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922175830"/>
                  </a:ext>
                </a:extLst>
              </a:tr>
              <a:tr h="865163">
                <a:tc>
                  <a:txBody>
                    <a:bodyPr/>
                    <a:lstStyle/>
                    <a:p>
                      <a:pPr marL="342900" marR="45720" lvl="0" indent="-342900" algn="r">
                        <a:spcAft>
                          <a:spcPts val="0"/>
                        </a:spcAft>
                        <a:buFont typeface="Wingdings" panose="05000000000000000000" pitchFamily="2" charset="2"/>
                        <a:buChar char=""/>
                        <a:tabLst>
                          <a:tab pos="914400" algn="l"/>
                        </a:tabLst>
                      </a:pPr>
                      <a:r>
                        <a:rPr lang="it-IT" sz="1400" dirty="0">
                          <a:effectLst/>
                        </a:rPr>
                        <a:t>dal generale al particolare</a:t>
                      </a:r>
                      <a:endParaRPr lang="it-IT"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480669121"/>
                  </a:ext>
                </a:extLst>
              </a:tr>
            </a:tbl>
          </a:graphicData>
        </a:graphic>
      </p:graphicFrame>
      <p:graphicFrame>
        <p:nvGraphicFramePr>
          <p:cNvPr id="5" name="Tabella 4"/>
          <p:cNvGraphicFramePr>
            <a:graphicFrameLocks noGrp="1"/>
          </p:cNvGraphicFramePr>
          <p:nvPr>
            <p:extLst>
              <p:ext uri="{D42A27DB-BD31-4B8C-83A1-F6EECF244321}">
                <p14:modId xmlns:p14="http://schemas.microsoft.com/office/powerpoint/2010/main" val="3383736667"/>
              </p:ext>
            </p:extLst>
          </p:nvPr>
        </p:nvGraphicFramePr>
        <p:xfrm>
          <a:off x="2813538" y="4431322"/>
          <a:ext cx="6239789" cy="1535488"/>
        </p:xfrm>
        <a:graphic>
          <a:graphicData uri="http://schemas.openxmlformats.org/drawingml/2006/table">
            <a:tbl>
              <a:tblPr>
                <a:tableStyleId>{5C22544A-7EE6-4342-B048-85BDC9FD1C3A}</a:tableStyleId>
              </a:tblPr>
              <a:tblGrid>
                <a:gridCol w="6239789">
                  <a:extLst>
                    <a:ext uri="{9D8B030D-6E8A-4147-A177-3AD203B41FA5}">
                      <a16:colId xmlns:a16="http://schemas.microsoft.com/office/drawing/2014/main" val="210406726"/>
                    </a:ext>
                  </a:extLst>
                </a:gridCol>
              </a:tblGrid>
              <a:tr h="767744">
                <a:tc>
                  <a:txBody>
                    <a:bodyPr/>
                    <a:lstStyle/>
                    <a:p>
                      <a:pPr marR="45720" algn="just">
                        <a:spcAft>
                          <a:spcPts val="0"/>
                        </a:spcAft>
                      </a:pPr>
                      <a:r>
                        <a:rPr lang="it-IT" sz="1400" dirty="0">
                          <a:effectLst/>
                        </a:rPr>
                        <a:t>sequenza di somministrazione domande:</a:t>
                      </a:r>
                      <a:endParaRPr lang="it-IT"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700962641"/>
                  </a:ext>
                </a:extLst>
              </a:tr>
              <a:tr h="767744">
                <a:tc>
                  <a:txBody>
                    <a:bodyPr/>
                    <a:lstStyle/>
                    <a:p>
                      <a:pPr marL="342900" marR="45720" lvl="0" indent="-342900" algn="r">
                        <a:spcAft>
                          <a:spcPts val="0"/>
                        </a:spcAft>
                        <a:buFont typeface="Wingdings" panose="05000000000000000000" pitchFamily="2" charset="2"/>
                        <a:buChar char=""/>
                        <a:tabLst>
                          <a:tab pos="914400" algn="l"/>
                        </a:tabLst>
                      </a:pPr>
                      <a:r>
                        <a:rPr lang="it-IT" sz="1400" dirty="0">
                          <a:effectLst/>
                        </a:rPr>
                        <a:t>fissa/variabile</a:t>
                      </a:r>
                      <a:endParaRPr lang="it-IT"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494948542"/>
                  </a:ext>
                </a:extLst>
              </a:tr>
            </a:tbl>
          </a:graphicData>
        </a:graphic>
      </p:graphicFrame>
    </p:spTree>
    <p:extLst>
      <p:ext uri="{BB962C8B-B14F-4D97-AF65-F5344CB8AC3E}">
        <p14:creationId xmlns:p14="http://schemas.microsoft.com/office/powerpoint/2010/main" val="1064853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p:txBody>
          <a:bodyPr>
            <a:normAutofit/>
          </a:bodyPr>
          <a:lstStyle/>
          <a:p>
            <a:pPr marL="0" indent="0">
              <a:buNone/>
            </a:pPr>
            <a:r>
              <a:rPr lang="it-IT" dirty="0"/>
              <a:t>Articolazione e scelta delle domande da porre. Tre livelli:</a:t>
            </a:r>
          </a:p>
          <a:p>
            <a:pPr marL="457200" lvl="0" indent="-457200">
              <a:buFont typeface="+mj-lt"/>
              <a:buAutoNum type="arabicPeriod"/>
            </a:pPr>
            <a:r>
              <a:rPr lang="it-IT" dirty="0"/>
              <a:t>alcune domande possono essere poste in modo libero dal conduttore;</a:t>
            </a:r>
          </a:p>
          <a:p>
            <a:pPr marL="457200" lvl="0" indent="-457200">
              <a:buFont typeface="+mj-lt"/>
              <a:buAutoNum type="arabicPeriod"/>
            </a:pPr>
            <a:r>
              <a:rPr lang="it-IT" dirty="0"/>
              <a:t>altre domande possono essere maggiormente puntuali sia per ciò che concerne il contenuto sia per quanto riguarda il momento o la sequenza logica in cui vengono poste;</a:t>
            </a:r>
          </a:p>
          <a:p>
            <a:pPr marL="457200" indent="-457200">
              <a:buFont typeface="+mj-lt"/>
              <a:buAutoNum type="arabicPeriod"/>
            </a:pPr>
            <a:r>
              <a:rPr lang="it-IT" dirty="0"/>
              <a:t>un’ultima classe di domande può costituirsi come un certo numero di domande-stimolo da somministrare a tutti i soggetti nello stesso modo, allo scopo di individuare in una prima immediata lettura alcune informazioni di rilievo rispetto all’argomento studiato</a:t>
            </a:r>
          </a:p>
          <a:p>
            <a:pPr marL="0" indent="0">
              <a:buNone/>
            </a:pPr>
            <a:endParaRPr lang="it-IT" dirty="0"/>
          </a:p>
        </p:txBody>
      </p:sp>
    </p:spTree>
    <p:extLst>
      <p:ext uri="{BB962C8B-B14F-4D97-AF65-F5344CB8AC3E}">
        <p14:creationId xmlns:p14="http://schemas.microsoft.com/office/powerpoint/2010/main" val="300197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p:txBody>
          <a:bodyPr>
            <a:normAutofit fontScale="85000" lnSpcReduction="20000"/>
          </a:bodyPr>
          <a:lstStyle/>
          <a:p>
            <a:r>
              <a:rPr lang="it-IT" b="1" u="sng" dirty="0"/>
              <a:t>Colloquio e intervista: un continuum da conoscere   </a:t>
            </a:r>
            <a:endParaRPr lang="it-IT" dirty="0"/>
          </a:p>
          <a:p>
            <a:pPr marL="0" indent="0" algn="just">
              <a:buNone/>
            </a:pPr>
            <a:r>
              <a:rPr lang="it-IT" dirty="0"/>
              <a:t>L'intervista è uno strumento più o meno strutturato che presuppone domande fissate preventivamente dall'intervistatore in numero e ordine più o meno stabilito.</a:t>
            </a:r>
          </a:p>
          <a:p>
            <a:pPr marL="0" indent="0" algn="just">
              <a:buNone/>
            </a:pPr>
            <a:r>
              <a:rPr lang="it-IT" dirty="0"/>
              <a:t>I diversi gradi di strutturazione appartengono ad un </a:t>
            </a:r>
            <a:r>
              <a:rPr lang="it-IT" i="1" dirty="0"/>
              <a:t>continuum</a:t>
            </a:r>
            <a:r>
              <a:rPr lang="it-IT" dirty="0"/>
              <a:t> lungo il quale troviamo: </a:t>
            </a:r>
          </a:p>
          <a:p>
            <a:pPr marL="0" indent="0" algn="just">
              <a:buNone/>
            </a:pPr>
            <a:r>
              <a:rPr lang="it-IT" dirty="0"/>
              <a:t>• l'</a:t>
            </a:r>
            <a:r>
              <a:rPr lang="it-IT" i="1" dirty="0"/>
              <a:t>intervista strutturata</a:t>
            </a:r>
            <a:r>
              <a:rPr lang="it-IT" dirty="0"/>
              <a:t> in cui le domande e la loro successione sono strettamente prefissate dall'inizio (la strutturazione più estrema sfocia nel </a:t>
            </a:r>
            <a:r>
              <a:rPr lang="it-IT" i="1" dirty="0"/>
              <a:t>questionario</a:t>
            </a:r>
            <a:r>
              <a:rPr lang="it-IT" dirty="0"/>
              <a:t> che prevede inoltre un numero fisso di possibili risposte); </a:t>
            </a:r>
          </a:p>
          <a:p>
            <a:pPr marL="0" indent="0" algn="just">
              <a:buNone/>
            </a:pPr>
            <a:r>
              <a:rPr lang="it-IT" dirty="0"/>
              <a:t>• l</a:t>
            </a:r>
            <a:r>
              <a:rPr lang="it-IT" i="1" dirty="0"/>
              <a:t>'intervista </a:t>
            </a:r>
            <a:r>
              <a:rPr lang="it-IT" i="1" dirty="0" err="1"/>
              <a:t>semistrutturata</a:t>
            </a:r>
            <a:r>
              <a:rPr lang="it-IT" dirty="0"/>
              <a:t> in cui vi è minore rigidità nel tipo, ordine ed esecuzione delle domande, nonché la possibilità di porre ulteriori questioni secondo l'andamento dell'interazione e la rispondenza del soggetto alla situazione; </a:t>
            </a:r>
          </a:p>
          <a:p>
            <a:pPr marL="0" indent="0" algn="just">
              <a:buNone/>
            </a:pPr>
            <a:r>
              <a:rPr lang="it-IT" dirty="0"/>
              <a:t>• l'</a:t>
            </a:r>
            <a:r>
              <a:rPr lang="it-IT" i="1" dirty="0"/>
              <a:t>intervista non strutturata</a:t>
            </a:r>
            <a:r>
              <a:rPr lang="it-IT" dirty="0"/>
              <a:t> in cui il tipo e l'ordine delle domande sono vincolate dalla aderenza ad aree o tematiche di cui il conduttore possiede una lista pre-costruita; </a:t>
            </a:r>
          </a:p>
          <a:p>
            <a:pPr marL="0" indent="0">
              <a:buNone/>
            </a:pPr>
            <a:r>
              <a:rPr lang="it-IT" dirty="0"/>
              <a:t>• infine, il </a:t>
            </a:r>
            <a:r>
              <a:rPr lang="it-IT" i="1" dirty="0"/>
              <a:t>colloquio </a:t>
            </a:r>
            <a:r>
              <a:rPr lang="it-IT" dirty="0"/>
              <a:t>è ritenuto lo strumento che concede maggiore libertà al conduttore rispetto alla tipologia ed alla sequenza delle domande da porre. Esso, inoltre, può subire notevoli modificazioni in relazione all'andamento dell'interazione tra i due partecipanti.</a:t>
            </a:r>
            <a:br>
              <a:rPr lang="it-IT" dirty="0"/>
            </a:br>
            <a:endParaRPr lang="it-IT" dirty="0"/>
          </a:p>
        </p:txBody>
      </p:sp>
    </p:spTree>
    <p:extLst>
      <p:ext uri="{BB962C8B-B14F-4D97-AF65-F5344CB8AC3E}">
        <p14:creationId xmlns:p14="http://schemas.microsoft.com/office/powerpoint/2010/main" val="1146837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p:txBody>
          <a:bodyPr>
            <a:normAutofit/>
          </a:bodyPr>
          <a:lstStyle/>
          <a:p>
            <a:pPr marL="0" indent="0">
              <a:buNone/>
            </a:pPr>
            <a:r>
              <a:rPr lang="it-IT" dirty="0"/>
              <a:t>Le informazioni raccolte nel corso di un colloquio si pongono su tre livelli di contenuto sui quali si possono articolare le domande:</a:t>
            </a:r>
          </a:p>
          <a:p>
            <a:pPr marL="0" indent="0">
              <a:buNone/>
            </a:pPr>
            <a:endParaRPr lang="it-IT" dirty="0"/>
          </a:p>
          <a:p>
            <a:pPr lvl="0"/>
            <a:r>
              <a:rPr lang="it-IT" dirty="0"/>
              <a:t>il livello dei </a:t>
            </a:r>
            <a:r>
              <a:rPr lang="it-IT" i="1" dirty="0"/>
              <a:t>fatti </a:t>
            </a:r>
            <a:r>
              <a:rPr lang="it-IT" dirty="0"/>
              <a:t>o degli </a:t>
            </a:r>
            <a:r>
              <a:rPr lang="it-IT" i="1" dirty="0"/>
              <a:t>eventi</a:t>
            </a:r>
            <a:r>
              <a:rPr lang="it-IT" dirty="0"/>
              <a:t>;</a:t>
            </a:r>
          </a:p>
          <a:p>
            <a:pPr marL="0" indent="0">
              <a:buNone/>
            </a:pPr>
            <a:endParaRPr lang="it-IT" dirty="0"/>
          </a:p>
          <a:p>
            <a:pPr lvl="0"/>
            <a:r>
              <a:rPr lang="it-IT" dirty="0"/>
              <a:t>il livello delle </a:t>
            </a:r>
            <a:r>
              <a:rPr lang="it-IT" i="1" dirty="0"/>
              <a:t>emozioni </a:t>
            </a:r>
            <a:r>
              <a:rPr lang="it-IT" dirty="0"/>
              <a:t>e degli </a:t>
            </a:r>
            <a:r>
              <a:rPr lang="it-IT" i="1" dirty="0"/>
              <a:t>stati d’animo</a:t>
            </a:r>
            <a:r>
              <a:rPr lang="it-IT" dirty="0"/>
              <a:t>;</a:t>
            </a:r>
          </a:p>
          <a:p>
            <a:pPr marL="0" indent="0">
              <a:buNone/>
            </a:pPr>
            <a:endParaRPr lang="it-IT" dirty="0"/>
          </a:p>
          <a:p>
            <a:pPr lvl="0"/>
            <a:r>
              <a:rPr lang="it-IT" dirty="0"/>
              <a:t>il livello delle </a:t>
            </a:r>
            <a:r>
              <a:rPr lang="it-IT" i="1" dirty="0"/>
              <a:t>opinioni</a:t>
            </a:r>
            <a:r>
              <a:rPr lang="it-IT" dirty="0"/>
              <a:t>, dei </a:t>
            </a:r>
            <a:r>
              <a:rPr lang="it-IT" i="1" dirty="0"/>
              <a:t>giudizi</a:t>
            </a:r>
            <a:r>
              <a:rPr lang="it-IT" dirty="0"/>
              <a:t>, delle </a:t>
            </a:r>
            <a:r>
              <a:rPr lang="it-IT" i="1" dirty="0"/>
              <a:t>intuizioni</a:t>
            </a:r>
            <a:r>
              <a:rPr lang="it-IT" dirty="0"/>
              <a:t>.</a:t>
            </a:r>
          </a:p>
          <a:p>
            <a:pPr marL="0" indent="0">
              <a:buNone/>
            </a:pPr>
            <a:endParaRPr lang="it-IT" dirty="0"/>
          </a:p>
        </p:txBody>
      </p:sp>
    </p:spTree>
    <p:extLst>
      <p:ext uri="{BB962C8B-B14F-4D97-AF65-F5344CB8AC3E}">
        <p14:creationId xmlns:p14="http://schemas.microsoft.com/office/powerpoint/2010/main" val="3828767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p:txBody>
          <a:bodyPr>
            <a:normAutofit/>
          </a:bodyPr>
          <a:lstStyle/>
          <a:p>
            <a:pPr algn="just"/>
            <a:r>
              <a:rPr lang="it-IT" sz="2400" b="1" dirty="0"/>
              <a:t>Importante:</a:t>
            </a:r>
            <a:endParaRPr lang="it-IT" sz="2400" dirty="0"/>
          </a:p>
          <a:p>
            <a:pPr marL="0" indent="0" algn="just">
              <a:buNone/>
            </a:pPr>
            <a:r>
              <a:rPr lang="it-IT" sz="2400" u="sng" dirty="0"/>
              <a:t>l’utilizzo della traccia non deve essere effettuato in modo rigido</a:t>
            </a:r>
            <a:r>
              <a:rPr lang="it-IT" sz="2400" dirty="0"/>
              <a:t>, ma secondo una dinamica di approfondimento per cui la somministrazione delle domande libere, come di quelle maggiormente specifiche, tiene conto di tutto ciò che la persona sta esprimendo e comunicando nel corso dell’interazione. Anche nel caso della ricerca – come nel colloquio clinico – occorre dare all’interazione una struttura fluida e dialogica che tenga conto delle esigenze e dei comportamenti del soggetto.</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2475011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p:txBody>
          <a:bodyPr>
            <a:normAutofit lnSpcReduction="10000"/>
          </a:bodyPr>
          <a:lstStyle/>
          <a:p>
            <a:pPr marL="0" indent="0" algn="just">
              <a:buNone/>
            </a:pPr>
            <a:r>
              <a:rPr lang="it-IT" sz="3200" dirty="0"/>
              <a:t>Nella costruzione della traccia il ricercatore dovrà:</a:t>
            </a:r>
          </a:p>
          <a:p>
            <a:pPr lvl="0" algn="just"/>
            <a:r>
              <a:rPr lang="it-IT" sz="3200" dirty="0"/>
              <a:t>individuare i temi o le aree centrali per il tipo di indagine previsto (studio della letteratura sul tema, approfondimento delle informazioni ricevute dalle somministrazioni preliminari);</a:t>
            </a:r>
          </a:p>
          <a:p>
            <a:pPr lvl="0" algn="just"/>
            <a:r>
              <a:rPr lang="it-IT" sz="3200" dirty="0"/>
              <a:t>individuare il rapporto tra nuclei tematici definiti e gli elementi reali della storia e dell’esperienza delle persone da intervistare, in modo tale da definire le aree su cui far riflettere e parlare il soggetto.</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1350155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p>
        </p:txBody>
      </p:sp>
      <p:sp>
        <p:nvSpPr>
          <p:cNvPr id="3" name="Segnaposto contenuto 2"/>
          <p:cNvSpPr>
            <a:spLocks noGrp="1"/>
          </p:cNvSpPr>
          <p:nvPr>
            <p:ph idx="1"/>
          </p:nvPr>
        </p:nvSpPr>
        <p:spPr/>
        <p:txBody>
          <a:bodyPr>
            <a:normAutofit lnSpcReduction="10000"/>
          </a:bodyPr>
          <a:lstStyle/>
          <a:p>
            <a:pPr marL="274320" lvl="1" indent="0">
              <a:buNone/>
            </a:pPr>
            <a:r>
              <a:rPr lang="it-IT" sz="3600" b="1" u="sng" dirty="0"/>
              <a:t>Errori nella conduzione.</a:t>
            </a:r>
            <a:endParaRPr lang="it-IT" sz="3600" b="1" dirty="0"/>
          </a:p>
          <a:p>
            <a:pPr marL="0" indent="0">
              <a:buNone/>
            </a:pPr>
            <a:endParaRPr lang="it-IT" sz="1600" dirty="0"/>
          </a:p>
          <a:p>
            <a:r>
              <a:rPr lang="it-IT" sz="3200" dirty="0"/>
              <a:t>Gli errori tipici in un colloquio di ricerca riguardano tre elementi fondamentali:</a:t>
            </a:r>
          </a:p>
          <a:p>
            <a:pPr marL="0" indent="0">
              <a:buNone/>
            </a:pPr>
            <a:endParaRPr lang="it-IT" sz="3200" dirty="0"/>
          </a:p>
          <a:p>
            <a:pPr marL="891540" lvl="2" indent="-342900">
              <a:buFont typeface="+mj-lt"/>
              <a:buAutoNum type="alphaLcParenR"/>
            </a:pPr>
            <a:r>
              <a:rPr lang="it-IT" sz="3200" dirty="0"/>
              <a:t>la formulazione delle domande;</a:t>
            </a:r>
          </a:p>
          <a:p>
            <a:pPr marL="891540" lvl="2" indent="-342900">
              <a:buFont typeface="+mj-lt"/>
              <a:buAutoNum type="alphaLcParenR"/>
            </a:pPr>
            <a:r>
              <a:rPr lang="it-IT" sz="3200" dirty="0"/>
              <a:t>la dinamica dei rilanci;</a:t>
            </a:r>
          </a:p>
          <a:p>
            <a:pPr marL="891540" lvl="2" indent="-342900">
              <a:buFont typeface="+mj-lt"/>
              <a:buAutoNum type="alphaLcParenR"/>
            </a:pPr>
            <a:r>
              <a:rPr lang="it-IT" sz="3200" dirty="0"/>
              <a:t>la dinamica relazionale.</a:t>
            </a:r>
          </a:p>
          <a:p>
            <a:pPr marL="0" indent="0">
              <a:buNone/>
            </a:pPr>
            <a:endParaRPr lang="it-IT" sz="1800" dirty="0"/>
          </a:p>
        </p:txBody>
      </p:sp>
    </p:spTree>
    <p:extLst>
      <p:ext uri="{BB962C8B-B14F-4D97-AF65-F5344CB8AC3E}">
        <p14:creationId xmlns:p14="http://schemas.microsoft.com/office/powerpoint/2010/main" val="2291455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p:txBody>
          <a:bodyPr>
            <a:normAutofit lnSpcReduction="10000"/>
          </a:bodyPr>
          <a:lstStyle/>
          <a:p>
            <a:pPr marL="274320" lvl="1" indent="0">
              <a:buNone/>
            </a:pPr>
            <a:r>
              <a:rPr lang="it-IT" sz="3600" b="1" u="sng" dirty="0"/>
              <a:t>Errori nella conduzione.</a:t>
            </a:r>
            <a:endParaRPr lang="it-IT" sz="3200" dirty="0"/>
          </a:p>
          <a:p>
            <a:pPr marL="548640" lvl="2" indent="0">
              <a:buNone/>
            </a:pPr>
            <a:r>
              <a:rPr lang="it-IT" sz="3200" dirty="0"/>
              <a:t>a) la formulazione delle domande:</a:t>
            </a:r>
          </a:p>
          <a:p>
            <a:pPr lvl="0" algn="just"/>
            <a:r>
              <a:rPr lang="it-IT" dirty="0"/>
              <a:t>L’errata formulazione: il significato delle parole utilizzate nel corso del colloquio può variare a seconda dell’interlocutore, in relazione alla sua età, alla maturità evolutiva, alla condizione affettiva, ecc.</a:t>
            </a:r>
            <a:endParaRPr lang="it-IT" sz="1800" dirty="0"/>
          </a:p>
          <a:p>
            <a:pPr lvl="0" algn="just"/>
            <a:r>
              <a:rPr lang="it-IT" dirty="0"/>
              <a:t>La scelta del momento non adatto: può accadere che il conduttore non colga appieno quanto emerge spontaneamente dalla comunicazione dell’altro e rendendosi conto che una parte dei contenuti da indagare non è stata sufficientemente affrontata, torna inaspettatamente ad argomenti già trattati interrompendo il filo logico della traccia, disorientando il soggetto.</a:t>
            </a:r>
            <a:endParaRPr lang="it-IT" sz="1800" dirty="0"/>
          </a:p>
          <a:p>
            <a:pPr lvl="0" algn="just"/>
            <a:r>
              <a:rPr lang="it-IT" dirty="0"/>
              <a:t>La formulazione di domande doppie o eccessivamente sintetiche.</a:t>
            </a:r>
            <a:endParaRPr lang="it-IT" sz="1800" dirty="0"/>
          </a:p>
          <a:p>
            <a:pPr marL="548640" lvl="2" indent="0">
              <a:buNone/>
            </a:pPr>
            <a:endParaRPr lang="it-IT" sz="1800" dirty="0"/>
          </a:p>
        </p:txBody>
      </p:sp>
    </p:spTree>
    <p:extLst>
      <p:ext uri="{BB962C8B-B14F-4D97-AF65-F5344CB8AC3E}">
        <p14:creationId xmlns:p14="http://schemas.microsoft.com/office/powerpoint/2010/main" val="13343729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a:xfrm>
            <a:off x="379828" y="1657174"/>
            <a:ext cx="11422966" cy="4209054"/>
          </a:xfrm>
        </p:spPr>
        <p:txBody>
          <a:bodyPr>
            <a:noAutofit/>
          </a:bodyPr>
          <a:lstStyle/>
          <a:p>
            <a:pPr marL="274320" lvl="1" indent="0">
              <a:buNone/>
            </a:pPr>
            <a:r>
              <a:rPr lang="it-IT" sz="2800" b="1" u="sng" dirty="0"/>
              <a:t>Errori nella conduzione.</a:t>
            </a:r>
            <a:endParaRPr lang="it-IT" sz="1200" dirty="0"/>
          </a:p>
          <a:p>
            <a:pPr marL="548640" lvl="2" indent="0">
              <a:buNone/>
            </a:pPr>
            <a:r>
              <a:rPr lang="it-IT" sz="2400" dirty="0"/>
              <a:t>b) la dinamica dei rilanci:</a:t>
            </a:r>
          </a:p>
          <a:p>
            <a:pPr marL="0" indent="0" algn="just">
              <a:buNone/>
            </a:pPr>
            <a:r>
              <a:rPr lang="it-IT" sz="1600" dirty="0"/>
              <a:t>con dinamica dei rilanci si fa riferimento al fatto che il conduttore ha la necessità di utilizzare i contenuti che gradualmente emergono dal colloquio, sia per proseguire nella formulazione delle domande, sia per richiedere ulteriori approfondimenti e informazioni. Nel fare questo, egli dovrà evitare una serie di errori; </a:t>
            </a:r>
            <a:endParaRPr lang="it-IT" sz="1400" dirty="0"/>
          </a:p>
          <a:p>
            <a:pPr lvl="0" algn="just"/>
            <a:r>
              <a:rPr lang="it-IT" sz="1600" dirty="0"/>
              <a:t>il rilancio o l’aggancio mancati: si verificano quando il conduttore non è in grado di utilizzare gli elementi del discorso per introdurre in modo naturale tematiche e/o domande previste dalla traccia. Questo si rivela l’errore più frequente anche perché sostenuto dalla convinzione di potersi riagganciare a quanto detto in un momento successivo del colloquio</a:t>
            </a:r>
            <a:endParaRPr lang="it-IT" sz="1400" dirty="0"/>
          </a:p>
          <a:p>
            <a:pPr lvl="0" algn="just"/>
            <a:r>
              <a:rPr lang="it-IT" sz="1600" dirty="0"/>
              <a:t>La vischiosità della traccia: si riscontra quando il conduttore del colloquio utilizza in modo rigido la sequenzialità delle domande</a:t>
            </a:r>
            <a:endParaRPr lang="it-IT" sz="1400" dirty="0"/>
          </a:p>
          <a:p>
            <a:pPr lvl="0" algn="just"/>
            <a:r>
              <a:rPr lang="it-IT" sz="1600" dirty="0"/>
              <a:t>L’anticipazione di contenuti scontati: nei passaggi in cui il colloquio sembra improduttivo su un qualche specifico argomento, il conduttore può commettere l’errore di anticipare alcuni contenuti “attesi” o previsti dall’impianto della ricerca allo scopo di condurre il soggetto verso riflessioni a cui non sembrava disponibile. Questo procedimento rischia di orientare in modo direttivo il soggetto rispetto alle risposte che ci si attende.</a:t>
            </a:r>
            <a:endParaRPr lang="it-IT" sz="1400" dirty="0"/>
          </a:p>
          <a:p>
            <a:pPr lvl="0" algn="just"/>
            <a:r>
              <a:rPr lang="it-IT" sz="1600" dirty="0"/>
              <a:t>La ripetizione non funzionale e/o eccesso di approfondimento: fa riferimento al fatto che il conduttore ripeta domande a cui il soggetto ha già fornito una qualche risposta oppure si soffermi troppo su particolari non importanti o centrali. In entrambi i casi, si rischia di irritare l’interlocutore.</a:t>
            </a:r>
            <a:endParaRPr lang="it-IT" sz="1400" dirty="0"/>
          </a:p>
        </p:txBody>
      </p:sp>
    </p:spTree>
    <p:extLst>
      <p:ext uri="{BB962C8B-B14F-4D97-AF65-F5344CB8AC3E}">
        <p14:creationId xmlns:p14="http://schemas.microsoft.com/office/powerpoint/2010/main" val="1934997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a:xfrm>
            <a:off x="379828" y="1657174"/>
            <a:ext cx="11422966" cy="4209054"/>
          </a:xfrm>
        </p:spPr>
        <p:txBody>
          <a:bodyPr>
            <a:noAutofit/>
          </a:bodyPr>
          <a:lstStyle/>
          <a:p>
            <a:pPr marL="274320" lvl="1" indent="0">
              <a:buNone/>
            </a:pPr>
            <a:r>
              <a:rPr lang="it-IT" sz="2800" b="1" u="sng" dirty="0"/>
              <a:t>Errori nella conduzione.</a:t>
            </a:r>
            <a:endParaRPr lang="it-IT" sz="1200" dirty="0"/>
          </a:p>
          <a:p>
            <a:pPr marL="548640" lvl="2" indent="0">
              <a:buNone/>
            </a:pPr>
            <a:r>
              <a:rPr lang="it-IT" sz="2400" dirty="0"/>
              <a:t>b) la dinamica dei rilanci:</a:t>
            </a:r>
          </a:p>
          <a:p>
            <a:pPr lvl="0"/>
            <a:r>
              <a:rPr lang="it-IT" dirty="0"/>
              <a:t>La valutazione diretta o indiretta: si verifica quando il conduttore non è in grado di mantenere un atteggiamento neutrale nei confronti del soggetto o dei contenuti che sta esprimendo.</a:t>
            </a:r>
            <a:endParaRPr lang="it-IT" sz="1800" dirty="0"/>
          </a:p>
          <a:p>
            <a:pPr lvl="0"/>
            <a:r>
              <a:rPr lang="it-IT" dirty="0"/>
              <a:t>La formulazione sanzionatoria e/o colpevolizzante: i commenti o i rilanci del conduttore possono più o meno indirettamente fare riferimento a idee, norme, modelli rispetto ai quali il soggetto sente di “dover essere” adeguato o in accordo.</a:t>
            </a:r>
            <a:endParaRPr lang="it-IT" sz="1800" dirty="0"/>
          </a:p>
          <a:p>
            <a:pPr lvl="0"/>
            <a:r>
              <a:rPr lang="it-IT" dirty="0"/>
              <a:t>La formulazione induttiva o suggestiva: avviene quando il conduttore influenza il soggetto inducendolo a esprimere una specifica posizione (positiva o negativa) nei confronti di una questione o argomento.</a:t>
            </a:r>
            <a:endParaRPr lang="it-IT" sz="1800" dirty="0"/>
          </a:p>
          <a:p>
            <a:pPr marL="548640" lvl="2" indent="0">
              <a:buNone/>
            </a:pPr>
            <a:endParaRPr lang="it-IT" sz="2400" dirty="0"/>
          </a:p>
        </p:txBody>
      </p:sp>
    </p:spTree>
    <p:extLst>
      <p:ext uri="{BB962C8B-B14F-4D97-AF65-F5344CB8AC3E}">
        <p14:creationId xmlns:p14="http://schemas.microsoft.com/office/powerpoint/2010/main" val="3058147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p>
        </p:txBody>
      </p:sp>
      <p:sp>
        <p:nvSpPr>
          <p:cNvPr id="3" name="Segnaposto contenuto 2"/>
          <p:cNvSpPr>
            <a:spLocks noGrp="1"/>
          </p:cNvSpPr>
          <p:nvPr>
            <p:ph idx="1"/>
          </p:nvPr>
        </p:nvSpPr>
        <p:spPr>
          <a:xfrm>
            <a:off x="379828" y="1657174"/>
            <a:ext cx="11422966" cy="4209054"/>
          </a:xfrm>
        </p:spPr>
        <p:txBody>
          <a:bodyPr>
            <a:noAutofit/>
          </a:bodyPr>
          <a:lstStyle/>
          <a:p>
            <a:pPr marL="274320" lvl="1" indent="0">
              <a:buNone/>
            </a:pPr>
            <a:r>
              <a:rPr lang="it-IT" sz="2800" b="1" u="sng" dirty="0"/>
              <a:t>Errori nella conduzione.</a:t>
            </a:r>
            <a:endParaRPr lang="it-IT" sz="1200" dirty="0"/>
          </a:p>
          <a:p>
            <a:pPr marL="548640" lvl="2" indent="0">
              <a:buNone/>
            </a:pPr>
            <a:r>
              <a:rPr lang="it-IT" sz="2400" dirty="0"/>
              <a:t>c) la dinamica relazionale:</a:t>
            </a:r>
          </a:p>
          <a:p>
            <a:pPr marL="0" indent="0">
              <a:buNone/>
            </a:pPr>
            <a:r>
              <a:rPr lang="it-IT" dirty="0"/>
              <a:t>(la gestione delle relazioni e del clima comunicativo)</a:t>
            </a:r>
            <a:endParaRPr lang="it-IT" sz="1800" dirty="0"/>
          </a:p>
          <a:p>
            <a:pPr lvl="0"/>
            <a:r>
              <a:rPr lang="it-IT" dirty="0"/>
              <a:t>L’impiego del “tu” o del “lei”</a:t>
            </a:r>
            <a:endParaRPr lang="it-IT" sz="1800" dirty="0"/>
          </a:p>
          <a:p>
            <a:pPr lvl="0"/>
            <a:r>
              <a:rPr lang="it-IT" dirty="0"/>
              <a:t>La collusione (riguardante sia il conduttore del colloquio sia il soggetto). Nel primo caso, il conduttore assume atteggiamenti e comportamenti simili a quelli del soggetto nell’intento di facilitare la comunicazione e la relazione con lui (rischio di ambiguità di ruoli). Nel secondo caso, invece, può accadere che il soggetto ricerchi conferme da parte del conduttore sia su di sé come persona sia rispetto ai contenuti che sta esprimendo. </a:t>
            </a:r>
            <a:endParaRPr lang="it-IT" sz="1800" dirty="0"/>
          </a:p>
          <a:p>
            <a:r>
              <a:rPr lang="it-IT" dirty="0"/>
              <a:t>Tale processo conduce inevitabilmente alla riduzione della qualità della comunicazione e dell’informazione, documentabile soprattutto rispetto a tre tipi di fenomeni:</a:t>
            </a:r>
            <a:endParaRPr lang="it-IT" sz="1800" dirty="0"/>
          </a:p>
          <a:p>
            <a:pPr marL="0" indent="0">
              <a:buNone/>
            </a:pPr>
            <a:r>
              <a:rPr lang="it-IT" dirty="0"/>
              <a:t> </a:t>
            </a:r>
            <a:endParaRPr lang="it-IT" sz="1800" dirty="0"/>
          </a:p>
          <a:p>
            <a:pPr marL="548640" lvl="2" indent="0">
              <a:buNone/>
            </a:pPr>
            <a:endParaRPr lang="it-IT" sz="2400" dirty="0"/>
          </a:p>
        </p:txBody>
      </p:sp>
    </p:spTree>
    <p:extLst>
      <p:ext uri="{BB962C8B-B14F-4D97-AF65-F5344CB8AC3E}">
        <p14:creationId xmlns:p14="http://schemas.microsoft.com/office/powerpoint/2010/main" val="20174803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379828" y="1657174"/>
            <a:ext cx="11422966" cy="4209054"/>
          </a:xfrm>
        </p:spPr>
        <p:txBody>
          <a:bodyPr>
            <a:noAutofit/>
          </a:bodyPr>
          <a:lstStyle/>
          <a:p>
            <a:pPr marL="274320" lvl="1" indent="0">
              <a:buNone/>
            </a:pPr>
            <a:r>
              <a:rPr lang="it-IT" sz="2800" b="1" u="sng" dirty="0"/>
              <a:t>Errori nella conduzione.</a:t>
            </a:r>
            <a:endParaRPr lang="it-IT" sz="1200" dirty="0"/>
          </a:p>
          <a:p>
            <a:pPr marL="548640" lvl="2" indent="0">
              <a:buNone/>
            </a:pPr>
            <a:r>
              <a:rPr lang="it-IT" sz="2400" dirty="0"/>
              <a:t>c) la dinamica relazionale:</a:t>
            </a:r>
          </a:p>
          <a:p>
            <a:pPr marL="548640" lvl="2" indent="0">
              <a:buNone/>
            </a:pPr>
            <a:endParaRPr lang="it-IT" sz="2400" dirty="0"/>
          </a:p>
          <a:p>
            <a:pPr marL="617220" lvl="1" indent="-342900">
              <a:buFont typeface="+mj-lt"/>
              <a:buAutoNum type="arabicPeriod"/>
            </a:pPr>
            <a:r>
              <a:rPr lang="it-IT" dirty="0"/>
              <a:t>il meccanismo di assunzione implicita di familiarità tra i due interagenti (ad es. il conduttore utilizza un linguaggio troppo tecnico assumendo una competenza specifica nell’altro;</a:t>
            </a:r>
            <a:endParaRPr lang="it-IT" sz="1600" dirty="0"/>
          </a:p>
          <a:p>
            <a:pPr marL="617220" lvl="1" indent="-342900">
              <a:buFont typeface="+mj-lt"/>
              <a:buAutoNum type="arabicPeriod"/>
            </a:pPr>
            <a:r>
              <a:rPr lang="it-IT" dirty="0"/>
              <a:t>l’abbassamento di controllo sul focus delle domande da parte del conduttore, in seguito al fatto che il soggetto segue il corso dei propri pensieri nel tentativo più o meno consapevole di evitare di fornire informazioni su esperienze o tematiche che lo metterebbero a disagio;</a:t>
            </a:r>
            <a:endParaRPr lang="it-IT" sz="1600" dirty="0"/>
          </a:p>
          <a:p>
            <a:pPr marL="617220" lvl="1" indent="-342900">
              <a:buFont typeface="+mj-lt"/>
              <a:buAutoNum type="arabicPeriod"/>
            </a:pPr>
            <a:r>
              <a:rPr lang="it-IT" dirty="0"/>
              <a:t>l’incremento del tempo dedicato al soggetto a comprendere ciò che il conduttore pensa, come fase preliminare all’atteggiamento di compiacenza.</a:t>
            </a:r>
            <a:endParaRPr lang="it-IT" sz="1600" dirty="0"/>
          </a:p>
          <a:p>
            <a:pPr marL="0" indent="0">
              <a:buNone/>
            </a:pPr>
            <a:r>
              <a:rPr lang="it-IT" dirty="0"/>
              <a:t>La gestione della “</a:t>
            </a:r>
            <a:r>
              <a:rPr lang="it-IT" dirty="0" err="1"/>
              <a:t>compliance</a:t>
            </a:r>
            <a:r>
              <a:rPr lang="it-IT" dirty="0"/>
              <a:t>”. L’atteggiamento di compiacimento si verifica ogni volta che il soggetto avendo intuito gli orientamenti valutativi del conduttore in merito all’argomento del colloquio oppure la qualità delle risposte che questi si attende di ricevere, cerca di adeguare la propria comunicazione per far piacere all’altro e per ottenere una “conferma relazionale” al proprio modo di essere.</a:t>
            </a:r>
          </a:p>
          <a:p>
            <a:pPr marL="0" indent="0">
              <a:buNone/>
            </a:pPr>
            <a:endParaRPr lang="it-IT" sz="2400" dirty="0"/>
          </a:p>
        </p:txBody>
      </p:sp>
    </p:spTree>
    <p:extLst>
      <p:ext uri="{BB962C8B-B14F-4D97-AF65-F5344CB8AC3E}">
        <p14:creationId xmlns:p14="http://schemas.microsoft.com/office/powerpoint/2010/main" val="23002104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3" name="Segnaposto contenuto 2"/>
          <p:cNvSpPr>
            <a:spLocks noGrp="1"/>
          </p:cNvSpPr>
          <p:nvPr>
            <p:ph idx="1"/>
          </p:nvPr>
        </p:nvSpPr>
        <p:spPr>
          <a:xfrm>
            <a:off x="379828" y="1657174"/>
            <a:ext cx="11422966" cy="4209054"/>
          </a:xfrm>
        </p:spPr>
        <p:txBody>
          <a:bodyPr>
            <a:noAutofit/>
          </a:bodyPr>
          <a:lstStyle/>
          <a:p>
            <a:pPr lvl="1" algn="ctr"/>
            <a:r>
              <a:rPr lang="it-IT" b="1" u="sng" dirty="0"/>
              <a:t>Strategie di facilitazione della comunicazione.</a:t>
            </a:r>
            <a:endParaRPr lang="it-IT" sz="1600" dirty="0"/>
          </a:p>
          <a:p>
            <a:pPr marL="0" indent="0" algn="just">
              <a:buNone/>
            </a:pPr>
            <a:r>
              <a:rPr lang="it-IT" sz="1800" dirty="0"/>
              <a:t>… per un’adeguata formulazione delle domande:</a:t>
            </a:r>
          </a:p>
          <a:p>
            <a:pPr lvl="0" algn="just"/>
            <a:r>
              <a:rPr lang="it-IT" sz="1800" dirty="0"/>
              <a:t>non si dovrebbero mai porre più di una domanda per volta; inoltre le domande dovrebbero essere brevi e chiare;</a:t>
            </a:r>
          </a:p>
          <a:p>
            <a:pPr lvl="0" algn="just"/>
            <a:r>
              <a:rPr lang="it-IT" sz="1800" dirty="0"/>
              <a:t>le domande dovrebbero venire poste lentamente in modo tale che il soggetto possa comprenderle;</a:t>
            </a:r>
          </a:p>
          <a:p>
            <a:pPr lvl="0" algn="just"/>
            <a:r>
              <a:rPr lang="it-IT" sz="1800" dirty="0"/>
              <a:t>si dovrebbero eliminare tutti i termini che possono essere caricati di evidenti significati morali o di implicazioni eccessivamente coinvolgenti per il soggetto (es. la connotazione moraleggiante della seguente domanda: </a:t>
            </a:r>
            <a:r>
              <a:rPr lang="it-IT" sz="1800" i="1" dirty="0"/>
              <a:t>Forse suo padre è stato un genitore maltrattante nei suoi confronti?</a:t>
            </a:r>
            <a:r>
              <a:rPr lang="it-IT" sz="1800" dirty="0"/>
              <a:t> Può essere eliminata nel seguente modo: </a:t>
            </a:r>
            <a:r>
              <a:rPr lang="it-IT" sz="1800" i="1" dirty="0"/>
              <a:t>Ritiene che, a volte, i comportamenti di suo padre nei suoi confronti fossero eccessivamente severi per un bambino?</a:t>
            </a:r>
            <a:r>
              <a:rPr lang="it-IT" sz="1800" dirty="0"/>
              <a:t>);</a:t>
            </a:r>
          </a:p>
          <a:p>
            <a:pPr lvl="0" algn="just"/>
            <a:r>
              <a:rPr lang="it-IT" sz="1800" dirty="0"/>
              <a:t>gli argomenti da trattare dovrebbero essere affrontati in maniera sequenziale, uno per volta, evitando le domande poste secondo lo schema “o … o …” che inducono il soggetto a focalizzare l’attenzione su uno dei due poli della questione, senza considerarla nel suo insieme. La domanda posta nel seguente modo: </a:t>
            </a:r>
            <a:r>
              <a:rPr lang="it-IT" sz="1800" i="1" dirty="0"/>
              <a:t>Ritiene che i suoi genitori si siano comportati con lei in modo amorevole oppure che l’abbiano trascurata nel corso della sua infanzia?</a:t>
            </a:r>
            <a:r>
              <a:rPr lang="it-IT" sz="1800" dirty="0"/>
              <a:t> Potrebbe essere costruita con la seguente formula: </a:t>
            </a:r>
            <a:r>
              <a:rPr lang="it-IT" sz="1800" i="1" dirty="0"/>
              <a:t>Come valuterebbe il comportamento dei suoi genitori nei suoi confronti nel corso della sua infanzia?;</a:t>
            </a:r>
            <a:endParaRPr lang="it-IT" sz="1800" dirty="0"/>
          </a:p>
          <a:p>
            <a:pPr marL="0" indent="0">
              <a:buNone/>
            </a:pPr>
            <a:endParaRPr lang="it-IT" sz="1800" dirty="0"/>
          </a:p>
          <a:p>
            <a:pPr marL="0" indent="0">
              <a:buNone/>
            </a:pPr>
            <a:endParaRPr lang="it-IT" sz="2400" dirty="0"/>
          </a:p>
        </p:txBody>
      </p:sp>
    </p:spTree>
    <p:extLst>
      <p:ext uri="{BB962C8B-B14F-4D97-AF65-F5344CB8AC3E}">
        <p14:creationId xmlns:p14="http://schemas.microsoft.com/office/powerpoint/2010/main" val="2869461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graphicFrame>
        <p:nvGraphicFramePr>
          <p:cNvPr id="7" name="Tabella 6"/>
          <p:cNvGraphicFramePr>
            <a:graphicFrameLocks noGrp="1"/>
          </p:cNvGraphicFramePr>
          <p:nvPr>
            <p:extLst>
              <p:ext uri="{D42A27DB-BD31-4B8C-83A1-F6EECF244321}">
                <p14:modId xmlns:p14="http://schemas.microsoft.com/office/powerpoint/2010/main" val="1662165066"/>
              </p:ext>
            </p:extLst>
          </p:nvPr>
        </p:nvGraphicFramePr>
        <p:xfrm>
          <a:off x="2035048" y="2872022"/>
          <a:ext cx="8127999" cy="30175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42039451"/>
                    </a:ext>
                  </a:extLst>
                </a:gridCol>
                <a:gridCol w="2709333">
                  <a:extLst>
                    <a:ext uri="{9D8B030D-6E8A-4147-A177-3AD203B41FA5}">
                      <a16:colId xmlns:a16="http://schemas.microsoft.com/office/drawing/2014/main" val="3954727897"/>
                    </a:ext>
                  </a:extLst>
                </a:gridCol>
                <a:gridCol w="2709333">
                  <a:extLst>
                    <a:ext uri="{9D8B030D-6E8A-4147-A177-3AD203B41FA5}">
                      <a16:colId xmlns:a16="http://schemas.microsoft.com/office/drawing/2014/main" val="3159173"/>
                    </a:ext>
                  </a:extLst>
                </a:gridCol>
              </a:tblGrid>
              <a:tr h="38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effectLst/>
                        </a:rPr>
                        <a:t>Utilizzo:</a:t>
                      </a:r>
                      <a:endParaRPr lang="it-IT" sz="1600" dirty="0">
                        <a:effectLst/>
                        <a:latin typeface="Times New Roman" panose="02020603050405020304" pitchFamily="18" charset="0"/>
                        <a:ea typeface="Times New Roman" panose="02020603050405020304" pitchFamily="18" charset="0"/>
                      </a:endParaRPr>
                    </a:p>
                    <a:p>
                      <a:endParaRPr lang="it-IT" dirty="0"/>
                    </a:p>
                  </a:txBody>
                  <a:tcPr/>
                </a:tc>
                <a:tc>
                  <a:txBody>
                    <a:bodyPr/>
                    <a:lstStyle/>
                    <a:p>
                      <a:endParaRPr lang="it-IT"/>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effectLst/>
                        </a:rPr>
                        <a:t>Ciò che conta:</a:t>
                      </a:r>
                      <a:endParaRPr lang="it-IT" sz="1600" dirty="0">
                        <a:effectLst/>
                        <a:latin typeface="Times New Roman" panose="02020603050405020304" pitchFamily="18" charset="0"/>
                        <a:ea typeface="Times New Roman" panose="02020603050405020304" pitchFamily="18" charset="0"/>
                      </a:endParaRPr>
                    </a:p>
                    <a:p>
                      <a:endParaRPr lang="it-IT" dirty="0"/>
                    </a:p>
                  </a:txBody>
                  <a:tcPr/>
                </a:tc>
                <a:extLst>
                  <a:ext uri="{0D108BD9-81ED-4DB2-BD59-A6C34878D82A}">
                    <a16:rowId xmlns:a16="http://schemas.microsoft.com/office/drawing/2014/main" val="2092679266"/>
                  </a:ext>
                </a:extLst>
              </a:tr>
              <a:tr h="7084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t-IT" sz="18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effectLst/>
                        </a:rPr>
                        <a:t>Ciò che conta:</a:t>
                      </a:r>
                      <a:endParaRPr lang="it-IT" sz="1600" dirty="0">
                        <a:effectLst/>
                        <a:latin typeface="Times New Roman" panose="02020603050405020304" pitchFamily="18" charset="0"/>
                        <a:ea typeface="Times New Roman" panose="02020603050405020304" pitchFamily="18" charset="0"/>
                      </a:endParaRPr>
                    </a:p>
                    <a:p>
                      <a:endParaRPr lang="it-IT" dirty="0"/>
                    </a:p>
                  </a:txBody>
                  <a:tcPr/>
                </a:tc>
                <a:tc>
                  <a:txBody>
                    <a:bodyPr/>
                    <a:lstStyle/>
                    <a:p>
                      <a:endParaRPr lang="it-IT"/>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t-IT" sz="18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effectLst/>
                        </a:rPr>
                        <a:t>I contenuti riportati dall’intervistato</a:t>
                      </a:r>
                      <a:endParaRPr lang="it-IT" sz="1600" dirty="0">
                        <a:effectLst/>
                        <a:latin typeface="Times New Roman" panose="02020603050405020304" pitchFamily="18" charset="0"/>
                        <a:ea typeface="Times New Roman" panose="02020603050405020304" pitchFamily="18" charset="0"/>
                      </a:endParaRPr>
                    </a:p>
                    <a:p>
                      <a:endParaRPr lang="it-IT" dirty="0"/>
                    </a:p>
                  </a:txBody>
                  <a:tcPr/>
                </a:tc>
                <a:extLst>
                  <a:ext uri="{0D108BD9-81ED-4DB2-BD59-A6C34878D82A}">
                    <a16:rowId xmlns:a16="http://schemas.microsoft.com/office/drawing/2014/main" val="3437635328"/>
                  </a:ext>
                </a:extLst>
              </a:tr>
              <a:tr h="708481">
                <a:tc>
                  <a:txBody>
                    <a:bodyPr/>
                    <a:lstStyle/>
                    <a:p>
                      <a:r>
                        <a:rPr lang="it-IT" sz="1800" dirty="0">
                          <a:effectLst/>
                        </a:rPr>
                        <a:t>Il colloquio nell’indagine clinica</a:t>
                      </a:r>
                      <a:endParaRPr lang="it-IT" dirty="0"/>
                    </a:p>
                  </a:txBody>
                  <a:tcPr/>
                </a:tc>
                <a:tc>
                  <a:txBody>
                    <a:bodyPr/>
                    <a:lstStyle/>
                    <a:p>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effectLst/>
                        </a:rPr>
                        <a:t>Modalità con cui il soggetto riporta le informazioni</a:t>
                      </a:r>
                      <a:endParaRPr lang="it-IT" sz="1600" dirty="0">
                        <a:effectLst/>
                        <a:latin typeface="Times New Roman" panose="02020603050405020304" pitchFamily="18" charset="0"/>
                        <a:ea typeface="Times New Roman" panose="02020603050405020304" pitchFamily="18" charset="0"/>
                      </a:endParaRPr>
                    </a:p>
                    <a:p>
                      <a:endParaRPr lang="it-IT" dirty="0"/>
                    </a:p>
                  </a:txBody>
                  <a:tcPr/>
                </a:tc>
                <a:extLst>
                  <a:ext uri="{0D108BD9-81ED-4DB2-BD59-A6C34878D82A}">
                    <a16:rowId xmlns:a16="http://schemas.microsoft.com/office/drawing/2014/main" val="1214766084"/>
                  </a:ext>
                </a:extLst>
              </a:tr>
            </a:tbl>
          </a:graphicData>
        </a:graphic>
      </p:graphicFrame>
      <p:sp>
        <p:nvSpPr>
          <p:cNvPr id="8" name="Segnaposto contenuto 7"/>
          <p:cNvSpPr>
            <a:spLocks noGrp="1"/>
          </p:cNvSpPr>
          <p:nvPr>
            <p:ph idx="1"/>
          </p:nvPr>
        </p:nvSpPr>
        <p:spPr/>
        <p:txBody>
          <a:bodyPr/>
          <a:lstStyle/>
          <a:p>
            <a:r>
              <a:rPr lang="it-IT" b="1" dirty="0"/>
              <a:t>Differenze tra colloquio ed intervista</a:t>
            </a:r>
            <a:endParaRPr lang="it-IT" dirty="0"/>
          </a:p>
        </p:txBody>
      </p:sp>
      <p:sp>
        <p:nvSpPr>
          <p:cNvPr id="9" name="Freccia a destra 8"/>
          <p:cNvSpPr/>
          <p:nvPr/>
        </p:nvSpPr>
        <p:spPr>
          <a:xfrm>
            <a:off x="5430129" y="3840480"/>
            <a:ext cx="1575582" cy="6049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Freccia a destra 9"/>
          <p:cNvSpPr/>
          <p:nvPr/>
        </p:nvSpPr>
        <p:spPr>
          <a:xfrm>
            <a:off x="5430129" y="4893549"/>
            <a:ext cx="1575582" cy="6049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862456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a:t>
            </a:r>
            <a:r>
              <a:rPr lang="it-IT"/>
              <a:t>di ricerca</a:t>
            </a:r>
            <a:br>
              <a:rPr lang="it-IT" dirty="0"/>
            </a:br>
            <a:endParaRPr lang="it-IT" dirty="0"/>
          </a:p>
        </p:txBody>
      </p:sp>
      <p:sp>
        <p:nvSpPr>
          <p:cNvPr id="3" name="Segnaposto contenuto 2"/>
          <p:cNvSpPr>
            <a:spLocks noGrp="1"/>
          </p:cNvSpPr>
          <p:nvPr>
            <p:ph idx="1"/>
          </p:nvPr>
        </p:nvSpPr>
        <p:spPr>
          <a:xfrm>
            <a:off x="379828" y="1657174"/>
            <a:ext cx="11422966" cy="4209054"/>
          </a:xfrm>
        </p:spPr>
        <p:txBody>
          <a:bodyPr>
            <a:noAutofit/>
          </a:bodyPr>
          <a:lstStyle/>
          <a:p>
            <a:pPr marL="0" indent="0">
              <a:buNone/>
            </a:pPr>
            <a:endParaRPr lang="it-IT" sz="1800" dirty="0"/>
          </a:p>
          <a:p>
            <a:pPr lvl="0" algn="just"/>
            <a:r>
              <a:rPr lang="it-IT" sz="1600" dirty="0"/>
              <a:t>Le domande dovrebbero essere chiare e definite senza ambiguità (ogni domanda deve essere interpretata dal soggetto in modo univoco);</a:t>
            </a:r>
          </a:p>
          <a:p>
            <a:pPr lvl="0" algn="just"/>
            <a:r>
              <a:rPr lang="it-IT" sz="1600" dirty="0"/>
              <a:t>Le domande non dovrebbero indicare una direzione positiva o negativa. La direzionalità di questa domanda: </a:t>
            </a:r>
            <a:r>
              <a:rPr lang="it-IT" sz="1600" i="1" dirty="0"/>
              <a:t>Non crede che la relazione con suo fratello fosse conflittuale?</a:t>
            </a:r>
            <a:r>
              <a:rPr lang="it-IT" sz="1600" dirty="0"/>
              <a:t> Potrebbe essere eliminata con la seguente formula: </a:t>
            </a:r>
            <a:r>
              <a:rPr lang="it-IT" sz="1600" i="1" dirty="0"/>
              <a:t>Come definirebbe il tipo di relazione che aveva con suo fratello?</a:t>
            </a:r>
            <a:r>
              <a:rPr lang="it-IT" sz="1600" dirty="0"/>
              <a:t>;</a:t>
            </a:r>
          </a:p>
          <a:p>
            <a:pPr lvl="0" algn="just"/>
            <a:r>
              <a:rPr lang="it-IT" sz="1600" dirty="0"/>
              <a:t>occorre evitare un eccesso di domande contenenti l’avverbio “perché” (potrebbero mettere il soggetto nella condizione di difendersi); </a:t>
            </a:r>
          </a:p>
          <a:p>
            <a:pPr lvl="0" algn="just"/>
            <a:r>
              <a:rPr lang="it-IT" sz="1600" dirty="0"/>
              <a:t>occorre evitare le domande chiuse, che inducono il soggetto a produrre informazioni specifiche e risposte molto brevi.</a:t>
            </a:r>
          </a:p>
          <a:p>
            <a:pPr algn="just"/>
            <a:r>
              <a:rPr lang="it-IT" sz="1600" dirty="0"/>
              <a:t>Parallelamente, esistono vere e proprie strategie di cui il conduttore può disporre per facilitare la produzione delle risposte da parte del soggetto, in modo tale da introdurlo gradualmente al focus del colloquio, incrementando non solo la quantità ma anche la qualità dell’informazione ottenuta. Queste sono:</a:t>
            </a:r>
          </a:p>
          <a:p>
            <a:pPr lvl="0" algn="just"/>
            <a:r>
              <a:rPr lang="it-IT" sz="1600" dirty="0"/>
              <a:t>la riformulazione: attuata dal conduttore riprendendo le parole-chiave del discorso dell’altro e riproponendole in forma interrogativa;</a:t>
            </a:r>
          </a:p>
          <a:p>
            <a:pPr lvl="0" algn="just"/>
            <a:r>
              <a:rPr lang="it-IT" sz="1600" dirty="0"/>
              <a:t>reiterazione a riflesso semplice: il conduttore può riassumere le parole espresse dal soggetto oppure riproporre le ultime parole da lui pronunciate per incoraggiarlo e proseguire.</a:t>
            </a:r>
          </a:p>
          <a:p>
            <a:pPr marL="0" indent="0">
              <a:buNone/>
            </a:pPr>
            <a:endParaRPr lang="it-IT" sz="2400" dirty="0"/>
          </a:p>
        </p:txBody>
      </p:sp>
    </p:spTree>
    <p:extLst>
      <p:ext uri="{BB962C8B-B14F-4D97-AF65-F5344CB8AC3E}">
        <p14:creationId xmlns:p14="http://schemas.microsoft.com/office/powerpoint/2010/main" val="1057626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p:txBody>
          <a:bodyPr/>
          <a:lstStyle/>
          <a:p>
            <a:endParaRPr lang="it-IT" dirty="0"/>
          </a:p>
        </p:txBody>
      </p:sp>
      <p:sp>
        <p:nvSpPr>
          <p:cNvPr id="3" name="Rettangolo 2"/>
          <p:cNvSpPr/>
          <p:nvPr/>
        </p:nvSpPr>
        <p:spPr>
          <a:xfrm>
            <a:off x="675249" y="1748614"/>
            <a:ext cx="11104098" cy="3908762"/>
          </a:xfrm>
          <a:prstGeom prst="rect">
            <a:avLst/>
          </a:prstGeom>
        </p:spPr>
        <p:txBody>
          <a:bodyPr wrap="square">
            <a:spAutoFit/>
          </a:bodyPr>
          <a:lstStyle/>
          <a:p>
            <a:pPr marL="342900" marR="45720" lvl="0" indent="-342900" algn="just">
              <a:spcAft>
                <a:spcPts val="0"/>
              </a:spcAft>
              <a:buFont typeface="Wingdings" panose="05000000000000000000" pitchFamily="2" charset="2"/>
              <a:buChar char=""/>
              <a:tabLst>
                <a:tab pos="228600" algn="l"/>
              </a:tabLst>
            </a:pPr>
            <a:r>
              <a:rPr lang="it-IT" i="1" dirty="0">
                <a:latin typeface="Tahoma" panose="020B0604030504040204" pitchFamily="34" charset="0"/>
                <a:ea typeface="Times New Roman" panose="02020603050405020304" pitchFamily="18" charset="0"/>
                <a:cs typeface="Tahoma" panose="020B0604030504040204" pitchFamily="34" charset="0"/>
              </a:rPr>
              <a:t>Applicabilità</a:t>
            </a:r>
          </a:p>
          <a:p>
            <a:pPr marR="45720" algn="just">
              <a:spcAft>
                <a:spcPts val="0"/>
              </a:spcAft>
            </a:pPr>
            <a:r>
              <a:rPr lang="it-IT" dirty="0">
                <a:latin typeface="Tahoma" panose="020B0604030504040204" pitchFamily="34" charset="0"/>
                <a:ea typeface="Times New Roman" panose="02020603050405020304" pitchFamily="18" charset="0"/>
              </a:rPr>
              <a:t> </a:t>
            </a:r>
            <a:endParaRPr lang="it-IT" sz="1600" dirty="0">
              <a:latin typeface="Times New Roman" panose="02020603050405020304" pitchFamily="18" charset="0"/>
              <a:ea typeface="Times New Roman" panose="02020603050405020304" pitchFamily="18" charset="0"/>
            </a:endParaRPr>
          </a:p>
          <a:p>
            <a:pPr marR="45720" algn="just">
              <a:spcAft>
                <a:spcPts val="0"/>
              </a:spcAft>
            </a:pPr>
            <a:r>
              <a:rPr lang="it-IT" u="sng" dirty="0">
                <a:latin typeface="Tahoma" panose="020B0604030504040204" pitchFamily="34" charset="0"/>
                <a:ea typeface="Times New Roman" panose="02020603050405020304" pitchFamily="18" charset="0"/>
              </a:rPr>
              <a:t>L'intervista</a:t>
            </a:r>
            <a:r>
              <a:rPr lang="it-IT" dirty="0">
                <a:latin typeface="Tahoma" panose="020B0604030504040204" pitchFamily="34" charset="0"/>
                <a:ea typeface="Times New Roman" panose="02020603050405020304" pitchFamily="18" charset="0"/>
              </a:rPr>
              <a:t>, definita appunto </a:t>
            </a:r>
            <a:r>
              <a:rPr lang="it-IT" i="1" dirty="0">
                <a:latin typeface="Tahoma" panose="020B0604030504040204" pitchFamily="34" charset="0"/>
                <a:ea typeface="Times New Roman" panose="02020603050405020304" pitchFamily="18" charset="0"/>
              </a:rPr>
              <a:t>estensiva</a:t>
            </a:r>
            <a:r>
              <a:rPr lang="it-IT" dirty="0">
                <a:latin typeface="Tahoma" panose="020B0604030504040204" pitchFamily="34" charset="0"/>
                <a:ea typeface="Times New Roman" panose="02020603050405020304" pitchFamily="18" charset="0"/>
              </a:rPr>
              <a:t>, è ampiamente applicabile ma non può scendere eccessivamente in profondità nell'indagare il mondo interno dell'intervistato. </a:t>
            </a:r>
            <a:endParaRPr lang="it-IT" sz="1600" dirty="0">
              <a:latin typeface="Times New Roman" panose="02020603050405020304" pitchFamily="18" charset="0"/>
              <a:ea typeface="Times New Roman" panose="02020603050405020304" pitchFamily="18" charset="0"/>
            </a:endParaRPr>
          </a:p>
          <a:p>
            <a:pPr marR="45720" algn="just">
              <a:spcAft>
                <a:spcPts val="0"/>
              </a:spcAft>
            </a:pPr>
            <a:r>
              <a:rPr lang="it-IT" u="sng" dirty="0">
                <a:latin typeface="Tahoma" panose="020B0604030504040204" pitchFamily="34" charset="0"/>
                <a:ea typeface="Times New Roman" panose="02020603050405020304" pitchFamily="18" charset="0"/>
              </a:rPr>
              <a:t>Il colloquio</a:t>
            </a:r>
            <a:r>
              <a:rPr lang="it-IT" dirty="0">
                <a:latin typeface="Tahoma" panose="020B0604030504040204" pitchFamily="34" charset="0"/>
                <a:ea typeface="Times New Roman" panose="02020603050405020304" pitchFamily="18" charset="0"/>
              </a:rPr>
              <a:t> </a:t>
            </a:r>
            <a:r>
              <a:rPr lang="it-IT" i="1" dirty="0">
                <a:latin typeface="Tahoma" panose="020B0604030504040204" pitchFamily="34" charset="0"/>
                <a:ea typeface="Times New Roman" panose="02020603050405020304" pitchFamily="18" charset="0"/>
              </a:rPr>
              <a:t>intensivo</a:t>
            </a:r>
            <a:r>
              <a:rPr lang="it-IT" dirty="0">
                <a:latin typeface="Tahoma" panose="020B0604030504040204" pitchFamily="34" charset="0"/>
                <a:ea typeface="Times New Roman" panose="02020603050405020304" pitchFamily="18" charset="0"/>
              </a:rPr>
              <a:t> è caratterizzato da un notevole approfondimento nella conoscenza del soggetto, relativamente ai contenuti da esso esplorati. </a:t>
            </a:r>
            <a:endParaRPr lang="it-IT" sz="1600" dirty="0">
              <a:latin typeface="Times New Roman" panose="02020603050405020304" pitchFamily="18" charset="0"/>
              <a:ea typeface="Times New Roman" panose="02020603050405020304" pitchFamily="18" charset="0"/>
            </a:endParaRPr>
          </a:p>
          <a:p>
            <a:pPr marR="45720" algn="just">
              <a:spcAft>
                <a:spcPts val="0"/>
              </a:spcAft>
            </a:pPr>
            <a:endParaRPr lang="it-IT" sz="1600" dirty="0">
              <a:latin typeface="Times New Roman" panose="02020603050405020304" pitchFamily="18" charset="0"/>
              <a:ea typeface="Times New Roman" panose="02020603050405020304" pitchFamily="18" charset="0"/>
            </a:endParaRPr>
          </a:p>
          <a:p>
            <a:pPr marL="342900" marR="45720" lvl="0" indent="-342900" algn="just">
              <a:spcAft>
                <a:spcPts val="0"/>
              </a:spcAft>
              <a:buFont typeface="Wingdings" panose="05000000000000000000" pitchFamily="2" charset="2"/>
              <a:buChar char=""/>
              <a:tabLst>
                <a:tab pos="228600" algn="l"/>
              </a:tabLst>
            </a:pPr>
            <a:r>
              <a:rPr lang="it-IT" i="1" dirty="0">
                <a:latin typeface="Tahoma" panose="020B0604030504040204" pitchFamily="34" charset="0"/>
                <a:ea typeface="Times New Roman" panose="02020603050405020304" pitchFamily="18" charset="0"/>
                <a:cs typeface="Tahoma" panose="020B0604030504040204" pitchFamily="34" charset="0"/>
              </a:rPr>
              <a:t>Motivazione</a:t>
            </a:r>
            <a:endParaRPr lang="it-IT" sz="1600" dirty="0">
              <a:latin typeface="Times New Roman" panose="02020603050405020304" pitchFamily="18" charset="0"/>
              <a:ea typeface="Times New Roman" panose="02020603050405020304" pitchFamily="18" charset="0"/>
              <a:cs typeface="Tahoma" panose="020B0604030504040204" pitchFamily="34" charset="0"/>
            </a:endParaRPr>
          </a:p>
          <a:p>
            <a:pPr marR="45720" algn="just">
              <a:spcAft>
                <a:spcPts val="0"/>
              </a:spcAft>
            </a:pPr>
            <a:endParaRPr lang="it-IT" sz="1600" dirty="0">
              <a:latin typeface="Times New Roman" panose="02020603050405020304" pitchFamily="18" charset="0"/>
              <a:ea typeface="Times New Roman" panose="02020603050405020304" pitchFamily="18" charset="0"/>
            </a:endParaRPr>
          </a:p>
          <a:p>
            <a:pPr marR="45720" algn="just">
              <a:spcAft>
                <a:spcPts val="0"/>
              </a:spcAft>
            </a:pPr>
            <a:r>
              <a:rPr lang="it-IT" u="sng" dirty="0">
                <a:latin typeface="Tahoma" panose="020B0604030504040204" pitchFamily="34" charset="0"/>
                <a:ea typeface="Times New Roman" panose="02020603050405020304" pitchFamily="18" charset="0"/>
              </a:rPr>
              <a:t>Nell'intervista</a:t>
            </a:r>
            <a:r>
              <a:rPr lang="it-IT" dirty="0">
                <a:latin typeface="Tahoma" panose="020B0604030504040204" pitchFamily="34" charset="0"/>
                <a:ea typeface="Times New Roman" panose="02020603050405020304" pitchFamily="18" charset="0"/>
              </a:rPr>
              <a:t> il soggetto è spesso condotto da una motivazione </a:t>
            </a:r>
            <a:r>
              <a:rPr lang="it-IT" i="1" dirty="0">
                <a:latin typeface="Tahoma" panose="020B0604030504040204" pitchFamily="34" charset="0"/>
                <a:ea typeface="Times New Roman" panose="02020603050405020304" pitchFamily="18" charset="0"/>
              </a:rPr>
              <a:t>estrinseca</a:t>
            </a:r>
            <a:r>
              <a:rPr lang="it-IT" dirty="0">
                <a:latin typeface="Tahoma" panose="020B0604030504040204" pitchFamily="34" charset="0"/>
                <a:ea typeface="Times New Roman" panose="02020603050405020304" pitchFamily="18" charset="0"/>
              </a:rPr>
              <a:t>, determinata dal fatto che l'interazione non risponde ad un suo bisogno, quanto piuttosto a necessità altrui (il conduttore) che desidera disporre di elementi di conoscenza e/o di valutazione su una questione</a:t>
            </a:r>
            <a:endParaRPr lang="it-IT" sz="1600" dirty="0">
              <a:latin typeface="Times New Roman" panose="02020603050405020304" pitchFamily="18" charset="0"/>
              <a:ea typeface="Times New Roman" panose="02020603050405020304" pitchFamily="18" charset="0"/>
            </a:endParaRPr>
          </a:p>
          <a:p>
            <a:pPr marR="45720" algn="just">
              <a:spcAft>
                <a:spcPts val="0"/>
              </a:spcAft>
            </a:pPr>
            <a:r>
              <a:rPr lang="it-IT" u="sng" dirty="0">
                <a:latin typeface="Tahoma" panose="020B0604030504040204" pitchFamily="34" charset="0"/>
                <a:ea typeface="Times New Roman" panose="02020603050405020304" pitchFamily="18" charset="0"/>
              </a:rPr>
              <a:t>Nel colloquio</a:t>
            </a:r>
            <a:r>
              <a:rPr lang="it-IT" dirty="0">
                <a:latin typeface="Tahoma" panose="020B0604030504040204" pitchFamily="34" charset="0"/>
                <a:ea typeface="Times New Roman" panose="02020603050405020304" pitchFamily="18" charset="0"/>
              </a:rPr>
              <a:t>, invece, il soggetto è più frequentemente motivato da un bisogno personale (motivazione </a:t>
            </a:r>
            <a:r>
              <a:rPr lang="it-IT" i="1" dirty="0">
                <a:latin typeface="Tahoma" panose="020B0604030504040204" pitchFamily="34" charset="0"/>
                <a:ea typeface="Times New Roman" panose="02020603050405020304" pitchFamily="18" charset="0"/>
              </a:rPr>
              <a:t>intrinseca</a:t>
            </a:r>
            <a:r>
              <a:rPr lang="it-IT" dirty="0">
                <a:latin typeface="Tahoma" panose="020B0604030504040204" pitchFamily="34" charset="0"/>
                <a:ea typeface="Times New Roman" panose="02020603050405020304" pitchFamily="18" charset="0"/>
              </a:rPr>
              <a:t>) a comunicare con un altro relativamente a tematiche per lui rilevanti.</a:t>
            </a:r>
            <a:endParaRPr lang="it-IT"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42219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a:xfrm>
            <a:off x="1098687" y="2807208"/>
            <a:ext cx="10058400" cy="4050792"/>
          </a:xfrm>
        </p:spPr>
        <p:txBody>
          <a:bodyPr>
            <a:normAutofit/>
          </a:bodyPr>
          <a:lstStyle/>
          <a:p>
            <a:pPr lvl="0"/>
            <a:r>
              <a:rPr lang="it-IT" i="1" dirty="0"/>
              <a:t>Centralità del conduttore o del richiedente</a:t>
            </a:r>
            <a:r>
              <a:rPr lang="it-IT" dirty="0"/>
              <a:t> </a:t>
            </a:r>
            <a:r>
              <a:rPr lang="it-IT" i="1" dirty="0"/>
              <a:t>nella gestione dell'interazione.</a:t>
            </a:r>
            <a:endParaRPr lang="it-IT" dirty="0"/>
          </a:p>
          <a:p>
            <a:pPr marL="0" lvl="0" indent="0">
              <a:buNone/>
            </a:pPr>
            <a:r>
              <a:rPr lang="it-IT" u="sng" dirty="0"/>
              <a:t>Nell'intervista</a:t>
            </a:r>
            <a:r>
              <a:rPr lang="it-IT" dirty="0"/>
              <a:t> è l'intervistatore a gestire in modo diretto e continuo tempi, modi e contenuti dell'interazione.</a:t>
            </a:r>
          </a:p>
          <a:p>
            <a:pPr marL="0" indent="0">
              <a:buNone/>
            </a:pPr>
            <a:r>
              <a:rPr lang="it-IT" u="sng" dirty="0"/>
              <a:t>Nel colloquio</a:t>
            </a:r>
            <a:r>
              <a:rPr lang="it-IT" dirty="0"/>
              <a:t>, il soggetto viene lasciato maggiormente libero di organizzare l'interazione e le modalità con cui essa si svolge. In questo caso, il conduttore si riserva un ruolo di facilitazione dello scambio interattivo nel rispetto dei tempi, dei contenuti e delle esigenze del soggetto.</a:t>
            </a:r>
          </a:p>
          <a:p>
            <a:endParaRPr lang="it-IT" dirty="0"/>
          </a:p>
        </p:txBody>
      </p:sp>
    </p:spTree>
    <p:extLst>
      <p:ext uri="{BB962C8B-B14F-4D97-AF65-F5344CB8AC3E}">
        <p14:creationId xmlns:p14="http://schemas.microsoft.com/office/powerpoint/2010/main" val="174464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p:txBody>
          <a:bodyPr/>
          <a:lstStyle/>
          <a:p>
            <a:r>
              <a:rPr lang="it-IT" i="1" dirty="0"/>
              <a:t>Lo schema proposto da Castelli e Giovannini (1999) riassume agevolmente somiglianze e differenze fin qui enunciate</a:t>
            </a:r>
          </a:p>
          <a:p>
            <a:pPr marL="0" indent="0">
              <a:buNone/>
            </a:pPr>
            <a:endParaRPr lang="it-IT" dirty="0"/>
          </a:p>
        </p:txBody>
      </p:sp>
      <p:graphicFrame>
        <p:nvGraphicFramePr>
          <p:cNvPr id="3" name="Tabella 2"/>
          <p:cNvGraphicFramePr>
            <a:graphicFrameLocks noGrp="1"/>
          </p:cNvGraphicFramePr>
          <p:nvPr>
            <p:extLst>
              <p:ext uri="{D42A27DB-BD31-4B8C-83A1-F6EECF244321}">
                <p14:modId xmlns:p14="http://schemas.microsoft.com/office/powerpoint/2010/main" val="3316781354"/>
              </p:ext>
            </p:extLst>
          </p:nvPr>
        </p:nvGraphicFramePr>
        <p:xfrm>
          <a:off x="1066735" y="2704514"/>
          <a:ext cx="10058401" cy="2794684"/>
        </p:xfrm>
        <a:graphic>
          <a:graphicData uri="http://schemas.openxmlformats.org/drawingml/2006/table">
            <a:tbl>
              <a:tblPr>
                <a:tableStyleId>{5C22544A-7EE6-4342-B048-85BDC9FD1C3A}</a:tableStyleId>
              </a:tblPr>
              <a:tblGrid>
                <a:gridCol w="3446782">
                  <a:extLst>
                    <a:ext uri="{9D8B030D-6E8A-4147-A177-3AD203B41FA5}">
                      <a16:colId xmlns:a16="http://schemas.microsoft.com/office/drawing/2014/main" val="1353420221"/>
                    </a:ext>
                  </a:extLst>
                </a:gridCol>
                <a:gridCol w="3448851">
                  <a:extLst>
                    <a:ext uri="{9D8B030D-6E8A-4147-A177-3AD203B41FA5}">
                      <a16:colId xmlns:a16="http://schemas.microsoft.com/office/drawing/2014/main" val="1949061143"/>
                    </a:ext>
                  </a:extLst>
                </a:gridCol>
                <a:gridCol w="71837">
                  <a:extLst>
                    <a:ext uri="{9D8B030D-6E8A-4147-A177-3AD203B41FA5}">
                      <a16:colId xmlns:a16="http://schemas.microsoft.com/office/drawing/2014/main" val="1620556858"/>
                    </a:ext>
                  </a:extLst>
                </a:gridCol>
                <a:gridCol w="3090931">
                  <a:extLst>
                    <a:ext uri="{9D8B030D-6E8A-4147-A177-3AD203B41FA5}">
                      <a16:colId xmlns:a16="http://schemas.microsoft.com/office/drawing/2014/main" val="1214927936"/>
                    </a:ext>
                  </a:extLst>
                </a:gridCol>
              </a:tblGrid>
              <a:tr h="508124">
                <a:tc>
                  <a:txBody>
                    <a:bodyPr/>
                    <a:lstStyle/>
                    <a:p>
                      <a:pPr marR="45720" algn="ctr">
                        <a:spcAft>
                          <a:spcPts val="0"/>
                        </a:spcAft>
                      </a:pPr>
                      <a:r>
                        <a:rPr lang="it-IT" sz="1400" dirty="0">
                          <a:effectLst/>
                        </a:rPr>
                        <a:t>Questionario</a:t>
                      </a:r>
                      <a:endParaRPr lang="it-IT" sz="1200" dirty="0">
                        <a:effectLst/>
                      </a:endParaRPr>
                    </a:p>
                    <a:p>
                      <a:pPr marR="45720" algn="ctr">
                        <a:spcAft>
                          <a:spcPts val="0"/>
                        </a:spcAft>
                      </a:pPr>
                      <a:r>
                        <a:rPr lang="it-IT" sz="1400" dirty="0">
                          <a:effectLst/>
                        </a:rPr>
                        <a:t>                (Motivazione estrinseca)</a:t>
                      </a:r>
                      <a:endParaRPr lang="it-IT"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marR="45720" algn="ctr">
                        <a:spcAft>
                          <a:spcPts val="0"/>
                        </a:spcAft>
                      </a:pPr>
                      <a:r>
                        <a:rPr lang="it-IT" sz="1400">
                          <a:effectLst/>
                        </a:rPr>
                        <a:t>Intervista</a:t>
                      </a:r>
                      <a:endParaRPr lang="it-IT" sz="1200">
                        <a:effectLst/>
                        <a:latin typeface="Times New Roman" panose="02020603050405020304" pitchFamily="18" charset="0"/>
                        <a:ea typeface="Times New Roman" panose="02020603050405020304" pitchFamily="18" charset="0"/>
                      </a:endParaRPr>
                    </a:p>
                  </a:txBody>
                  <a:tcPr marL="44450" marR="44450" marT="0" marB="0"/>
                </a:tc>
                <a:tc gridSpan="2">
                  <a:txBody>
                    <a:bodyPr/>
                    <a:lstStyle/>
                    <a:p>
                      <a:pPr marR="45720" algn="ctr">
                        <a:spcAft>
                          <a:spcPts val="0"/>
                        </a:spcAft>
                      </a:pPr>
                      <a:r>
                        <a:rPr lang="it-IT" sz="1400">
                          <a:effectLst/>
                        </a:rPr>
                        <a:t>Colloquio</a:t>
                      </a:r>
                      <a:endParaRPr lang="it-IT" sz="1200">
                        <a:effectLst/>
                      </a:endParaRPr>
                    </a:p>
                    <a:p>
                      <a:pPr marR="45720" algn="ctr">
                        <a:spcAft>
                          <a:spcPts val="0"/>
                        </a:spcAft>
                      </a:pPr>
                      <a:r>
                        <a:rPr lang="it-IT" sz="1400">
                          <a:effectLst/>
                        </a:rPr>
                        <a:t>(Motivazione intrinseca)</a:t>
                      </a:r>
                      <a:endParaRPr lang="it-IT" sz="1200">
                        <a:effectLst/>
                        <a:latin typeface="Times New Roman" panose="02020603050405020304" pitchFamily="18" charset="0"/>
                        <a:ea typeface="Times New Roman" panose="02020603050405020304" pitchFamily="18" charset="0"/>
                      </a:endParaRPr>
                    </a:p>
                  </a:txBody>
                  <a:tcPr marL="44450" marR="44450" marT="0" marB="0"/>
                </a:tc>
                <a:tc hMerge="1">
                  <a:txBody>
                    <a:bodyPr/>
                    <a:lstStyle/>
                    <a:p>
                      <a:endParaRPr lang="it-IT"/>
                    </a:p>
                  </a:txBody>
                  <a:tcPr/>
                </a:tc>
                <a:extLst>
                  <a:ext uri="{0D108BD9-81ED-4DB2-BD59-A6C34878D82A}">
                    <a16:rowId xmlns:a16="http://schemas.microsoft.com/office/drawing/2014/main" val="1313722951"/>
                  </a:ext>
                </a:extLst>
              </a:tr>
              <a:tr h="254062">
                <a:tc>
                  <a:txBody>
                    <a:bodyPr/>
                    <a:lstStyle/>
                    <a:p>
                      <a:pPr marR="45720" algn="just">
                        <a:spcAft>
                          <a:spcPts val="0"/>
                        </a:spcAft>
                      </a:pPr>
                      <a:r>
                        <a:rPr lang="it-IT" sz="1400">
                          <a:effectLst/>
                        </a:rPr>
                        <a:t> </a:t>
                      </a:r>
                      <a:endParaRPr lang="it-IT"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marR="45720" algn="just">
                        <a:spcAft>
                          <a:spcPts val="0"/>
                        </a:spcAft>
                      </a:pPr>
                      <a:r>
                        <a:rPr lang="it-IT" sz="1400">
                          <a:effectLst/>
                        </a:rPr>
                        <a:t> </a:t>
                      </a:r>
                      <a:endParaRPr lang="it-IT" sz="1200">
                        <a:effectLst/>
                        <a:latin typeface="Times New Roman" panose="02020603050405020304" pitchFamily="18" charset="0"/>
                        <a:ea typeface="Times New Roman" panose="02020603050405020304" pitchFamily="18" charset="0"/>
                      </a:endParaRPr>
                    </a:p>
                  </a:txBody>
                  <a:tcPr marL="44450" marR="44450" marT="0" marB="0"/>
                </a:tc>
                <a:tc gridSpan="2">
                  <a:txBody>
                    <a:bodyPr/>
                    <a:lstStyle/>
                    <a:p>
                      <a:pPr marR="45720" algn="just">
                        <a:spcAft>
                          <a:spcPts val="0"/>
                        </a:spcAft>
                      </a:pPr>
                      <a:r>
                        <a:rPr lang="it-IT" sz="1400">
                          <a:effectLst/>
                        </a:rPr>
                        <a:t> </a:t>
                      </a:r>
                      <a:endParaRPr lang="it-IT" sz="1200">
                        <a:effectLst/>
                        <a:latin typeface="Times New Roman" panose="02020603050405020304" pitchFamily="18" charset="0"/>
                        <a:ea typeface="Times New Roman" panose="02020603050405020304" pitchFamily="18" charset="0"/>
                      </a:endParaRPr>
                    </a:p>
                  </a:txBody>
                  <a:tcPr marL="44450" marR="44450" marT="0" marB="0"/>
                </a:tc>
                <a:tc hMerge="1">
                  <a:txBody>
                    <a:bodyPr/>
                    <a:lstStyle/>
                    <a:p>
                      <a:endParaRPr lang="it-IT"/>
                    </a:p>
                  </a:txBody>
                  <a:tcPr/>
                </a:tc>
                <a:extLst>
                  <a:ext uri="{0D108BD9-81ED-4DB2-BD59-A6C34878D82A}">
                    <a16:rowId xmlns:a16="http://schemas.microsoft.com/office/drawing/2014/main" val="63170812"/>
                  </a:ext>
                </a:extLst>
              </a:tr>
              <a:tr h="1016249">
                <a:tc>
                  <a:txBody>
                    <a:bodyPr/>
                    <a:lstStyle/>
                    <a:p>
                      <a:pPr marR="45720" algn="just">
                        <a:spcAft>
                          <a:spcPts val="0"/>
                        </a:spcAft>
                      </a:pPr>
                      <a:endParaRPr lang="it-IT" sz="1400">
                        <a:effectLst/>
                        <a:latin typeface="Tahoma" panose="020B0604030504040204" pitchFamily="34" charset="0"/>
                        <a:ea typeface="Times New Roman" panose="02020603050405020304" pitchFamily="18" charset="0"/>
                      </a:endParaRPr>
                    </a:p>
                  </a:txBody>
                  <a:tcPr marL="44450" marR="44450" marT="0" marB="0"/>
                </a:tc>
                <a:tc gridSpan="3">
                  <a:txBody>
                    <a:bodyPr/>
                    <a:lstStyle/>
                    <a:p>
                      <a:pPr marR="45720" algn="r">
                        <a:spcAft>
                          <a:spcPts val="0"/>
                        </a:spcAft>
                      </a:pPr>
                      <a:r>
                        <a:rPr lang="it-IT" sz="1400">
                          <a:effectLst/>
                        </a:rPr>
                        <a:t>Centratura sul come</a:t>
                      </a:r>
                      <a:endParaRPr lang="it-IT" sz="1200">
                        <a:effectLst/>
                      </a:endParaRPr>
                    </a:p>
                    <a:p>
                      <a:pPr marR="45720" algn="r">
                        <a:spcAft>
                          <a:spcPts val="0"/>
                        </a:spcAft>
                      </a:pPr>
                      <a:r>
                        <a:rPr lang="it-IT" sz="1400">
                          <a:effectLst/>
                        </a:rPr>
                        <a:t>(importanza della relazione, libertà nell’interazione)</a:t>
                      </a:r>
                      <a:endParaRPr lang="it-IT" sz="1200">
                        <a:effectLst/>
                      </a:endParaRPr>
                    </a:p>
                    <a:p>
                      <a:pPr marR="45720" algn="r">
                        <a:spcAft>
                          <a:spcPts val="0"/>
                        </a:spcAft>
                      </a:pPr>
                      <a:r>
                        <a:rPr lang="it-IT" sz="1400">
                          <a:effectLst/>
                        </a:rPr>
                        <a:t> </a:t>
                      </a:r>
                      <a:endParaRPr lang="it-IT" sz="1200">
                        <a:effectLst/>
                      </a:endParaRPr>
                    </a:p>
                    <a:p>
                      <a:pPr marR="45720" algn="r">
                        <a:spcAft>
                          <a:spcPts val="0"/>
                        </a:spcAft>
                      </a:pPr>
                      <a:r>
                        <a:rPr lang="it-IT" sz="1400">
                          <a:effectLst/>
                        </a:rPr>
                        <a:t> </a:t>
                      </a:r>
                      <a:endParaRPr lang="it-IT" sz="1200">
                        <a:effectLst/>
                        <a:latin typeface="Times New Roman" panose="02020603050405020304" pitchFamily="18" charset="0"/>
                        <a:ea typeface="Times New Roman" panose="02020603050405020304" pitchFamily="18" charset="0"/>
                      </a:endParaRPr>
                    </a:p>
                  </a:txBody>
                  <a:tcPr marL="44450" marR="44450" marT="0" marB="0"/>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261350769"/>
                  </a:ext>
                </a:extLst>
              </a:tr>
              <a:tr h="1016249">
                <a:tc gridSpan="3">
                  <a:txBody>
                    <a:bodyPr/>
                    <a:lstStyle/>
                    <a:p>
                      <a:pPr marR="45720" algn="just">
                        <a:spcAft>
                          <a:spcPts val="0"/>
                        </a:spcAft>
                      </a:pPr>
                      <a:r>
                        <a:rPr lang="it-IT" sz="1400" dirty="0">
                          <a:effectLst/>
                        </a:rPr>
                        <a:t> </a:t>
                      </a:r>
                      <a:endParaRPr lang="it-IT" sz="1200" dirty="0">
                        <a:effectLst/>
                      </a:endParaRPr>
                    </a:p>
                    <a:p>
                      <a:pPr marR="45720" algn="just">
                        <a:spcAft>
                          <a:spcPts val="0"/>
                        </a:spcAft>
                      </a:pPr>
                      <a:r>
                        <a:rPr lang="it-IT" sz="1400" dirty="0">
                          <a:effectLst/>
                        </a:rPr>
                        <a:t> </a:t>
                      </a:r>
                      <a:endParaRPr lang="it-IT" sz="1200" dirty="0">
                        <a:effectLst/>
                      </a:endParaRPr>
                    </a:p>
                    <a:p>
                      <a:pPr marR="45720" algn="just">
                        <a:spcAft>
                          <a:spcPts val="0"/>
                        </a:spcAft>
                      </a:pPr>
                      <a:r>
                        <a:rPr lang="it-IT" sz="1400" dirty="0">
                          <a:effectLst/>
                        </a:rPr>
                        <a:t>Centratura sul cosa </a:t>
                      </a:r>
                      <a:endParaRPr lang="it-IT" sz="1200" dirty="0">
                        <a:effectLst/>
                      </a:endParaRPr>
                    </a:p>
                    <a:p>
                      <a:pPr marR="45720" algn="just">
                        <a:spcAft>
                          <a:spcPts val="0"/>
                        </a:spcAft>
                      </a:pPr>
                      <a:r>
                        <a:rPr lang="it-IT" sz="1400" dirty="0">
                          <a:effectLst/>
                        </a:rPr>
                        <a:t>(raccolta di informazioni, strutturazione delle domande)</a:t>
                      </a:r>
                      <a:endParaRPr lang="it-IT" sz="1200" dirty="0">
                        <a:effectLst/>
                        <a:latin typeface="Times New Roman" panose="02020603050405020304" pitchFamily="18" charset="0"/>
                        <a:ea typeface="Times New Roman" panose="02020603050405020304" pitchFamily="18" charset="0"/>
                      </a:endParaRPr>
                    </a:p>
                  </a:txBody>
                  <a:tcPr marL="44450" marR="44450" marT="0" marB="0"/>
                </a:tc>
                <a:tc hMerge="1">
                  <a:txBody>
                    <a:bodyPr/>
                    <a:lstStyle/>
                    <a:p>
                      <a:endParaRPr lang="it-IT"/>
                    </a:p>
                  </a:txBody>
                  <a:tcPr/>
                </a:tc>
                <a:tc hMerge="1">
                  <a:txBody>
                    <a:bodyPr/>
                    <a:lstStyle/>
                    <a:p>
                      <a:endParaRPr lang="it-IT"/>
                    </a:p>
                  </a:txBody>
                  <a:tcPr/>
                </a:tc>
                <a:tc>
                  <a:txBody>
                    <a:bodyPr/>
                    <a:lstStyle/>
                    <a:p>
                      <a:pPr marR="45720" algn="just">
                        <a:spcAft>
                          <a:spcPts val="0"/>
                        </a:spcAft>
                      </a:pPr>
                      <a:r>
                        <a:rPr lang="it-IT" sz="1400" dirty="0">
                          <a:effectLst/>
                        </a:rPr>
                        <a:t> </a:t>
                      </a:r>
                      <a:endParaRPr lang="it-IT" sz="1200" dirty="0">
                        <a:effectLst/>
                      </a:endParaRPr>
                    </a:p>
                    <a:p>
                      <a:pPr marR="45720" algn="just">
                        <a:spcAft>
                          <a:spcPts val="0"/>
                        </a:spcAft>
                      </a:pPr>
                      <a:r>
                        <a:rPr lang="it-IT" sz="1400" dirty="0">
                          <a:effectLst/>
                        </a:rPr>
                        <a:t> </a:t>
                      </a:r>
                      <a:endParaRPr lang="it-IT"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951599008"/>
                  </a:ext>
                </a:extLst>
              </a:tr>
            </a:tbl>
          </a:graphicData>
        </a:graphic>
      </p:graphicFrame>
      <p:cxnSp>
        <p:nvCxnSpPr>
          <p:cNvPr id="5" name="Connettore diritto 4"/>
          <p:cNvCxnSpPr/>
          <p:nvPr/>
        </p:nvCxnSpPr>
        <p:spPr>
          <a:xfrm>
            <a:off x="1066800" y="2849029"/>
            <a:ext cx="10058400" cy="2574388"/>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9" name="Tabella 18"/>
          <p:cNvGraphicFramePr>
            <a:graphicFrameLocks noGrp="1"/>
          </p:cNvGraphicFramePr>
          <p:nvPr>
            <p:extLst>
              <p:ext uri="{D42A27DB-BD31-4B8C-83A1-F6EECF244321}">
                <p14:modId xmlns:p14="http://schemas.microsoft.com/office/powerpoint/2010/main" val="3802211266"/>
              </p:ext>
            </p:extLst>
          </p:nvPr>
        </p:nvGraphicFramePr>
        <p:xfrm>
          <a:off x="1066735" y="5358989"/>
          <a:ext cx="10058530" cy="1241005"/>
        </p:xfrm>
        <a:graphic>
          <a:graphicData uri="http://schemas.openxmlformats.org/drawingml/2006/table">
            <a:tbl>
              <a:tblPr firstRow="1" bandRow="1">
                <a:tableStyleId>{5C22544A-7EE6-4342-B048-85BDC9FD1C3A}</a:tableStyleId>
              </a:tblPr>
              <a:tblGrid>
                <a:gridCol w="5029265">
                  <a:extLst>
                    <a:ext uri="{9D8B030D-6E8A-4147-A177-3AD203B41FA5}">
                      <a16:colId xmlns:a16="http://schemas.microsoft.com/office/drawing/2014/main" val="903685354"/>
                    </a:ext>
                  </a:extLst>
                </a:gridCol>
                <a:gridCol w="5029265">
                  <a:extLst>
                    <a:ext uri="{9D8B030D-6E8A-4147-A177-3AD203B41FA5}">
                      <a16:colId xmlns:a16="http://schemas.microsoft.com/office/drawing/2014/main" val="1802287771"/>
                    </a:ext>
                  </a:extLst>
                </a:gridCol>
              </a:tblGrid>
              <a:tr h="1241005">
                <a:tc>
                  <a:txBody>
                    <a:bodyPr/>
                    <a:lstStyle/>
                    <a:p>
                      <a:r>
                        <a:rPr lang="it-IT" sz="1400" dirty="0">
                          <a:solidFill>
                            <a:schemeClr val="bg1"/>
                          </a:solidFill>
                          <a:latin typeface="Garamond" panose="02020404030301010803" pitchFamily="18" charset="0"/>
                        </a:rPr>
                        <a:t>Strutturazione; Atteggiamento valutativo </a:t>
                      </a:r>
                    </a:p>
                    <a:p>
                      <a:r>
                        <a:rPr lang="it-IT" sz="1400" dirty="0">
                          <a:solidFill>
                            <a:schemeClr val="bg1"/>
                          </a:solidFill>
                          <a:latin typeface="Garamond" panose="02020404030301010803" pitchFamily="18" charset="0"/>
                        </a:rPr>
                        <a:t>Priorità della raccolta di informazioni </a:t>
                      </a:r>
                    </a:p>
                    <a:p>
                      <a:r>
                        <a:rPr lang="it-IT" sz="1400" dirty="0">
                          <a:solidFill>
                            <a:schemeClr val="bg1"/>
                          </a:solidFill>
                          <a:latin typeface="Garamond" panose="02020404030301010803" pitchFamily="18" charset="0"/>
                        </a:rPr>
                        <a:t>Attenzione al contenuto; Direttività; </a:t>
                      </a:r>
                    </a:p>
                    <a:p>
                      <a:r>
                        <a:rPr lang="it-IT" sz="1400" dirty="0">
                          <a:solidFill>
                            <a:schemeClr val="bg1"/>
                          </a:solidFill>
                          <a:latin typeface="Garamond" panose="02020404030301010803" pitchFamily="18" charset="0"/>
                        </a:rPr>
                        <a:t>Non esplicitazione dello scopo </a:t>
                      </a:r>
                    </a:p>
                    <a:p>
                      <a:r>
                        <a:rPr lang="it-IT" sz="1400" dirty="0">
                          <a:solidFill>
                            <a:schemeClr val="bg1"/>
                          </a:solidFill>
                          <a:latin typeface="Garamond" panose="02020404030301010803" pitchFamily="18" charset="0"/>
                        </a:rPr>
                        <a:t>Utilizzo di strumenti specifici</a:t>
                      </a:r>
                    </a:p>
                  </a:txBody>
                  <a:tcPr/>
                </a:tc>
                <a:tc>
                  <a:txBody>
                    <a:bodyPr/>
                    <a:lstStyle/>
                    <a:p>
                      <a:pPr algn="r"/>
                      <a:r>
                        <a:rPr lang="it-IT" sz="1400" b="1" kern="1200" dirty="0">
                          <a:solidFill>
                            <a:schemeClr val="lt1"/>
                          </a:solidFill>
                          <a:effectLst/>
                          <a:latin typeface="Garamond" panose="02020404030301010803" pitchFamily="18" charset="0"/>
                          <a:ea typeface="+mn-ea"/>
                          <a:cs typeface="+mn-cs"/>
                        </a:rPr>
                        <a:t>Non strutturazione</a:t>
                      </a:r>
                    </a:p>
                    <a:p>
                      <a:pPr algn="r"/>
                      <a:r>
                        <a:rPr lang="it-IT" sz="1400" b="1" kern="1200" dirty="0">
                          <a:solidFill>
                            <a:schemeClr val="lt1"/>
                          </a:solidFill>
                          <a:effectLst/>
                          <a:latin typeface="Garamond" panose="02020404030301010803" pitchFamily="18" charset="0"/>
                          <a:ea typeface="+mn-ea"/>
                          <a:cs typeface="+mn-cs"/>
                        </a:rPr>
                        <a:t>Atteggiamento non valutativo</a:t>
                      </a:r>
                    </a:p>
                    <a:p>
                      <a:pPr algn="r"/>
                      <a:r>
                        <a:rPr lang="it-IT" sz="1400" b="1" kern="1200" dirty="0">
                          <a:solidFill>
                            <a:schemeClr val="lt1"/>
                          </a:solidFill>
                          <a:effectLst/>
                          <a:latin typeface="Garamond" panose="02020404030301010803" pitchFamily="18" charset="0"/>
                          <a:ea typeface="+mn-ea"/>
                          <a:cs typeface="+mn-cs"/>
                        </a:rPr>
                        <a:t>Centratura sulla relazione </a:t>
                      </a:r>
                    </a:p>
                    <a:p>
                      <a:pPr algn="r"/>
                      <a:r>
                        <a:rPr lang="it-IT" sz="1400" b="1" kern="1200" dirty="0">
                          <a:solidFill>
                            <a:schemeClr val="lt1"/>
                          </a:solidFill>
                          <a:effectLst/>
                          <a:latin typeface="Garamond" panose="02020404030301010803" pitchFamily="18" charset="0"/>
                          <a:ea typeface="+mn-ea"/>
                          <a:cs typeface="+mn-cs"/>
                        </a:rPr>
                        <a:t>Attenzione alla persona;</a:t>
                      </a:r>
                      <a:r>
                        <a:rPr lang="it-IT" sz="1400" b="1" kern="1200" baseline="0" dirty="0">
                          <a:solidFill>
                            <a:schemeClr val="lt1"/>
                          </a:solidFill>
                          <a:effectLst/>
                          <a:latin typeface="Garamond" panose="02020404030301010803" pitchFamily="18" charset="0"/>
                          <a:ea typeface="+mn-ea"/>
                          <a:cs typeface="+mn-cs"/>
                        </a:rPr>
                        <a:t> </a:t>
                      </a:r>
                      <a:r>
                        <a:rPr lang="it-IT" sz="1400" b="1" kern="1200" dirty="0">
                          <a:solidFill>
                            <a:schemeClr val="lt1"/>
                          </a:solidFill>
                          <a:effectLst/>
                          <a:latin typeface="Garamond" panose="02020404030301010803" pitchFamily="18" charset="0"/>
                          <a:ea typeface="+mn-ea"/>
                          <a:cs typeface="+mn-cs"/>
                        </a:rPr>
                        <a:t>Non direttività</a:t>
                      </a:r>
                    </a:p>
                    <a:p>
                      <a:pPr algn="r"/>
                      <a:r>
                        <a:rPr lang="it-IT" sz="1400" b="1" kern="1200" dirty="0">
                          <a:solidFill>
                            <a:schemeClr val="lt1"/>
                          </a:solidFill>
                          <a:effectLst/>
                          <a:latin typeface="Garamond" panose="02020404030301010803" pitchFamily="18" charset="0"/>
                          <a:ea typeface="+mn-ea"/>
                          <a:cs typeface="+mn-cs"/>
                        </a:rPr>
                        <a:t>Esplicitazione dello scopo;</a:t>
                      </a:r>
                      <a:r>
                        <a:rPr lang="it-IT" sz="1400" b="1" kern="1200" baseline="0" dirty="0">
                          <a:solidFill>
                            <a:schemeClr val="lt1"/>
                          </a:solidFill>
                          <a:effectLst/>
                          <a:latin typeface="Garamond" panose="02020404030301010803" pitchFamily="18" charset="0"/>
                          <a:ea typeface="+mn-ea"/>
                          <a:cs typeface="+mn-cs"/>
                        </a:rPr>
                        <a:t> </a:t>
                      </a:r>
                      <a:r>
                        <a:rPr lang="it-IT" sz="1400" b="1" kern="1200" dirty="0">
                          <a:solidFill>
                            <a:schemeClr val="lt1"/>
                          </a:solidFill>
                          <a:effectLst/>
                          <a:latin typeface="Garamond" panose="02020404030301010803" pitchFamily="18" charset="0"/>
                          <a:ea typeface="+mn-ea"/>
                          <a:cs typeface="+mn-cs"/>
                        </a:rPr>
                        <a:t>Flessibilità degli strumenti</a:t>
                      </a:r>
                      <a:endParaRPr lang="it-IT" sz="1400" dirty="0">
                        <a:latin typeface="Garamond" panose="02020404030301010803" pitchFamily="18" charset="0"/>
                      </a:endParaRPr>
                    </a:p>
                  </a:txBody>
                  <a:tcPr/>
                </a:tc>
                <a:extLst>
                  <a:ext uri="{0D108BD9-81ED-4DB2-BD59-A6C34878D82A}">
                    <a16:rowId xmlns:a16="http://schemas.microsoft.com/office/drawing/2014/main" val="2386371762"/>
                  </a:ext>
                </a:extLst>
              </a:tr>
            </a:tbl>
          </a:graphicData>
        </a:graphic>
      </p:graphicFrame>
    </p:spTree>
    <p:extLst>
      <p:ext uri="{BB962C8B-B14F-4D97-AF65-F5344CB8AC3E}">
        <p14:creationId xmlns:p14="http://schemas.microsoft.com/office/powerpoint/2010/main" val="3176082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8" name="Segnaposto contenuto 7"/>
          <p:cNvSpPr>
            <a:spLocks noGrp="1"/>
          </p:cNvSpPr>
          <p:nvPr>
            <p:ph idx="1"/>
          </p:nvPr>
        </p:nvSpPr>
        <p:spPr>
          <a:xfrm>
            <a:off x="1069848" y="2118594"/>
            <a:ext cx="10058400" cy="4050792"/>
          </a:xfrm>
        </p:spPr>
        <p:txBody>
          <a:bodyPr>
            <a:normAutofit lnSpcReduction="10000"/>
          </a:bodyPr>
          <a:lstStyle/>
          <a:p>
            <a:pPr marL="0" indent="0" algn="ctr">
              <a:buNone/>
            </a:pPr>
            <a:r>
              <a:rPr lang="it-IT" b="1" u="sng" dirty="0"/>
              <a:t>Il colloquio di ricerca</a:t>
            </a:r>
          </a:p>
          <a:p>
            <a:pPr marL="0" indent="0">
              <a:buNone/>
            </a:pPr>
            <a:r>
              <a:rPr lang="it-IT" dirty="0"/>
              <a:t>Il colloquio di ricerca ha come principale obiettivo la raccolta di informazioni e conoscenze in merito a specifici aspetti o aree della vita degli individui (comportamenti, atteggiamenti, vissuti) indipendentemente da un fine diretto di intervento sulla realtà della persona.</a:t>
            </a:r>
          </a:p>
          <a:p>
            <a:pPr marL="0" indent="0">
              <a:buNone/>
            </a:pPr>
            <a:r>
              <a:rPr lang="it-IT" u="sng" dirty="0"/>
              <a:t>L’oggetto di tale strumento</a:t>
            </a:r>
            <a:r>
              <a:rPr lang="it-IT" dirty="0"/>
              <a:t> si caratterizza per essere conoscitivo e rivolto a tematiche </a:t>
            </a:r>
            <a:r>
              <a:rPr lang="it-IT" u="sng" dirty="0"/>
              <a:t>esterne</a:t>
            </a:r>
            <a:r>
              <a:rPr lang="it-IT" dirty="0"/>
              <a:t> al soggetto: in altre parole attraverso tale colloquio si cerca di raccogliere informazioni e conoscenze riguardo ad alcune tematiche, oppure opinioni che coinvolgono il soggetto rispetto alla propria cultura, al contesto in cui si trova inserito, ecc.</a:t>
            </a:r>
          </a:p>
          <a:p>
            <a:pPr marL="0" indent="0">
              <a:buNone/>
            </a:pPr>
            <a:r>
              <a:rPr lang="it-IT" u="sng" dirty="0"/>
              <a:t>L’obiettivo</a:t>
            </a:r>
            <a:r>
              <a:rPr lang="it-IT" dirty="0"/>
              <a:t> del colloquio di ricerca è di </a:t>
            </a:r>
            <a:r>
              <a:rPr lang="it-IT" u="sng" dirty="0"/>
              <a:t>accrescere le conoscenze</a:t>
            </a:r>
            <a:r>
              <a:rPr lang="it-IT" dirty="0"/>
              <a:t> sia del ricercatore che del soggetto, in quanto entrambi partecipanti ad un comune processo di comunicazione interpersonale, relativo a tematiche e contenuti stabiliti in partenza dal ricercatore.</a:t>
            </a:r>
          </a:p>
          <a:p>
            <a:pPr marL="0" indent="0">
              <a:buNone/>
            </a:pPr>
            <a:endParaRPr lang="it-IT" dirty="0"/>
          </a:p>
        </p:txBody>
      </p:sp>
    </p:spTree>
    <p:extLst>
      <p:ext uri="{BB962C8B-B14F-4D97-AF65-F5344CB8AC3E}">
        <p14:creationId xmlns:p14="http://schemas.microsoft.com/office/powerpoint/2010/main" val="1285361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 </a:t>
            </a:r>
            <a:br>
              <a:rPr lang="it-IT" dirty="0"/>
            </a:br>
            <a:endParaRPr lang="it-IT" dirty="0"/>
          </a:p>
        </p:txBody>
      </p:sp>
      <p:sp>
        <p:nvSpPr>
          <p:cNvPr id="8" name="Segnaposto contenuto 7"/>
          <p:cNvSpPr>
            <a:spLocks noGrp="1"/>
          </p:cNvSpPr>
          <p:nvPr>
            <p:ph idx="1"/>
          </p:nvPr>
        </p:nvSpPr>
        <p:spPr>
          <a:xfrm>
            <a:off x="1069848" y="2118594"/>
            <a:ext cx="10058400" cy="4050792"/>
          </a:xfrm>
        </p:spPr>
        <p:txBody>
          <a:bodyPr>
            <a:normAutofit/>
          </a:bodyPr>
          <a:lstStyle/>
          <a:p>
            <a:pPr marL="0" indent="0" algn="ctr">
              <a:buNone/>
            </a:pPr>
            <a:r>
              <a:rPr lang="it-IT" b="1" u="sng" dirty="0"/>
              <a:t>Il colloquio di ricerca</a:t>
            </a:r>
          </a:p>
          <a:p>
            <a:pPr marL="0" indent="0">
              <a:buNone/>
            </a:pPr>
            <a:endParaRPr lang="it-IT" dirty="0"/>
          </a:p>
        </p:txBody>
      </p:sp>
      <p:sp>
        <p:nvSpPr>
          <p:cNvPr id="4" name="Rectangle 1"/>
          <p:cNvSpPr>
            <a:spLocks noChangeArrowheads="1"/>
          </p:cNvSpPr>
          <p:nvPr/>
        </p:nvSpPr>
        <p:spPr bwMode="auto">
          <a:xfrm>
            <a:off x="1056484" y="2266553"/>
            <a:ext cx="10058400"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kumimoji="0" lang="it-IT" altLang="it-IT" sz="1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lang="it-IT" altLang="it-IT" sz="1400" dirty="0">
                <a:latin typeface="Tahoma" panose="020B0604030504040204" pitchFamily="34" charset="0"/>
                <a:ea typeface="Times New Roman" panose="02020603050405020304" pitchFamily="18" charset="0"/>
                <a:cs typeface="Tahoma" panose="020B0604030504040204" pitchFamily="34" charset="0"/>
              </a:rPr>
              <a:t>Strumento: colloquio di ricerca:</a:t>
            </a: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kumimoji="0" lang="it-IT" altLang="it-IT" sz="1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lang="it-IT" altLang="it-IT" sz="1400" dirty="0">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kumimoji="0" lang="it-IT" altLang="it-IT" sz="1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lang="it-IT" altLang="it-IT" sz="1400" dirty="0">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kumimoji="0" lang="it-IT" altLang="it-IT" sz="1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endParaRPr lang="it-IT" altLang="it-IT" sz="1400" dirty="0">
              <a:latin typeface="Tahoma" panose="020B0604030504040204" pitchFamily="34" charset="0"/>
              <a:ea typeface="Times New Roman" panose="02020603050405020304" pitchFamily="18"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Il colloquio di ricerca sarà trattato attraverso l’argomentazione dei seguenti punti:</a:t>
            </a:r>
            <a:endParaRPr kumimoji="0" lang="it-IT" altLang="it-IT"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 </a:t>
            </a:r>
            <a:endParaRPr kumimoji="0" lang="it-IT" altLang="it-IT" b="0" i="0" u="none" strike="noStrike" cap="none" normalizeH="0" baseline="0" dirty="0">
              <a:ln>
                <a:noFill/>
              </a:ln>
              <a:solidFill>
                <a:schemeClr val="tx1"/>
              </a:solidFill>
              <a:effectLst/>
            </a:endParaRPr>
          </a:p>
          <a:p>
            <a:pPr marL="342900" marR="0" lvl="0" indent="-342900" algn="ctr"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la motivazione al colloquio;</a:t>
            </a:r>
            <a:endParaRPr kumimoji="0" lang="it-IT" altLang="it-IT" b="0" i="0" u="none" strike="noStrike" cap="none" normalizeH="0" baseline="0" dirty="0">
              <a:ln>
                <a:noFill/>
              </a:ln>
              <a:solidFill>
                <a:schemeClr val="tx1"/>
              </a:solidFill>
              <a:effectLst/>
            </a:endParaRPr>
          </a:p>
          <a:p>
            <a:pPr marL="342900" marR="0" lvl="0" indent="-342900" algn="ctr"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le modalità di utilizzo del colloquio;</a:t>
            </a:r>
            <a:endParaRPr kumimoji="0" lang="it-IT" altLang="it-IT" b="0" i="0" u="none" strike="noStrike" cap="none" normalizeH="0" baseline="0" dirty="0">
              <a:ln>
                <a:noFill/>
              </a:ln>
              <a:solidFill>
                <a:schemeClr val="tx1"/>
              </a:solidFill>
              <a:effectLst/>
            </a:endParaRPr>
          </a:p>
          <a:p>
            <a:pPr marL="342900" marR="0" lvl="0" indent="-342900" algn="ctr"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la costruzione della traccia del colloquio;</a:t>
            </a:r>
            <a:endParaRPr kumimoji="0" lang="it-IT" altLang="it-IT" b="0" i="0" u="none" strike="noStrike" cap="none" normalizeH="0" baseline="0" dirty="0">
              <a:ln>
                <a:noFill/>
              </a:ln>
              <a:solidFill>
                <a:schemeClr val="tx1"/>
              </a:solidFill>
              <a:effectLst/>
            </a:endParaRPr>
          </a:p>
          <a:p>
            <a:pPr marL="342900" marR="0" lvl="0" indent="-342900" algn="ctr"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errori nella conduzione;</a:t>
            </a:r>
            <a:endParaRPr kumimoji="0" lang="it-IT" altLang="it-IT" b="0" i="0" u="none" strike="noStrike" cap="none" normalizeH="0" baseline="0" dirty="0">
              <a:ln>
                <a:noFill/>
              </a:ln>
              <a:solidFill>
                <a:schemeClr val="tx1"/>
              </a:solidFill>
              <a:effectLst/>
            </a:endParaRPr>
          </a:p>
          <a:p>
            <a:pPr marL="342900" marR="0" lvl="0" indent="-342900" algn="ctr"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it-IT" altLang="it-IT"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strategie di facilitazione della comunicazione.</a:t>
            </a:r>
            <a:endParaRPr kumimoji="0" lang="it-IT" altLang="it-IT" b="0" i="0" u="none" strike="noStrike" cap="none" normalizeH="0" baseline="0" dirty="0">
              <a:ln>
                <a:noFill/>
              </a:ln>
              <a:solidFill>
                <a:schemeClr val="tx1"/>
              </a:solidFill>
              <a:effectLst/>
            </a:endParaRPr>
          </a:p>
        </p:txBody>
      </p:sp>
      <p:sp>
        <p:nvSpPr>
          <p:cNvPr id="5" name="Rectangle 2"/>
          <p:cNvSpPr>
            <a:spLocks noChangeArrowheads="1"/>
          </p:cNvSpPr>
          <p:nvPr/>
        </p:nvSpPr>
        <p:spPr bwMode="auto">
          <a:xfrm>
            <a:off x="-39233" y="3087481"/>
            <a:ext cx="1223123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it-IT" altLang="it-IT" sz="2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endParaRPr>
          </a:p>
          <a:p>
            <a:pPr lvl="0" algn="ctr" defTabSz="914400" eaLnBrk="0" fontAlgn="base" hangingPunct="0">
              <a:spcBef>
                <a:spcPct val="0"/>
              </a:spcBef>
              <a:spcAft>
                <a:spcPct val="0"/>
              </a:spcAft>
            </a:pPr>
            <a:r>
              <a:rPr kumimoji="0" lang="it-IT" altLang="it-IT" sz="2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	</a:t>
            </a:r>
            <a:r>
              <a:rPr lang="it-IT" sz="2400" dirty="0"/>
              <a:t>obiettivo: </a:t>
            </a:r>
            <a:r>
              <a:rPr lang="it-IT" sz="2400" b="1" dirty="0"/>
              <a:t>Raccogliere informazioni per accrescere la conoscenza</a:t>
            </a:r>
            <a:r>
              <a:rPr kumimoji="0" lang="it-IT" altLang="it-IT" sz="1400" b="0" i="0" u="none" strike="noStrike" cap="none" normalizeH="0" baseline="0" dirty="0">
                <a:ln>
                  <a:noFill/>
                </a:ln>
                <a:solidFill>
                  <a:schemeClr val="tx1"/>
                </a:solidFill>
                <a:effectLst/>
                <a:latin typeface="Tahoma" panose="020B0604030504040204" pitchFamily="34" charset="0"/>
                <a:ea typeface="Times New Roman" panose="02020603050405020304" pitchFamily="18" charset="0"/>
                <a:cs typeface="Tahoma" panose="020B0604030504040204" pitchFamily="34" charset="0"/>
              </a:rPr>
              <a:t>		</a:t>
            </a:r>
            <a:r>
              <a:rPr kumimoji="0" lang="it-IT" altLang="it-IT" sz="1100" b="0" i="0" u="none" strike="noStrike" cap="none" normalizeH="0" baseline="0" dirty="0">
                <a:ln>
                  <a:noFill/>
                </a:ln>
                <a:solidFill>
                  <a:schemeClr val="tx1"/>
                </a:solidFill>
                <a:effectLst/>
              </a:rPr>
              <a:t> </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
        <p:nvSpPr>
          <p:cNvPr id="9" name="Freccia in giù 8"/>
          <p:cNvSpPr/>
          <p:nvPr/>
        </p:nvSpPr>
        <p:spPr>
          <a:xfrm>
            <a:off x="5820039" y="2827730"/>
            <a:ext cx="558018" cy="6752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916119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Il colloquio di ricerca</a:t>
            </a:r>
            <a:br>
              <a:rPr lang="it-IT" dirty="0"/>
            </a:br>
            <a:endParaRPr lang="it-IT" dirty="0"/>
          </a:p>
        </p:txBody>
      </p:sp>
      <p:sp>
        <p:nvSpPr>
          <p:cNvPr id="8" name="Segnaposto contenuto 7"/>
          <p:cNvSpPr>
            <a:spLocks noGrp="1"/>
          </p:cNvSpPr>
          <p:nvPr>
            <p:ph idx="1"/>
          </p:nvPr>
        </p:nvSpPr>
        <p:spPr>
          <a:xfrm>
            <a:off x="1069848" y="2118594"/>
            <a:ext cx="10058400" cy="4050792"/>
          </a:xfrm>
          <a:effectLst>
            <a:reflection blurRad="6350" stA="50000" endA="300" endPos="55000" dir="5400000" sy="-100000" algn="bl" rotWithShape="0"/>
          </a:effectLst>
        </p:spPr>
        <p:txBody>
          <a:bodyPr>
            <a:normAutofit/>
          </a:bodyPr>
          <a:lstStyle/>
          <a:p>
            <a:pPr lvl="1"/>
            <a:r>
              <a:rPr lang="it-IT" b="1" u="sng" dirty="0"/>
              <a:t>La motivazione al colloquio</a:t>
            </a:r>
            <a:r>
              <a:rPr lang="it-IT" b="1" dirty="0"/>
              <a:t>.</a:t>
            </a:r>
            <a:endParaRPr lang="it-IT" sz="1800" dirty="0"/>
          </a:p>
          <a:p>
            <a:r>
              <a:rPr lang="it-IT" dirty="0"/>
              <a:t>Il colloquio di ricerca è caratterizzato dall’assenza di motivazione iniziale alla partecipazione da parte del soggetto, che in tal senso si trova in una condizione di motivazione estrinseca.</a:t>
            </a:r>
          </a:p>
          <a:p>
            <a:pPr marL="0" indent="0" algn="ctr">
              <a:buNone/>
            </a:pPr>
            <a:r>
              <a:rPr lang="it-IT" dirty="0"/>
              <a:t>strumento: </a:t>
            </a:r>
            <a:r>
              <a:rPr lang="it-IT" b="1" dirty="0"/>
              <a:t>Colloquio di ricerca</a:t>
            </a:r>
          </a:p>
          <a:p>
            <a:pPr marL="0" indent="0" algn="ctr">
              <a:buNone/>
            </a:pPr>
            <a:endParaRPr lang="it-IT" b="1" dirty="0"/>
          </a:p>
          <a:p>
            <a:pPr marL="0" indent="0" algn="ctr">
              <a:buNone/>
            </a:pPr>
            <a:r>
              <a:rPr lang="it-IT" dirty="0"/>
              <a:t>motivazione: </a:t>
            </a:r>
            <a:r>
              <a:rPr lang="it-IT" b="1" dirty="0"/>
              <a:t>Estrinseca</a:t>
            </a:r>
          </a:p>
          <a:p>
            <a:pPr marL="0" indent="0" algn="ctr">
              <a:buNone/>
            </a:pPr>
            <a:endParaRPr lang="it-IT" b="1" dirty="0"/>
          </a:p>
          <a:p>
            <a:pPr marL="0" indent="0" algn="ctr">
              <a:buNone/>
            </a:pPr>
            <a:endParaRPr lang="it-IT" dirty="0"/>
          </a:p>
        </p:txBody>
      </p:sp>
      <p:sp>
        <p:nvSpPr>
          <p:cNvPr id="6" name="Freccia in giù 5"/>
          <p:cNvSpPr/>
          <p:nvPr/>
        </p:nvSpPr>
        <p:spPr>
          <a:xfrm>
            <a:off x="5957667" y="3918907"/>
            <a:ext cx="276665" cy="450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8205237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gno">
  <a:themeElements>
    <a:clrScheme name="Leg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Legno">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egno">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docProps/app.xml><?xml version="1.0" encoding="utf-8"?>
<Properties xmlns="http://schemas.openxmlformats.org/officeDocument/2006/extended-properties" xmlns:vt="http://schemas.openxmlformats.org/officeDocument/2006/docPropsVTypes">
  <Template>Legno</Template>
  <TotalTime>1842</TotalTime>
  <Words>3250</Words>
  <Application>Microsoft Office PowerPoint</Application>
  <PresentationFormat>Widescreen</PresentationFormat>
  <Paragraphs>238</Paragraphs>
  <Slides>30</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30</vt:i4>
      </vt:variant>
    </vt:vector>
  </HeadingPairs>
  <TitlesOfParts>
    <vt:vector size="38" baseType="lpstr">
      <vt:lpstr>Arial</vt:lpstr>
      <vt:lpstr>Garamond</vt:lpstr>
      <vt:lpstr>Georgia</vt:lpstr>
      <vt:lpstr>Tahoma</vt:lpstr>
      <vt:lpstr>Times New Roman</vt:lpstr>
      <vt:lpstr>Trebuchet MS</vt:lpstr>
      <vt:lpstr>Wingdings</vt:lpstr>
      <vt:lpstr>Legno</vt:lpstr>
      <vt:lpstr>IL COLLOQUIO PSICOLOGICO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Il colloquio di ricerca  </vt:lpstr>
      <vt:lpstr>Il colloquio di ricerca </vt:lpstr>
      <vt:lpstr>Il colloquio psicologico Definizioni e aspetti costitutivi </vt:lpstr>
      <vt:lpstr>Il colloquio psicologico Definizioni e aspetti costitutivi </vt:lpstr>
      <vt:lpstr>Il colloquio di ricerca </vt:lpstr>
      <vt:lpstr>Il colloquio psicologico Definizioni e aspetti costitutivi </vt:lpstr>
      <vt:lpstr>Il colloquio di ricerca </vt:lpstr>
      <vt:lpstr>Il colloquio di ricerca </vt:lpstr>
      <vt:lpstr>Il colloquio di ricerca </vt:lpstr>
      <vt:lpstr>Il colloquio psicologico Definizioni e aspetti costitutivi </vt:lpstr>
      <vt:lpstr>Il colloquio di ricerca </vt:lpstr>
      <vt:lpstr>Il colloquio di ricerca </vt:lpstr>
      <vt:lpstr>Il colloquio di ricerca </vt:lpstr>
      <vt:lpstr>Il colloquio di ricerca </vt:lpstr>
      <vt:lpstr>Il colloquio di ricerca </vt:lpstr>
      <vt:lpstr>Il colloquio di ricerca</vt:lpstr>
      <vt:lpstr>Il colloquio di ricerca </vt:lpstr>
      <vt:lpstr>Il colloquio di ricerca </vt:lpstr>
      <vt:lpstr>Il colloquio di ricerca </vt:lpstr>
      <vt:lpstr>Il colloquio di ricerca</vt:lpstr>
      <vt:lpstr>Il colloquio psicologico Definizioni e aspetti costitutivi </vt:lpstr>
      <vt:lpstr>Il colloquio di ricerca </vt:lpstr>
      <vt:lpstr>Il colloquio di ricerca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COLLOQUIO PSICOLOGICO</dc:title>
  <dc:creator>Giselle</dc:creator>
  <cp:lastModifiedBy>Giselle</cp:lastModifiedBy>
  <cp:revision>31</cp:revision>
  <dcterms:created xsi:type="dcterms:W3CDTF">2016-11-05T22:16:50Z</dcterms:created>
  <dcterms:modified xsi:type="dcterms:W3CDTF">2016-11-17T14:59:11Z</dcterms:modified>
</cp:coreProperties>
</file>