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61" r:id="rId4"/>
    <p:sldId id="262" r:id="rId5"/>
    <p:sldId id="265" r:id="rId6"/>
    <p:sldId id="267" r:id="rId7"/>
    <p:sldId id="268" r:id="rId8"/>
    <p:sldId id="269" r:id="rId9"/>
    <p:sldId id="271" r:id="rId10"/>
    <p:sldId id="272" r:id="rId11"/>
    <p:sldId id="273" r:id="rId12"/>
    <p:sldId id="275" r:id="rId13"/>
    <p:sldId id="276" r:id="rId14"/>
    <p:sldId id="277" r:id="rId15"/>
    <p:sldId id="278" r:id="rId16"/>
    <p:sldId id="27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8" d="100"/>
          <a:sy n="68" d="100"/>
        </p:scale>
        <p:origin x="7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it-IT"/>
              <a:t>Fare clic per modificare lo stile del titolo</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5043F81D-46E2-47CA-AFB5-98878B771CD0}" type="datetimeFigureOut">
              <a:rPr lang="it-IT" smtClean="0"/>
              <a:t>17/11/2016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82391A2D-7119-432D-BD32-AA50145C4D8B}" type="slidenum">
              <a:rPr lang="it-IT" smtClean="0"/>
              <a:t>‹N›</a:t>
            </a:fld>
            <a:endParaRPr lang="it-IT"/>
          </a:p>
        </p:txBody>
      </p:sp>
    </p:spTree>
    <p:extLst>
      <p:ext uri="{BB962C8B-B14F-4D97-AF65-F5344CB8AC3E}">
        <p14:creationId xmlns:p14="http://schemas.microsoft.com/office/powerpoint/2010/main" val="1531954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043F81D-46E2-47CA-AFB5-98878B771CD0}" type="datetimeFigureOut">
              <a:rPr lang="it-IT" smtClean="0"/>
              <a:t>17/11/2016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3380646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043F81D-46E2-47CA-AFB5-98878B771CD0}" type="datetimeFigureOut">
              <a:rPr lang="it-IT" smtClean="0"/>
              <a:t>17/11/2016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2119293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043F81D-46E2-47CA-AFB5-98878B771CD0}" type="datetimeFigureOut">
              <a:rPr lang="it-IT" smtClean="0"/>
              <a:t>17/11/2016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3839482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it-IT"/>
              <a:t>Fare clic per modificare lo stile del titolo</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a:xfrm>
            <a:off x="8593667" y="6272784"/>
            <a:ext cx="2644309" cy="365125"/>
          </a:xfrm>
        </p:spPr>
        <p:txBody>
          <a:bodyPr/>
          <a:lstStyle/>
          <a:p>
            <a:fld id="{5043F81D-46E2-47CA-AFB5-98878B771CD0}" type="datetimeFigureOut">
              <a:rPr lang="it-IT" smtClean="0"/>
              <a:t>17/11/2016</a:t>
            </a:fld>
            <a:endParaRPr lang="it-IT"/>
          </a:p>
        </p:txBody>
      </p:sp>
      <p:sp>
        <p:nvSpPr>
          <p:cNvPr id="5" name="Footer Placeholder 4"/>
          <p:cNvSpPr>
            <a:spLocks noGrp="1"/>
          </p:cNvSpPr>
          <p:nvPr>
            <p:ph type="ftr" sz="quarter" idx="11"/>
          </p:nvPr>
        </p:nvSpPr>
        <p:spPr>
          <a:xfrm>
            <a:off x="2182708" y="6272784"/>
            <a:ext cx="6327648" cy="365125"/>
          </a:xfrm>
        </p:spPr>
        <p:txBody>
          <a:bodyPr/>
          <a:lstStyle/>
          <a:p>
            <a:endParaRPr lang="it-IT"/>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82391A2D-7119-432D-BD32-AA50145C4D8B}" type="slidenum">
              <a:rPr lang="it-IT" smtClean="0"/>
              <a:t>‹N›</a:t>
            </a:fld>
            <a:endParaRPr lang="it-IT"/>
          </a:p>
        </p:txBody>
      </p:sp>
    </p:spTree>
    <p:extLst>
      <p:ext uri="{BB962C8B-B14F-4D97-AF65-F5344CB8AC3E}">
        <p14:creationId xmlns:p14="http://schemas.microsoft.com/office/powerpoint/2010/main" val="288265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5043F81D-46E2-47CA-AFB5-98878B771CD0}" type="datetimeFigureOut">
              <a:rPr lang="it-IT" smtClean="0"/>
              <a:t>17/11/2016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2928757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5043F81D-46E2-47CA-AFB5-98878B771CD0}" type="datetimeFigureOut">
              <a:rPr lang="it-IT" smtClean="0"/>
              <a:t>17/11/2016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1243839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5043F81D-46E2-47CA-AFB5-98878B771CD0}" type="datetimeFigureOut">
              <a:rPr lang="it-IT" smtClean="0"/>
              <a:t>17/11/2016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3369349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43F81D-46E2-47CA-AFB5-98878B771CD0}" type="datetimeFigureOut">
              <a:rPr lang="it-IT" smtClean="0"/>
              <a:t>17/11/2016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3456074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it-IT"/>
              <a:t>Fare clic per modificare lo stile del titolo</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5043F81D-46E2-47CA-AFB5-98878B771CD0}" type="datetimeFigureOut">
              <a:rPr lang="it-IT" smtClean="0"/>
              <a:t>17/11/2016</a:t>
            </a:fld>
            <a:endParaRPr lang="it-IT"/>
          </a:p>
        </p:txBody>
      </p:sp>
      <p:sp>
        <p:nvSpPr>
          <p:cNvPr id="6" name="Footer Placeholder 5"/>
          <p:cNvSpPr>
            <a:spLocks noGrp="1"/>
          </p:cNvSpPr>
          <p:nvPr>
            <p:ph type="ftr" sz="quarter" idx="11"/>
          </p:nvPr>
        </p:nvSpPr>
        <p:spPr/>
        <p:txBody>
          <a:bodyPr/>
          <a:lstStyle/>
          <a:p>
            <a:endParaRPr lang="it-IT"/>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1063281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5043F81D-46E2-47CA-AFB5-98878B771CD0}" type="datetimeFigureOut">
              <a:rPr lang="it-IT" smtClean="0"/>
              <a:t>17/11/2016</a:t>
            </a:fld>
            <a:endParaRPr lang="it-IT"/>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611642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043F81D-46E2-47CA-AFB5-98878B771CD0}" type="datetimeFigureOut">
              <a:rPr lang="it-IT" smtClean="0"/>
              <a:t>17/11/2016</a:t>
            </a:fld>
            <a:endParaRPr lang="it-IT"/>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it-IT"/>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n-lt"/>
              </a:defRPr>
            </a:lvl1pPr>
          </a:lstStyle>
          <a:p>
            <a:fld id="{82391A2D-7119-432D-BD32-AA50145C4D8B}" type="slidenum">
              <a:rPr lang="it-IT" smtClean="0"/>
              <a:t>‹N›</a:t>
            </a:fld>
            <a:endParaRPr lang="it-IT"/>
          </a:p>
        </p:txBody>
      </p:sp>
    </p:spTree>
    <p:extLst>
      <p:ext uri="{BB962C8B-B14F-4D97-AF65-F5344CB8AC3E}">
        <p14:creationId xmlns:p14="http://schemas.microsoft.com/office/powerpoint/2010/main" val="1817452842"/>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watch?v=upqjx3oWMy8&amp;feature=youtu.b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6wUTXG8FLfc&amp;feature=youtu.b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pPr algn="ctr"/>
            <a:r>
              <a:rPr lang="it-IT" dirty="0"/>
              <a:t>IL COLLOQUIO PSICOLOGICO </a:t>
            </a:r>
          </a:p>
        </p:txBody>
      </p:sp>
      <p:sp>
        <p:nvSpPr>
          <p:cNvPr id="3" name="Sottotitolo 2"/>
          <p:cNvSpPr>
            <a:spLocks noGrp="1"/>
          </p:cNvSpPr>
          <p:nvPr>
            <p:ph type="subTitle" idx="1"/>
          </p:nvPr>
        </p:nvSpPr>
        <p:spPr>
          <a:xfrm>
            <a:off x="1843571" y="4468031"/>
            <a:ext cx="7891272" cy="1069848"/>
          </a:xfrm>
        </p:spPr>
        <p:txBody>
          <a:bodyPr/>
          <a:lstStyle/>
          <a:p>
            <a:pPr algn="ctr"/>
            <a:r>
              <a:rPr lang="it-IT" b="1" dirty="0"/>
              <a:t>Definizioni e aspetti costitutivi</a:t>
            </a:r>
          </a:p>
          <a:p>
            <a:endParaRPr lang="it-IT" dirty="0"/>
          </a:p>
        </p:txBody>
      </p:sp>
    </p:spTree>
    <p:extLst>
      <p:ext uri="{BB962C8B-B14F-4D97-AF65-F5344CB8AC3E}">
        <p14:creationId xmlns:p14="http://schemas.microsoft.com/office/powerpoint/2010/main" val="2053892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Errori sistematici</a:t>
            </a:r>
            <a:br>
              <a:rPr lang="it-IT" dirty="0"/>
            </a:br>
            <a:endParaRPr lang="it-IT" dirty="0"/>
          </a:p>
        </p:txBody>
      </p:sp>
      <p:sp>
        <p:nvSpPr>
          <p:cNvPr id="3" name="Segnaposto contenuto 2"/>
          <p:cNvSpPr>
            <a:spLocks noGrp="1"/>
          </p:cNvSpPr>
          <p:nvPr>
            <p:ph idx="1"/>
          </p:nvPr>
        </p:nvSpPr>
        <p:spPr>
          <a:xfrm>
            <a:off x="1069848" y="2093976"/>
            <a:ext cx="10058400" cy="4320892"/>
          </a:xfrm>
        </p:spPr>
        <p:txBody>
          <a:bodyPr>
            <a:normAutofit fontScale="77500" lnSpcReduction="20000"/>
          </a:bodyPr>
          <a:lstStyle/>
          <a:p>
            <a:r>
              <a:rPr lang="it-IT" b="1" u="sng" dirty="0"/>
              <a:t>Il colloquio si configura come un processo di conoscenza e i quattro errori sistematici, considerati come fondamentali, che possono intervenire in essa sono: </a:t>
            </a:r>
            <a:endParaRPr lang="it-IT" dirty="0"/>
          </a:p>
          <a:p>
            <a:r>
              <a:rPr lang="it-IT" dirty="0"/>
              <a:t>l'</a:t>
            </a:r>
            <a:r>
              <a:rPr lang="it-IT" i="1" dirty="0"/>
              <a:t>effetto alone</a:t>
            </a:r>
            <a:r>
              <a:rPr lang="it-IT" dirty="0"/>
              <a:t> che consiste nell'estensione di aspetti effettivamente riscontrati su un solo tratto della personalità anche ad altri tratti (ad esempio, se una persona risulta altruista sarà considerata anche simpatica, buona, disinteressata);</a:t>
            </a:r>
          </a:p>
          <a:p>
            <a:pPr lvl="0"/>
            <a:r>
              <a:rPr lang="it-IT" dirty="0"/>
              <a:t>la</a:t>
            </a:r>
            <a:r>
              <a:rPr lang="it-IT" i="1" dirty="0"/>
              <a:t> correlazione illusoria</a:t>
            </a:r>
            <a:r>
              <a:rPr lang="it-IT" dirty="0"/>
              <a:t>, che consiste nella tendenza a correlare sempre tra loro tratti diversi della personalità, ossia a considerarli come un insieme di tratti congruenti tra loro (ad esempio, timido, chiuso, introverso, riservato);</a:t>
            </a:r>
          </a:p>
          <a:p>
            <a:pPr lvl="0"/>
            <a:r>
              <a:rPr lang="it-IT" dirty="0"/>
              <a:t>il</a:t>
            </a:r>
            <a:r>
              <a:rPr lang="it-IT" i="1" dirty="0"/>
              <a:t> pregiudizio contagioso</a:t>
            </a:r>
            <a:r>
              <a:rPr lang="it-IT" dirty="0"/>
              <a:t> che riguarda un giudizio senza fondamento di realtà, una convinzione connotata in termini pregiudiziali e stereotipici che può essere estesa da un'area all'altra del colloquio (per esempio ritenere che la gente del sud, “i meridionali", condividano determinate credenze in materia di relazioni familiari, quali la convinzione che solo stando tutti insieme si raggiunga benessere e felicità, può comportare la ricerca di informazioni che confermino questo assunto lungo tutto il corso del colloquio, accordando ad esse un'attenzione privilegiata, a scapito di altre che potrebbero </a:t>
            </a:r>
            <a:r>
              <a:rPr lang="it-IT" dirty="0" err="1"/>
              <a:t>disconfemarlo</a:t>
            </a:r>
            <a:r>
              <a:rPr lang="it-IT" dirty="0"/>
              <a:t>);</a:t>
            </a:r>
          </a:p>
          <a:p>
            <a:pPr lvl="0"/>
            <a:r>
              <a:rPr lang="it-IT" dirty="0"/>
              <a:t>l'</a:t>
            </a:r>
            <a:r>
              <a:rPr lang="it-IT" i="1" dirty="0"/>
              <a:t>effetto indulgenza </a:t>
            </a:r>
            <a:r>
              <a:rPr lang="it-IT" dirty="0"/>
              <a:t>che descrive quando l'atteggiamento, assunto nei confronti dell'interlocutore, può essere caratterizzato dalla tendenza ad assumere una posizione "buonista" nella formulazione del giudizio o della diagnosi sulla persona (per esempio, di fronte ad un soggetto che racconta i propri comportamenti violenti nei confronti della moglie, assumere un atteggiamento di giustificazione in virtù del fatto che sta attraversando un periodo stressante dal punto di vista lavorativo).</a:t>
            </a:r>
          </a:p>
          <a:p>
            <a:pPr lvl="0"/>
            <a:endParaRPr lang="it-IT" dirty="0"/>
          </a:p>
          <a:p>
            <a:pPr lvl="0"/>
            <a:endParaRPr lang="it-IT" dirty="0"/>
          </a:p>
          <a:p>
            <a:pPr marL="0" indent="0" algn="ctr">
              <a:buNone/>
            </a:pPr>
            <a:endParaRPr lang="it-IT" dirty="0">
              <a:latin typeface="+mj-lt"/>
            </a:endParaRPr>
          </a:p>
        </p:txBody>
      </p:sp>
    </p:spTree>
    <p:extLst>
      <p:ext uri="{BB962C8B-B14F-4D97-AF65-F5344CB8AC3E}">
        <p14:creationId xmlns:p14="http://schemas.microsoft.com/office/powerpoint/2010/main" val="2704313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Meccanismi di difesa </a:t>
            </a:r>
          </a:p>
        </p:txBody>
      </p:sp>
      <p:sp>
        <p:nvSpPr>
          <p:cNvPr id="3" name="Segnaposto contenuto 2"/>
          <p:cNvSpPr>
            <a:spLocks noGrp="1"/>
          </p:cNvSpPr>
          <p:nvPr>
            <p:ph idx="1"/>
          </p:nvPr>
        </p:nvSpPr>
        <p:spPr>
          <a:xfrm>
            <a:off x="1069848" y="1744394"/>
            <a:ext cx="10058400" cy="4656406"/>
          </a:xfrm>
        </p:spPr>
        <p:txBody>
          <a:bodyPr>
            <a:normAutofit fontScale="92500" lnSpcReduction="20000"/>
          </a:bodyPr>
          <a:lstStyle/>
          <a:p>
            <a:pPr marL="0" indent="0" algn="just">
              <a:buNone/>
            </a:pPr>
            <a:r>
              <a:rPr lang="it-IT" sz="2200" dirty="0">
                <a:latin typeface="+mj-lt"/>
              </a:rPr>
              <a:t>La situazione di colloquio psicologico è un momento di confronto da parte del soggetto con una persona che, come esperto in un determinato ambito, è capace di indagare e valutare i suoi comportamenti, atteggiamenti e vissuti più di quanto lui stesso sappia fare: tale condizione può costituire perciò la premessa a </a:t>
            </a:r>
            <a:r>
              <a:rPr lang="it-IT" sz="2200" i="1" dirty="0">
                <a:latin typeface="+mj-lt"/>
              </a:rPr>
              <a:t>vissuti di tensione e disagio</a:t>
            </a:r>
            <a:r>
              <a:rPr lang="it-IT" sz="2200" dirty="0">
                <a:latin typeface="+mj-lt"/>
              </a:rPr>
              <a:t> proprio </a:t>
            </a:r>
            <a:r>
              <a:rPr lang="it-IT" sz="2200" i="1" dirty="0">
                <a:latin typeface="+mj-lt"/>
              </a:rPr>
              <a:t>per la condizione di "esposizione" </a:t>
            </a:r>
            <a:r>
              <a:rPr lang="it-IT" sz="2200" dirty="0">
                <a:latin typeface="+mj-lt"/>
              </a:rPr>
              <a:t>in cui la persona si trova inserita e per </a:t>
            </a:r>
            <a:r>
              <a:rPr lang="it-IT" sz="2200" i="1" dirty="0">
                <a:latin typeface="+mj-lt"/>
              </a:rPr>
              <a:t>la paura di essere osservato, "scoperto" nelle proprie dimensioni e caratteristiche. </a:t>
            </a:r>
            <a:r>
              <a:rPr lang="it-IT" sz="2200" dirty="0">
                <a:latin typeface="+mj-lt"/>
              </a:rPr>
              <a:t>In tale contesto sembra naturale che il soggetto metta in atto, sia pure diversamente da persona a persona, delle strategie di difesa per proteggersi dalla minaccia costituita da questa "esposizione" all'altro in una situazione nuova e di cui non si può prevedere l'evoluzione.</a:t>
            </a:r>
          </a:p>
          <a:p>
            <a:pPr algn="just"/>
            <a:r>
              <a:rPr lang="it-IT" sz="2200" dirty="0">
                <a:latin typeface="+mj-lt"/>
              </a:rPr>
              <a:t>I </a:t>
            </a:r>
            <a:r>
              <a:rPr lang="it-IT" sz="2200" i="1" u="sng" dirty="0">
                <a:latin typeface="+mj-lt"/>
              </a:rPr>
              <a:t>meccanismi di difesa</a:t>
            </a:r>
            <a:r>
              <a:rPr lang="it-IT" sz="2200" dirty="0">
                <a:latin typeface="+mj-lt"/>
              </a:rPr>
              <a:t> si riferiscono a modalità di funzionamento dell'Io che la teoria psicoanalitica ha individuato come strumenti attivati dall'angoscia relativa ad un pericolo che il soggetto avverte, a livello prevalentemente inconscio, di essere invaso da sentimenti, emozioni e spinte inaccettabili a livello consapevole.  </a:t>
            </a:r>
          </a:p>
          <a:p>
            <a:pPr marL="0" indent="0" algn="just">
              <a:buNone/>
            </a:pPr>
            <a:r>
              <a:rPr lang="it-IT" sz="2200" dirty="0">
                <a:latin typeface="+mj-lt"/>
              </a:rPr>
              <a:t>Tali meccanismi vengono perciò definiti come normali strumenti per difendersi da una situazione intollerabile. Per tale motivo essi non si riscontrano solo nell'ambito dei colloqui clinici, ma possono essere presenti anche in situazioni di colloquio di orientamento o di ricerca, nel corso delle quali la persona senta la necessità di difendere se stessa da una condizione che, a qualche livello, la spaventa. </a:t>
            </a:r>
            <a:endParaRPr lang="it-IT" sz="2200" dirty="0"/>
          </a:p>
          <a:p>
            <a:pPr marL="0" indent="0">
              <a:buNone/>
            </a:pPr>
            <a:endParaRPr lang="it-IT" dirty="0"/>
          </a:p>
          <a:p>
            <a:pPr marL="0" indent="0" algn="just">
              <a:buNone/>
            </a:pPr>
            <a:endParaRPr lang="it-IT" dirty="0"/>
          </a:p>
          <a:p>
            <a:endParaRPr lang="it-IT" dirty="0"/>
          </a:p>
        </p:txBody>
      </p:sp>
    </p:spTree>
    <p:extLst>
      <p:ext uri="{BB962C8B-B14F-4D97-AF65-F5344CB8AC3E}">
        <p14:creationId xmlns:p14="http://schemas.microsoft.com/office/powerpoint/2010/main" val="4222729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2416" y="273616"/>
            <a:ext cx="10058400" cy="1609344"/>
          </a:xfrm>
        </p:spPr>
        <p:txBody>
          <a:bodyPr/>
          <a:lstStyle/>
          <a:p>
            <a:pPr algn="ctr"/>
            <a:r>
              <a:rPr lang="it-IT" dirty="0"/>
              <a:t>Meccanismi di difesa </a:t>
            </a:r>
          </a:p>
        </p:txBody>
      </p:sp>
      <p:sp>
        <p:nvSpPr>
          <p:cNvPr id="3" name="Segnaposto contenuto 2"/>
          <p:cNvSpPr>
            <a:spLocks noGrp="1"/>
          </p:cNvSpPr>
          <p:nvPr>
            <p:ph idx="1"/>
          </p:nvPr>
        </p:nvSpPr>
        <p:spPr>
          <a:xfrm>
            <a:off x="1069848" y="1744394"/>
            <a:ext cx="10058400" cy="4656406"/>
          </a:xfrm>
        </p:spPr>
        <p:txBody>
          <a:bodyPr>
            <a:normAutofit fontScale="85000" lnSpcReduction="10000"/>
          </a:bodyPr>
          <a:lstStyle/>
          <a:p>
            <a:pPr marL="0" indent="0">
              <a:buNone/>
            </a:pPr>
            <a:r>
              <a:rPr lang="it-IT" b="1" dirty="0"/>
              <a:t>Atteggiamenti del soggetto in un colloquio (misure di difesa)</a:t>
            </a:r>
            <a:endParaRPr lang="it-IT" dirty="0"/>
          </a:p>
          <a:p>
            <a:pPr lvl="0"/>
            <a:r>
              <a:rPr lang="it-IT" i="1" u="sng" dirty="0"/>
              <a:t>Evasione </a:t>
            </a:r>
            <a:r>
              <a:rPr lang="it-IT" dirty="0"/>
              <a:t>: si verifica quando il soggetto accetta lo scambio con il conduttore ma lo mantiene ad un livello molto superficiale (parlando di cose banali, poco importanti, senza affrontare i contenuti o gli aspetti di interesse ai fini del colloquio). </a:t>
            </a:r>
          </a:p>
          <a:p>
            <a:r>
              <a:rPr lang="it-IT" dirty="0"/>
              <a:t>Tale misura sembra particolarmente presente quando le persone si relazionano con un altro percepito in un ruolo autoritario, in cui scelgono un atteggiamento di difesa: questo ha la funzione protettiva di non inimicarsi l'autorità (per la quale si prova dipendenza interiore, paura, ammirazione, ecc.) mantenendo l'interazione ad un livello di genericità tale da non affrontare alcun aspetto essenziale rispetto alla propria condizione. Tale modalità può produrre nel conduttore una reazione di irritazione, a causa della scarsità o della mancanza di materiale sul soggetto per approfondire la relazione e intraprendere il percorso conoscitivo. </a:t>
            </a:r>
          </a:p>
          <a:p>
            <a:pPr marL="0" indent="0">
              <a:buNone/>
            </a:pPr>
            <a:r>
              <a:rPr lang="it-IT" dirty="0"/>
              <a:t>Esempio:</a:t>
            </a:r>
          </a:p>
          <a:p>
            <a:pPr lvl="0"/>
            <a:r>
              <a:rPr lang="it-IT" i="1" dirty="0"/>
              <a:t>Adesso, le chiederei di cercare di descrivermi la relazione che aveva nell’infanzia con sua madre, sforzandosi di tornare il più possibile indietro con i ricordi a quando era bambina.</a:t>
            </a:r>
            <a:endParaRPr lang="it-IT" dirty="0"/>
          </a:p>
          <a:p>
            <a:pPr lvl="0"/>
            <a:r>
              <a:rPr lang="it-IT" i="1" dirty="0"/>
              <a:t>… (10 sec.) Mah, non saprei … Le madri sono un po’ tutte uguali, soprattutto le madri italiane, che si preoccupano per i figli anche quando sono adulti … Quando ho compiuto 18 anni mia madre non ha voluto farmi prendere la patente per paura che mi succedesse qualcosa con la macchina … per il resto tutto bene, le mamme hanno gli stessi comportamenti con tutti …</a:t>
            </a:r>
            <a:endParaRPr lang="it-IT" dirty="0"/>
          </a:p>
          <a:p>
            <a:endParaRPr lang="it-IT" dirty="0"/>
          </a:p>
        </p:txBody>
      </p:sp>
    </p:spTree>
    <p:extLst>
      <p:ext uri="{BB962C8B-B14F-4D97-AF65-F5344CB8AC3E}">
        <p14:creationId xmlns:p14="http://schemas.microsoft.com/office/powerpoint/2010/main" val="3356728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2416" y="273616"/>
            <a:ext cx="10058400" cy="1609344"/>
          </a:xfrm>
        </p:spPr>
        <p:txBody>
          <a:bodyPr/>
          <a:lstStyle/>
          <a:p>
            <a:pPr algn="ctr"/>
            <a:r>
              <a:rPr lang="it-IT" dirty="0"/>
              <a:t>Meccanismi di difesa </a:t>
            </a:r>
          </a:p>
        </p:txBody>
      </p:sp>
      <p:sp>
        <p:nvSpPr>
          <p:cNvPr id="3" name="Segnaposto contenuto 2"/>
          <p:cNvSpPr>
            <a:spLocks noGrp="1"/>
          </p:cNvSpPr>
          <p:nvPr>
            <p:ph idx="1"/>
          </p:nvPr>
        </p:nvSpPr>
        <p:spPr>
          <a:xfrm>
            <a:off x="1069847" y="1420837"/>
            <a:ext cx="10240577" cy="4979963"/>
          </a:xfrm>
        </p:spPr>
        <p:txBody>
          <a:bodyPr>
            <a:normAutofit fontScale="77500" lnSpcReduction="20000"/>
          </a:bodyPr>
          <a:lstStyle/>
          <a:p>
            <a:pPr marL="0" indent="0">
              <a:buNone/>
            </a:pPr>
            <a:r>
              <a:rPr lang="it-IT" b="1" dirty="0"/>
              <a:t>Atteggiamenti del soggetto in un colloquio (misure di difesa)</a:t>
            </a:r>
            <a:endParaRPr lang="it-IT" dirty="0"/>
          </a:p>
          <a:p>
            <a:pPr lvl="0"/>
            <a:r>
              <a:rPr lang="it-IT" dirty="0"/>
              <a:t>La </a:t>
            </a:r>
            <a:r>
              <a:rPr lang="it-IT" i="1" u="sng" dirty="0"/>
              <a:t>seduzione dell'altro</a:t>
            </a:r>
            <a:r>
              <a:rPr lang="it-IT" i="1" dirty="0"/>
              <a:t>: </a:t>
            </a:r>
            <a:r>
              <a:rPr lang="it-IT" dirty="0"/>
              <a:t>In questo caso il soggetto espone molti aspetti di sé nello scambio interattivo, ma con l'obiettivo di conquistare l'approvazione dell'altro ed indurre in lui valutazioni favorevoli nei propri confronti. Spesso l'atteggiamento seduttivo si esprime attraverso la manifestazione di adesione a principi che il soggetto ritiene importanti per l'intervistatore, anche se può assumere forme e manifestazioni diversificate. L'interlocutore, in presenza di tale atteggiamento, può percepire una sensazione di inganno da parte del soggetto, ossia può sentire di essere stato "giocato" pur non riuscendo ad identificare con precisione i contenuti e le modalità dell'inganno, anche perché il soggetto ha esposto parti realmente appartenenti al proprio sé. </a:t>
            </a:r>
          </a:p>
          <a:p>
            <a:r>
              <a:rPr lang="it-IT" dirty="0"/>
              <a:t>Esempio: </a:t>
            </a:r>
          </a:p>
          <a:p>
            <a:pPr marL="0" indent="0">
              <a:buNone/>
            </a:pPr>
            <a:r>
              <a:rPr lang="it-IT" i="1" dirty="0"/>
              <a:t>Si ricorda un episodio in cui i suoi genitori l’abbiano consolata, da bambina, quando era triste o arrabbiata?</a:t>
            </a:r>
            <a:endParaRPr lang="it-IT" dirty="0"/>
          </a:p>
          <a:p>
            <a:pPr marL="0" lvl="0" indent="0">
              <a:buNone/>
            </a:pPr>
            <a:r>
              <a:rPr lang="it-IT" i="1" dirty="0"/>
              <a:t>… Ero una bambina molto docile, molto buona e obbediente, la figlia che tutti vorrebbero avere, lei mi capisce, vero? … Per cui non c’erano episodi in cui fossi così arrabbiata da farmi consolare, anzi … se lei ha dei figli, forse lo può comprendere, ero la gioia della famiglia … come adesso credo di essere una brava persona … e credo che anche lei lo abbia capito.</a:t>
            </a:r>
            <a:endParaRPr lang="it-IT" dirty="0"/>
          </a:p>
          <a:p>
            <a:pPr lvl="0"/>
            <a:r>
              <a:rPr lang="it-IT" dirty="0"/>
              <a:t>La </a:t>
            </a:r>
            <a:r>
              <a:rPr lang="it-IT" i="1" u="sng" dirty="0"/>
              <a:t>ribellione</a:t>
            </a:r>
            <a:r>
              <a:rPr lang="it-IT" dirty="0"/>
              <a:t> aperta e diretta al conduttore ed alla situazione di colloquio (passiva o attiva)</a:t>
            </a:r>
          </a:p>
          <a:p>
            <a:r>
              <a:rPr lang="it-IT" dirty="0"/>
              <a:t>Esempio:</a:t>
            </a:r>
          </a:p>
          <a:p>
            <a:pPr marL="0" lvl="0" indent="0">
              <a:buNone/>
            </a:pPr>
            <a:r>
              <a:rPr lang="it-IT" i="1" dirty="0"/>
              <a:t>Mi ha detto che la relazione con suo padre era conflittuale nella sua infanzia. Mi potrebbe descrivere un episodio riferito a questa definizione?</a:t>
            </a:r>
            <a:endParaRPr lang="it-IT" dirty="0"/>
          </a:p>
          <a:p>
            <a:pPr marL="0" lvl="0" indent="0">
              <a:buNone/>
            </a:pPr>
            <a:r>
              <a:rPr lang="it-IT" i="1" dirty="0"/>
              <a:t>I soliti psicologi! … Come se parlando con voi le botte ricevute si cancellassero! No, non mi ricordo nessun episodio e, anche se me lo ricordassi, non verrei certo a dirlo a lei.</a:t>
            </a:r>
            <a:endParaRPr lang="it-IT" dirty="0"/>
          </a:p>
          <a:p>
            <a:endParaRPr lang="it-IT" dirty="0"/>
          </a:p>
        </p:txBody>
      </p:sp>
    </p:spTree>
    <p:extLst>
      <p:ext uri="{BB962C8B-B14F-4D97-AF65-F5344CB8AC3E}">
        <p14:creationId xmlns:p14="http://schemas.microsoft.com/office/powerpoint/2010/main" val="739747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2416" y="273616"/>
            <a:ext cx="10058400" cy="1609344"/>
          </a:xfrm>
        </p:spPr>
        <p:txBody>
          <a:bodyPr/>
          <a:lstStyle/>
          <a:p>
            <a:pPr algn="ctr"/>
            <a:r>
              <a:rPr lang="it-IT" dirty="0"/>
              <a:t>Meccanismi di difesa </a:t>
            </a:r>
          </a:p>
        </p:txBody>
      </p:sp>
      <p:sp>
        <p:nvSpPr>
          <p:cNvPr id="3" name="Segnaposto contenuto 2"/>
          <p:cNvSpPr>
            <a:spLocks noGrp="1"/>
          </p:cNvSpPr>
          <p:nvPr>
            <p:ph idx="1"/>
          </p:nvPr>
        </p:nvSpPr>
        <p:spPr>
          <a:xfrm>
            <a:off x="1069847" y="1420837"/>
            <a:ext cx="10240577" cy="4979963"/>
          </a:xfrm>
        </p:spPr>
        <p:txBody>
          <a:bodyPr>
            <a:normAutofit fontScale="92500" lnSpcReduction="10000"/>
          </a:bodyPr>
          <a:lstStyle/>
          <a:p>
            <a:pPr marL="0" indent="0">
              <a:buNone/>
            </a:pPr>
            <a:r>
              <a:rPr lang="it-IT" b="1" dirty="0"/>
              <a:t>Atteggiamenti del soggetto in un colloquio (misure di difesa)</a:t>
            </a:r>
            <a:endParaRPr lang="it-IT" dirty="0"/>
          </a:p>
          <a:p>
            <a:pPr lvl="0"/>
            <a:r>
              <a:rPr lang="it-IT" dirty="0"/>
              <a:t>La </a:t>
            </a:r>
            <a:r>
              <a:rPr lang="it-IT" i="1" u="sng" dirty="0"/>
              <a:t>seduzione dell'altro</a:t>
            </a:r>
            <a:r>
              <a:rPr lang="it-IT" i="1" dirty="0"/>
              <a:t>: </a:t>
            </a:r>
            <a:r>
              <a:rPr lang="it-IT" dirty="0"/>
              <a:t>In questo caso il soggetto espone molti aspetti di sé nello scambio interattivo, ma con l'obiettivo di conquistare l'approvazione dell'altro ed indurre in lui valutazioni favorevoli nei propri confronti. Spesso l'atteggiamento seduttivo si esprime attraverso la manifestazione di adesione a principi che il soggetto ritiene importanti per l'intervistatore, anche se può assumere forme e manifestazioni diversificate. L'interlocutore, in presenza di tale atteggiamento, può percepire una sensazione di inganno da parte del soggetto, ossia può sentire di essere stato "giocato" pur non riuscendo ad identificare con precisione i contenuti e le modalità dell'inganno, anche perché il soggetto ha esposto parti realmente appartenenti al proprio sé. </a:t>
            </a:r>
          </a:p>
          <a:p>
            <a:r>
              <a:rPr lang="it-IT" dirty="0"/>
              <a:t>Esempio: </a:t>
            </a:r>
          </a:p>
          <a:p>
            <a:pPr marL="0" indent="0">
              <a:buNone/>
            </a:pPr>
            <a:r>
              <a:rPr lang="it-IT" i="1" dirty="0"/>
              <a:t>Si ricorda un episodio in cui i suoi genitori l’abbiano consolata, da bambina, quando era triste o arrabbiata?</a:t>
            </a:r>
            <a:endParaRPr lang="it-IT" dirty="0"/>
          </a:p>
          <a:p>
            <a:pPr marL="0" lvl="0" indent="0">
              <a:buNone/>
            </a:pPr>
            <a:r>
              <a:rPr lang="it-IT" i="1" dirty="0"/>
              <a:t>… Ero una bambina molto docile, molto buona e obbediente, la figlia che tutti vorrebbero avere, lei mi capisce, vero? … Per cui non c’erano episodi in cui fossi così arrabbiata da farmi consolare, anzi … se lei ha dei figli, forse lo può comprendere, ero la gioia della famiglia … come adesso credo di essere una brava persona … e credo che anche lei lo abbia capito.</a:t>
            </a:r>
            <a:endParaRPr lang="it-IT" dirty="0"/>
          </a:p>
        </p:txBody>
      </p:sp>
    </p:spTree>
    <p:extLst>
      <p:ext uri="{BB962C8B-B14F-4D97-AF65-F5344CB8AC3E}">
        <p14:creationId xmlns:p14="http://schemas.microsoft.com/office/powerpoint/2010/main" val="3622901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2416" y="273616"/>
            <a:ext cx="10058400" cy="1609344"/>
          </a:xfrm>
        </p:spPr>
        <p:txBody>
          <a:bodyPr/>
          <a:lstStyle/>
          <a:p>
            <a:pPr algn="ctr"/>
            <a:r>
              <a:rPr lang="it-IT" dirty="0"/>
              <a:t>Meccanismi di difesa </a:t>
            </a:r>
          </a:p>
        </p:txBody>
      </p:sp>
      <p:sp>
        <p:nvSpPr>
          <p:cNvPr id="3" name="Segnaposto contenuto 2"/>
          <p:cNvSpPr>
            <a:spLocks noGrp="1"/>
          </p:cNvSpPr>
          <p:nvPr>
            <p:ph idx="1"/>
          </p:nvPr>
        </p:nvSpPr>
        <p:spPr>
          <a:xfrm>
            <a:off x="1057890" y="1847792"/>
            <a:ext cx="10240577" cy="3497932"/>
          </a:xfrm>
        </p:spPr>
        <p:txBody>
          <a:bodyPr>
            <a:normAutofit/>
          </a:bodyPr>
          <a:lstStyle/>
          <a:p>
            <a:pPr marL="0" indent="0">
              <a:buNone/>
            </a:pPr>
            <a:r>
              <a:rPr lang="it-IT" b="1" dirty="0"/>
              <a:t>Atteggiamenti del soggetto in un colloquio (misure di difesa)</a:t>
            </a:r>
            <a:endParaRPr lang="it-IT" dirty="0"/>
          </a:p>
          <a:p>
            <a:pPr marL="0" lvl="0" indent="0">
              <a:buNone/>
            </a:pPr>
            <a:r>
              <a:rPr lang="it-IT" dirty="0"/>
              <a:t>La </a:t>
            </a:r>
            <a:r>
              <a:rPr lang="it-IT" i="1" u="sng" dirty="0"/>
              <a:t>ribellione</a:t>
            </a:r>
            <a:r>
              <a:rPr lang="it-IT" dirty="0"/>
              <a:t> aperta e diretta al conduttore ed alla situazione di colloquio (passiva o attiva)</a:t>
            </a:r>
          </a:p>
          <a:p>
            <a:r>
              <a:rPr lang="it-IT" dirty="0"/>
              <a:t>Esempio:</a:t>
            </a:r>
          </a:p>
          <a:p>
            <a:pPr marL="0" lvl="0" indent="0">
              <a:buNone/>
            </a:pPr>
            <a:r>
              <a:rPr lang="it-IT" i="1" dirty="0"/>
              <a:t>Mi ha detto che la relazione con suo padre era conflittuale nella sua infanzia. Mi potrebbe descrivere un episodio riferito a questa definizione?</a:t>
            </a:r>
            <a:endParaRPr lang="it-IT" dirty="0"/>
          </a:p>
          <a:p>
            <a:pPr marL="0" lvl="0" indent="0">
              <a:buNone/>
            </a:pPr>
            <a:r>
              <a:rPr lang="it-IT" i="1" dirty="0"/>
              <a:t>I soliti psicologi! … Come se parlando con voi le botte ricevute si cancellassero! No, non mi ricordo nessun episodio e, anche se me lo ricordassi, non verrei certo a dirlo a lei.</a:t>
            </a:r>
            <a:endParaRPr lang="it-IT" dirty="0"/>
          </a:p>
        </p:txBody>
      </p:sp>
    </p:spTree>
    <p:extLst>
      <p:ext uri="{BB962C8B-B14F-4D97-AF65-F5344CB8AC3E}">
        <p14:creationId xmlns:p14="http://schemas.microsoft.com/office/powerpoint/2010/main" val="33210087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a:hlinkClick r:id="rId2"/>
          </p:cNvPr>
          <p:cNvSpPr/>
          <p:nvPr/>
        </p:nvSpPr>
        <p:spPr>
          <a:xfrm>
            <a:off x="1645920" y="2560320"/>
            <a:ext cx="8510953" cy="2264898"/>
          </a:xfrm>
          <a:prstGeom prst="rect">
            <a:avLst/>
          </a:prstGeom>
          <a:effectLst>
            <a:reflection blurRad="6350" stA="50000" endA="300" endPos="90000" dir="5400000" sy="-100000" algn="bl" rotWithShape="0"/>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it-IT" dirty="0">
                <a:hlinkClick r:id="rId2"/>
              </a:rPr>
              <a:t>https://www.youtube.com/watch?v=upqjx3oWMy8&amp;feature=youtu.be</a:t>
            </a:r>
            <a:endParaRPr lang="it-IT" dirty="0"/>
          </a:p>
        </p:txBody>
      </p:sp>
      <p:sp>
        <p:nvSpPr>
          <p:cNvPr id="2" name="Titolo 1"/>
          <p:cNvSpPr>
            <a:spLocks noGrp="1"/>
          </p:cNvSpPr>
          <p:nvPr>
            <p:ph type="title"/>
          </p:nvPr>
        </p:nvSpPr>
        <p:spPr>
          <a:xfrm>
            <a:off x="1042416" y="273616"/>
            <a:ext cx="10058400" cy="1609344"/>
          </a:xfrm>
        </p:spPr>
        <p:txBody>
          <a:bodyPr/>
          <a:lstStyle/>
          <a:p>
            <a:pPr algn="ctr"/>
            <a:r>
              <a:rPr lang="it-IT" dirty="0"/>
              <a:t>Meccanismi di difesa </a:t>
            </a:r>
          </a:p>
        </p:txBody>
      </p:sp>
      <p:sp>
        <p:nvSpPr>
          <p:cNvPr id="3" name="Segnaposto contenuto 2"/>
          <p:cNvSpPr>
            <a:spLocks noGrp="1"/>
          </p:cNvSpPr>
          <p:nvPr>
            <p:ph idx="1"/>
          </p:nvPr>
        </p:nvSpPr>
        <p:spPr>
          <a:xfrm>
            <a:off x="4023360" y="1420837"/>
            <a:ext cx="4501662" cy="4979963"/>
          </a:xfrm>
        </p:spPr>
        <p:txBody>
          <a:bodyPr>
            <a:normAutofit/>
          </a:bodyPr>
          <a:lstStyle/>
          <a:p>
            <a:pPr marL="0" indent="0" algn="ctr">
              <a:buNone/>
            </a:pPr>
            <a:r>
              <a:rPr lang="it-IT" b="1" dirty="0"/>
              <a:t>Atteggiamenti del soggetto in un colloquio (misure di difesa; seduzione) </a:t>
            </a:r>
          </a:p>
          <a:p>
            <a:pPr marL="0" indent="0" algn="ctr">
              <a:buNone/>
            </a:pPr>
            <a:endParaRPr lang="it-IT" b="1" dirty="0"/>
          </a:p>
          <a:p>
            <a:pPr marL="0" indent="0">
              <a:buNone/>
            </a:pPr>
            <a:endParaRPr lang="it-IT" b="1" dirty="0"/>
          </a:p>
        </p:txBody>
      </p:sp>
    </p:spTree>
    <p:extLst>
      <p:ext uri="{BB962C8B-B14F-4D97-AF65-F5344CB8AC3E}">
        <p14:creationId xmlns:p14="http://schemas.microsoft.com/office/powerpoint/2010/main" val="442249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3" name="Segnaposto contenuto 2"/>
          <p:cNvSpPr>
            <a:spLocks noGrp="1"/>
          </p:cNvSpPr>
          <p:nvPr>
            <p:ph idx="1"/>
          </p:nvPr>
        </p:nvSpPr>
        <p:spPr/>
        <p:txBody>
          <a:bodyPr>
            <a:normAutofit lnSpcReduction="10000"/>
          </a:bodyPr>
          <a:lstStyle/>
          <a:p>
            <a:pPr marL="0" indent="0">
              <a:buNone/>
            </a:pPr>
            <a:r>
              <a:rPr lang="it-IT" dirty="0">
                <a:latin typeface="+mj-lt"/>
              </a:rPr>
              <a:t>Il termine </a:t>
            </a:r>
            <a:r>
              <a:rPr lang="it-IT" i="1" dirty="0">
                <a:latin typeface="+mj-lt"/>
              </a:rPr>
              <a:t>colloquio</a:t>
            </a:r>
            <a:r>
              <a:rPr lang="it-IT" dirty="0">
                <a:latin typeface="+mj-lt"/>
              </a:rPr>
              <a:t> ha una storia antica: deriva dal verbo latino </a:t>
            </a:r>
            <a:r>
              <a:rPr lang="it-IT" i="1" dirty="0" err="1">
                <a:latin typeface="+mj-lt"/>
              </a:rPr>
              <a:t>cum</a:t>
            </a:r>
            <a:r>
              <a:rPr lang="it-IT" i="1" dirty="0">
                <a:latin typeface="+mj-lt"/>
              </a:rPr>
              <a:t> </a:t>
            </a:r>
            <a:r>
              <a:rPr lang="it-IT" i="1" dirty="0" err="1">
                <a:latin typeface="+mj-lt"/>
              </a:rPr>
              <a:t>loqui</a:t>
            </a:r>
            <a:r>
              <a:rPr lang="it-IT" dirty="0">
                <a:latin typeface="+mj-lt"/>
              </a:rPr>
              <a:t> che significa parlare con, parlare insieme. </a:t>
            </a:r>
          </a:p>
          <a:p>
            <a:pPr marL="0" indent="0">
              <a:buNone/>
            </a:pPr>
            <a:endParaRPr lang="it-IT" dirty="0">
              <a:latin typeface="+mj-lt"/>
            </a:endParaRPr>
          </a:p>
          <a:p>
            <a:pPr marL="0" indent="0">
              <a:buNone/>
            </a:pPr>
            <a:r>
              <a:rPr lang="it-IT" b="1" dirty="0">
                <a:latin typeface="+mj-lt"/>
              </a:rPr>
              <a:t>Cinque caratteristiche generali del colloquio psicologico</a:t>
            </a:r>
            <a:r>
              <a:rPr lang="it-IT" dirty="0">
                <a:latin typeface="+mj-lt"/>
              </a:rPr>
              <a:t>:</a:t>
            </a:r>
          </a:p>
          <a:p>
            <a:pPr marL="0" indent="0">
              <a:buNone/>
            </a:pPr>
            <a:endParaRPr lang="it-IT" dirty="0">
              <a:latin typeface="+mj-lt"/>
            </a:endParaRPr>
          </a:p>
          <a:p>
            <a:r>
              <a:rPr lang="it-IT" dirty="0">
                <a:latin typeface="+mj-lt"/>
              </a:rPr>
              <a:t>la presenza di due persone in relazione asimmetrica; </a:t>
            </a:r>
          </a:p>
          <a:p>
            <a:r>
              <a:rPr lang="it-IT" dirty="0">
                <a:latin typeface="+mj-lt"/>
              </a:rPr>
              <a:t>la necessità di un accordo comune tra gli interlocutori;</a:t>
            </a:r>
          </a:p>
          <a:p>
            <a:r>
              <a:rPr lang="it-IT" dirty="0">
                <a:latin typeface="+mj-lt"/>
              </a:rPr>
              <a:t>un oggetto o argomento che costituisca il focus dello scambio;</a:t>
            </a:r>
          </a:p>
          <a:p>
            <a:r>
              <a:rPr lang="it-IT" dirty="0">
                <a:latin typeface="+mj-lt"/>
              </a:rPr>
              <a:t>un obiettivo o uno scopo;</a:t>
            </a:r>
          </a:p>
          <a:p>
            <a:r>
              <a:rPr lang="it-IT" dirty="0">
                <a:latin typeface="+mj-lt"/>
              </a:rPr>
              <a:t>un'atmosfera favorente lo scambio comunicativo. </a:t>
            </a:r>
          </a:p>
          <a:p>
            <a:pPr marL="0" indent="0">
              <a:buNone/>
            </a:pPr>
            <a:endParaRPr lang="it-IT" dirty="0"/>
          </a:p>
        </p:txBody>
      </p:sp>
    </p:spTree>
    <p:extLst>
      <p:ext uri="{BB962C8B-B14F-4D97-AF65-F5344CB8AC3E}">
        <p14:creationId xmlns:p14="http://schemas.microsoft.com/office/powerpoint/2010/main" val="1146837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3" name="Segnaposto contenuto 2"/>
          <p:cNvSpPr>
            <a:spLocks noGrp="1"/>
          </p:cNvSpPr>
          <p:nvPr>
            <p:ph idx="1"/>
          </p:nvPr>
        </p:nvSpPr>
        <p:spPr>
          <a:xfrm>
            <a:off x="1069848" y="2093976"/>
            <a:ext cx="10058400" cy="4320892"/>
          </a:xfrm>
        </p:spPr>
        <p:txBody>
          <a:bodyPr>
            <a:normAutofit/>
          </a:bodyPr>
          <a:lstStyle/>
          <a:p>
            <a:pPr marL="0" indent="0" algn="ctr">
              <a:buNone/>
            </a:pPr>
            <a:r>
              <a:rPr lang="it-IT" b="1" u="sng" dirty="0">
                <a:latin typeface="+mj-lt"/>
              </a:rPr>
              <a:t>L'asimmetria relazionale:  </a:t>
            </a:r>
            <a:endParaRPr lang="it-IT" dirty="0">
              <a:latin typeface="+mj-lt"/>
            </a:endParaRPr>
          </a:p>
          <a:p>
            <a:pPr algn="just"/>
            <a:r>
              <a:rPr lang="it-IT" dirty="0">
                <a:latin typeface="+mj-lt"/>
              </a:rPr>
              <a:t>il colloquio implica </a:t>
            </a:r>
            <a:r>
              <a:rPr lang="it-IT" i="1" dirty="0">
                <a:latin typeface="+mj-lt"/>
              </a:rPr>
              <a:t>la presenza di due</a:t>
            </a:r>
            <a:r>
              <a:rPr lang="it-IT" u="sng" dirty="0">
                <a:latin typeface="+mj-lt"/>
              </a:rPr>
              <a:t> </a:t>
            </a:r>
            <a:r>
              <a:rPr lang="it-IT" i="1" dirty="0">
                <a:latin typeface="+mj-lt"/>
              </a:rPr>
              <a:t>persone in relazione asimmetrica tra loro</a:t>
            </a:r>
            <a:r>
              <a:rPr lang="it-IT" dirty="0">
                <a:latin typeface="+mj-lt"/>
              </a:rPr>
              <a:t> (uno degli interlocutori, infatti, pone delle questioni all'altro che ha una funzione di ascolto e, per quanto possibile, di risposta).</a:t>
            </a:r>
          </a:p>
          <a:p>
            <a:pPr algn="just"/>
            <a:r>
              <a:rPr lang="it-IT" dirty="0">
                <a:latin typeface="+mj-lt"/>
              </a:rPr>
              <a:t>In questo caso, l'asimmetria relazionale </a:t>
            </a:r>
            <a:r>
              <a:rPr lang="it-IT" b="1" u="sng" dirty="0">
                <a:latin typeface="+mj-lt"/>
              </a:rPr>
              <a:t>non contiene un giudizio di valore</a:t>
            </a:r>
            <a:r>
              <a:rPr lang="it-IT" dirty="0">
                <a:latin typeface="+mj-lt"/>
              </a:rPr>
              <a:t> sull'uno o sull'altro degli interagenti quanto piuttosto </a:t>
            </a:r>
            <a:r>
              <a:rPr lang="it-IT" i="1" dirty="0">
                <a:latin typeface="+mj-lt"/>
              </a:rPr>
              <a:t>fa riferimento ad una diversità dei ruoli</a:t>
            </a:r>
            <a:r>
              <a:rPr lang="it-IT" dirty="0">
                <a:latin typeface="+mj-lt"/>
              </a:rPr>
              <a:t>. (es. delegittimazione del setting)</a:t>
            </a:r>
          </a:p>
          <a:p>
            <a:pPr marL="0" indent="0" algn="just">
              <a:buNone/>
            </a:pPr>
            <a:endParaRPr lang="it-IT" dirty="0">
              <a:latin typeface="+mj-lt"/>
            </a:endParaRPr>
          </a:p>
          <a:p>
            <a:pPr marL="0" indent="0" algn="just">
              <a:buNone/>
            </a:pPr>
            <a:r>
              <a:rPr lang="it-IT" dirty="0">
                <a:latin typeface="+mj-lt"/>
              </a:rPr>
              <a:t>Nel colloquio psicologico, infatti, a fronte di un soggetto che propone di sé un'immagine, fornisce informazioni, esprime opinioni, comunica un disagio o implicitamente una richiesta di aiuto e, più in generale "agisce", vi è l'altro, il professionista, che osserva, raccoglie, analizza e interpreta le informazioni e le azioni, attribuendo ad esse precisi significati.</a:t>
            </a:r>
          </a:p>
          <a:p>
            <a:pPr marL="0" indent="0">
              <a:buNone/>
            </a:pPr>
            <a:endParaRPr lang="it-IT" dirty="0"/>
          </a:p>
        </p:txBody>
      </p:sp>
      <p:sp>
        <p:nvSpPr>
          <p:cNvPr id="5" name="Freccia in giù 4"/>
          <p:cNvSpPr/>
          <p:nvPr/>
        </p:nvSpPr>
        <p:spPr>
          <a:xfrm flipH="1">
            <a:off x="5985803" y="4409167"/>
            <a:ext cx="220394" cy="3798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940298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3" name="Segnaposto contenuto 2"/>
          <p:cNvSpPr>
            <a:spLocks noGrp="1"/>
          </p:cNvSpPr>
          <p:nvPr>
            <p:ph idx="1"/>
          </p:nvPr>
        </p:nvSpPr>
        <p:spPr>
          <a:xfrm>
            <a:off x="1069848" y="2093976"/>
            <a:ext cx="10058400" cy="4320892"/>
          </a:xfrm>
        </p:spPr>
        <p:txBody>
          <a:bodyPr>
            <a:normAutofit/>
          </a:bodyPr>
          <a:lstStyle/>
          <a:p>
            <a:pPr algn="just"/>
            <a:r>
              <a:rPr lang="it-IT" dirty="0"/>
              <a:t>Il colloquio  si configura come un particolare tipo di test in cui il processo di conoscenza avviene attraverso la creazione di una relazione tra gli interlocutori in cui l'esperto tenterà di sospendere ogni atteggiamento valutativo nei confronti dell'altro, esprimendo apertura affettiva e disponibilità. </a:t>
            </a:r>
          </a:p>
          <a:p>
            <a:pPr algn="just"/>
            <a:r>
              <a:rPr lang="it-IT" dirty="0"/>
              <a:t>L'apertura affettiva e la disponibilità hanno la funzione di favorire nel richiedente la percezione di essere accolto come persona unica, nella sua individualità. (ES DI ASCOLTO EMPATICO E NON VALUTATIVO)</a:t>
            </a:r>
          </a:p>
          <a:p>
            <a:pPr algn="just"/>
            <a:r>
              <a:rPr lang="it-IT" dirty="0"/>
              <a:t>A tale aspetto va aggiunta la necessaria complementarità tra emozioni e aspetti strettamente cognitivi implicati nel colloquio, inteso come processo di conoscenza dell'altro. </a:t>
            </a:r>
          </a:p>
          <a:p>
            <a:pPr marL="0" indent="0">
              <a:buNone/>
            </a:pPr>
            <a:endParaRPr lang="it-IT" dirty="0"/>
          </a:p>
        </p:txBody>
      </p:sp>
    </p:spTree>
    <p:extLst>
      <p:ext uri="{BB962C8B-B14F-4D97-AF65-F5344CB8AC3E}">
        <p14:creationId xmlns:p14="http://schemas.microsoft.com/office/powerpoint/2010/main" val="1641900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3" name="Segnaposto contenuto 2"/>
          <p:cNvSpPr>
            <a:spLocks noGrp="1"/>
          </p:cNvSpPr>
          <p:nvPr>
            <p:ph idx="1"/>
          </p:nvPr>
        </p:nvSpPr>
        <p:spPr>
          <a:xfrm>
            <a:off x="1069848" y="1714148"/>
            <a:ext cx="10058400" cy="4320892"/>
          </a:xfrm>
        </p:spPr>
        <p:txBody>
          <a:bodyPr>
            <a:normAutofit/>
          </a:bodyPr>
          <a:lstStyle/>
          <a:p>
            <a:pPr marL="0" indent="0" algn="ctr">
              <a:buNone/>
            </a:pPr>
            <a:r>
              <a:rPr lang="it-IT" dirty="0"/>
              <a:t>la necessità di un accordo comune tra gli interlocutori;</a:t>
            </a:r>
          </a:p>
          <a:p>
            <a:pPr marL="0" indent="0" algn="ctr">
              <a:buNone/>
            </a:pPr>
            <a:r>
              <a:rPr lang="it-IT" dirty="0">
                <a:latin typeface="+mj-lt"/>
              </a:rPr>
              <a:t>(esempio di delegittimazione dell’asimmetria)</a:t>
            </a:r>
          </a:p>
          <a:p>
            <a:pPr marL="0" indent="0" algn="ctr">
              <a:buNone/>
            </a:pPr>
            <a:endParaRPr lang="it-IT" dirty="0">
              <a:latin typeface="+mj-lt"/>
            </a:endParaRPr>
          </a:p>
        </p:txBody>
      </p:sp>
      <p:sp>
        <p:nvSpPr>
          <p:cNvPr id="5" name="Rettangolo 4"/>
          <p:cNvSpPr/>
          <p:nvPr/>
        </p:nvSpPr>
        <p:spPr>
          <a:xfrm>
            <a:off x="1744394" y="2982351"/>
            <a:ext cx="9172135" cy="1674055"/>
          </a:xfrm>
          <a:prstGeom prst="rect">
            <a:avLst/>
          </a:prstGeom>
          <a:noFill/>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Video: </a:t>
            </a:r>
          </a:p>
          <a:p>
            <a:pPr algn="ctr"/>
            <a:endParaRPr lang="it-IT" dirty="0"/>
          </a:p>
          <a:p>
            <a:pPr algn="ctr"/>
            <a:endParaRPr lang="it-IT" dirty="0"/>
          </a:p>
          <a:p>
            <a:pPr algn="ctr"/>
            <a:r>
              <a:rPr lang="it-IT" dirty="0"/>
              <a:t>Video </a:t>
            </a:r>
          </a:p>
          <a:p>
            <a:pPr algn="ctr"/>
            <a:endParaRPr lang="it-IT" dirty="0"/>
          </a:p>
          <a:p>
            <a:pPr algn="ctr"/>
            <a:r>
              <a:rPr lang="it-IT" dirty="0">
                <a:hlinkClick r:id="rId2"/>
              </a:rPr>
              <a:t>https://www.youtube.com/watch?v=6wUTXG8FLfc&amp;feature=youtu.be</a:t>
            </a:r>
            <a:endParaRPr lang="it-IT" dirty="0"/>
          </a:p>
        </p:txBody>
      </p:sp>
    </p:spTree>
    <p:extLst>
      <p:ext uri="{BB962C8B-B14F-4D97-AF65-F5344CB8AC3E}">
        <p14:creationId xmlns:p14="http://schemas.microsoft.com/office/powerpoint/2010/main" val="3647523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3" name="Segnaposto contenuto 2"/>
          <p:cNvSpPr>
            <a:spLocks noGrp="1"/>
          </p:cNvSpPr>
          <p:nvPr>
            <p:ph idx="1"/>
          </p:nvPr>
        </p:nvSpPr>
        <p:spPr>
          <a:xfrm>
            <a:off x="1069848" y="2093976"/>
            <a:ext cx="10058400" cy="4320892"/>
          </a:xfrm>
        </p:spPr>
        <p:txBody>
          <a:bodyPr>
            <a:normAutofit/>
          </a:bodyPr>
          <a:lstStyle/>
          <a:p>
            <a:pPr marL="0" indent="0" algn="ctr">
              <a:buNone/>
            </a:pPr>
            <a:r>
              <a:rPr lang="it-IT" b="1" u="sng" dirty="0"/>
              <a:t>Il focus dello scambio </a:t>
            </a:r>
            <a:endParaRPr lang="it-IT" dirty="0"/>
          </a:p>
          <a:p>
            <a:pPr marL="0" indent="0">
              <a:buNone/>
            </a:pPr>
            <a:endParaRPr lang="it-IT" dirty="0"/>
          </a:p>
          <a:p>
            <a:r>
              <a:rPr lang="it-IT" dirty="0"/>
              <a:t>Oggetti privilegiati del colloquio sono, naturalmente, le opinioni, gli atteggiamenti, le esperienze, le caratteristiche e i vissuti dell'interlocutore desunti dalla comunicazione verbale e non verbale e dalla relazione che si è stabilita con lo psicologo.</a:t>
            </a:r>
          </a:p>
          <a:p>
            <a:r>
              <a:rPr lang="it-IT" dirty="0"/>
              <a:t>In tal senso, il colloquio psicologico è uno strumento che consente la raccolta di molteplici informazioni e conoscenze rispetto a tematiche ed argomenti vari, nonché dei contenuti affettivi ed emotivi ad essi collegati. </a:t>
            </a:r>
          </a:p>
          <a:p>
            <a:pPr marL="0" indent="0" algn="ctr">
              <a:buNone/>
            </a:pPr>
            <a:endParaRPr lang="it-IT" dirty="0">
              <a:latin typeface="+mj-lt"/>
            </a:endParaRPr>
          </a:p>
        </p:txBody>
      </p:sp>
    </p:spTree>
    <p:extLst>
      <p:ext uri="{BB962C8B-B14F-4D97-AF65-F5344CB8AC3E}">
        <p14:creationId xmlns:p14="http://schemas.microsoft.com/office/powerpoint/2010/main" val="3822316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3" name="Segnaposto contenuto 2"/>
          <p:cNvSpPr>
            <a:spLocks noGrp="1"/>
          </p:cNvSpPr>
          <p:nvPr>
            <p:ph idx="1"/>
          </p:nvPr>
        </p:nvSpPr>
        <p:spPr>
          <a:xfrm>
            <a:off x="1069848" y="2093976"/>
            <a:ext cx="10058400" cy="4320892"/>
          </a:xfrm>
        </p:spPr>
        <p:txBody>
          <a:bodyPr>
            <a:normAutofit/>
          </a:bodyPr>
          <a:lstStyle/>
          <a:p>
            <a:pPr marL="0" indent="0" algn="ctr">
              <a:buNone/>
            </a:pPr>
            <a:r>
              <a:rPr lang="it-IT" b="1" u="sng" dirty="0"/>
              <a:t>Il clima relazionale</a:t>
            </a:r>
            <a:endParaRPr lang="it-IT" dirty="0"/>
          </a:p>
          <a:p>
            <a:r>
              <a:rPr lang="it-IT" dirty="0"/>
              <a:t>La creazione di un'atmosfera accogliente dipende soprattutto dall'atteggiamento del conduttore che dovrebbe essere caratterizzato da empatia, disponibilità all'ascolto non solo dei contenuti verbalmente espressi, ma anche dei segnali non verbali inviati dall'altro. </a:t>
            </a:r>
          </a:p>
          <a:p>
            <a:r>
              <a:rPr lang="it-IT" dirty="0"/>
              <a:t> es di dissonanza tra contenuto espresso verbalmente e linguaggio non verbale: RAGAZZINA SORRISO ETC. </a:t>
            </a:r>
          </a:p>
          <a:p>
            <a:pPr marL="0" indent="0" algn="ctr">
              <a:buNone/>
            </a:pPr>
            <a:endParaRPr lang="it-IT" dirty="0">
              <a:latin typeface="+mj-lt"/>
            </a:endParaRPr>
          </a:p>
        </p:txBody>
      </p:sp>
    </p:spTree>
    <p:extLst>
      <p:ext uri="{BB962C8B-B14F-4D97-AF65-F5344CB8AC3E}">
        <p14:creationId xmlns:p14="http://schemas.microsoft.com/office/powerpoint/2010/main" val="2578386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Il colloquio psicologico</a:t>
            </a:r>
            <a:br>
              <a:rPr lang="it-IT" dirty="0"/>
            </a:br>
            <a:r>
              <a:rPr lang="it-IT" dirty="0"/>
              <a:t>Definizioni e aspetti costitutivi</a:t>
            </a:r>
            <a:br>
              <a:rPr lang="it-IT" dirty="0"/>
            </a:br>
            <a:endParaRPr lang="it-IT" dirty="0"/>
          </a:p>
        </p:txBody>
      </p:sp>
      <p:sp>
        <p:nvSpPr>
          <p:cNvPr id="3" name="Segnaposto contenuto 2"/>
          <p:cNvSpPr>
            <a:spLocks noGrp="1"/>
          </p:cNvSpPr>
          <p:nvPr>
            <p:ph idx="1"/>
          </p:nvPr>
        </p:nvSpPr>
        <p:spPr>
          <a:xfrm>
            <a:off x="1069848" y="2093976"/>
            <a:ext cx="10058400" cy="4320892"/>
          </a:xfrm>
        </p:spPr>
        <p:txBody>
          <a:bodyPr>
            <a:normAutofit/>
          </a:bodyPr>
          <a:lstStyle/>
          <a:p>
            <a:pPr marL="0" indent="0" algn="ctr">
              <a:buNone/>
            </a:pPr>
            <a:r>
              <a:rPr lang="it-IT" b="1" u="sng" dirty="0"/>
              <a:t>Il clima relazionale</a:t>
            </a:r>
            <a:endParaRPr lang="it-IT" dirty="0"/>
          </a:p>
          <a:p>
            <a:pPr marL="0" indent="0">
              <a:buNone/>
            </a:pPr>
            <a:r>
              <a:rPr lang="it-IT" dirty="0"/>
              <a:t> Massima attenzione andrà accordata alla lettura delle proprie e delle altrui emozioni, alle manifestazioni di disagio dell'altro, alla sua ansia, alla titubanza nel collaborare o alla più o meno deliberata opposizione. </a:t>
            </a:r>
          </a:p>
          <a:p>
            <a:r>
              <a:rPr lang="it-IT" dirty="0"/>
              <a:t>In questa prospettiva, il contatto emotivo costituisce il veicolo principale per la costruzione della relazione nel corso del colloquio e facilita la comunicazione tra gli interlocutori poiché ogni forma di conoscenza psicologica è agevolata se i soggetti si sentono autonomi e liberi di esporre le proprie idee, senza il pericolo di essere giudicati. </a:t>
            </a:r>
          </a:p>
          <a:p>
            <a:r>
              <a:rPr lang="it-IT" dirty="0"/>
              <a:t>Tale situazione ottimale richiede un contesto facilitante, un intervistatore empatico e neutrale, un soggetto disponibile ad aprirsi e una collaborazione fra i due partecipanti per raggiungere un obiettivo prefissato</a:t>
            </a:r>
            <a:r>
              <a:rPr lang="it-IT" i="1" dirty="0"/>
              <a:t>.</a:t>
            </a:r>
            <a:endParaRPr lang="it-IT" dirty="0"/>
          </a:p>
          <a:p>
            <a:endParaRPr lang="it-IT" dirty="0"/>
          </a:p>
          <a:p>
            <a:pPr marL="0" indent="0" algn="ctr">
              <a:buNone/>
            </a:pPr>
            <a:endParaRPr lang="it-IT" dirty="0">
              <a:latin typeface="+mj-lt"/>
            </a:endParaRPr>
          </a:p>
        </p:txBody>
      </p:sp>
    </p:spTree>
    <p:extLst>
      <p:ext uri="{BB962C8B-B14F-4D97-AF65-F5344CB8AC3E}">
        <p14:creationId xmlns:p14="http://schemas.microsoft.com/office/powerpoint/2010/main" val="2328652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Caratteristiche del conduttore del colloquio</a:t>
            </a:r>
          </a:p>
        </p:txBody>
      </p:sp>
      <p:sp>
        <p:nvSpPr>
          <p:cNvPr id="3" name="Segnaposto contenuto 2"/>
          <p:cNvSpPr>
            <a:spLocks noGrp="1"/>
          </p:cNvSpPr>
          <p:nvPr>
            <p:ph idx="1"/>
          </p:nvPr>
        </p:nvSpPr>
        <p:spPr>
          <a:xfrm>
            <a:off x="1069848" y="2093976"/>
            <a:ext cx="10058400" cy="4320892"/>
          </a:xfrm>
        </p:spPr>
        <p:txBody>
          <a:bodyPr>
            <a:normAutofit fontScale="70000" lnSpcReduction="20000"/>
          </a:bodyPr>
          <a:lstStyle/>
          <a:p>
            <a:pPr lvl="0"/>
            <a:r>
              <a:rPr lang="it-IT" dirty="0"/>
              <a:t>Individuo adulto e maturo da un punto di vista psicologico, con una personalità integrata.</a:t>
            </a:r>
          </a:p>
          <a:p>
            <a:pPr lvl="0"/>
            <a:r>
              <a:rPr lang="it-IT" dirty="0"/>
              <a:t>Motivato al proprio compito.</a:t>
            </a:r>
          </a:p>
          <a:p>
            <a:pPr lvl="0"/>
            <a:r>
              <a:rPr lang="it-IT" dirty="0"/>
              <a:t>Disponibile al rapporto sociale ed alla relazione con gli altri.</a:t>
            </a:r>
          </a:p>
          <a:p>
            <a:pPr lvl="0"/>
            <a:r>
              <a:rPr lang="it-IT" dirty="0"/>
              <a:t>Dotato di buone competenze comunicative e di capacità di ascolto.</a:t>
            </a:r>
          </a:p>
          <a:p>
            <a:pPr lvl="0"/>
            <a:r>
              <a:rPr lang="it-IT" dirty="0"/>
              <a:t>Capace di accettare l'altro per ciò che è.</a:t>
            </a:r>
          </a:p>
          <a:p>
            <a:pPr lvl="0"/>
            <a:r>
              <a:rPr lang="it-IT" dirty="0"/>
              <a:t>Capace di mettersi dal punto di vista dell'altro.</a:t>
            </a:r>
          </a:p>
          <a:p>
            <a:pPr lvl="0"/>
            <a:r>
              <a:rPr lang="it-IT" dirty="0"/>
              <a:t>Capace di inserire il comportamento dell'altro nell'ambito del contesto sociale e culturale al quale appartiene.</a:t>
            </a:r>
          </a:p>
          <a:p>
            <a:pPr lvl="0"/>
            <a:r>
              <a:rPr lang="it-IT" dirty="0"/>
              <a:t>Capace di comprendere aspetti culturali dell'altro, diversi dalla propria cultura di appartenenza.</a:t>
            </a:r>
          </a:p>
          <a:p>
            <a:pPr lvl="0"/>
            <a:r>
              <a:rPr lang="it-IT" dirty="0"/>
              <a:t>In grado di provare empatia e comprensione per l'altro, vivendo emotivamente il disagio altrui pur senza un eccessivo coinvolgimento personale che invaliderebbe le capacità di comprensione della situazione.</a:t>
            </a:r>
          </a:p>
          <a:p>
            <a:pPr lvl="0"/>
            <a:r>
              <a:rPr lang="it-IT" dirty="0"/>
              <a:t>In grado di effettuare valutazioni psicologiche non moralizzanti o giudicanti nei confronti dell'altro.</a:t>
            </a:r>
          </a:p>
          <a:p>
            <a:pPr lvl="0"/>
            <a:r>
              <a:rPr lang="it-IT" dirty="0"/>
              <a:t>In grado di mantenere l'atteggiamento di neutralità nei confronti dell'altro e di quanto comunica.</a:t>
            </a:r>
          </a:p>
          <a:p>
            <a:pPr lvl="0"/>
            <a:r>
              <a:rPr lang="it-IT" dirty="0"/>
              <a:t>Autenticamente interessato all'altro ed al suo mondo interiore.</a:t>
            </a:r>
          </a:p>
          <a:p>
            <a:pPr lvl="0"/>
            <a:r>
              <a:rPr lang="it-IT" dirty="0"/>
              <a:t>Capace di comunicare con tatto e sensibilità.</a:t>
            </a:r>
          </a:p>
          <a:p>
            <a:endParaRPr lang="it-IT" dirty="0"/>
          </a:p>
          <a:p>
            <a:pPr marL="0" indent="0" algn="ctr">
              <a:buNone/>
            </a:pPr>
            <a:endParaRPr lang="it-IT" dirty="0">
              <a:latin typeface="+mj-lt"/>
            </a:endParaRPr>
          </a:p>
        </p:txBody>
      </p:sp>
    </p:spTree>
    <p:extLst>
      <p:ext uri="{BB962C8B-B14F-4D97-AF65-F5344CB8AC3E}">
        <p14:creationId xmlns:p14="http://schemas.microsoft.com/office/powerpoint/2010/main" val="8927554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gno">
  <a:themeElements>
    <a:clrScheme name="Leg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Legno">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egno">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C6AE0645-98FF-411B-B0E9-59ABD78A0CCE}"/>
    </a:ext>
  </a:extLst>
</a:theme>
</file>

<file path=docProps/app.xml><?xml version="1.0" encoding="utf-8"?>
<Properties xmlns="http://schemas.openxmlformats.org/officeDocument/2006/extended-properties" xmlns:vt="http://schemas.openxmlformats.org/officeDocument/2006/docPropsVTypes">
  <Template>Legno</Template>
  <TotalTime>1780</TotalTime>
  <Words>1781</Words>
  <Application>Microsoft Office PowerPoint</Application>
  <PresentationFormat>Widescreen</PresentationFormat>
  <Paragraphs>103</Paragraphs>
  <Slides>16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16</vt:i4>
      </vt:variant>
    </vt:vector>
  </HeadingPairs>
  <TitlesOfParts>
    <vt:vector size="20" baseType="lpstr">
      <vt:lpstr>Georgia</vt:lpstr>
      <vt:lpstr>Trebuchet MS</vt:lpstr>
      <vt:lpstr>Wingdings</vt:lpstr>
      <vt:lpstr>Legno</vt:lpstr>
      <vt:lpstr>IL COLLOQUIO PSICOLOGICO </vt:lpstr>
      <vt:lpstr>Il colloquio psicologico Definizioni e aspetti costitutivi </vt:lpstr>
      <vt:lpstr>Il colloquio psicologico Definizioni e aspetti costitutivi </vt:lpstr>
      <vt:lpstr>Il colloquio psicologico Definizioni e aspetti costitutivi </vt:lpstr>
      <vt:lpstr>Il colloquio psicologico Definizioni e aspetti costitutivi </vt:lpstr>
      <vt:lpstr>Il colloquio psicologico Definizioni e aspetti costitutivi </vt:lpstr>
      <vt:lpstr>Il colloquio psicologico Definizioni e aspetti costitutivi </vt:lpstr>
      <vt:lpstr>Il colloquio psicologico Definizioni e aspetti costitutivi </vt:lpstr>
      <vt:lpstr>Caratteristiche del conduttore del colloquio</vt:lpstr>
      <vt:lpstr>Errori sistematici </vt:lpstr>
      <vt:lpstr>Meccanismi di difesa </vt:lpstr>
      <vt:lpstr>Meccanismi di difesa </vt:lpstr>
      <vt:lpstr>Meccanismi di difesa </vt:lpstr>
      <vt:lpstr>Meccanismi di difesa </vt:lpstr>
      <vt:lpstr>Meccanismi di difesa </vt:lpstr>
      <vt:lpstr>Meccanismi di difesa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COLLOQUIO PSICOLOGICO</dc:title>
  <dc:creator>Giselle</dc:creator>
  <cp:lastModifiedBy>Giselle</cp:lastModifiedBy>
  <cp:revision>20</cp:revision>
  <dcterms:created xsi:type="dcterms:W3CDTF">2016-11-05T22:16:50Z</dcterms:created>
  <dcterms:modified xsi:type="dcterms:W3CDTF">2016-11-17T09:32:33Z</dcterms:modified>
</cp:coreProperties>
</file>