
<file path=[Content_Types].xml><?xml version="1.0" encoding="utf-8"?>
<Types xmlns="http://schemas.openxmlformats.org/package/2006/content-types">
  <Default Extension="png" ContentType="image/png"/>
  <Default Extension="jpg&amp;ehk=BDFyI98c1VdrzSJlTJDnpg&amp;r=0&amp;pid=OfficeInsert" ContentType="image/jpeg"/>
  <Default Extension="gif&amp;ehk=rskM" ContentType="image/gif"/>
  <Default Extension="jpeg" ContentType="image/jpeg"/>
  <Default Extension="rels" ContentType="application/vnd.openxmlformats-package.relationships+xml"/>
  <Default Extension="xml" ContentType="application/xml"/>
  <Default Extension="png&amp;ehk=EiozA0XavtfSWzJOF0uyCA&amp;r=0&amp;pid=OfficeInsert" ContentType="image/p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0"/>
  </p:notesMasterIdLst>
  <p:handoutMasterIdLst>
    <p:handoutMasterId r:id="rId41"/>
  </p:handoutMasterIdLst>
  <p:sldIdLst>
    <p:sldId id="265" r:id="rId5"/>
    <p:sldId id="270" r:id="rId6"/>
    <p:sldId id="271" r:id="rId7"/>
    <p:sldId id="286" r:id="rId8"/>
    <p:sldId id="329" r:id="rId9"/>
    <p:sldId id="317" r:id="rId10"/>
    <p:sldId id="318" r:id="rId11"/>
    <p:sldId id="319" r:id="rId12"/>
    <p:sldId id="320" r:id="rId13"/>
    <p:sldId id="321" r:id="rId14"/>
    <p:sldId id="322" r:id="rId15"/>
    <p:sldId id="323" r:id="rId16"/>
    <p:sldId id="330" r:id="rId17"/>
    <p:sldId id="324" r:id="rId18"/>
    <p:sldId id="272" r:id="rId19"/>
    <p:sldId id="277" r:id="rId20"/>
    <p:sldId id="278" r:id="rId21"/>
    <p:sldId id="279" r:id="rId22"/>
    <p:sldId id="314" r:id="rId23"/>
    <p:sldId id="315" r:id="rId24"/>
    <p:sldId id="280" r:id="rId25"/>
    <p:sldId id="282" r:id="rId26"/>
    <p:sldId id="312" r:id="rId27"/>
    <p:sldId id="283" r:id="rId28"/>
    <p:sldId id="313" r:id="rId29"/>
    <p:sldId id="281" r:id="rId30"/>
    <p:sldId id="284" r:id="rId31"/>
    <p:sldId id="273" r:id="rId32"/>
    <p:sldId id="302" r:id="rId33"/>
    <p:sldId id="290" r:id="rId34"/>
    <p:sldId id="291" r:id="rId35"/>
    <p:sldId id="292" r:id="rId36"/>
    <p:sldId id="305" r:id="rId37"/>
    <p:sldId id="306" r:id="rId38"/>
    <p:sldId id="307" r:id="rId3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EC9D767-AC69-4686-B56F-B3A52D888AA4}">
          <p14:sldIdLst>
            <p14:sldId id="265"/>
          </p14:sldIdLst>
        </p14:section>
        <p14:section name="Sezione senza titolo" id="{3680FD5A-5B1B-4888-B808-0A17D6D48CFB}">
          <p14:sldIdLst>
            <p14:sldId id="270"/>
            <p14:sldId id="271"/>
            <p14:sldId id="286"/>
            <p14:sldId id="329"/>
            <p14:sldId id="317"/>
            <p14:sldId id="318"/>
            <p14:sldId id="319"/>
            <p14:sldId id="320"/>
            <p14:sldId id="321"/>
            <p14:sldId id="322"/>
            <p14:sldId id="323"/>
            <p14:sldId id="330"/>
            <p14:sldId id="324"/>
            <p14:sldId id="272"/>
            <p14:sldId id="277"/>
            <p14:sldId id="278"/>
            <p14:sldId id="279"/>
            <p14:sldId id="314"/>
            <p14:sldId id="315"/>
            <p14:sldId id="280"/>
            <p14:sldId id="282"/>
            <p14:sldId id="312"/>
            <p14:sldId id="283"/>
            <p14:sldId id="313"/>
            <p14:sldId id="281"/>
            <p14:sldId id="284"/>
            <p14:sldId id="273"/>
            <p14:sldId id="302"/>
            <p14:sldId id="290"/>
            <p14:sldId id="291"/>
            <p14:sldId id="292"/>
            <p14:sldId id="305"/>
            <p14:sldId id="306"/>
            <p14:sldId id="3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16" d="100"/>
          <a:sy n="116" d="100"/>
        </p:scale>
        <p:origin x="39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hyperlink" Target="http://www.elementari.net/2011_11_01_archive.html" TargetMode="External"/><Relationship Id="rId2" Type="http://schemas.openxmlformats.org/officeDocument/2006/relationships/image" Target="../media/image10.gif&amp;ehk=rskM"/><Relationship Id="rId1" Type="http://schemas.openxmlformats.org/officeDocument/2006/relationships/image" Target="../media/image9.jpg&amp;ehk=BDFyI98c1VdrzSJlTJDnpg&amp;r=0&amp;pid=OfficeInsert"/><Relationship Id="rId4" Type="http://schemas.openxmlformats.org/officeDocument/2006/relationships/image" Target="../media/image11.png&amp;ehk=EiozA0XavtfSWzJOF0uyCA&amp;r=0&amp;pid=OfficeInsert"/></Relationships>
</file>

<file path=ppt/diagrams/_rels/drawing1.xml.rels><?xml version="1.0" encoding="UTF-8" standalone="yes"?>
<Relationships xmlns="http://schemas.openxmlformats.org/package/2006/relationships"><Relationship Id="rId3" Type="http://schemas.openxmlformats.org/officeDocument/2006/relationships/hyperlink" Target="http://www.elementari.net/2011_11_01_archive.html" TargetMode="External"/><Relationship Id="rId2" Type="http://schemas.openxmlformats.org/officeDocument/2006/relationships/image" Target="../media/image10.gif&amp;ehk=rskM"/><Relationship Id="rId1" Type="http://schemas.openxmlformats.org/officeDocument/2006/relationships/image" Target="../media/image9.jpg&amp;ehk=BDFyI98c1VdrzSJlTJDnpg&amp;r=0&amp;pid=OfficeInsert"/><Relationship Id="rId4" Type="http://schemas.openxmlformats.org/officeDocument/2006/relationships/image" Target="../media/image11.png&amp;ehk=EiozA0XavtfSWzJOF0uyCA&amp;r=0&amp;pid=OfficeInsert"/></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DC750-3982-4547-8123-455A3AB610A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t-IT"/>
        </a:p>
      </dgm:t>
    </dgm:pt>
    <dgm:pt modelId="{F4F12E3E-A186-4364-851F-BEA3C9FAE9D1}">
      <dgm:prSet phldrT="[Testo]"/>
      <dgm:spPr/>
      <dgm:t>
        <a:bodyPr/>
        <a:lstStyle/>
        <a:p>
          <a:r>
            <a:rPr lang="it-IT" dirty="0"/>
            <a:t>INTEGRARE UNA NUOVA IMMAGINE DI SE’</a:t>
          </a:r>
        </a:p>
      </dgm:t>
    </dgm:pt>
    <dgm:pt modelId="{1EA0FCCB-8994-4036-81B5-D677C9BFA482}" type="parTrans" cxnId="{E52AD9D8-E7AD-4AD8-9483-F5201DBC12E4}">
      <dgm:prSet/>
      <dgm:spPr/>
      <dgm:t>
        <a:bodyPr/>
        <a:lstStyle/>
        <a:p>
          <a:endParaRPr lang="it-IT"/>
        </a:p>
      </dgm:t>
    </dgm:pt>
    <dgm:pt modelId="{71A54F16-A65C-48E7-9FCE-7DCDFFC0C311}" type="sibTrans" cxnId="{E52AD9D8-E7AD-4AD8-9483-F5201DBC12E4}">
      <dgm:prSet/>
      <dgm:spPr/>
      <dgm:t>
        <a:bodyPr/>
        <a:lstStyle/>
        <a:p>
          <a:endParaRPr lang="it-IT"/>
        </a:p>
      </dgm:t>
    </dgm:pt>
    <dgm:pt modelId="{956EE2A1-B566-41AF-80DA-D71090A6EEDB}">
      <dgm:prSet phldrT="[Testo]"/>
      <dgm:spPr/>
      <dgm:t>
        <a:bodyPr/>
        <a:lstStyle/>
        <a:p>
          <a:r>
            <a:rPr lang="it-IT" dirty="0"/>
            <a:t>CRESCERE NELL’AUTONOMIA RISPETTO AL NUCLEO FAMILIARE</a:t>
          </a:r>
        </a:p>
      </dgm:t>
    </dgm:pt>
    <dgm:pt modelId="{866A9F30-36E1-43F7-93BB-57BD132D5183}" type="parTrans" cxnId="{6FFD1B1F-6E85-4ADC-A3AC-7991DFF3A7A9}">
      <dgm:prSet/>
      <dgm:spPr/>
      <dgm:t>
        <a:bodyPr/>
        <a:lstStyle/>
        <a:p>
          <a:endParaRPr lang="it-IT"/>
        </a:p>
      </dgm:t>
    </dgm:pt>
    <dgm:pt modelId="{DBF4DCCD-E824-4237-A265-D835467132CD}" type="sibTrans" cxnId="{6FFD1B1F-6E85-4ADC-A3AC-7991DFF3A7A9}">
      <dgm:prSet/>
      <dgm:spPr/>
      <dgm:t>
        <a:bodyPr/>
        <a:lstStyle/>
        <a:p>
          <a:endParaRPr lang="it-IT"/>
        </a:p>
      </dgm:t>
    </dgm:pt>
    <dgm:pt modelId="{C713F2F2-4D37-4163-9ED1-B93F90CCB31B}">
      <dgm:prSet phldrT="[Testo]"/>
      <dgm:spPr/>
      <dgm:t>
        <a:bodyPr/>
        <a:lstStyle/>
        <a:p>
          <a:r>
            <a:rPr lang="it-IT" dirty="0"/>
            <a:t>RICONOSCERSI IN UN NUOVO RUOLO SOCIALE E DEFINIRE PROGETTI SUL PROPRIO FUTURO</a:t>
          </a:r>
        </a:p>
      </dgm:t>
    </dgm:pt>
    <dgm:pt modelId="{4B69D19D-38A6-4509-9C17-30CBD2AE9E59}" type="parTrans" cxnId="{FD0DB52B-8036-4D71-BD8B-5F3782715999}">
      <dgm:prSet/>
      <dgm:spPr/>
      <dgm:t>
        <a:bodyPr/>
        <a:lstStyle/>
        <a:p>
          <a:endParaRPr lang="it-IT"/>
        </a:p>
      </dgm:t>
    </dgm:pt>
    <dgm:pt modelId="{6F7BE9F6-6284-4855-A827-02D70CF7FD2E}" type="sibTrans" cxnId="{FD0DB52B-8036-4D71-BD8B-5F3782715999}">
      <dgm:prSet/>
      <dgm:spPr/>
      <dgm:t>
        <a:bodyPr/>
        <a:lstStyle/>
        <a:p>
          <a:endParaRPr lang="it-IT"/>
        </a:p>
      </dgm:t>
    </dgm:pt>
    <dgm:pt modelId="{C26BE64B-FFE1-410C-82EC-BDE11D5E75BA}" type="pres">
      <dgm:prSet presAssocID="{3AFDC750-3982-4547-8123-455A3AB610AE}" presName="Name0" presStyleCnt="0">
        <dgm:presLayoutVars>
          <dgm:dir/>
          <dgm:resizeHandles val="exact"/>
        </dgm:presLayoutVars>
      </dgm:prSet>
      <dgm:spPr/>
      <dgm:t>
        <a:bodyPr/>
        <a:lstStyle/>
        <a:p>
          <a:endParaRPr lang="it-IT"/>
        </a:p>
      </dgm:t>
    </dgm:pt>
    <dgm:pt modelId="{1CA93F4E-E9B6-49AE-ACAC-6427D68480DC}" type="pres">
      <dgm:prSet presAssocID="{F4F12E3E-A186-4364-851F-BEA3C9FAE9D1}" presName="composite" presStyleCnt="0"/>
      <dgm:spPr/>
    </dgm:pt>
    <dgm:pt modelId="{BF266EE4-5305-4C4A-A28B-9E72DC32B231}" type="pres">
      <dgm:prSet presAssocID="{F4F12E3E-A186-4364-851F-BEA3C9FAE9D1}" presName="rect1" presStyleLbl="trAlignAcc1" presStyleIdx="0" presStyleCnt="3" custScaleY="102357">
        <dgm:presLayoutVars>
          <dgm:bulletEnabled val="1"/>
        </dgm:presLayoutVars>
      </dgm:prSet>
      <dgm:spPr/>
      <dgm:t>
        <a:bodyPr/>
        <a:lstStyle/>
        <a:p>
          <a:endParaRPr lang="it-IT"/>
        </a:p>
      </dgm:t>
    </dgm:pt>
    <dgm:pt modelId="{3EC38BBC-4633-4EEC-81FC-BBCBED77AD88}" type="pres">
      <dgm:prSet presAssocID="{F4F12E3E-A186-4364-851F-BEA3C9FAE9D1}"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0BD70ED9-565E-4329-8D3F-0F28657C33CD}" type="pres">
      <dgm:prSet presAssocID="{71A54F16-A65C-48E7-9FCE-7DCDFFC0C311}" presName="sibTrans" presStyleCnt="0"/>
      <dgm:spPr/>
    </dgm:pt>
    <dgm:pt modelId="{0179DEA4-4794-4FD0-BDE8-BBBA6C6F896A}" type="pres">
      <dgm:prSet presAssocID="{956EE2A1-B566-41AF-80DA-D71090A6EEDB}" presName="composite" presStyleCnt="0"/>
      <dgm:spPr/>
    </dgm:pt>
    <dgm:pt modelId="{AA0897CB-0F7C-4F9C-B6BC-C3FF6747F96E}" type="pres">
      <dgm:prSet presAssocID="{956EE2A1-B566-41AF-80DA-D71090A6EEDB}" presName="rect1" presStyleLbl="trAlignAcc1" presStyleIdx="1" presStyleCnt="3">
        <dgm:presLayoutVars>
          <dgm:bulletEnabled val="1"/>
        </dgm:presLayoutVars>
      </dgm:prSet>
      <dgm:spPr/>
      <dgm:t>
        <a:bodyPr/>
        <a:lstStyle/>
        <a:p>
          <a:endParaRPr lang="it-IT"/>
        </a:p>
      </dgm:t>
    </dgm:pt>
    <dgm:pt modelId="{ED959D7C-F4D2-4E08-93D1-BBA8DBAD2586}" type="pres">
      <dgm:prSet presAssocID="{956EE2A1-B566-41AF-80DA-D71090A6EEDB}"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a:fillRect l="-3000" r="-3000"/>
          </a:stretch>
        </a:blipFill>
      </dgm:spPr>
    </dgm:pt>
    <dgm:pt modelId="{9A8738CB-FA0D-4E85-85D8-BA2C9E02214F}" type="pres">
      <dgm:prSet presAssocID="{DBF4DCCD-E824-4237-A265-D835467132CD}" presName="sibTrans" presStyleCnt="0"/>
      <dgm:spPr/>
    </dgm:pt>
    <dgm:pt modelId="{F8AD293B-0B34-4E21-B4E7-0CFB126F05B1}" type="pres">
      <dgm:prSet presAssocID="{C713F2F2-4D37-4163-9ED1-B93F90CCB31B}" presName="composite" presStyleCnt="0"/>
      <dgm:spPr/>
    </dgm:pt>
    <dgm:pt modelId="{C8092BF1-8F80-40BA-A205-3E5C2B623344}" type="pres">
      <dgm:prSet presAssocID="{C713F2F2-4D37-4163-9ED1-B93F90CCB31B}" presName="rect1" presStyleLbl="trAlignAcc1" presStyleIdx="2" presStyleCnt="3">
        <dgm:presLayoutVars>
          <dgm:bulletEnabled val="1"/>
        </dgm:presLayoutVars>
      </dgm:prSet>
      <dgm:spPr/>
      <dgm:t>
        <a:bodyPr/>
        <a:lstStyle/>
        <a:p>
          <a:endParaRPr lang="it-IT"/>
        </a:p>
      </dgm:t>
    </dgm:pt>
    <dgm:pt modelId="{3820F503-9A5B-46E4-96E3-814564ABD3A6}" type="pres">
      <dgm:prSet presAssocID="{C713F2F2-4D37-4163-9ED1-B93F90CCB31B}" presName="rect2"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Lst>
  <dgm:cxnLst>
    <dgm:cxn modelId="{2C63962C-344F-4742-A4CA-A2D8011808CD}" type="presOf" srcId="{3AFDC750-3982-4547-8123-455A3AB610AE}" destId="{C26BE64B-FFE1-410C-82EC-BDE11D5E75BA}" srcOrd="0" destOrd="0" presId="urn:microsoft.com/office/officeart/2008/layout/PictureStrips"/>
    <dgm:cxn modelId="{E52AD9D8-E7AD-4AD8-9483-F5201DBC12E4}" srcId="{3AFDC750-3982-4547-8123-455A3AB610AE}" destId="{F4F12E3E-A186-4364-851F-BEA3C9FAE9D1}" srcOrd="0" destOrd="0" parTransId="{1EA0FCCB-8994-4036-81B5-D677C9BFA482}" sibTransId="{71A54F16-A65C-48E7-9FCE-7DCDFFC0C311}"/>
    <dgm:cxn modelId="{6FFD1B1F-6E85-4ADC-A3AC-7991DFF3A7A9}" srcId="{3AFDC750-3982-4547-8123-455A3AB610AE}" destId="{956EE2A1-B566-41AF-80DA-D71090A6EEDB}" srcOrd="1" destOrd="0" parTransId="{866A9F30-36E1-43F7-93BB-57BD132D5183}" sibTransId="{DBF4DCCD-E824-4237-A265-D835467132CD}"/>
    <dgm:cxn modelId="{D684FD1D-670B-499F-9E96-028C47F57DC8}" type="presOf" srcId="{C713F2F2-4D37-4163-9ED1-B93F90CCB31B}" destId="{C8092BF1-8F80-40BA-A205-3E5C2B623344}" srcOrd="0" destOrd="0" presId="urn:microsoft.com/office/officeart/2008/layout/PictureStrips"/>
    <dgm:cxn modelId="{78F3AB32-7FA2-4134-A624-7739AAF3F1C7}" type="presOf" srcId="{956EE2A1-B566-41AF-80DA-D71090A6EEDB}" destId="{AA0897CB-0F7C-4F9C-B6BC-C3FF6747F96E}" srcOrd="0" destOrd="0" presId="urn:microsoft.com/office/officeart/2008/layout/PictureStrips"/>
    <dgm:cxn modelId="{FD0DB52B-8036-4D71-BD8B-5F3782715999}" srcId="{3AFDC750-3982-4547-8123-455A3AB610AE}" destId="{C713F2F2-4D37-4163-9ED1-B93F90CCB31B}" srcOrd="2" destOrd="0" parTransId="{4B69D19D-38A6-4509-9C17-30CBD2AE9E59}" sibTransId="{6F7BE9F6-6284-4855-A827-02D70CF7FD2E}"/>
    <dgm:cxn modelId="{231165EE-56E7-41DE-97A3-A7CC6217D7D9}" type="presOf" srcId="{F4F12E3E-A186-4364-851F-BEA3C9FAE9D1}" destId="{BF266EE4-5305-4C4A-A28B-9E72DC32B231}" srcOrd="0" destOrd="0" presId="urn:microsoft.com/office/officeart/2008/layout/PictureStrips"/>
    <dgm:cxn modelId="{0DFF9190-E920-48AF-9928-9240F5E719DA}" type="presParOf" srcId="{C26BE64B-FFE1-410C-82EC-BDE11D5E75BA}" destId="{1CA93F4E-E9B6-49AE-ACAC-6427D68480DC}" srcOrd="0" destOrd="0" presId="urn:microsoft.com/office/officeart/2008/layout/PictureStrips"/>
    <dgm:cxn modelId="{109A315B-29DB-4DB9-9E78-A5120F60EDBE}" type="presParOf" srcId="{1CA93F4E-E9B6-49AE-ACAC-6427D68480DC}" destId="{BF266EE4-5305-4C4A-A28B-9E72DC32B231}" srcOrd="0" destOrd="0" presId="urn:microsoft.com/office/officeart/2008/layout/PictureStrips"/>
    <dgm:cxn modelId="{D7FE905A-5AB1-4575-A23E-B2AA9A11536B}" type="presParOf" srcId="{1CA93F4E-E9B6-49AE-ACAC-6427D68480DC}" destId="{3EC38BBC-4633-4EEC-81FC-BBCBED77AD88}" srcOrd="1" destOrd="0" presId="urn:microsoft.com/office/officeart/2008/layout/PictureStrips"/>
    <dgm:cxn modelId="{09B1ABA9-A090-47A7-AA04-DB2574C0BC6F}" type="presParOf" srcId="{C26BE64B-FFE1-410C-82EC-BDE11D5E75BA}" destId="{0BD70ED9-565E-4329-8D3F-0F28657C33CD}" srcOrd="1" destOrd="0" presId="urn:microsoft.com/office/officeart/2008/layout/PictureStrips"/>
    <dgm:cxn modelId="{620998A5-C3A5-442B-B743-81F6CF02599A}" type="presParOf" srcId="{C26BE64B-FFE1-410C-82EC-BDE11D5E75BA}" destId="{0179DEA4-4794-4FD0-BDE8-BBBA6C6F896A}" srcOrd="2" destOrd="0" presId="urn:microsoft.com/office/officeart/2008/layout/PictureStrips"/>
    <dgm:cxn modelId="{1EDB2DA9-69C0-4133-B014-EB1EA779F282}" type="presParOf" srcId="{0179DEA4-4794-4FD0-BDE8-BBBA6C6F896A}" destId="{AA0897CB-0F7C-4F9C-B6BC-C3FF6747F96E}" srcOrd="0" destOrd="0" presId="urn:microsoft.com/office/officeart/2008/layout/PictureStrips"/>
    <dgm:cxn modelId="{5F3A33E2-6D70-4F08-95D3-CCD55D39BD5F}" type="presParOf" srcId="{0179DEA4-4794-4FD0-BDE8-BBBA6C6F896A}" destId="{ED959D7C-F4D2-4E08-93D1-BBA8DBAD2586}" srcOrd="1" destOrd="0" presId="urn:microsoft.com/office/officeart/2008/layout/PictureStrips"/>
    <dgm:cxn modelId="{15B182A5-0607-4951-B3A1-EB72DB1A4256}" type="presParOf" srcId="{C26BE64B-FFE1-410C-82EC-BDE11D5E75BA}" destId="{9A8738CB-FA0D-4E85-85D8-BA2C9E02214F}" srcOrd="3" destOrd="0" presId="urn:microsoft.com/office/officeart/2008/layout/PictureStrips"/>
    <dgm:cxn modelId="{A99D5991-9E72-4469-9F80-9A0E2364784D}" type="presParOf" srcId="{C26BE64B-FFE1-410C-82EC-BDE11D5E75BA}" destId="{F8AD293B-0B34-4E21-B4E7-0CFB126F05B1}" srcOrd="4" destOrd="0" presId="urn:microsoft.com/office/officeart/2008/layout/PictureStrips"/>
    <dgm:cxn modelId="{DE8B1AFD-4123-4EA2-9533-58C17F3B819D}" type="presParOf" srcId="{F8AD293B-0B34-4E21-B4E7-0CFB126F05B1}" destId="{C8092BF1-8F80-40BA-A205-3E5C2B623344}" srcOrd="0" destOrd="0" presId="urn:microsoft.com/office/officeart/2008/layout/PictureStrips"/>
    <dgm:cxn modelId="{6BDAD9EE-2D3E-46A6-B785-261E2EA1751A}" type="presParOf" srcId="{F8AD293B-0B34-4E21-B4E7-0CFB126F05B1}" destId="{3820F503-9A5B-46E4-96E3-814564ABD3A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DD04CC-9B7E-4C0B-9DC7-E693C98F095C}" type="doc">
      <dgm:prSet loTypeId="urn:microsoft.com/office/officeart/2005/8/layout/process1" loCatId="process" qsTypeId="urn:microsoft.com/office/officeart/2005/8/quickstyle/simple1" qsCatId="simple" csTypeId="urn:microsoft.com/office/officeart/2005/8/colors/accent1_2" csCatId="accent1" phldr="1"/>
      <dgm:spPr/>
    </dgm:pt>
    <dgm:pt modelId="{1DC83542-BC46-4486-9D72-20238AFBE58B}">
      <dgm:prSet phldrT="[Testo]"/>
      <dgm:spPr/>
      <dgm:t>
        <a:bodyPr/>
        <a:lstStyle/>
        <a:p>
          <a:r>
            <a:rPr lang="it-IT" dirty="0"/>
            <a:t>Questo passaggio può subire degli arresti</a:t>
          </a:r>
        </a:p>
      </dgm:t>
    </dgm:pt>
    <dgm:pt modelId="{563F58B0-7439-4691-B4CC-7EC6D095A255}" type="parTrans" cxnId="{A0F2DAE0-A4A2-4C7B-8CE9-4B6BCE8DDB69}">
      <dgm:prSet/>
      <dgm:spPr/>
      <dgm:t>
        <a:bodyPr/>
        <a:lstStyle/>
        <a:p>
          <a:endParaRPr lang="it-IT"/>
        </a:p>
      </dgm:t>
    </dgm:pt>
    <dgm:pt modelId="{F40F6430-BD19-4EA6-8AB2-031325CD5117}" type="sibTrans" cxnId="{A0F2DAE0-A4A2-4C7B-8CE9-4B6BCE8DDB69}">
      <dgm:prSet/>
      <dgm:spPr/>
      <dgm:t>
        <a:bodyPr/>
        <a:lstStyle/>
        <a:p>
          <a:endParaRPr lang="it-IT"/>
        </a:p>
      </dgm:t>
    </dgm:pt>
    <dgm:pt modelId="{DC661875-59A4-4E59-9B4C-23E00730A5F4}">
      <dgm:prSet phldrT="[Testo]"/>
      <dgm:spPr/>
      <dgm:t>
        <a:bodyPr/>
        <a:lstStyle/>
        <a:p>
          <a:r>
            <a:rPr lang="it-IT" b="1" u="sng" dirty="0"/>
            <a:t>Corpo che cambia vissuto come un nemico</a:t>
          </a:r>
          <a:r>
            <a:rPr lang="it-IT" dirty="0"/>
            <a:t>, uscito dal proprio controllo, che «tradisce»</a:t>
          </a:r>
        </a:p>
      </dgm:t>
    </dgm:pt>
    <dgm:pt modelId="{1BA54D2E-DC24-43E5-8BB4-9036896344A3}" type="parTrans" cxnId="{894215D5-5C98-4C33-8D81-4CE9252668AD}">
      <dgm:prSet/>
      <dgm:spPr/>
      <dgm:t>
        <a:bodyPr/>
        <a:lstStyle/>
        <a:p>
          <a:endParaRPr lang="it-IT"/>
        </a:p>
      </dgm:t>
    </dgm:pt>
    <dgm:pt modelId="{88AB93EE-F7F7-40EB-9A54-9AE9D1A0F9ED}" type="sibTrans" cxnId="{894215D5-5C98-4C33-8D81-4CE9252668AD}">
      <dgm:prSet/>
      <dgm:spPr/>
      <dgm:t>
        <a:bodyPr/>
        <a:lstStyle/>
        <a:p>
          <a:endParaRPr lang="it-IT"/>
        </a:p>
      </dgm:t>
    </dgm:pt>
    <dgm:pt modelId="{CB342457-C7E5-4888-AB55-27630AB90D3D}">
      <dgm:prSet phldrT="[Testo]"/>
      <dgm:spPr/>
      <dgm:t>
        <a:bodyPr/>
        <a:lstStyle/>
        <a:p>
          <a:r>
            <a:rPr lang="it-IT" dirty="0"/>
            <a:t>Fino a compromettere la capacità di effettuare un corretto esame di realtà portando a conseguenze cliniche anche gravi</a:t>
          </a:r>
        </a:p>
      </dgm:t>
    </dgm:pt>
    <dgm:pt modelId="{950023B2-025B-4FF9-A935-5B8592CDA610}" type="parTrans" cxnId="{23BDBAC6-A09A-46DE-AF18-D2E51F375A3C}">
      <dgm:prSet/>
      <dgm:spPr/>
      <dgm:t>
        <a:bodyPr/>
        <a:lstStyle/>
        <a:p>
          <a:endParaRPr lang="it-IT"/>
        </a:p>
      </dgm:t>
    </dgm:pt>
    <dgm:pt modelId="{1B9E0E7E-DED6-484A-9AE0-490E3E72C9AB}" type="sibTrans" cxnId="{23BDBAC6-A09A-46DE-AF18-D2E51F375A3C}">
      <dgm:prSet/>
      <dgm:spPr/>
      <dgm:t>
        <a:bodyPr/>
        <a:lstStyle/>
        <a:p>
          <a:endParaRPr lang="it-IT"/>
        </a:p>
      </dgm:t>
    </dgm:pt>
    <dgm:pt modelId="{5CD36066-718C-4D3D-9701-33D727F3BB3F}" type="pres">
      <dgm:prSet presAssocID="{54DD04CC-9B7E-4C0B-9DC7-E693C98F095C}" presName="Name0" presStyleCnt="0">
        <dgm:presLayoutVars>
          <dgm:dir/>
          <dgm:resizeHandles val="exact"/>
        </dgm:presLayoutVars>
      </dgm:prSet>
      <dgm:spPr/>
    </dgm:pt>
    <dgm:pt modelId="{84B8F142-0359-4F61-8518-FC5560A3A0C5}" type="pres">
      <dgm:prSet presAssocID="{1DC83542-BC46-4486-9D72-20238AFBE58B}" presName="node" presStyleLbl="node1" presStyleIdx="0" presStyleCnt="3">
        <dgm:presLayoutVars>
          <dgm:bulletEnabled val="1"/>
        </dgm:presLayoutVars>
      </dgm:prSet>
      <dgm:spPr/>
      <dgm:t>
        <a:bodyPr/>
        <a:lstStyle/>
        <a:p>
          <a:endParaRPr lang="it-IT"/>
        </a:p>
      </dgm:t>
    </dgm:pt>
    <dgm:pt modelId="{510237DF-960E-4FA0-8E54-E36F91EFA2B2}" type="pres">
      <dgm:prSet presAssocID="{F40F6430-BD19-4EA6-8AB2-031325CD5117}" presName="sibTrans" presStyleLbl="sibTrans2D1" presStyleIdx="0" presStyleCnt="2"/>
      <dgm:spPr/>
      <dgm:t>
        <a:bodyPr/>
        <a:lstStyle/>
        <a:p>
          <a:endParaRPr lang="it-IT"/>
        </a:p>
      </dgm:t>
    </dgm:pt>
    <dgm:pt modelId="{648205AE-6C21-4BB0-BAD1-50FBF870DA88}" type="pres">
      <dgm:prSet presAssocID="{F40F6430-BD19-4EA6-8AB2-031325CD5117}" presName="connectorText" presStyleLbl="sibTrans2D1" presStyleIdx="0" presStyleCnt="2"/>
      <dgm:spPr/>
      <dgm:t>
        <a:bodyPr/>
        <a:lstStyle/>
        <a:p>
          <a:endParaRPr lang="it-IT"/>
        </a:p>
      </dgm:t>
    </dgm:pt>
    <dgm:pt modelId="{7411219B-2EAB-4254-B2DB-943B564536BD}" type="pres">
      <dgm:prSet presAssocID="{DC661875-59A4-4E59-9B4C-23E00730A5F4}" presName="node" presStyleLbl="node1" presStyleIdx="1" presStyleCnt="3">
        <dgm:presLayoutVars>
          <dgm:bulletEnabled val="1"/>
        </dgm:presLayoutVars>
      </dgm:prSet>
      <dgm:spPr/>
      <dgm:t>
        <a:bodyPr/>
        <a:lstStyle/>
        <a:p>
          <a:endParaRPr lang="it-IT"/>
        </a:p>
      </dgm:t>
    </dgm:pt>
    <dgm:pt modelId="{5600A99F-2647-4BBD-86C7-61FA325F2ACD}" type="pres">
      <dgm:prSet presAssocID="{88AB93EE-F7F7-40EB-9A54-9AE9D1A0F9ED}" presName="sibTrans" presStyleLbl="sibTrans2D1" presStyleIdx="1" presStyleCnt="2"/>
      <dgm:spPr/>
      <dgm:t>
        <a:bodyPr/>
        <a:lstStyle/>
        <a:p>
          <a:endParaRPr lang="it-IT"/>
        </a:p>
      </dgm:t>
    </dgm:pt>
    <dgm:pt modelId="{69334F1D-6019-43C6-B4CB-482469A58CAA}" type="pres">
      <dgm:prSet presAssocID="{88AB93EE-F7F7-40EB-9A54-9AE9D1A0F9ED}" presName="connectorText" presStyleLbl="sibTrans2D1" presStyleIdx="1" presStyleCnt="2"/>
      <dgm:spPr/>
      <dgm:t>
        <a:bodyPr/>
        <a:lstStyle/>
        <a:p>
          <a:endParaRPr lang="it-IT"/>
        </a:p>
      </dgm:t>
    </dgm:pt>
    <dgm:pt modelId="{01208F97-498A-4275-AF25-CD4126F1255B}" type="pres">
      <dgm:prSet presAssocID="{CB342457-C7E5-4888-AB55-27630AB90D3D}" presName="node" presStyleLbl="node1" presStyleIdx="2" presStyleCnt="3">
        <dgm:presLayoutVars>
          <dgm:bulletEnabled val="1"/>
        </dgm:presLayoutVars>
      </dgm:prSet>
      <dgm:spPr/>
      <dgm:t>
        <a:bodyPr/>
        <a:lstStyle/>
        <a:p>
          <a:endParaRPr lang="it-IT"/>
        </a:p>
      </dgm:t>
    </dgm:pt>
  </dgm:ptLst>
  <dgm:cxnLst>
    <dgm:cxn modelId="{88DA9E2E-F2BE-4BA0-B1F0-C00D029776C7}" type="presOf" srcId="{F40F6430-BD19-4EA6-8AB2-031325CD5117}" destId="{648205AE-6C21-4BB0-BAD1-50FBF870DA88}" srcOrd="1" destOrd="0" presId="urn:microsoft.com/office/officeart/2005/8/layout/process1"/>
    <dgm:cxn modelId="{B8FAC4F5-64EE-4180-98CF-0C14D1B37AD1}" type="presOf" srcId="{F40F6430-BD19-4EA6-8AB2-031325CD5117}" destId="{510237DF-960E-4FA0-8E54-E36F91EFA2B2}" srcOrd="0" destOrd="0" presId="urn:microsoft.com/office/officeart/2005/8/layout/process1"/>
    <dgm:cxn modelId="{39D8E9C4-911B-4C5C-90F5-55937FE20394}" type="presOf" srcId="{1DC83542-BC46-4486-9D72-20238AFBE58B}" destId="{84B8F142-0359-4F61-8518-FC5560A3A0C5}" srcOrd="0" destOrd="0" presId="urn:microsoft.com/office/officeart/2005/8/layout/process1"/>
    <dgm:cxn modelId="{894215D5-5C98-4C33-8D81-4CE9252668AD}" srcId="{54DD04CC-9B7E-4C0B-9DC7-E693C98F095C}" destId="{DC661875-59A4-4E59-9B4C-23E00730A5F4}" srcOrd="1" destOrd="0" parTransId="{1BA54D2E-DC24-43E5-8BB4-9036896344A3}" sibTransId="{88AB93EE-F7F7-40EB-9A54-9AE9D1A0F9ED}"/>
    <dgm:cxn modelId="{A0F2DAE0-A4A2-4C7B-8CE9-4B6BCE8DDB69}" srcId="{54DD04CC-9B7E-4C0B-9DC7-E693C98F095C}" destId="{1DC83542-BC46-4486-9D72-20238AFBE58B}" srcOrd="0" destOrd="0" parTransId="{563F58B0-7439-4691-B4CC-7EC6D095A255}" sibTransId="{F40F6430-BD19-4EA6-8AB2-031325CD5117}"/>
    <dgm:cxn modelId="{902665BD-5321-4724-B0C1-11DE0A24E2A9}" type="presOf" srcId="{DC661875-59A4-4E59-9B4C-23E00730A5F4}" destId="{7411219B-2EAB-4254-B2DB-943B564536BD}" srcOrd="0" destOrd="0" presId="urn:microsoft.com/office/officeart/2005/8/layout/process1"/>
    <dgm:cxn modelId="{C7F3371E-7126-475B-A1E1-CDFA3A7E2037}" type="presOf" srcId="{88AB93EE-F7F7-40EB-9A54-9AE9D1A0F9ED}" destId="{5600A99F-2647-4BBD-86C7-61FA325F2ACD}" srcOrd="0" destOrd="0" presId="urn:microsoft.com/office/officeart/2005/8/layout/process1"/>
    <dgm:cxn modelId="{499D2424-B10F-4BC4-95E8-5F3693A503C8}" type="presOf" srcId="{54DD04CC-9B7E-4C0B-9DC7-E693C98F095C}" destId="{5CD36066-718C-4D3D-9701-33D727F3BB3F}" srcOrd="0" destOrd="0" presId="urn:microsoft.com/office/officeart/2005/8/layout/process1"/>
    <dgm:cxn modelId="{AA1F1E01-0992-40D1-AD10-96CC5F48981D}" type="presOf" srcId="{CB342457-C7E5-4888-AB55-27630AB90D3D}" destId="{01208F97-498A-4275-AF25-CD4126F1255B}" srcOrd="0" destOrd="0" presId="urn:microsoft.com/office/officeart/2005/8/layout/process1"/>
    <dgm:cxn modelId="{23BDBAC6-A09A-46DE-AF18-D2E51F375A3C}" srcId="{54DD04CC-9B7E-4C0B-9DC7-E693C98F095C}" destId="{CB342457-C7E5-4888-AB55-27630AB90D3D}" srcOrd="2" destOrd="0" parTransId="{950023B2-025B-4FF9-A935-5B8592CDA610}" sibTransId="{1B9E0E7E-DED6-484A-9AE0-490E3E72C9AB}"/>
    <dgm:cxn modelId="{97F9CFFE-D3CF-4FEC-B483-1231F416F190}" type="presOf" srcId="{88AB93EE-F7F7-40EB-9A54-9AE9D1A0F9ED}" destId="{69334F1D-6019-43C6-B4CB-482469A58CAA}" srcOrd="1" destOrd="0" presId="urn:microsoft.com/office/officeart/2005/8/layout/process1"/>
    <dgm:cxn modelId="{A70A2AEB-ACBA-4C85-8ABA-32B8E68B0167}" type="presParOf" srcId="{5CD36066-718C-4D3D-9701-33D727F3BB3F}" destId="{84B8F142-0359-4F61-8518-FC5560A3A0C5}" srcOrd="0" destOrd="0" presId="urn:microsoft.com/office/officeart/2005/8/layout/process1"/>
    <dgm:cxn modelId="{64F5C450-1A73-4AFE-890B-8E4A66D213CB}" type="presParOf" srcId="{5CD36066-718C-4D3D-9701-33D727F3BB3F}" destId="{510237DF-960E-4FA0-8E54-E36F91EFA2B2}" srcOrd="1" destOrd="0" presId="urn:microsoft.com/office/officeart/2005/8/layout/process1"/>
    <dgm:cxn modelId="{82339ECF-7177-402F-AC40-62849386B682}" type="presParOf" srcId="{510237DF-960E-4FA0-8E54-E36F91EFA2B2}" destId="{648205AE-6C21-4BB0-BAD1-50FBF870DA88}" srcOrd="0" destOrd="0" presId="urn:microsoft.com/office/officeart/2005/8/layout/process1"/>
    <dgm:cxn modelId="{8667E35F-AFCC-4800-9D5C-27A0188D6B82}" type="presParOf" srcId="{5CD36066-718C-4D3D-9701-33D727F3BB3F}" destId="{7411219B-2EAB-4254-B2DB-943B564536BD}" srcOrd="2" destOrd="0" presId="urn:microsoft.com/office/officeart/2005/8/layout/process1"/>
    <dgm:cxn modelId="{C83DE9C9-B82E-4E27-8A6C-B63201F599C3}" type="presParOf" srcId="{5CD36066-718C-4D3D-9701-33D727F3BB3F}" destId="{5600A99F-2647-4BBD-86C7-61FA325F2ACD}" srcOrd="3" destOrd="0" presId="urn:microsoft.com/office/officeart/2005/8/layout/process1"/>
    <dgm:cxn modelId="{E69E270F-7B6A-4014-8F3F-EE06A64FBD74}" type="presParOf" srcId="{5600A99F-2647-4BBD-86C7-61FA325F2ACD}" destId="{69334F1D-6019-43C6-B4CB-482469A58CAA}" srcOrd="0" destOrd="0" presId="urn:microsoft.com/office/officeart/2005/8/layout/process1"/>
    <dgm:cxn modelId="{ABF2A06B-0297-4B58-8B64-280A298F431E}" type="presParOf" srcId="{5CD36066-718C-4D3D-9701-33D727F3BB3F}" destId="{01208F97-498A-4275-AF25-CD4126F1255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66EE4-5305-4C4A-A28B-9E72DC32B231}">
      <dsp:nvSpPr>
        <dsp:cNvPr id="0" name=""/>
        <dsp:cNvSpPr/>
      </dsp:nvSpPr>
      <dsp:spPr>
        <a:xfrm>
          <a:off x="160479" y="554343"/>
          <a:ext cx="3813809" cy="121990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256" tIns="68580" rIns="68580" bIns="68580" numCol="1" spcCol="1270" anchor="ctr" anchorCtr="0">
          <a:noAutofit/>
        </a:bodyPr>
        <a:lstStyle/>
        <a:p>
          <a:pPr lvl="0" algn="l" defTabSz="800100">
            <a:lnSpc>
              <a:spcPct val="90000"/>
            </a:lnSpc>
            <a:spcBef>
              <a:spcPct val="0"/>
            </a:spcBef>
            <a:spcAft>
              <a:spcPct val="35000"/>
            </a:spcAft>
          </a:pPr>
          <a:r>
            <a:rPr lang="it-IT" sz="1800" kern="1200" dirty="0"/>
            <a:t>INTEGRARE UNA NUOVA IMMAGINE DI SE’</a:t>
          </a:r>
        </a:p>
      </dsp:txBody>
      <dsp:txXfrm>
        <a:off x="160479" y="554343"/>
        <a:ext cx="3813809" cy="1219906"/>
      </dsp:txXfrm>
    </dsp:sp>
    <dsp:sp modelId="{3EC38BBC-4633-4EEC-81FC-BBCBED77AD88}">
      <dsp:nvSpPr>
        <dsp:cNvPr id="0" name=""/>
        <dsp:cNvSpPr/>
      </dsp:nvSpPr>
      <dsp:spPr>
        <a:xfrm>
          <a:off x="1571" y="396238"/>
          <a:ext cx="834270" cy="12514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897CB-0F7C-4F9C-B6BC-C3FF6747F96E}">
      <dsp:nvSpPr>
        <dsp:cNvPr id="0" name=""/>
        <dsp:cNvSpPr/>
      </dsp:nvSpPr>
      <dsp:spPr>
        <a:xfrm>
          <a:off x="4312618" y="575412"/>
          <a:ext cx="3813809" cy="119181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256" tIns="68580" rIns="68580" bIns="68580" numCol="1" spcCol="1270" anchor="ctr" anchorCtr="0">
          <a:noAutofit/>
        </a:bodyPr>
        <a:lstStyle/>
        <a:p>
          <a:pPr lvl="0" algn="l" defTabSz="800100">
            <a:lnSpc>
              <a:spcPct val="90000"/>
            </a:lnSpc>
            <a:spcBef>
              <a:spcPct val="0"/>
            </a:spcBef>
            <a:spcAft>
              <a:spcPct val="35000"/>
            </a:spcAft>
          </a:pPr>
          <a:r>
            <a:rPr lang="it-IT" sz="1800" kern="1200" dirty="0"/>
            <a:t>CRESCERE NELL’AUTONOMIA RISPETTO AL NUCLEO FAMILIARE</a:t>
          </a:r>
        </a:p>
      </dsp:txBody>
      <dsp:txXfrm>
        <a:off x="4312618" y="575412"/>
        <a:ext cx="3813809" cy="1191815"/>
      </dsp:txXfrm>
    </dsp:sp>
    <dsp:sp modelId="{ED959D7C-F4D2-4E08-93D1-BBA8DBAD2586}">
      <dsp:nvSpPr>
        <dsp:cNvPr id="0" name=""/>
        <dsp:cNvSpPr/>
      </dsp:nvSpPr>
      <dsp:spPr>
        <a:xfrm>
          <a:off x="4153710" y="403260"/>
          <a:ext cx="834270" cy="1251406"/>
        </a:xfrm>
        <a:prstGeom prst="rect">
          <a:avLst/>
        </a:prstGeom>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92BF1-8F80-40BA-A205-3E5C2B623344}">
      <dsp:nvSpPr>
        <dsp:cNvPr id="0" name=""/>
        <dsp:cNvSpPr/>
      </dsp:nvSpPr>
      <dsp:spPr>
        <a:xfrm>
          <a:off x="2236549" y="2082798"/>
          <a:ext cx="3813809" cy="119181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256" tIns="68580" rIns="68580" bIns="68580" numCol="1" spcCol="1270" anchor="ctr" anchorCtr="0">
          <a:noAutofit/>
        </a:bodyPr>
        <a:lstStyle/>
        <a:p>
          <a:pPr lvl="0" algn="l" defTabSz="800100">
            <a:lnSpc>
              <a:spcPct val="90000"/>
            </a:lnSpc>
            <a:spcBef>
              <a:spcPct val="0"/>
            </a:spcBef>
            <a:spcAft>
              <a:spcPct val="35000"/>
            </a:spcAft>
          </a:pPr>
          <a:r>
            <a:rPr lang="it-IT" sz="1800" kern="1200" dirty="0"/>
            <a:t>RICONOSCERSI IN UN NUOVO RUOLO SOCIALE E DEFINIRE PROGETTI SUL PROPRIO FUTURO</a:t>
          </a:r>
        </a:p>
      </dsp:txBody>
      <dsp:txXfrm>
        <a:off x="2236549" y="2082798"/>
        <a:ext cx="3813809" cy="1191815"/>
      </dsp:txXfrm>
    </dsp:sp>
    <dsp:sp modelId="{3820F503-9A5B-46E4-96E3-814564ABD3A6}">
      <dsp:nvSpPr>
        <dsp:cNvPr id="0" name=""/>
        <dsp:cNvSpPr/>
      </dsp:nvSpPr>
      <dsp:spPr>
        <a:xfrm>
          <a:off x="2077640" y="1910647"/>
          <a:ext cx="834270" cy="125140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8F142-0359-4F61-8518-FC5560A3A0C5}">
      <dsp:nvSpPr>
        <dsp:cNvPr id="0" name=""/>
        <dsp:cNvSpPr/>
      </dsp:nvSpPr>
      <dsp:spPr>
        <a:xfrm>
          <a:off x="8605" y="1403998"/>
          <a:ext cx="2572233" cy="15433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a:t>Questo passaggio può subire degli arresti</a:t>
          </a:r>
        </a:p>
      </dsp:txBody>
      <dsp:txXfrm>
        <a:off x="53808" y="1449201"/>
        <a:ext cx="2481827" cy="1452934"/>
      </dsp:txXfrm>
    </dsp:sp>
    <dsp:sp modelId="{510237DF-960E-4FA0-8E54-E36F91EFA2B2}">
      <dsp:nvSpPr>
        <dsp:cNvPr id="0" name=""/>
        <dsp:cNvSpPr/>
      </dsp:nvSpPr>
      <dsp:spPr>
        <a:xfrm>
          <a:off x="2838063" y="1856712"/>
          <a:ext cx="545313" cy="6379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2838063" y="1984295"/>
        <a:ext cx="381719" cy="382747"/>
      </dsp:txXfrm>
    </dsp:sp>
    <dsp:sp modelId="{7411219B-2EAB-4254-B2DB-943B564536BD}">
      <dsp:nvSpPr>
        <dsp:cNvPr id="0" name=""/>
        <dsp:cNvSpPr/>
      </dsp:nvSpPr>
      <dsp:spPr>
        <a:xfrm>
          <a:off x="3609733" y="1403998"/>
          <a:ext cx="2572233" cy="15433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u="sng" kern="1200" dirty="0"/>
            <a:t>Corpo che cambia vissuto come un nemico</a:t>
          </a:r>
          <a:r>
            <a:rPr lang="it-IT" sz="1800" kern="1200" dirty="0"/>
            <a:t>, uscito dal proprio controllo, che «tradisce»</a:t>
          </a:r>
        </a:p>
      </dsp:txBody>
      <dsp:txXfrm>
        <a:off x="3654936" y="1449201"/>
        <a:ext cx="2481827" cy="1452934"/>
      </dsp:txXfrm>
    </dsp:sp>
    <dsp:sp modelId="{5600A99F-2647-4BBD-86C7-61FA325F2ACD}">
      <dsp:nvSpPr>
        <dsp:cNvPr id="0" name=""/>
        <dsp:cNvSpPr/>
      </dsp:nvSpPr>
      <dsp:spPr>
        <a:xfrm>
          <a:off x="6439190" y="1856712"/>
          <a:ext cx="545313" cy="6379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6439190" y="1984295"/>
        <a:ext cx="381719" cy="382747"/>
      </dsp:txXfrm>
    </dsp:sp>
    <dsp:sp modelId="{01208F97-498A-4275-AF25-CD4126F1255B}">
      <dsp:nvSpPr>
        <dsp:cNvPr id="0" name=""/>
        <dsp:cNvSpPr/>
      </dsp:nvSpPr>
      <dsp:spPr>
        <a:xfrm>
          <a:off x="7210860" y="1403998"/>
          <a:ext cx="2572233" cy="15433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a:t>Fino a compromettere la capacità di effettuare un corretto esame di realtà portando a conseguenze cliniche anche gravi</a:t>
          </a:r>
        </a:p>
      </dsp:txBody>
      <dsp:txXfrm>
        <a:off x="7256063" y="1449201"/>
        <a:ext cx="2481827" cy="145293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11C946-68E5-40F5-8D49-3F29E53418B0}" type="datetime1">
              <a:rPr lang="it-IT" smtClean="0"/>
              <a:t>17/10/2018</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it-IT" smtClean="0"/>
              <a:t>‹N›</a:t>
            </a:fld>
            <a:endParaRPr lang="it-IT"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E245A99-FC5E-4007-B738-550EFEE3BA4B}" type="datetime1">
              <a:rPr lang="it-IT" noProof="0" smtClean="0"/>
              <a:t>17/10/2018</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it-IT" noProof="0" smtClean="0"/>
              <a:t>‹N›</a:t>
            </a:fld>
            <a:endParaRPr lang="it-IT"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810E1E9A-E921-4174-A0FC-51868D7AC568}" type="slidenum">
              <a:rPr lang="it-IT" smtClean="0"/>
              <a:t>1</a:t>
            </a:fld>
            <a:endParaRPr lang="it-IT" dirty="0"/>
          </a:p>
        </p:txBody>
      </p:sp>
    </p:spTree>
    <p:extLst>
      <p:ext uri="{BB962C8B-B14F-4D97-AF65-F5344CB8AC3E}">
        <p14:creationId xmlns:p14="http://schemas.microsoft.com/office/powerpoint/2010/main" val="226624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041400"/>
            <a:ext cx="9144000" cy="2387600"/>
          </a:xfrm>
        </p:spPr>
        <p:txBody>
          <a:bodyPr rtlCol="0" anchor="b"/>
          <a:lstStyle>
            <a:lvl1pPr algn="ctr">
              <a:defRPr sz="6000"/>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
        <p:nvSpPr>
          <p:cNvPr id="4" name="Segnaposto data 3"/>
          <p:cNvSpPr>
            <a:spLocks noGrp="1"/>
          </p:cNvSpPr>
          <p:nvPr>
            <p:ph type="dt" sz="half" idx="10"/>
          </p:nvPr>
        </p:nvSpPr>
        <p:spPr/>
        <p:txBody>
          <a:bodyPr rtlCol="0"/>
          <a:lstStyle/>
          <a:p>
            <a:pPr rtl="0"/>
            <a:fld id="{1160B9A6-3B94-4288-BF72-F36CC6FAC5B4}" type="datetime1">
              <a:rPr lang="it-IT" noProof="0" smtClean="0"/>
              <a:t>17/10/2018</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6" name="Segnaposto numero diapositiva 5"/>
          <p:cNvSpPr>
            <a:spLocks noGrp="1"/>
          </p:cNvSpPr>
          <p:nvPr>
            <p:ph type="sldNum" sz="quarter" idx="12"/>
          </p:nvPr>
        </p:nvSpPr>
        <p:spPr/>
        <p:txBody>
          <a:bodyPr rtlCol="0"/>
          <a:lstStyle/>
          <a:p>
            <a:pPr rtl="0"/>
            <a:fld id="{71B7BAC7-FE87-40F6-AA24-4F4685D1B022}" type="slidenum">
              <a:rPr lang="it-IT" noProof="0" smtClean="0"/>
              <a:t>‹N›</a:t>
            </a:fld>
            <a:endParaRPr lang="it-IT"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562100" y="1825625"/>
            <a:ext cx="9791700" cy="4351338"/>
          </a:xfrm>
        </p:spPr>
        <p:txBody>
          <a:bodyPr vert="eaVert"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data 3"/>
          <p:cNvSpPr>
            <a:spLocks noGrp="1"/>
          </p:cNvSpPr>
          <p:nvPr>
            <p:ph type="dt" sz="half" idx="10"/>
          </p:nvPr>
        </p:nvSpPr>
        <p:spPr/>
        <p:txBody>
          <a:bodyPr rtlCol="0"/>
          <a:lstStyle/>
          <a:p>
            <a:pPr rtl="0"/>
            <a:fld id="{FD79C362-7379-429E-9FB1-59F8666B777E}" type="datetime1">
              <a:rPr lang="it-IT" noProof="0" smtClean="0"/>
              <a:t>17/10/2018</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6" name="Segnaposto numero diapositiva 5"/>
          <p:cNvSpPr>
            <a:spLocks noGrp="1"/>
          </p:cNvSpPr>
          <p:nvPr>
            <p:ph type="sldNum" sz="quarter" idx="12"/>
          </p:nvPr>
        </p:nvSpPr>
        <p:spPr/>
        <p:txBody>
          <a:bodyPr rtlCol="0"/>
          <a:lstStyle/>
          <a:p>
            <a:pPr rtl="0"/>
            <a:fld id="{71B7BAC7-FE87-40F6-AA24-4F4685D1B022}" type="slidenum">
              <a:rPr lang="it-IT" noProof="0" smtClean="0"/>
              <a:t>‹N›</a:t>
            </a:fld>
            <a:endParaRPr lang="it-IT"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562100" y="365125"/>
            <a:ext cx="7010400" cy="5811838"/>
          </a:xfrm>
        </p:spPr>
        <p:txBody>
          <a:bodyPr vert="eaVert"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data 3"/>
          <p:cNvSpPr>
            <a:spLocks noGrp="1"/>
          </p:cNvSpPr>
          <p:nvPr>
            <p:ph type="dt" sz="half" idx="10"/>
          </p:nvPr>
        </p:nvSpPr>
        <p:spPr/>
        <p:txBody>
          <a:bodyPr rtlCol="0"/>
          <a:lstStyle/>
          <a:p>
            <a:pPr rtl="0"/>
            <a:fld id="{14F0E420-1537-43B2-B47B-3B50C664A80D}" type="datetime1">
              <a:rPr lang="it-IT" noProof="0" smtClean="0"/>
              <a:t>17/10/2018</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6" name="Segnaposto numero diapositiva 5"/>
          <p:cNvSpPr>
            <a:spLocks noGrp="1"/>
          </p:cNvSpPr>
          <p:nvPr>
            <p:ph type="sldNum" sz="quarter" idx="12"/>
          </p:nvPr>
        </p:nvSpPr>
        <p:spPr/>
        <p:txBody>
          <a:bodyPr rtlCol="0"/>
          <a:lstStyle/>
          <a:p>
            <a:pPr rtl="0"/>
            <a:fld id="{71B7BAC7-FE87-40F6-AA24-4F4685D1B022}" type="slidenum">
              <a:rPr lang="it-IT" noProof="0" smtClean="0"/>
              <a:t>‹N›</a:t>
            </a:fld>
            <a:endParaRPr lang="it-IT"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magine con didascalia">
    <p:spTree>
      <p:nvGrpSpPr>
        <p:cNvPr id="1" name=""/>
        <p:cNvGrpSpPr/>
        <p:nvPr/>
      </p:nvGrpSpPr>
      <p:grpSpPr>
        <a:xfrm>
          <a:off x="0" y="0"/>
          <a:ext cx="0" cy="0"/>
          <a:chOff x="0" y="0"/>
          <a:chExt cx="0" cy="0"/>
        </a:xfrm>
      </p:grpSpPr>
      <p:sp>
        <p:nvSpPr>
          <p:cNvPr id="9" name="Titolo 1"/>
          <p:cNvSpPr>
            <a:spLocks noGrp="1"/>
          </p:cNvSpPr>
          <p:nvPr>
            <p:ph type="title"/>
          </p:nvPr>
        </p:nvSpPr>
        <p:spPr>
          <a:xfrm>
            <a:off x="1562100" y="457200"/>
            <a:ext cx="3932237" cy="1600200"/>
          </a:xfrm>
        </p:spPr>
        <p:txBody>
          <a:bodyPr rtlCol="0" anchor="b"/>
          <a:lstStyle>
            <a:lvl1pPr>
              <a:defRPr sz="3200"/>
            </a:lvl1pPr>
          </a:lstStyle>
          <a:p>
            <a:pPr rtl="0"/>
            <a:r>
              <a:rPr lang="it-IT" noProof="0"/>
              <a:t>Fare clic per modificare lo stile del titolo dello schema</a:t>
            </a:r>
            <a:endParaRPr lang="it-IT" noProof="0"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8" name="Segnaposto testo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D6D05DCA-148D-45C7-8B8F-7F2BB4359430}" type="datetime1">
              <a:rPr lang="it-IT" noProof="0" smtClean="0"/>
              <a:t>17/10/2018</a:t>
            </a:fld>
            <a:endParaRPr lang="it-IT" noProof="0" dirty="0"/>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7" name="Segnaposto numero diapositiva 6"/>
          <p:cNvSpPr>
            <a:spLocks noGrp="1"/>
          </p:cNvSpPr>
          <p:nvPr>
            <p:ph type="sldNum" sz="quarter" idx="12"/>
          </p:nvPr>
        </p:nvSpPr>
        <p:spPr/>
        <p:txBody>
          <a:bodyPr rtlCol="0"/>
          <a:lstStyle/>
          <a:p>
            <a:pPr rtl="0"/>
            <a:fld id="{71B7BAC7-FE87-40F6-AA24-4F4685D1B022}" type="slidenum">
              <a:rPr lang="it-IT" noProof="0" smtClean="0"/>
              <a:t>‹N›</a:t>
            </a:fld>
            <a:endParaRPr lang="it-IT"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data 3"/>
          <p:cNvSpPr>
            <a:spLocks noGrp="1"/>
          </p:cNvSpPr>
          <p:nvPr>
            <p:ph type="dt" sz="half" idx="10"/>
          </p:nvPr>
        </p:nvSpPr>
        <p:spPr/>
        <p:txBody>
          <a:bodyPr rtlCol="0"/>
          <a:lstStyle/>
          <a:p>
            <a:pPr rtl="0"/>
            <a:fld id="{62E63367-A647-4914-AD98-A8176E707E6A}" type="datetime1">
              <a:rPr lang="it-IT" noProof="0" smtClean="0"/>
              <a:t>17/10/2018</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6" name="Segnaposto numero diapositiva 5"/>
          <p:cNvSpPr>
            <a:spLocks noGrp="1"/>
          </p:cNvSpPr>
          <p:nvPr>
            <p:ph type="sldNum" sz="quarter" idx="12"/>
          </p:nvPr>
        </p:nvSpPr>
        <p:spPr/>
        <p:txBody>
          <a:bodyPr rtlCol="0"/>
          <a:lstStyle/>
          <a:p>
            <a:pPr rtl="0"/>
            <a:fld id="{71B7BAC7-FE87-40F6-AA24-4F4685D1B022}" type="slidenum">
              <a:rPr lang="it-IT" noProof="0" smtClean="0"/>
              <a:t>‹N›</a:t>
            </a:fld>
            <a:endParaRPr lang="it-IT"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241658" y="1709738"/>
            <a:ext cx="10105791" cy="2862262"/>
          </a:xfrm>
        </p:spPr>
        <p:txBody>
          <a:bodyPr rtlCol="0" anchor="b"/>
          <a:lstStyle>
            <a:lvl1pPr>
              <a:defRPr sz="6000"/>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it-IT" noProof="0"/>
              <a:t>Modifica gli stili del testo dello schema</a:t>
            </a:r>
          </a:p>
        </p:txBody>
      </p:sp>
      <p:sp>
        <p:nvSpPr>
          <p:cNvPr id="4" name="Segnaposto data 3"/>
          <p:cNvSpPr>
            <a:spLocks noGrp="1"/>
          </p:cNvSpPr>
          <p:nvPr>
            <p:ph type="dt" sz="half" idx="10"/>
          </p:nvPr>
        </p:nvSpPr>
        <p:spPr/>
        <p:txBody>
          <a:bodyPr rtlCol="0"/>
          <a:lstStyle/>
          <a:p>
            <a:pPr rtl="0"/>
            <a:fld id="{5A98700A-C340-463A-804E-CCB580E60430}" type="datetime1">
              <a:rPr lang="it-IT" noProof="0" smtClean="0"/>
              <a:t>17/10/2018</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a:t>Aggiungere un piè di pagina</a:t>
            </a:r>
          </a:p>
        </p:txBody>
      </p:sp>
      <p:sp>
        <p:nvSpPr>
          <p:cNvPr id="6" name="Segnaposto numero diapositiva 5"/>
          <p:cNvSpPr>
            <a:spLocks noGrp="1"/>
          </p:cNvSpPr>
          <p:nvPr>
            <p:ph type="sldNum" sz="quarter" idx="12"/>
          </p:nvPr>
        </p:nvSpPr>
        <p:spPr/>
        <p:txBody>
          <a:bodyPr rtlCol="0"/>
          <a:lstStyle/>
          <a:p>
            <a:pPr rtl="0"/>
            <a:fld id="{71B7BAC7-FE87-40F6-AA24-4F4685D1B022}" type="slidenum">
              <a:rPr lang="it-IT" noProof="0" smtClean="0"/>
              <a:t>‹N›</a:t>
            </a:fld>
            <a:endParaRPr lang="it-IT"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data 4"/>
          <p:cNvSpPr>
            <a:spLocks noGrp="1"/>
          </p:cNvSpPr>
          <p:nvPr>
            <p:ph type="dt" sz="half" idx="10"/>
          </p:nvPr>
        </p:nvSpPr>
        <p:spPr/>
        <p:txBody>
          <a:bodyPr rtlCol="0"/>
          <a:lstStyle/>
          <a:p>
            <a:pPr rtl="0"/>
            <a:fld id="{A80E3021-B6B1-4D9A-9B67-4B9D22CBF537}" type="datetime1">
              <a:rPr lang="it-IT" noProof="0" smtClean="0"/>
              <a:t>17/10/2018</a:t>
            </a:fld>
            <a:endParaRPr lang="it-IT" noProof="0" dirty="0"/>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7" name="Segnaposto numero diapositiva 6"/>
          <p:cNvSpPr>
            <a:spLocks noGrp="1"/>
          </p:cNvSpPr>
          <p:nvPr>
            <p:ph type="sldNum" sz="quarter" idx="12"/>
          </p:nvPr>
        </p:nvSpPr>
        <p:spPr/>
        <p:txBody>
          <a:bodyPr rtlCol="0"/>
          <a:lstStyle/>
          <a:p>
            <a:pPr rtl="0"/>
            <a:fld id="{71B7BAC7-FE87-40F6-AA24-4F4685D1B022}" type="slidenum">
              <a:rPr lang="it-IT" noProof="0" smtClean="0"/>
              <a:t>‹N›</a:t>
            </a:fld>
            <a:endParaRPr lang="it-IT"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2324100" y="274638"/>
            <a:ext cx="9023350" cy="1143000"/>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562100" y="1489075"/>
            <a:ext cx="4754880" cy="641350"/>
          </a:xfrm>
          <a:noFill/>
          <a:ln>
            <a:noFill/>
          </a:ln>
        </p:spPr>
        <p:txBody>
          <a:bodyPr rtlCol="0" anchor="b"/>
          <a:lstStyle>
            <a:lvl1pPr marL="0" indent="0">
              <a:lnSpc>
                <a:spcPct val="80000"/>
              </a:lnSpc>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4" name="Segnaposto contenuto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98920" y="1489075"/>
            <a:ext cx="4754880" cy="641350"/>
          </a:xfrm>
          <a:noFill/>
          <a:ln>
            <a:noFill/>
          </a:ln>
        </p:spPr>
        <p:txBody>
          <a:bodyPr rtlCol="0" anchor="b"/>
          <a:lstStyle>
            <a:lvl1pPr marL="0" indent="0">
              <a:lnSpc>
                <a:spcPct val="80000"/>
              </a:lnSpc>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6" name="Segnaposto contenuto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p:cNvSpPr>
            <a:spLocks noGrp="1"/>
          </p:cNvSpPr>
          <p:nvPr>
            <p:ph type="dt" sz="half" idx="10"/>
          </p:nvPr>
        </p:nvSpPr>
        <p:spPr/>
        <p:txBody>
          <a:bodyPr rtlCol="0"/>
          <a:lstStyle/>
          <a:p>
            <a:pPr rtl="0"/>
            <a:fld id="{6549D619-9111-4DEE-8EA7-0D1885DE88AB}" type="datetime1">
              <a:rPr lang="it-IT" noProof="0" smtClean="0"/>
              <a:t>17/10/2018</a:t>
            </a:fld>
            <a:endParaRPr lang="it-IT" noProof="0" dirty="0"/>
          </a:p>
        </p:txBody>
      </p:sp>
      <p:sp>
        <p:nvSpPr>
          <p:cNvPr id="8" name="Segnaposto piè di pagina 7"/>
          <p:cNvSpPr>
            <a:spLocks noGrp="1"/>
          </p:cNvSpPr>
          <p:nvPr>
            <p:ph type="ftr" sz="quarter" idx="11"/>
          </p:nvPr>
        </p:nvSpPr>
        <p:spPr/>
        <p:txBody>
          <a:bodyPr rtlCol="0"/>
          <a:lstStyle/>
          <a:p>
            <a:pPr rtl="0"/>
            <a:r>
              <a:rPr lang="it-IT" noProof="0" dirty="0"/>
              <a:t>Aggiungere un piè di pagina</a:t>
            </a:r>
          </a:p>
        </p:txBody>
      </p:sp>
      <p:sp>
        <p:nvSpPr>
          <p:cNvPr id="9" name="Segnaposto numero diapositiva 8"/>
          <p:cNvSpPr>
            <a:spLocks noGrp="1"/>
          </p:cNvSpPr>
          <p:nvPr>
            <p:ph type="sldNum" sz="quarter" idx="12"/>
          </p:nvPr>
        </p:nvSpPr>
        <p:spPr/>
        <p:txBody>
          <a:bodyPr rtlCol="0"/>
          <a:lstStyle/>
          <a:p>
            <a:pPr rtl="0"/>
            <a:fld id="{71B7BAC7-FE87-40F6-AA24-4F4685D1B022}" type="slidenum">
              <a:rPr lang="it-IT" noProof="0" smtClean="0"/>
              <a:t>‹N›</a:t>
            </a:fld>
            <a:endParaRPr lang="it-IT"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data 2"/>
          <p:cNvSpPr>
            <a:spLocks noGrp="1"/>
          </p:cNvSpPr>
          <p:nvPr>
            <p:ph type="dt" sz="half" idx="10"/>
          </p:nvPr>
        </p:nvSpPr>
        <p:spPr/>
        <p:txBody>
          <a:bodyPr rtlCol="0"/>
          <a:lstStyle/>
          <a:p>
            <a:pPr rtl="0"/>
            <a:fld id="{71FAE72D-6968-401E-A6F0-246353DCAB14}" type="datetime1">
              <a:rPr lang="it-IT" noProof="0" smtClean="0"/>
              <a:t>17/10/2018</a:t>
            </a:fld>
            <a:endParaRPr lang="it-IT" noProof="0" dirty="0"/>
          </a:p>
        </p:txBody>
      </p:sp>
      <p:sp>
        <p:nvSpPr>
          <p:cNvPr id="4" name="Segnaposto piè di pagina 3"/>
          <p:cNvSpPr>
            <a:spLocks noGrp="1"/>
          </p:cNvSpPr>
          <p:nvPr>
            <p:ph type="ftr" sz="quarter" idx="11"/>
          </p:nvPr>
        </p:nvSpPr>
        <p:spPr/>
        <p:txBody>
          <a:bodyPr rtlCol="0"/>
          <a:lstStyle/>
          <a:p>
            <a:pPr rtl="0"/>
            <a:r>
              <a:rPr lang="it-IT" noProof="0" dirty="0"/>
              <a:t>Aggiungere un piè di pagina</a:t>
            </a:r>
          </a:p>
        </p:txBody>
      </p:sp>
      <p:sp>
        <p:nvSpPr>
          <p:cNvPr id="5" name="Segnaposto numero diapositiva 4"/>
          <p:cNvSpPr>
            <a:spLocks noGrp="1"/>
          </p:cNvSpPr>
          <p:nvPr>
            <p:ph type="sldNum" sz="quarter" idx="12"/>
          </p:nvPr>
        </p:nvSpPr>
        <p:spPr/>
        <p:txBody>
          <a:bodyPr rtlCol="0"/>
          <a:lstStyle/>
          <a:p>
            <a:pPr rtl="0"/>
            <a:fld id="{71B7BAC7-FE87-40F6-AA24-4F4685D1B022}" type="slidenum">
              <a:rPr lang="it-IT" noProof="0" smtClean="0"/>
              <a:t>‹N›</a:t>
            </a:fld>
            <a:endParaRPr lang="it-IT"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lvl1pPr algn="l">
              <a:defRPr/>
            </a:lvl1pPr>
          </a:lstStyle>
          <a:p>
            <a:fld id="{9186AA61-3CDA-4EEF-B3EC-209F2B40A4EB}" type="datetime1">
              <a:rPr lang="it-IT" smtClean="0"/>
              <a:pPr/>
              <a:t>17/10/2018</a:t>
            </a:fld>
            <a:endParaRPr lang="it-IT" dirty="0"/>
          </a:p>
        </p:txBody>
      </p:sp>
      <p:sp>
        <p:nvSpPr>
          <p:cNvPr id="3" name="Segnaposto piè di pagina 2"/>
          <p:cNvSpPr>
            <a:spLocks noGrp="1"/>
          </p:cNvSpPr>
          <p:nvPr>
            <p:ph type="ftr" sz="quarter" idx="11"/>
          </p:nvPr>
        </p:nvSpPr>
        <p:spPr/>
        <p:txBody>
          <a:bodyPr rtlCol="0"/>
          <a:lstStyle/>
          <a:p>
            <a:pPr rtl="0"/>
            <a:r>
              <a:rPr lang="it-IT" noProof="0" dirty="0"/>
              <a:t>Aggiungere un piè di pagina</a:t>
            </a:r>
          </a:p>
        </p:txBody>
      </p:sp>
      <p:sp>
        <p:nvSpPr>
          <p:cNvPr id="4" name="Segnaposto numero diapositiva 3"/>
          <p:cNvSpPr>
            <a:spLocks noGrp="1"/>
          </p:cNvSpPr>
          <p:nvPr>
            <p:ph type="sldNum" sz="quarter" idx="12"/>
          </p:nvPr>
        </p:nvSpPr>
        <p:spPr/>
        <p:txBody>
          <a:bodyPr rtlCol="0"/>
          <a:lstStyle/>
          <a:p>
            <a:pPr rtl="0"/>
            <a:fld id="{71B7BAC7-FE87-40F6-AA24-4F4685D1B022}" type="slidenum">
              <a:rPr lang="it-IT" noProof="0" smtClean="0"/>
              <a:t>‹N›</a:t>
            </a:fld>
            <a:endParaRPr lang="it-IT"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62100" y="457200"/>
            <a:ext cx="3932237" cy="1600200"/>
          </a:xfrm>
        </p:spPr>
        <p:txBody>
          <a:bodyPr rtlCol="0" anchor="b"/>
          <a:lstStyle>
            <a:lvl1pPr>
              <a:defRPr sz="3200"/>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615BF074-FE03-4276-A561-8E5966C0A01A}" type="datetime1">
              <a:rPr lang="it-IT" noProof="0" smtClean="0"/>
              <a:t>17/10/2018</a:t>
            </a:fld>
            <a:endParaRPr lang="it-IT" noProof="0" dirty="0"/>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7" name="Segnaposto numero diapositiva 6"/>
          <p:cNvSpPr>
            <a:spLocks noGrp="1"/>
          </p:cNvSpPr>
          <p:nvPr>
            <p:ph type="sldNum" sz="quarter" idx="12"/>
          </p:nvPr>
        </p:nvSpPr>
        <p:spPr/>
        <p:txBody>
          <a:bodyPr rtlCol="0"/>
          <a:lstStyle/>
          <a:p>
            <a:pPr rtl="0"/>
            <a:fld id="{71B7BAC7-FE87-40F6-AA24-4F4685D1B022}" type="slidenum">
              <a:rPr lang="it-IT" noProof="0" smtClean="0"/>
              <a:t>‹N›</a:t>
            </a:fld>
            <a:endParaRPr lang="it-IT"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9" name="Titolo 1"/>
          <p:cNvSpPr>
            <a:spLocks noGrp="1"/>
          </p:cNvSpPr>
          <p:nvPr>
            <p:ph type="title"/>
          </p:nvPr>
        </p:nvSpPr>
        <p:spPr>
          <a:xfrm>
            <a:off x="1562100" y="457200"/>
            <a:ext cx="3932237" cy="1600200"/>
          </a:xfrm>
        </p:spPr>
        <p:txBody>
          <a:bodyPr rtlCol="0" anchor="b"/>
          <a:lstStyle>
            <a:lvl1pPr>
              <a:defRPr sz="3200"/>
            </a:lvl1pPr>
          </a:lstStyle>
          <a:p>
            <a:pPr rtl="0"/>
            <a:r>
              <a:rPr lang="it-IT" noProof="0"/>
              <a:t>Fare clic per modificare lo stile del titolo dello schema</a:t>
            </a:r>
            <a:endParaRPr lang="it-IT" noProof="0"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8" name="Segnaposto testo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0A758126-535E-45DD-90A7-B1247317380D}" type="datetime1">
              <a:rPr lang="it-IT" noProof="0" smtClean="0"/>
              <a:t>17/10/2018</a:t>
            </a:fld>
            <a:endParaRPr lang="it-IT" noProof="0" dirty="0"/>
          </a:p>
        </p:txBody>
      </p:sp>
      <p:sp>
        <p:nvSpPr>
          <p:cNvPr id="6" name="Segnaposto piè di pagina 5"/>
          <p:cNvSpPr>
            <a:spLocks noGrp="1"/>
          </p:cNvSpPr>
          <p:nvPr>
            <p:ph type="ftr" sz="quarter" idx="11"/>
          </p:nvPr>
        </p:nvSpPr>
        <p:spPr/>
        <p:txBody>
          <a:bodyPr rtlCol="0"/>
          <a:lstStyle/>
          <a:p>
            <a:pPr rtl="0"/>
            <a:r>
              <a:rPr lang="it-IT" noProof="0" dirty="0"/>
              <a:t>Aggiungere un piè di pagina</a:t>
            </a:r>
          </a:p>
        </p:txBody>
      </p:sp>
      <p:sp>
        <p:nvSpPr>
          <p:cNvPr id="7" name="Segnaposto numero diapositiva 6"/>
          <p:cNvSpPr>
            <a:spLocks noGrp="1"/>
          </p:cNvSpPr>
          <p:nvPr>
            <p:ph type="sldNum" sz="quarter" idx="12"/>
          </p:nvPr>
        </p:nvSpPr>
        <p:spPr/>
        <p:txBody>
          <a:bodyPr rtlCol="0"/>
          <a:lstStyle/>
          <a:p>
            <a:pPr rtl="0"/>
            <a:fld id="{71B7BAC7-FE87-40F6-AA24-4F4685D1B022}" type="slidenum">
              <a:rPr lang="it-IT" noProof="0" smtClean="0"/>
              <a:t>‹N›</a:t>
            </a:fld>
            <a:endParaRPr lang="it-IT"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78080FDE-ADB3-495C-B108-C30395D627D8}" type="datetime1">
              <a:rPr lang="it-IT" noProof="0" smtClean="0"/>
              <a:t>17/10/2018</a:t>
            </a:fld>
            <a:endParaRPr lang="it-IT" noProof="0" dirty="0"/>
          </a:p>
        </p:txBody>
      </p:sp>
      <p:sp>
        <p:nvSpPr>
          <p:cNvPr id="5" name="Segnaposto piè di pagina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it-IT" noProof="0" dirty="0"/>
              <a:t>Aggiungere un piè di pagina</a:t>
            </a:r>
          </a:p>
        </p:txBody>
      </p:sp>
      <p:sp>
        <p:nvSpPr>
          <p:cNvPr id="6" name="Segnaposto numero diapositiva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it-IT" noProof="0" smtClean="0"/>
              <a:pPr/>
              <a:t>‹N›</a:t>
            </a:fld>
            <a:endParaRPr lang="it-IT"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https://oodarklinkoo.deviantart.com/art/Manga-body-studies-194626443"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ospaziobianco.it/morbo-nichilismo-bambina-filosofica-intervista-vanna-vinci/"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rientacionandujar.es/2017/03/18/7-maneras-las-fomentar-la-autonomia-los-hijos/"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gabrielelaporta.wordpress.com/2012/10/02/questa-sera-due-immagini-per-riflettere"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youtube.com/watch?v=wBmtWnUuxEQ" TargetMode="External"/><Relationship Id="rId1" Type="http://schemas.openxmlformats.org/officeDocument/2006/relationships/slideLayout" Target="../slideLayouts/slideLayout2.xml"/><Relationship Id="rId4" Type="http://schemas.openxmlformats.org/officeDocument/2006/relationships/hyperlink" Target="https://gmzavattaro.blogspot.com/2013/11/derelizione.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oKygqgz6pI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prevenzionesuicidio.i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cosocialojocritico.wordpress.com/2015/07/31/emile-durkheim-sociologo-fran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fiuxy.com/cultura-arte-y-filosofia/2999316-10-sabias-frases-de-sigmund-freud.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arl_Jun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lstStyle/>
          <a:p>
            <a:pPr rtl="0"/>
            <a:r>
              <a:rPr lang="it-IT" dirty="0"/>
              <a:t>Il suicidio in adolescenza</a:t>
            </a:r>
          </a:p>
        </p:txBody>
      </p:sp>
      <p:sp>
        <p:nvSpPr>
          <p:cNvPr id="3" name="Sottotitolo 2"/>
          <p:cNvSpPr>
            <a:spLocks noGrp="1"/>
          </p:cNvSpPr>
          <p:nvPr>
            <p:ph type="subTitle" idx="1"/>
          </p:nvPr>
        </p:nvSpPr>
        <p:spPr/>
        <p:txBody>
          <a:bodyPr rtlCol="0"/>
          <a:lstStyle/>
          <a:p>
            <a:pPr rtl="0"/>
            <a:r>
              <a:rPr lang="it-IT" i="1" dirty="0"/>
              <a:t>«Io non volevo morire, volevo solo uccidermi»</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209A8E7-D963-4F83-ABCD-C511D68DC3CE}"/>
              </a:ext>
            </a:extLst>
          </p:cNvPr>
          <p:cNvSpPr>
            <a:spLocks noGrp="1"/>
          </p:cNvSpPr>
          <p:nvPr>
            <p:ph type="title"/>
          </p:nvPr>
        </p:nvSpPr>
        <p:spPr/>
        <p:txBody>
          <a:bodyPr/>
          <a:lstStyle/>
          <a:p>
            <a:r>
              <a:rPr lang="it-IT" dirty="0"/>
              <a:t>Le teorie evolutive</a:t>
            </a:r>
          </a:p>
        </p:txBody>
      </p:sp>
      <p:sp>
        <p:nvSpPr>
          <p:cNvPr id="3" name="Segnaposto contenuto 2">
            <a:extLst>
              <a:ext uri="{FF2B5EF4-FFF2-40B4-BE49-F238E27FC236}">
                <a16:creationId xmlns:a16="http://schemas.microsoft.com/office/drawing/2014/main" xmlns="" id="{CF93FA09-93E3-44A8-8C01-434952371733}"/>
              </a:ext>
            </a:extLst>
          </p:cNvPr>
          <p:cNvSpPr>
            <a:spLocks noGrp="1"/>
          </p:cNvSpPr>
          <p:nvPr>
            <p:ph idx="1"/>
          </p:nvPr>
        </p:nvSpPr>
        <p:spPr>
          <a:xfrm>
            <a:off x="1562100" y="1825625"/>
            <a:ext cx="7833691" cy="4351338"/>
          </a:xfrm>
        </p:spPr>
        <p:txBody>
          <a:bodyPr>
            <a:normAutofit lnSpcReduction="10000"/>
          </a:bodyPr>
          <a:lstStyle/>
          <a:p>
            <a:pPr marL="0" indent="0">
              <a:lnSpc>
                <a:spcPct val="100000"/>
              </a:lnSpc>
              <a:buNone/>
            </a:pPr>
            <a:r>
              <a:rPr lang="it-IT" dirty="0"/>
              <a:t>La </a:t>
            </a:r>
            <a:r>
              <a:rPr lang="it-IT" i="1" u="sng" dirty="0"/>
              <a:t>teoria evolutiva </a:t>
            </a:r>
            <a:r>
              <a:rPr lang="it-IT" dirty="0"/>
              <a:t>focalizza l'attenzione direttamente sul suicidio adolescenziale: per </a:t>
            </a:r>
            <a:r>
              <a:rPr lang="it-IT" b="1" dirty="0" err="1"/>
              <a:t>Berman</a:t>
            </a:r>
            <a:r>
              <a:rPr lang="it-IT" dirty="0"/>
              <a:t> (1984), l'adolescente subisce l'evoluzione di due mondi, il bisogno di autonomia e di indipendenza in contrasto con la necessità e il desiderio di dipendere e essere parte integrante della famiglia.  Vi è qui l'interazione con il sistema familiare nel processo evolutivo dell'adolescente e ciò può portare a sentimenti di abbandono e rabbia, che possono generare conseguentemente </a:t>
            </a:r>
            <a:r>
              <a:rPr lang="it-IT" dirty="0" err="1"/>
              <a:t>acting</a:t>
            </a:r>
            <a:r>
              <a:rPr lang="it-IT" dirty="0"/>
              <a:t>-out autodistruttivi.</a:t>
            </a:r>
          </a:p>
        </p:txBody>
      </p:sp>
      <p:pic>
        <p:nvPicPr>
          <p:cNvPr id="4" name="Immagine 3">
            <a:extLst>
              <a:ext uri="{FF2B5EF4-FFF2-40B4-BE49-F238E27FC236}">
                <a16:creationId xmlns:a16="http://schemas.microsoft.com/office/drawing/2014/main" xmlns="" id="{5DAFAA73-4DDB-4C2F-A059-98EE438B3682}"/>
              </a:ext>
            </a:extLst>
          </p:cNvPr>
          <p:cNvPicPr>
            <a:picLocks noChangeAspect="1"/>
          </p:cNvPicPr>
          <p:nvPr/>
        </p:nvPicPr>
        <p:blipFill>
          <a:blip r:embed="rId2"/>
          <a:stretch>
            <a:fillRect/>
          </a:stretch>
        </p:blipFill>
        <p:spPr>
          <a:xfrm>
            <a:off x="9487968" y="2065078"/>
            <a:ext cx="2283863" cy="3116521"/>
          </a:xfrm>
          <a:prstGeom prst="rect">
            <a:avLst/>
          </a:prstGeom>
        </p:spPr>
      </p:pic>
    </p:spTree>
    <p:extLst>
      <p:ext uri="{BB962C8B-B14F-4D97-AF65-F5344CB8AC3E}">
        <p14:creationId xmlns:p14="http://schemas.microsoft.com/office/powerpoint/2010/main" val="397831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B671375-4455-415D-8979-4DE0B7830E3B}"/>
              </a:ext>
            </a:extLst>
          </p:cNvPr>
          <p:cNvSpPr>
            <a:spLocks noGrp="1"/>
          </p:cNvSpPr>
          <p:nvPr>
            <p:ph type="title"/>
          </p:nvPr>
        </p:nvSpPr>
        <p:spPr/>
        <p:txBody>
          <a:bodyPr/>
          <a:lstStyle/>
          <a:p>
            <a:r>
              <a:rPr lang="it-IT" dirty="0"/>
              <a:t>Le teorie evolutive</a:t>
            </a:r>
          </a:p>
        </p:txBody>
      </p:sp>
      <p:sp>
        <p:nvSpPr>
          <p:cNvPr id="3" name="Segnaposto contenuto 2">
            <a:extLst>
              <a:ext uri="{FF2B5EF4-FFF2-40B4-BE49-F238E27FC236}">
                <a16:creationId xmlns:a16="http://schemas.microsoft.com/office/drawing/2014/main" xmlns="" id="{86512795-ABD2-49C4-9F9E-076E81C920DE}"/>
              </a:ext>
            </a:extLst>
          </p:cNvPr>
          <p:cNvSpPr>
            <a:spLocks noGrp="1"/>
          </p:cNvSpPr>
          <p:nvPr>
            <p:ph idx="1"/>
          </p:nvPr>
        </p:nvSpPr>
        <p:spPr/>
        <p:txBody>
          <a:bodyPr/>
          <a:lstStyle/>
          <a:p>
            <a:pPr marL="0" indent="0">
              <a:lnSpc>
                <a:spcPct val="100000"/>
              </a:lnSpc>
              <a:buNone/>
            </a:pPr>
            <a:r>
              <a:rPr lang="it-IT" dirty="0"/>
              <a:t>Seguendo le tracce delle teorie evolutive, </a:t>
            </a:r>
            <a:r>
              <a:rPr lang="it-IT" b="1" dirty="0" err="1"/>
              <a:t>Emery</a:t>
            </a:r>
            <a:r>
              <a:rPr lang="it-IT" b="1" dirty="0"/>
              <a:t> </a:t>
            </a:r>
            <a:r>
              <a:rPr lang="it-IT" dirty="0"/>
              <a:t>(1983) descrivendo lo sviluppo della personalità del minore nelle sue varie fasi che esprimono di volta in volta comportamenti di protesta, di disperazione e di distacco, afferma che nello sforzo relativo alla formazione dell'identità può emergere una sintomatologia depressiva che può portare a sua volta a comportamenti suicidari.</a:t>
            </a:r>
          </a:p>
          <a:p>
            <a:pPr marL="0" indent="0">
              <a:buNone/>
            </a:pPr>
            <a:endParaRPr lang="it-IT" dirty="0"/>
          </a:p>
        </p:txBody>
      </p:sp>
    </p:spTree>
    <p:extLst>
      <p:ext uri="{BB962C8B-B14F-4D97-AF65-F5344CB8AC3E}">
        <p14:creationId xmlns:p14="http://schemas.microsoft.com/office/powerpoint/2010/main" val="272251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4647BDA-816F-439B-A92F-C1EC61739559}"/>
              </a:ext>
            </a:extLst>
          </p:cNvPr>
          <p:cNvSpPr>
            <a:spLocks noGrp="1"/>
          </p:cNvSpPr>
          <p:nvPr>
            <p:ph type="title"/>
          </p:nvPr>
        </p:nvSpPr>
        <p:spPr/>
        <p:txBody>
          <a:bodyPr/>
          <a:lstStyle/>
          <a:p>
            <a:r>
              <a:rPr lang="it-IT" dirty="0"/>
              <a:t>Le teorie dei sistemi familiari</a:t>
            </a:r>
          </a:p>
        </p:txBody>
      </p:sp>
      <p:sp>
        <p:nvSpPr>
          <p:cNvPr id="3" name="Segnaposto contenuto 2">
            <a:extLst>
              <a:ext uri="{FF2B5EF4-FFF2-40B4-BE49-F238E27FC236}">
                <a16:creationId xmlns:a16="http://schemas.microsoft.com/office/drawing/2014/main" xmlns="" id="{26E7F5AE-14F2-41B2-8A20-1DAE523E7394}"/>
              </a:ext>
            </a:extLst>
          </p:cNvPr>
          <p:cNvSpPr>
            <a:spLocks noGrp="1"/>
          </p:cNvSpPr>
          <p:nvPr>
            <p:ph idx="1"/>
          </p:nvPr>
        </p:nvSpPr>
        <p:spPr/>
        <p:txBody>
          <a:bodyPr/>
          <a:lstStyle/>
          <a:p>
            <a:pPr marL="0" indent="0">
              <a:lnSpc>
                <a:spcPct val="100000"/>
              </a:lnSpc>
              <a:buNone/>
            </a:pPr>
            <a:r>
              <a:rPr lang="it-IT" dirty="0"/>
              <a:t>Nelle </a:t>
            </a:r>
            <a:r>
              <a:rPr lang="it-IT" i="1" u="sng" dirty="0"/>
              <a:t>teorie dei sistemi familiari</a:t>
            </a:r>
            <a:r>
              <a:rPr lang="it-IT" dirty="0"/>
              <a:t>, interessante appare la valutazione dell'influenza potenziale della psicopatologia dei genitori e del peso dei loro desideri consci e inconsci di "eliminare" il figlio, la cui reazione potrebbe essere un </a:t>
            </a:r>
            <a:r>
              <a:rPr lang="it-IT" dirty="0" err="1"/>
              <a:t>acting</a:t>
            </a:r>
            <a:r>
              <a:rPr lang="it-IT" dirty="0"/>
              <a:t>-out suicidario.  </a:t>
            </a:r>
            <a:r>
              <a:rPr lang="it-IT" dirty="0" err="1"/>
              <a:t>Sabbath</a:t>
            </a:r>
            <a:r>
              <a:rPr lang="it-IT" dirty="0"/>
              <a:t> (1969), traendo spunto da questa teoria, ipotizza il "bambino sacrificale", spinto all'autodistruzione da un sistema familiare patogeno una volta raggiunta l'adolescenza.</a:t>
            </a:r>
          </a:p>
          <a:p>
            <a:pPr marL="0" indent="0">
              <a:buNone/>
            </a:pPr>
            <a:endParaRPr lang="it-IT" dirty="0"/>
          </a:p>
        </p:txBody>
      </p:sp>
    </p:spTree>
    <p:extLst>
      <p:ext uri="{BB962C8B-B14F-4D97-AF65-F5344CB8AC3E}">
        <p14:creationId xmlns:p14="http://schemas.microsoft.com/office/powerpoint/2010/main" val="109932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F6FE355-F244-464E-8C86-6722D7715619}"/>
              </a:ext>
            </a:extLst>
          </p:cNvPr>
          <p:cNvSpPr>
            <a:spLocks noGrp="1"/>
          </p:cNvSpPr>
          <p:nvPr>
            <p:ph type="title"/>
          </p:nvPr>
        </p:nvSpPr>
        <p:spPr>
          <a:xfrm>
            <a:off x="2416866" y="351873"/>
            <a:ext cx="9029700" cy="1325563"/>
          </a:xfrm>
        </p:spPr>
        <p:txBody>
          <a:bodyPr>
            <a:normAutofit fontScale="90000"/>
          </a:bodyPr>
          <a:lstStyle/>
          <a:p>
            <a:r>
              <a:rPr lang="it-IT" dirty="0"/>
              <a:t>Dalla teoria alla pratica e dalla pratica alla teoria</a:t>
            </a:r>
          </a:p>
        </p:txBody>
      </p:sp>
      <p:sp>
        <p:nvSpPr>
          <p:cNvPr id="3" name="Segnaposto contenuto 2">
            <a:extLst>
              <a:ext uri="{FF2B5EF4-FFF2-40B4-BE49-F238E27FC236}">
                <a16:creationId xmlns:a16="http://schemas.microsoft.com/office/drawing/2014/main" xmlns="" id="{9F20725D-60A0-43B0-A9D6-F91507B4B95F}"/>
              </a:ext>
            </a:extLst>
          </p:cNvPr>
          <p:cNvSpPr>
            <a:spLocks noGrp="1"/>
          </p:cNvSpPr>
          <p:nvPr>
            <p:ph idx="1"/>
          </p:nvPr>
        </p:nvSpPr>
        <p:spPr/>
        <p:txBody>
          <a:bodyPr/>
          <a:lstStyle/>
          <a:p>
            <a:r>
              <a:rPr lang="it-IT" dirty="0"/>
              <a:t>Nelle seguenti slides, troverete concetti ed esperienze cliniche di specialisti provenienti da diversi contesti teorici, unitamente a casi clinici esemplificativi che mostrano la genesi del pensiero e dell’agito suicidario in adolescenza nella sua grande variabilità intrinseca.</a:t>
            </a:r>
          </a:p>
          <a:p>
            <a:r>
              <a:rPr lang="it-IT" dirty="0"/>
              <a:t>Talora spiccheranno elementi evolutivi, talaltra sarà in primo piano il sistema familiare disfunzionale, oppure sintomatologie e umore che Freud farebbe rientrare negli impulsi di morte.</a:t>
            </a:r>
          </a:p>
          <a:p>
            <a:r>
              <a:rPr lang="it-IT" dirty="0"/>
              <a:t>In questo percorso vi sarà possibile rintracciare e riconoscere tali elementi teorici.</a:t>
            </a:r>
          </a:p>
        </p:txBody>
      </p:sp>
    </p:spTree>
    <p:extLst>
      <p:ext uri="{BB962C8B-B14F-4D97-AF65-F5344CB8AC3E}">
        <p14:creationId xmlns:p14="http://schemas.microsoft.com/office/powerpoint/2010/main" val="23686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14BDDBD-FDBC-4567-AD0B-4167CEF6F4FA}"/>
              </a:ext>
            </a:extLst>
          </p:cNvPr>
          <p:cNvSpPr>
            <a:spLocks noGrp="1"/>
          </p:cNvSpPr>
          <p:nvPr>
            <p:ph type="title"/>
          </p:nvPr>
        </p:nvSpPr>
        <p:spPr/>
        <p:txBody>
          <a:bodyPr>
            <a:normAutofit fontScale="90000"/>
          </a:bodyPr>
          <a:lstStyle/>
          <a:p>
            <a:r>
              <a:rPr lang="it-IT" dirty="0"/>
              <a:t>La percezione della morte nella nostra società</a:t>
            </a:r>
          </a:p>
        </p:txBody>
      </p:sp>
      <p:pic>
        <p:nvPicPr>
          <p:cNvPr id="5" name="Segnaposto contenuto 4">
            <a:extLst>
              <a:ext uri="{FF2B5EF4-FFF2-40B4-BE49-F238E27FC236}">
                <a16:creationId xmlns:a16="http://schemas.microsoft.com/office/drawing/2014/main" xmlns="" id="{36C899B3-F71D-4DBD-902A-8BD68F4EB19E}"/>
              </a:ext>
            </a:extLst>
          </p:cNvPr>
          <p:cNvPicPr>
            <a:picLocks noGrp="1" noChangeAspect="1"/>
          </p:cNvPicPr>
          <p:nvPr>
            <p:ph idx="1"/>
          </p:nvPr>
        </p:nvPicPr>
        <p:blipFill>
          <a:blip r:embed="rId2"/>
          <a:stretch>
            <a:fillRect/>
          </a:stretch>
        </p:blipFill>
        <p:spPr>
          <a:xfrm>
            <a:off x="1161542" y="2552700"/>
            <a:ext cx="4166616" cy="2023872"/>
          </a:xfrm>
        </p:spPr>
      </p:pic>
      <p:pic>
        <p:nvPicPr>
          <p:cNvPr id="7" name="Immagine 6">
            <a:extLst>
              <a:ext uri="{FF2B5EF4-FFF2-40B4-BE49-F238E27FC236}">
                <a16:creationId xmlns:a16="http://schemas.microsoft.com/office/drawing/2014/main" xmlns="" id="{650340BF-5675-45CA-B97B-9E870F30FD89}"/>
              </a:ext>
            </a:extLst>
          </p:cNvPr>
          <p:cNvPicPr>
            <a:picLocks noChangeAspect="1"/>
          </p:cNvPicPr>
          <p:nvPr/>
        </p:nvPicPr>
        <p:blipFill>
          <a:blip r:embed="rId3"/>
          <a:stretch>
            <a:fillRect/>
          </a:stretch>
        </p:blipFill>
        <p:spPr>
          <a:xfrm>
            <a:off x="5549900" y="1925320"/>
            <a:ext cx="4191000" cy="4328160"/>
          </a:xfrm>
          <a:prstGeom prst="rect">
            <a:avLst/>
          </a:prstGeom>
        </p:spPr>
      </p:pic>
    </p:spTree>
    <p:extLst>
      <p:ext uri="{BB962C8B-B14F-4D97-AF65-F5344CB8AC3E}">
        <p14:creationId xmlns:p14="http://schemas.microsoft.com/office/powerpoint/2010/main" val="308378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BF66131-EA47-41D3-BBA7-BBD826967980}"/>
              </a:ext>
            </a:extLst>
          </p:cNvPr>
          <p:cNvSpPr>
            <a:spLocks noGrp="1"/>
          </p:cNvSpPr>
          <p:nvPr>
            <p:ph type="title"/>
          </p:nvPr>
        </p:nvSpPr>
        <p:spPr/>
        <p:txBody>
          <a:bodyPr/>
          <a:lstStyle/>
          <a:p>
            <a:r>
              <a:rPr lang="it-IT" dirty="0"/>
              <a:t>La mente adolescente</a:t>
            </a:r>
          </a:p>
        </p:txBody>
      </p:sp>
      <p:sp>
        <p:nvSpPr>
          <p:cNvPr id="3" name="Segnaposto contenuto 2">
            <a:extLst>
              <a:ext uri="{FF2B5EF4-FFF2-40B4-BE49-F238E27FC236}">
                <a16:creationId xmlns:a16="http://schemas.microsoft.com/office/drawing/2014/main" xmlns="" id="{BC4F008F-BFC1-4F91-B0E1-C4EB8B95E444}"/>
              </a:ext>
            </a:extLst>
          </p:cNvPr>
          <p:cNvSpPr>
            <a:spLocks noGrp="1"/>
          </p:cNvSpPr>
          <p:nvPr>
            <p:ph idx="1"/>
          </p:nvPr>
        </p:nvSpPr>
        <p:spPr/>
        <p:txBody>
          <a:bodyPr/>
          <a:lstStyle/>
          <a:p>
            <a:pPr marL="0" indent="0">
              <a:buNone/>
            </a:pPr>
            <a:r>
              <a:rPr lang="it-IT" dirty="0"/>
              <a:t>Nel lungo passaggio dall’infanzia all’adolescenza, ci sono alcuni passaggi evolutivi considerati invarianti, ovvero legati al percorso di crescita imposto dall’orologio biologico. Essi sono:</a:t>
            </a:r>
          </a:p>
          <a:p>
            <a:endParaRPr lang="it-IT" dirty="0"/>
          </a:p>
        </p:txBody>
      </p:sp>
      <p:graphicFrame>
        <p:nvGraphicFramePr>
          <p:cNvPr id="4" name="Diagramma 3">
            <a:extLst>
              <a:ext uri="{FF2B5EF4-FFF2-40B4-BE49-F238E27FC236}">
                <a16:creationId xmlns:a16="http://schemas.microsoft.com/office/drawing/2014/main" xmlns="" id="{4240A12A-9A00-480E-BCC3-4862413AC045}"/>
              </a:ext>
            </a:extLst>
          </p:cNvPr>
          <p:cNvGraphicFramePr/>
          <p:nvPr>
            <p:extLst>
              <p:ext uri="{D42A27DB-BD31-4B8C-83A1-F6EECF244321}">
                <p14:modId xmlns:p14="http://schemas.microsoft.com/office/powerpoint/2010/main" val="2760894893"/>
              </p:ext>
            </p:extLst>
          </p:nvPr>
        </p:nvGraphicFramePr>
        <p:xfrm>
          <a:off x="2032000" y="3008244"/>
          <a:ext cx="8128000" cy="3670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860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A6FAFF3-09C5-4A2B-839A-32FEC9106204}"/>
              </a:ext>
            </a:extLst>
          </p:cNvPr>
          <p:cNvSpPr>
            <a:spLocks noGrp="1"/>
          </p:cNvSpPr>
          <p:nvPr>
            <p:ph type="title"/>
          </p:nvPr>
        </p:nvSpPr>
        <p:spPr/>
        <p:txBody>
          <a:bodyPr>
            <a:normAutofit fontScale="90000"/>
          </a:bodyPr>
          <a:lstStyle/>
          <a:p>
            <a:r>
              <a:rPr lang="it-IT" dirty="0"/>
              <a:t>1.Integrare una nuova immagine di </a:t>
            </a:r>
            <a:r>
              <a:rPr lang="it-IT" dirty="0" err="1"/>
              <a:t>Sè</a:t>
            </a:r>
            <a:endParaRPr lang="it-IT" dirty="0"/>
          </a:p>
        </p:txBody>
      </p:sp>
      <p:pic>
        <p:nvPicPr>
          <p:cNvPr id="5" name="Segnaposto contenuto 4">
            <a:extLst>
              <a:ext uri="{FF2B5EF4-FFF2-40B4-BE49-F238E27FC236}">
                <a16:creationId xmlns:a16="http://schemas.microsoft.com/office/drawing/2014/main" xmlns="" id="{4B6BAEE1-B9F0-4147-B9B9-139E404F8A89}"/>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8980305" y="1815548"/>
            <a:ext cx="2521377" cy="3615109"/>
          </a:xfrm>
        </p:spPr>
      </p:pic>
      <p:sp>
        <p:nvSpPr>
          <p:cNvPr id="6" name="CasellaDiTesto 5">
            <a:extLst>
              <a:ext uri="{FF2B5EF4-FFF2-40B4-BE49-F238E27FC236}">
                <a16:creationId xmlns:a16="http://schemas.microsoft.com/office/drawing/2014/main" xmlns="" id="{32ECEFB7-A7FD-4F08-AB67-34F21D6B4342}"/>
              </a:ext>
            </a:extLst>
          </p:cNvPr>
          <p:cNvSpPr txBox="1"/>
          <p:nvPr/>
        </p:nvSpPr>
        <p:spPr>
          <a:xfrm>
            <a:off x="9104243" y="6557918"/>
            <a:ext cx="2397440" cy="230832"/>
          </a:xfrm>
          <a:prstGeom prst="rect">
            <a:avLst/>
          </a:prstGeom>
          <a:noFill/>
          <a:ln>
            <a:solidFill>
              <a:schemeClr val="bg2"/>
            </a:solidFill>
          </a:ln>
        </p:spPr>
        <p:txBody>
          <a:bodyPr wrap="square" rtlCol="0" anchor="ctr" anchorCtr="1">
            <a:spAutoFit/>
          </a:bodyPr>
          <a:lstStyle/>
          <a:p>
            <a:endParaRPr lang="it-IT" sz="900" dirty="0"/>
          </a:p>
        </p:txBody>
      </p:sp>
      <p:sp>
        <p:nvSpPr>
          <p:cNvPr id="8" name="CasellaDiTesto 7">
            <a:extLst>
              <a:ext uri="{FF2B5EF4-FFF2-40B4-BE49-F238E27FC236}">
                <a16:creationId xmlns:a16="http://schemas.microsoft.com/office/drawing/2014/main" xmlns="" id="{A217E908-C365-4640-AB07-FD392D6E7EA7}"/>
              </a:ext>
            </a:extLst>
          </p:cNvPr>
          <p:cNvSpPr txBox="1"/>
          <p:nvPr/>
        </p:nvSpPr>
        <p:spPr>
          <a:xfrm>
            <a:off x="2014330" y="1492358"/>
            <a:ext cx="6965975" cy="4093428"/>
          </a:xfrm>
          <a:prstGeom prst="rect">
            <a:avLst/>
          </a:prstGeom>
          <a:noFill/>
          <a:ln>
            <a:solidFill>
              <a:schemeClr val="bg2"/>
            </a:solidFill>
          </a:ln>
        </p:spPr>
        <p:txBody>
          <a:bodyPr wrap="square" rtlCol="0" anchor="ctr" anchorCtr="1">
            <a:spAutoFit/>
          </a:bodyPr>
          <a:lstStyle/>
          <a:p>
            <a:r>
              <a:rPr lang="it-IT" sz="2800" dirty="0"/>
              <a:t>Le trasformazioni del corpo attivate dalla pubertà sono spesso il primo compito evolutivo che l’adolescente deve affrontare.</a:t>
            </a:r>
          </a:p>
          <a:p>
            <a:endParaRPr lang="it-IT" dirty="0"/>
          </a:p>
          <a:p>
            <a:endParaRPr lang="it-IT" sz="2800" dirty="0"/>
          </a:p>
          <a:p>
            <a:r>
              <a:rPr lang="it-IT" sz="2800" dirty="0"/>
              <a:t>I cambiamenti fisici innescati richiedono di </a:t>
            </a:r>
            <a:r>
              <a:rPr lang="it-IT" sz="2800" i="1" dirty="0"/>
              <a:t>costruire mentalmente una nuova immagine di sé</a:t>
            </a:r>
          </a:p>
          <a:p>
            <a:r>
              <a:rPr lang="it-IT" sz="2800" dirty="0"/>
              <a:t> </a:t>
            </a:r>
          </a:p>
          <a:p>
            <a:endParaRPr lang="it-IT" dirty="0"/>
          </a:p>
        </p:txBody>
      </p:sp>
      <p:sp>
        <p:nvSpPr>
          <p:cNvPr id="9" name="Freccia in giù 8">
            <a:extLst>
              <a:ext uri="{FF2B5EF4-FFF2-40B4-BE49-F238E27FC236}">
                <a16:creationId xmlns:a16="http://schemas.microsoft.com/office/drawing/2014/main" xmlns="" id="{2C0E9309-5E43-4C4E-9243-344F75D1C25F}"/>
              </a:ext>
            </a:extLst>
          </p:cNvPr>
          <p:cNvSpPr/>
          <p:nvPr/>
        </p:nvSpPr>
        <p:spPr>
          <a:xfrm>
            <a:off x="5063045" y="3141286"/>
            <a:ext cx="484632" cy="287714"/>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dirty="0"/>
          </a:p>
        </p:txBody>
      </p:sp>
    </p:spTree>
    <p:extLst>
      <p:ext uri="{BB962C8B-B14F-4D97-AF65-F5344CB8AC3E}">
        <p14:creationId xmlns:p14="http://schemas.microsoft.com/office/powerpoint/2010/main" val="16656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565821-0176-4088-A689-4DCE9F13208A}"/>
              </a:ext>
            </a:extLst>
          </p:cNvPr>
          <p:cNvSpPr>
            <a:spLocks noGrp="1"/>
          </p:cNvSpPr>
          <p:nvPr>
            <p:ph type="title"/>
          </p:nvPr>
        </p:nvSpPr>
        <p:spPr>
          <a:xfrm>
            <a:off x="2324100" y="365125"/>
            <a:ext cx="9029700" cy="1325563"/>
          </a:xfrm>
        </p:spPr>
        <p:txBody>
          <a:bodyPr>
            <a:normAutofit fontScale="90000"/>
          </a:bodyPr>
          <a:lstStyle/>
          <a:p>
            <a:r>
              <a:rPr lang="it-IT" dirty="0"/>
              <a:t>1.Integrare una nuova immagine di </a:t>
            </a:r>
            <a:r>
              <a:rPr lang="it-IT" dirty="0" err="1"/>
              <a:t>Sè</a:t>
            </a:r>
            <a:endParaRPr lang="it-IT" dirty="0"/>
          </a:p>
        </p:txBody>
      </p:sp>
      <p:sp>
        <p:nvSpPr>
          <p:cNvPr id="3" name="Segnaposto contenuto 2">
            <a:extLst>
              <a:ext uri="{FF2B5EF4-FFF2-40B4-BE49-F238E27FC236}">
                <a16:creationId xmlns:a16="http://schemas.microsoft.com/office/drawing/2014/main" xmlns="" id="{0B4FA203-9E73-4594-803A-C46EE2134E68}"/>
              </a:ext>
            </a:extLst>
          </p:cNvPr>
          <p:cNvSpPr>
            <a:spLocks noGrp="1"/>
          </p:cNvSpPr>
          <p:nvPr>
            <p:ph idx="1"/>
          </p:nvPr>
        </p:nvSpPr>
        <p:spPr>
          <a:xfrm>
            <a:off x="1562100" y="1825625"/>
            <a:ext cx="9791700" cy="4351338"/>
          </a:xfrm>
        </p:spPr>
        <p:txBody>
          <a:bodyPr>
            <a:normAutofit lnSpcReduction="10000"/>
          </a:bodyPr>
          <a:lstStyle/>
          <a:p>
            <a:r>
              <a:rPr lang="it-IT" dirty="0"/>
              <a:t>«Quando parliamo di </a:t>
            </a:r>
            <a:r>
              <a:rPr lang="it-IT" dirty="0" err="1"/>
              <a:t>mentalizzazione</a:t>
            </a:r>
            <a:r>
              <a:rPr lang="it-IT" dirty="0"/>
              <a:t> della corporeità sessualizzata e generativa, ci riferiamo ad un processo mentale di </a:t>
            </a:r>
            <a:r>
              <a:rPr lang="it-IT" dirty="0" err="1"/>
              <a:t>reimpasto</a:t>
            </a:r>
            <a:r>
              <a:rPr lang="it-IT" dirty="0"/>
              <a:t> delle proprie immagini di sé che consenta una definizione più nitida delle rappresentazioni della nuova corporeità, fondamentale proprio perché il corpo rappresenta il preludio e l’anticipazione della gestione di sé nelle relazioni sociali e sentimentali (…) </a:t>
            </a:r>
            <a:r>
              <a:rPr lang="it-IT" b="1" i="1" dirty="0"/>
              <a:t>il corpo generativo della pubertà sostituisce il corpo infantile del bambino, considerato onnipotente</a:t>
            </a:r>
            <a:r>
              <a:rPr lang="it-IT" dirty="0"/>
              <a:t> (…) e la sua rappresentazione mentale va intesa anche in termini di </a:t>
            </a:r>
            <a:r>
              <a:rPr lang="it-IT" b="1" i="1" dirty="0"/>
              <a:t>accettazione della propria idea di mortalità</a:t>
            </a:r>
            <a:r>
              <a:rPr lang="it-IT" dirty="0"/>
              <a:t>…»</a:t>
            </a:r>
          </a:p>
          <a:p>
            <a:pPr algn="r"/>
            <a:r>
              <a:rPr lang="it-IT" dirty="0"/>
              <a:t>(G. </a:t>
            </a:r>
            <a:r>
              <a:rPr lang="it-IT" dirty="0" err="1"/>
              <a:t>Charmet</a:t>
            </a:r>
            <a:r>
              <a:rPr lang="it-IT" dirty="0"/>
              <a:t>)</a:t>
            </a:r>
          </a:p>
        </p:txBody>
      </p:sp>
    </p:spTree>
    <p:extLst>
      <p:ext uri="{BB962C8B-B14F-4D97-AF65-F5344CB8AC3E}">
        <p14:creationId xmlns:p14="http://schemas.microsoft.com/office/powerpoint/2010/main" val="305888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3A63C09-4D43-46FA-B7ED-5146DC418AA0}"/>
              </a:ext>
            </a:extLst>
          </p:cNvPr>
          <p:cNvSpPr>
            <a:spLocks noGrp="1"/>
          </p:cNvSpPr>
          <p:nvPr>
            <p:ph type="title"/>
          </p:nvPr>
        </p:nvSpPr>
        <p:spPr/>
        <p:txBody>
          <a:bodyPr>
            <a:normAutofit fontScale="90000"/>
          </a:bodyPr>
          <a:lstStyle/>
          <a:p>
            <a:r>
              <a:rPr lang="it-IT" dirty="0"/>
              <a:t>Il fallimento dell’integrazione: un grave scacco evolutivo</a:t>
            </a:r>
          </a:p>
        </p:txBody>
      </p:sp>
      <p:graphicFrame>
        <p:nvGraphicFramePr>
          <p:cNvPr id="5" name="Segnaposto contenuto 4">
            <a:extLst>
              <a:ext uri="{FF2B5EF4-FFF2-40B4-BE49-F238E27FC236}">
                <a16:creationId xmlns:a16="http://schemas.microsoft.com/office/drawing/2014/main" xmlns="" id="{B09E9B05-B043-4E02-83F2-88DFE9401503}"/>
              </a:ext>
            </a:extLst>
          </p:cNvPr>
          <p:cNvGraphicFramePr>
            <a:graphicFrameLocks noGrp="1"/>
          </p:cNvGraphicFramePr>
          <p:nvPr>
            <p:ph idx="1"/>
            <p:extLst>
              <p:ext uri="{D42A27DB-BD31-4B8C-83A1-F6EECF244321}">
                <p14:modId xmlns:p14="http://schemas.microsoft.com/office/powerpoint/2010/main" val="4184871060"/>
              </p:ext>
            </p:extLst>
          </p:nvPr>
        </p:nvGraphicFramePr>
        <p:xfrm>
          <a:off x="1562100" y="1825625"/>
          <a:ext cx="9791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85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4488B12-5CF0-4171-B79D-4EDB4E9FA4E6}"/>
              </a:ext>
            </a:extLst>
          </p:cNvPr>
          <p:cNvSpPr>
            <a:spLocks noGrp="1"/>
          </p:cNvSpPr>
          <p:nvPr>
            <p:ph type="title"/>
          </p:nvPr>
        </p:nvSpPr>
        <p:spPr/>
        <p:txBody>
          <a:bodyPr>
            <a:normAutofit fontScale="90000"/>
          </a:bodyPr>
          <a:lstStyle/>
          <a:p>
            <a:r>
              <a:rPr lang="it-IT" dirty="0"/>
              <a:t>Quando una relazione ostile col proprio corpo rende la vita insopportabile</a:t>
            </a:r>
          </a:p>
        </p:txBody>
      </p:sp>
      <p:pic>
        <p:nvPicPr>
          <p:cNvPr id="4" name="Segnaposto contenuto 3">
            <a:extLst>
              <a:ext uri="{FF2B5EF4-FFF2-40B4-BE49-F238E27FC236}">
                <a16:creationId xmlns:a16="http://schemas.microsoft.com/office/drawing/2014/main" xmlns="" id="{C6E703F6-0DBD-4A7C-939B-A2FB9A697513}"/>
              </a:ext>
            </a:extLst>
          </p:cNvPr>
          <p:cNvPicPr>
            <a:picLocks noGrp="1" noChangeAspect="1"/>
          </p:cNvPicPr>
          <p:nvPr>
            <p:ph idx="1"/>
          </p:nvPr>
        </p:nvPicPr>
        <p:blipFill>
          <a:blip r:embed="rId2"/>
          <a:stretch>
            <a:fillRect/>
          </a:stretch>
        </p:blipFill>
        <p:spPr>
          <a:xfrm>
            <a:off x="3018381" y="1825625"/>
            <a:ext cx="6879138" cy="4351338"/>
          </a:xfrm>
          <a:prstGeom prst="rect">
            <a:avLst/>
          </a:prstGeom>
        </p:spPr>
      </p:pic>
      <p:cxnSp>
        <p:nvCxnSpPr>
          <p:cNvPr id="9" name="Connettore diritto 8">
            <a:extLst>
              <a:ext uri="{FF2B5EF4-FFF2-40B4-BE49-F238E27FC236}">
                <a16:creationId xmlns:a16="http://schemas.microsoft.com/office/drawing/2014/main" xmlns="" id="{2BCE4A43-F71C-4BC9-A763-AA9F0246BD12}"/>
              </a:ext>
            </a:extLst>
          </p:cNvPr>
          <p:cNvCxnSpPr/>
          <p:nvPr/>
        </p:nvCxnSpPr>
        <p:spPr>
          <a:xfrm flipV="1">
            <a:off x="5141843" y="5645426"/>
            <a:ext cx="4518992" cy="11927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654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51A0026-C473-401E-A4CE-FE49C1B48974}"/>
              </a:ext>
            </a:extLst>
          </p:cNvPr>
          <p:cNvSpPr>
            <a:spLocks noGrp="1"/>
          </p:cNvSpPr>
          <p:nvPr>
            <p:ph type="title"/>
          </p:nvPr>
        </p:nvSpPr>
        <p:spPr/>
        <p:txBody>
          <a:bodyPr/>
          <a:lstStyle/>
          <a:p>
            <a:r>
              <a:rPr lang="it-IT" dirty="0"/>
              <a:t>Pensare la morte</a:t>
            </a:r>
          </a:p>
        </p:txBody>
      </p:sp>
      <p:sp>
        <p:nvSpPr>
          <p:cNvPr id="3" name="Segnaposto contenuto 2">
            <a:extLst>
              <a:ext uri="{FF2B5EF4-FFF2-40B4-BE49-F238E27FC236}">
                <a16:creationId xmlns:a16="http://schemas.microsoft.com/office/drawing/2014/main" xmlns="" id="{E619D625-C60D-47B6-A546-02DB0B3CBF87}"/>
              </a:ext>
            </a:extLst>
          </p:cNvPr>
          <p:cNvSpPr>
            <a:spLocks noGrp="1"/>
          </p:cNvSpPr>
          <p:nvPr>
            <p:ph idx="1"/>
          </p:nvPr>
        </p:nvSpPr>
        <p:spPr>
          <a:xfrm>
            <a:off x="1562100" y="1825625"/>
            <a:ext cx="5806109" cy="4230618"/>
          </a:xfrm>
        </p:spPr>
        <p:txBody>
          <a:bodyPr>
            <a:normAutofit fontScale="92500"/>
          </a:bodyPr>
          <a:lstStyle/>
          <a:p>
            <a:r>
              <a:rPr lang="it-IT" dirty="0"/>
              <a:t>Fino ai 7 anni, nella mente del bambino la morte è percepita come reversibile. Da questo periodo in poi inizia una lenta evoluzione che porta a comprendere il concetto di irreversibilità ovvero di «per sempre», «senza ritorno».</a:t>
            </a:r>
          </a:p>
          <a:p>
            <a:r>
              <a:rPr lang="it-IT" dirty="0"/>
              <a:t>Nasce così una percezione della morte come evento ineluttabile e spaventoso, che può colpire chi amiamo e anche noi stessi in prima persona.</a:t>
            </a:r>
          </a:p>
        </p:txBody>
      </p:sp>
      <p:sp>
        <p:nvSpPr>
          <p:cNvPr id="4" name="Elaborazione 3">
            <a:extLst>
              <a:ext uri="{FF2B5EF4-FFF2-40B4-BE49-F238E27FC236}">
                <a16:creationId xmlns:a16="http://schemas.microsoft.com/office/drawing/2014/main" xmlns="" id="{74B326D1-1920-4E2E-A080-AFCA9347FB43}"/>
              </a:ext>
            </a:extLst>
          </p:cNvPr>
          <p:cNvSpPr/>
          <p:nvPr/>
        </p:nvSpPr>
        <p:spPr>
          <a:xfrm>
            <a:off x="5340626" y="3299791"/>
            <a:ext cx="45719" cy="45719"/>
          </a:xfrm>
          <a:prstGeom prst="flowChartProcess">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dirty="0"/>
          </a:p>
        </p:txBody>
      </p:sp>
      <p:pic>
        <p:nvPicPr>
          <p:cNvPr id="11" name="Immagine 10">
            <a:extLst>
              <a:ext uri="{FF2B5EF4-FFF2-40B4-BE49-F238E27FC236}">
                <a16:creationId xmlns:a16="http://schemas.microsoft.com/office/drawing/2014/main" xmlns="" id="{F1D7785E-B5F5-42B9-8326-3B29F756A8F0}"/>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611245" y="2095685"/>
            <a:ext cx="3535490" cy="3266793"/>
          </a:xfrm>
          <a:prstGeom prst="rect">
            <a:avLst/>
          </a:prstGeom>
        </p:spPr>
      </p:pic>
      <p:sp>
        <p:nvSpPr>
          <p:cNvPr id="12" name="CasellaDiTesto 11">
            <a:extLst>
              <a:ext uri="{FF2B5EF4-FFF2-40B4-BE49-F238E27FC236}">
                <a16:creationId xmlns:a16="http://schemas.microsoft.com/office/drawing/2014/main" xmlns="" id="{081F38CA-9EC4-4B12-8DA8-60E21E85E70C}"/>
              </a:ext>
            </a:extLst>
          </p:cNvPr>
          <p:cNvSpPr txBox="1"/>
          <p:nvPr/>
        </p:nvSpPr>
        <p:spPr>
          <a:xfrm>
            <a:off x="9004853" y="5536643"/>
            <a:ext cx="1524000" cy="230832"/>
          </a:xfrm>
          <a:prstGeom prst="rect">
            <a:avLst/>
          </a:prstGeom>
          <a:noFill/>
          <a:ln>
            <a:solidFill>
              <a:schemeClr val="bg2"/>
            </a:solidFill>
          </a:ln>
        </p:spPr>
        <p:txBody>
          <a:bodyPr wrap="square" rtlCol="0" anchor="ctr" anchorCtr="1">
            <a:spAutoFit/>
          </a:bodyPr>
          <a:lstStyle/>
          <a:p>
            <a:endParaRPr lang="it-IT" sz="900" dirty="0"/>
          </a:p>
        </p:txBody>
      </p:sp>
    </p:spTree>
    <p:extLst>
      <p:ext uri="{BB962C8B-B14F-4D97-AF65-F5344CB8AC3E}">
        <p14:creationId xmlns:p14="http://schemas.microsoft.com/office/powerpoint/2010/main" val="373846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686F21D-B2DE-4736-B63A-C01E6F1E3209}"/>
              </a:ext>
            </a:extLst>
          </p:cNvPr>
          <p:cNvSpPr>
            <a:spLocks noGrp="1"/>
          </p:cNvSpPr>
          <p:nvPr>
            <p:ph type="title"/>
          </p:nvPr>
        </p:nvSpPr>
        <p:spPr/>
        <p:txBody>
          <a:bodyPr>
            <a:normAutofit fontScale="90000"/>
          </a:bodyPr>
          <a:lstStyle/>
          <a:p>
            <a:r>
              <a:rPr lang="it-IT" dirty="0"/>
              <a:t>Riflessione terapeutica sul ruolo della corporeità nei TS</a:t>
            </a:r>
          </a:p>
        </p:txBody>
      </p:sp>
      <p:pic>
        <p:nvPicPr>
          <p:cNvPr id="6" name="Segnaposto contenuto 5">
            <a:extLst>
              <a:ext uri="{FF2B5EF4-FFF2-40B4-BE49-F238E27FC236}">
                <a16:creationId xmlns:a16="http://schemas.microsoft.com/office/drawing/2014/main" xmlns="" id="{2BA91A59-8C93-4C63-AFD7-CBD7EB5C6992}"/>
              </a:ext>
            </a:extLst>
          </p:cNvPr>
          <p:cNvPicPr>
            <a:picLocks noGrp="1" noChangeAspect="1"/>
          </p:cNvPicPr>
          <p:nvPr>
            <p:ph idx="1"/>
          </p:nvPr>
        </p:nvPicPr>
        <p:blipFill>
          <a:blip r:embed="rId2"/>
          <a:stretch>
            <a:fillRect/>
          </a:stretch>
        </p:blipFill>
        <p:spPr>
          <a:xfrm>
            <a:off x="2964101" y="1825625"/>
            <a:ext cx="6987697" cy="4351338"/>
          </a:xfrm>
          <a:prstGeom prst="rect">
            <a:avLst/>
          </a:prstGeom>
        </p:spPr>
      </p:pic>
    </p:spTree>
    <p:extLst>
      <p:ext uri="{BB962C8B-B14F-4D97-AF65-F5344CB8AC3E}">
        <p14:creationId xmlns:p14="http://schemas.microsoft.com/office/powerpoint/2010/main" val="87522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A0FD0C-D6AB-408E-AA1B-E6667B479D78}"/>
              </a:ext>
            </a:extLst>
          </p:cNvPr>
          <p:cNvSpPr>
            <a:spLocks noGrp="1"/>
          </p:cNvSpPr>
          <p:nvPr>
            <p:ph type="title"/>
          </p:nvPr>
        </p:nvSpPr>
        <p:spPr>
          <a:xfrm>
            <a:off x="2363856" y="295573"/>
            <a:ext cx="9029700" cy="1325563"/>
          </a:xfrm>
        </p:spPr>
        <p:txBody>
          <a:bodyPr/>
          <a:lstStyle/>
          <a:p>
            <a:r>
              <a:rPr lang="it-IT" dirty="0"/>
              <a:t>2. Crescere nell’autonomia</a:t>
            </a:r>
          </a:p>
        </p:txBody>
      </p:sp>
      <p:sp>
        <p:nvSpPr>
          <p:cNvPr id="3" name="Segnaposto contenuto 2">
            <a:extLst>
              <a:ext uri="{FF2B5EF4-FFF2-40B4-BE49-F238E27FC236}">
                <a16:creationId xmlns:a16="http://schemas.microsoft.com/office/drawing/2014/main" xmlns="" id="{4FC778C6-E82C-4A27-841F-2FC95783F3C9}"/>
              </a:ext>
            </a:extLst>
          </p:cNvPr>
          <p:cNvSpPr>
            <a:spLocks noGrp="1"/>
          </p:cNvSpPr>
          <p:nvPr>
            <p:ph idx="1"/>
          </p:nvPr>
        </p:nvSpPr>
        <p:spPr>
          <a:xfrm>
            <a:off x="1562100" y="1825625"/>
            <a:ext cx="6813274" cy="4351338"/>
          </a:xfrm>
        </p:spPr>
        <p:txBody>
          <a:bodyPr>
            <a:normAutofit fontScale="92500" lnSpcReduction="10000"/>
          </a:bodyPr>
          <a:lstStyle/>
          <a:p>
            <a:r>
              <a:rPr lang="it-IT" dirty="0"/>
              <a:t>Nuovi legami iniziano ad acquisire importanza e il progressivo aumento dei livelli di autonomia che questo comporta produce il conflitto familiare, evolutivamente finalizzato alla rinegoziazione dei livelli di potere e responsabilità all’interno della famiglia.</a:t>
            </a:r>
          </a:p>
          <a:p>
            <a:r>
              <a:rPr lang="it-IT" dirty="0"/>
              <a:t>Si attua così il processo di separazione-individuazione, con vissuti ambivalenti legati al piacere delle nuove abilità acquisite e al dispiacere della perdita dei privilegi dell’infanzia (accudimento e protezione costanti).</a:t>
            </a:r>
          </a:p>
        </p:txBody>
      </p:sp>
      <p:pic>
        <p:nvPicPr>
          <p:cNvPr id="5" name="Immagine 4">
            <a:extLst>
              <a:ext uri="{FF2B5EF4-FFF2-40B4-BE49-F238E27FC236}">
                <a16:creationId xmlns:a16="http://schemas.microsoft.com/office/drawing/2014/main" xmlns="" id="{270C6944-06D6-4599-8BAF-62EFF7FB2DD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189844" y="2284377"/>
            <a:ext cx="3737113" cy="2289245"/>
          </a:xfrm>
          <a:prstGeom prst="rect">
            <a:avLst/>
          </a:prstGeom>
        </p:spPr>
      </p:pic>
      <p:sp>
        <p:nvSpPr>
          <p:cNvPr id="6" name="CasellaDiTesto 5">
            <a:extLst>
              <a:ext uri="{FF2B5EF4-FFF2-40B4-BE49-F238E27FC236}">
                <a16:creationId xmlns:a16="http://schemas.microsoft.com/office/drawing/2014/main" xmlns="" id="{0805A7E8-0A4B-4490-93CC-FE44BEF18A40}"/>
              </a:ext>
            </a:extLst>
          </p:cNvPr>
          <p:cNvSpPr txBox="1"/>
          <p:nvPr/>
        </p:nvSpPr>
        <p:spPr>
          <a:xfrm>
            <a:off x="8189844" y="4642873"/>
            <a:ext cx="3737113" cy="230832"/>
          </a:xfrm>
          <a:prstGeom prst="rect">
            <a:avLst/>
          </a:prstGeom>
          <a:noFill/>
          <a:ln>
            <a:solidFill>
              <a:schemeClr val="bg2"/>
            </a:solidFill>
          </a:ln>
        </p:spPr>
        <p:txBody>
          <a:bodyPr wrap="square" rtlCol="0" anchor="ctr" anchorCtr="1">
            <a:spAutoFit/>
          </a:bodyPr>
          <a:lstStyle/>
          <a:p>
            <a:endParaRPr lang="it-IT" sz="900" dirty="0"/>
          </a:p>
        </p:txBody>
      </p:sp>
    </p:spTree>
    <p:extLst>
      <p:ext uri="{BB962C8B-B14F-4D97-AF65-F5344CB8AC3E}">
        <p14:creationId xmlns:p14="http://schemas.microsoft.com/office/powerpoint/2010/main" val="202380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301E467-DBBB-4E96-839B-DC4C15D01401}"/>
              </a:ext>
            </a:extLst>
          </p:cNvPr>
          <p:cNvSpPr>
            <a:spLocks noGrp="1"/>
          </p:cNvSpPr>
          <p:nvPr>
            <p:ph type="title"/>
          </p:nvPr>
        </p:nvSpPr>
        <p:spPr/>
        <p:txBody>
          <a:bodyPr>
            <a:normAutofit fontScale="90000"/>
          </a:bodyPr>
          <a:lstStyle/>
          <a:p>
            <a:r>
              <a:rPr lang="it-IT" dirty="0"/>
              <a:t>Ostacoli e fallimento della differenziazione</a:t>
            </a:r>
          </a:p>
        </p:txBody>
      </p:sp>
      <p:sp>
        <p:nvSpPr>
          <p:cNvPr id="3" name="Segnaposto contenuto 2">
            <a:extLst>
              <a:ext uri="{FF2B5EF4-FFF2-40B4-BE49-F238E27FC236}">
                <a16:creationId xmlns:a16="http://schemas.microsoft.com/office/drawing/2014/main" xmlns="" id="{F8572CE2-579A-4AD3-BA05-2BA8515D39FF}"/>
              </a:ext>
            </a:extLst>
          </p:cNvPr>
          <p:cNvSpPr>
            <a:spLocks noGrp="1"/>
          </p:cNvSpPr>
          <p:nvPr>
            <p:ph idx="1"/>
          </p:nvPr>
        </p:nvSpPr>
        <p:spPr/>
        <p:txBody>
          <a:bodyPr>
            <a:normAutofit lnSpcReduction="10000"/>
          </a:bodyPr>
          <a:lstStyle/>
          <a:p>
            <a:r>
              <a:rPr lang="it-IT" dirty="0"/>
              <a:t>«Parimenti alle difficoltà del figlio di ingaggiarsi autonomamente nel passaggio di crescita, uno degli scacchi più dolorosi che si possono incontrare nello svolgimento di questo compito avviene </a:t>
            </a:r>
            <a:r>
              <a:rPr lang="it-IT" b="1" i="1" dirty="0"/>
              <a:t>quando i genitori faticano a rappresentarsi il figlio separato e in un nuovo ruolo, non tollerandone il distacco e incontrando difficoltà nel sostenerlo nella costruzione del progetto futuro</a:t>
            </a:r>
            <a:r>
              <a:rPr lang="it-IT" dirty="0"/>
              <a:t>.»</a:t>
            </a:r>
          </a:p>
          <a:p>
            <a:pPr algn="r"/>
            <a:r>
              <a:rPr lang="it-IT" dirty="0"/>
              <a:t>(G. </a:t>
            </a:r>
            <a:r>
              <a:rPr lang="it-IT" dirty="0" err="1"/>
              <a:t>Charmet</a:t>
            </a:r>
            <a:r>
              <a:rPr lang="it-IT" dirty="0"/>
              <a:t>)</a:t>
            </a:r>
          </a:p>
          <a:p>
            <a:r>
              <a:rPr lang="it-IT" dirty="0"/>
              <a:t>«Come il travaglio del parto, l’adolescenza, una volta innescata, è un processo inarrestabile, ed </a:t>
            </a:r>
            <a:r>
              <a:rPr lang="it-IT" b="1" i="1" dirty="0"/>
              <a:t>è molto pericoloso per la salute mentale di tutti illudersi di poterla bloccare</a:t>
            </a:r>
            <a:r>
              <a:rPr lang="it-IT" dirty="0"/>
              <a:t>»</a:t>
            </a:r>
          </a:p>
          <a:p>
            <a:pPr algn="r"/>
            <a:r>
              <a:rPr lang="it-IT" dirty="0"/>
              <a:t> (E. Rosci)</a:t>
            </a:r>
          </a:p>
        </p:txBody>
      </p:sp>
    </p:spTree>
    <p:extLst>
      <p:ext uri="{BB962C8B-B14F-4D97-AF65-F5344CB8AC3E}">
        <p14:creationId xmlns:p14="http://schemas.microsoft.com/office/powerpoint/2010/main" val="323013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AF4BFD8-3CB7-4A71-9F7B-44CC6D91AF4F}"/>
              </a:ext>
            </a:extLst>
          </p:cNvPr>
          <p:cNvSpPr>
            <a:spLocks noGrp="1"/>
          </p:cNvSpPr>
          <p:nvPr>
            <p:ph type="title"/>
          </p:nvPr>
        </p:nvSpPr>
        <p:spPr/>
        <p:txBody>
          <a:bodyPr>
            <a:normAutofit fontScale="90000"/>
          </a:bodyPr>
          <a:lstStyle/>
          <a:p>
            <a:r>
              <a:rPr lang="it-IT" dirty="0"/>
              <a:t>Quando il processo di differenziazione si blocca</a:t>
            </a:r>
          </a:p>
        </p:txBody>
      </p:sp>
      <p:pic>
        <p:nvPicPr>
          <p:cNvPr id="6" name="Segnaposto contenuto 5">
            <a:extLst>
              <a:ext uri="{FF2B5EF4-FFF2-40B4-BE49-F238E27FC236}">
                <a16:creationId xmlns:a16="http://schemas.microsoft.com/office/drawing/2014/main" xmlns="" id="{961EF998-8D04-41B9-941C-DDF64BE09ED7}"/>
              </a:ext>
            </a:extLst>
          </p:cNvPr>
          <p:cNvPicPr>
            <a:picLocks noGrp="1" noChangeAspect="1"/>
          </p:cNvPicPr>
          <p:nvPr>
            <p:ph idx="1"/>
          </p:nvPr>
        </p:nvPicPr>
        <p:blipFill>
          <a:blip r:embed="rId2"/>
          <a:stretch>
            <a:fillRect/>
          </a:stretch>
        </p:blipFill>
        <p:spPr>
          <a:xfrm>
            <a:off x="4012261" y="1937995"/>
            <a:ext cx="4727838" cy="4462113"/>
          </a:xfrm>
        </p:spPr>
      </p:pic>
      <p:cxnSp>
        <p:nvCxnSpPr>
          <p:cNvPr id="8" name="Connettore diritto 7">
            <a:extLst>
              <a:ext uri="{FF2B5EF4-FFF2-40B4-BE49-F238E27FC236}">
                <a16:creationId xmlns:a16="http://schemas.microsoft.com/office/drawing/2014/main" xmlns="" id="{78F306DB-F0C7-4612-AB3E-E554EF14DE7B}"/>
              </a:ext>
            </a:extLst>
          </p:cNvPr>
          <p:cNvCxnSpPr>
            <a:cxnSpLocks/>
          </p:cNvCxnSpPr>
          <p:nvPr/>
        </p:nvCxnSpPr>
        <p:spPr>
          <a:xfrm>
            <a:off x="4262438" y="6267450"/>
            <a:ext cx="4410075" cy="4762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409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A558F7-D075-42C0-878C-54CCC816F673}"/>
              </a:ext>
            </a:extLst>
          </p:cNvPr>
          <p:cNvSpPr>
            <a:spLocks noGrp="1"/>
          </p:cNvSpPr>
          <p:nvPr>
            <p:ph type="title"/>
          </p:nvPr>
        </p:nvSpPr>
        <p:spPr/>
        <p:txBody>
          <a:bodyPr/>
          <a:lstStyle/>
          <a:p>
            <a:r>
              <a:rPr lang="it-IT" dirty="0"/>
              <a:t>3. Nascere socialmente</a:t>
            </a:r>
          </a:p>
        </p:txBody>
      </p:sp>
      <p:sp>
        <p:nvSpPr>
          <p:cNvPr id="3" name="Segnaposto contenuto 2">
            <a:extLst>
              <a:ext uri="{FF2B5EF4-FFF2-40B4-BE49-F238E27FC236}">
                <a16:creationId xmlns:a16="http://schemas.microsoft.com/office/drawing/2014/main" xmlns="" id="{FA584A85-0C13-4DA8-A420-06AB06B60218}"/>
              </a:ext>
            </a:extLst>
          </p:cNvPr>
          <p:cNvSpPr>
            <a:spLocks noGrp="1"/>
          </p:cNvSpPr>
          <p:nvPr>
            <p:ph idx="1"/>
          </p:nvPr>
        </p:nvSpPr>
        <p:spPr>
          <a:xfrm>
            <a:off x="1341233" y="1584671"/>
            <a:ext cx="6826526" cy="2066225"/>
          </a:xfrm>
        </p:spPr>
        <p:txBody>
          <a:bodyPr>
            <a:normAutofit/>
          </a:bodyPr>
          <a:lstStyle/>
          <a:p>
            <a:pPr marL="0" indent="0">
              <a:buNone/>
            </a:pPr>
            <a:r>
              <a:rPr lang="it-IT" dirty="0"/>
              <a:t>In adolescenza, l’esperienza di relazioni esterne al contesto familiare è di cruciale importanza nel processo di costruzione dell’identità:</a:t>
            </a:r>
          </a:p>
          <a:p>
            <a:pPr marL="0" indent="0">
              <a:buNone/>
            </a:pPr>
            <a:endParaRPr lang="it-IT" dirty="0"/>
          </a:p>
        </p:txBody>
      </p:sp>
      <p:pic>
        <p:nvPicPr>
          <p:cNvPr id="5" name="Immagine 4">
            <a:extLst>
              <a:ext uri="{FF2B5EF4-FFF2-40B4-BE49-F238E27FC236}">
                <a16:creationId xmlns:a16="http://schemas.microsoft.com/office/drawing/2014/main" xmlns="" id="{1FA86045-5A04-44AC-9B77-D2B7E80B5753}"/>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167759" y="1362776"/>
            <a:ext cx="3400282" cy="20662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CasellaDiTesto 5">
            <a:extLst>
              <a:ext uri="{FF2B5EF4-FFF2-40B4-BE49-F238E27FC236}">
                <a16:creationId xmlns:a16="http://schemas.microsoft.com/office/drawing/2014/main" xmlns="" id="{0E985E3E-7FCC-473B-AAA4-4CE144C5D44D}"/>
              </a:ext>
            </a:extLst>
          </p:cNvPr>
          <p:cNvSpPr txBox="1"/>
          <p:nvPr/>
        </p:nvSpPr>
        <p:spPr>
          <a:xfrm>
            <a:off x="5685182" y="5570150"/>
            <a:ext cx="3268317" cy="230832"/>
          </a:xfrm>
          <a:prstGeom prst="rect">
            <a:avLst/>
          </a:prstGeom>
          <a:noFill/>
          <a:ln>
            <a:solidFill>
              <a:schemeClr val="bg2"/>
            </a:solidFill>
          </a:ln>
        </p:spPr>
        <p:txBody>
          <a:bodyPr wrap="square" rtlCol="0" anchor="ctr" anchorCtr="1">
            <a:spAutoFit/>
          </a:bodyPr>
          <a:lstStyle/>
          <a:p>
            <a:endParaRPr lang="it-IT" sz="900" dirty="0"/>
          </a:p>
        </p:txBody>
      </p:sp>
      <p:sp>
        <p:nvSpPr>
          <p:cNvPr id="7" name="CasellaDiTesto 6">
            <a:extLst>
              <a:ext uri="{FF2B5EF4-FFF2-40B4-BE49-F238E27FC236}">
                <a16:creationId xmlns:a16="http://schemas.microsoft.com/office/drawing/2014/main" xmlns="" id="{241B0A5E-3517-4F9B-80B6-982B46C02DC0}"/>
              </a:ext>
            </a:extLst>
          </p:cNvPr>
          <p:cNvSpPr txBox="1"/>
          <p:nvPr/>
        </p:nvSpPr>
        <p:spPr>
          <a:xfrm>
            <a:off x="1248468" y="3650895"/>
            <a:ext cx="10226808" cy="2437590"/>
          </a:xfrm>
          <a:prstGeom prst="rect">
            <a:avLst/>
          </a:prstGeom>
          <a:noFill/>
          <a:ln>
            <a:solidFill>
              <a:schemeClr val="bg2"/>
            </a:solidFill>
          </a:ln>
        </p:spPr>
        <p:txBody>
          <a:bodyPr wrap="square" rtlCol="0" anchor="ctr" anchorCtr="1">
            <a:spAutoFit/>
          </a:bodyPr>
          <a:lstStyle/>
          <a:p>
            <a:pPr>
              <a:lnSpc>
                <a:spcPct val="90000"/>
              </a:lnSpc>
              <a:spcBef>
                <a:spcPct val="30000"/>
              </a:spcBef>
              <a:buClr>
                <a:schemeClr val="accent3"/>
              </a:buClr>
            </a:pPr>
            <a:r>
              <a:rPr lang="it-IT" sz="2800" dirty="0"/>
              <a:t>«Le relazioni costruite e </a:t>
            </a:r>
            <a:r>
              <a:rPr lang="it-IT" sz="2800" dirty="0" err="1"/>
              <a:t>iperinvestite</a:t>
            </a:r>
            <a:r>
              <a:rPr lang="it-IT" sz="2800" dirty="0"/>
              <a:t> sugli amici sono fondamentali perché molto di ciò che nell’infanzia veniva svolto dai genitori, viene ora svolto dal gruppo: contenimento, sostegno affettivo, protezione, promozione di interessi, valorizzazione narcisistica»</a:t>
            </a:r>
          </a:p>
          <a:p>
            <a:pPr algn="r">
              <a:lnSpc>
                <a:spcPct val="90000"/>
              </a:lnSpc>
              <a:spcBef>
                <a:spcPct val="30000"/>
              </a:spcBef>
              <a:buClr>
                <a:schemeClr val="accent3"/>
              </a:buClr>
            </a:pPr>
            <a:r>
              <a:rPr lang="it-IT" sz="2800" dirty="0"/>
              <a:t>(G. </a:t>
            </a:r>
            <a:r>
              <a:rPr lang="it-IT" sz="2800" dirty="0" err="1"/>
              <a:t>Charmet</a:t>
            </a:r>
            <a:r>
              <a:rPr lang="it-IT" sz="2800" dirty="0"/>
              <a:t>)</a:t>
            </a:r>
          </a:p>
          <a:p>
            <a:endParaRPr lang="it-IT" dirty="0"/>
          </a:p>
        </p:txBody>
      </p:sp>
    </p:spTree>
    <p:extLst>
      <p:ext uri="{BB962C8B-B14F-4D97-AF65-F5344CB8AC3E}">
        <p14:creationId xmlns:p14="http://schemas.microsoft.com/office/powerpoint/2010/main" val="267236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56370C9-D8AD-40B2-8562-776E6038ABD9}"/>
              </a:ext>
            </a:extLst>
          </p:cNvPr>
          <p:cNvSpPr>
            <a:spLocks noGrp="1"/>
          </p:cNvSpPr>
          <p:nvPr>
            <p:ph type="title"/>
          </p:nvPr>
        </p:nvSpPr>
        <p:spPr/>
        <p:txBody>
          <a:bodyPr>
            <a:normAutofit fontScale="90000"/>
          </a:bodyPr>
          <a:lstStyle/>
          <a:p>
            <a:r>
              <a:rPr lang="it-IT" dirty="0"/>
              <a:t>Quando la nascita sociale diviene un sogno «irrealizzabile»</a:t>
            </a:r>
          </a:p>
        </p:txBody>
      </p:sp>
      <p:pic>
        <p:nvPicPr>
          <p:cNvPr id="5" name="Immagine 4">
            <a:extLst>
              <a:ext uri="{FF2B5EF4-FFF2-40B4-BE49-F238E27FC236}">
                <a16:creationId xmlns:a16="http://schemas.microsoft.com/office/drawing/2014/main" xmlns="" id="{EF98873B-216A-41CF-92DC-A9CC62FC932F}"/>
              </a:ext>
            </a:extLst>
          </p:cNvPr>
          <p:cNvPicPr>
            <a:picLocks noChangeAspect="1"/>
          </p:cNvPicPr>
          <p:nvPr/>
        </p:nvPicPr>
        <p:blipFill>
          <a:blip r:embed="rId2"/>
          <a:stretch>
            <a:fillRect/>
          </a:stretch>
        </p:blipFill>
        <p:spPr>
          <a:xfrm>
            <a:off x="6096000" y="1842151"/>
            <a:ext cx="3094551" cy="4454081"/>
          </a:xfrm>
          <a:prstGeom prst="rect">
            <a:avLst/>
          </a:prstGeom>
        </p:spPr>
      </p:pic>
      <p:pic>
        <p:nvPicPr>
          <p:cNvPr id="7" name="Segnaposto contenuto 6">
            <a:extLst>
              <a:ext uri="{FF2B5EF4-FFF2-40B4-BE49-F238E27FC236}">
                <a16:creationId xmlns:a16="http://schemas.microsoft.com/office/drawing/2014/main" xmlns="" id="{52DA9272-9B0A-44F5-B356-415A1765B0D1}"/>
              </a:ext>
            </a:extLst>
          </p:cNvPr>
          <p:cNvPicPr>
            <a:picLocks noGrp="1" noChangeAspect="1"/>
          </p:cNvPicPr>
          <p:nvPr>
            <p:ph idx="1"/>
          </p:nvPr>
        </p:nvPicPr>
        <p:blipFill>
          <a:blip r:embed="rId3"/>
          <a:stretch>
            <a:fillRect/>
          </a:stretch>
        </p:blipFill>
        <p:spPr>
          <a:xfrm>
            <a:off x="2324100" y="1893522"/>
            <a:ext cx="3318310" cy="4351338"/>
          </a:xfrm>
          <a:prstGeom prst="rect">
            <a:avLst/>
          </a:prstGeom>
        </p:spPr>
      </p:pic>
    </p:spTree>
    <p:extLst>
      <p:ext uri="{BB962C8B-B14F-4D97-AF65-F5344CB8AC3E}">
        <p14:creationId xmlns:p14="http://schemas.microsoft.com/office/powerpoint/2010/main" val="43463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8116ACF-9241-4A3F-8084-70BDB2480246}"/>
              </a:ext>
            </a:extLst>
          </p:cNvPr>
          <p:cNvSpPr>
            <a:spLocks noGrp="1"/>
          </p:cNvSpPr>
          <p:nvPr>
            <p:ph type="title"/>
          </p:nvPr>
        </p:nvSpPr>
        <p:spPr/>
        <p:txBody>
          <a:bodyPr/>
          <a:lstStyle/>
          <a:p>
            <a:r>
              <a:rPr lang="it-IT" dirty="0"/>
              <a:t>Isolamento e solitudine</a:t>
            </a:r>
          </a:p>
        </p:txBody>
      </p:sp>
      <p:sp>
        <p:nvSpPr>
          <p:cNvPr id="3" name="Segnaposto contenuto 2">
            <a:extLst>
              <a:ext uri="{FF2B5EF4-FFF2-40B4-BE49-F238E27FC236}">
                <a16:creationId xmlns:a16="http://schemas.microsoft.com/office/drawing/2014/main" xmlns="" id="{B474362B-A283-4BF6-AA95-AEC68B4810C3}"/>
              </a:ext>
            </a:extLst>
          </p:cNvPr>
          <p:cNvSpPr>
            <a:spLocks noGrp="1"/>
          </p:cNvSpPr>
          <p:nvPr>
            <p:ph idx="1"/>
          </p:nvPr>
        </p:nvSpPr>
        <p:spPr>
          <a:xfrm>
            <a:off x="1562100" y="1825625"/>
            <a:ext cx="6587987" cy="4351338"/>
          </a:xfrm>
        </p:spPr>
        <p:txBody>
          <a:bodyPr>
            <a:normAutofit fontScale="92500" lnSpcReduction="10000"/>
          </a:bodyPr>
          <a:lstStyle/>
          <a:p>
            <a:r>
              <a:rPr lang="it-IT" dirty="0"/>
              <a:t>La relazione con i coetanei ha un peso straordinario nell’orientare le scelte, favorire rispecchiamenti, accedere a pensieri e giudizi ancora necessariamente mutuati in parte dall’esterno.</a:t>
            </a:r>
          </a:p>
          <a:p>
            <a:r>
              <a:rPr lang="it-IT" dirty="0"/>
              <a:t>Il fallimento e la mancanza di tali relazioni, limita e complica il naturale sviluppo dei processi identificativi e imitativi, producendo malessere e aumentando le criticità della crescita.</a:t>
            </a:r>
          </a:p>
          <a:p>
            <a:r>
              <a:rPr lang="it-IT" dirty="0">
                <a:hlinkClick r:id="rId2"/>
              </a:rPr>
              <a:t>https://www.youtube.com/watch?v=wBmtWnUuxEQ</a:t>
            </a:r>
            <a:endParaRPr lang="it-IT" dirty="0"/>
          </a:p>
          <a:p>
            <a:endParaRPr lang="it-IT" dirty="0"/>
          </a:p>
        </p:txBody>
      </p:sp>
      <p:pic>
        <p:nvPicPr>
          <p:cNvPr id="5" name="Immagine 4">
            <a:extLst>
              <a:ext uri="{FF2B5EF4-FFF2-40B4-BE49-F238E27FC236}">
                <a16:creationId xmlns:a16="http://schemas.microsoft.com/office/drawing/2014/main" xmlns="" id="{734F80A2-44E4-4DAC-85F1-A057F0398560}"/>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270300" y="2014330"/>
            <a:ext cx="3083500" cy="3796864"/>
          </a:xfrm>
          <a:prstGeom prst="rect">
            <a:avLst/>
          </a:prstGeom>
        </p:spPr>
      </p:pic>
      <p:sp>
        <p:nvSpPr>
          <p:cNvPr id="6" name="CasellaDiTesto 5">
            <a:extLst>
              <a:ext uri="{FF2B5EF4-FFF2-40B4-BE49-F238E27FC236}">
                <a16:creationId xmlns:a16="http://schemas.microsoft.com/office/drawing/2014/main" xmlns="" id="{53366B42-FC53-43E2-A668-AA6231333095}"/>
              </a:ext>
            </a:extLst>
          </p:cNvPr>
          <p:cNvSpPr txBox="1"/>
          <p:nvPr/>
        </p:nvSpPr>
        <p:spPr>
          <a:xfrm>
            <a:off x="8383300" y="6019420"/>
            <a:ext cx="2857500" cy="230832"/>
          </a:xfrm>
          <a:prstGeom prst="rect">
            <a:avLst/>
          </a:prstGeom>
          <a:noFill/>
          <a:ln>
            <a:solidFill>
              <a:schemeClr val="bg2"/>
            </a:solidFill>
          </a:ln>
        </p:spPr>
        <p:txBody>
          <a:bodyPr wrap="square" rtlCol="0" anchor="ctr" anchorCtr="1">
            <a:spAutoFit/>
          </a:bodyPr>
          <a:lstStyle/>
          <a:p>
            <a:endParaRPr lang="it-IT" sz="900" dirty="0"/>
          </a:p>
        </p:txBody>
      </p:sp>
    </p:spTree>
    <p:extLst>
      <p:ext uri="{BB962C8B-B14F-4D97-AF65-F5344CB8AC3E}">
        <p14:creationId xmlns:p14="http://schemas.microsoft.com/office/powerpoint/2010/main" val="9326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032C2BC-914C-44FA-8EBB-9F752F239371}"/>
              </a:ext>
            </a:extLst>
          </p:cNvPr>
          <p:cNvSpPr>
            <a:spLocks noGrp="1"/>
          </p:cNvSpPr>
          <p:nvPr>
            <p:ph type="title"/>
          </p:nvPr>
        </p:nvSpPr>
        <p:spPr/>
        <p:txBody>
          <a:bodyPr/>
          <a:lstStyle/>
          <a:p>
            <a:r>
              <a:rPr lang="it-IT" dirty="0"/>
              <a:t>La mente adolescente pensa la morte </a:t>
            </a:r>
          </a:p>
        </p:txBody>
      </p:sp>
      <p:sp>
        <p:nvSpPr>
          <p:cNvPr id="3" name="Segnaposto contenuto 2">
            <a:extLst>
              <a:ext uri="{FF2B5EF4-FFF2-40B4-BE49-F238E27FC236}">
                <a16:creationId xmlns:a16="http://schemas.microsoft.com/office/drawing/2014/main" xmlns="" id="{59B5D08B-4E1B-426E-A8C7-A3139874532E}"/>
              </a:ext>
            </a:extLst>
          </p:cNvPr>
          <p:cNvSpPr>
            <a:spLocks noGrp="1"/>
          </p:cNvSpPr>
          <p:nvPr>
            <p:ph idx="1"/>
          </p:nvPr>
        </p:nvSpPr>
        <p:spPr/>
        <p:txBody>
          <a:bodyPr/>
          <a:lstStyle/>
          <a:p>
            <a:r>
              <a:rPr lang="it-IT" dirty="0"/>
              <a:t>Il concetto di morte può dunque fare la sua comparsa nella mente adolescente, all’interno di un processo di maturazione florido e fecondo, assumendo il suo reale significato, oppure può prendere forma in una mente particolarmente sofferente, dallo sviluppo in parte soffocato, e colorarsi così di tonalità improprie:</a:t>
            </a:r>
          </a:p>
          <a:p>
            <a:r>
              <a:rPr lang="it-IT" dirty="0"/>
              <a:t>«</a:t>
            </a:r>
            <a:r>
              <a:rPr lang="it-IT" i="1" dirty="0"/>
              <a:t>E’ da sottolineare che il concetto di morte di questi adolescenti è particolarmente </a:t>
            </a:r>
            <a:r>
              <a:rPr lang="it-IT" b="1" i="1" dirty="0"/>
              <a:t>immaturo</a:t>
            </a:r>
            <a:r>
              <a:rPr lang="it-IT" i="1" dirty="0"/>
              <a:t>, riflettendo quello tipico dell’</a:t>
            </a:r>
            <a:r>
              <a:rPr lang="it-IT" b="1" i="1" dirty="0"/>
              <a:t>infanzia: la morte è vista come un evento reversibile e piacevole</a:t>
            </a:r>
            <a:r>
              <a:rPr lang="it-IT" i="1" dirty="0"/>
              <a:t>.</a:t>
            </a:r>
            <a:r>
              <a:rPr lang="it-IT" dirty="0"/>
              <a:t>»</a:t>
            </a:r>
          </a:p>
          <a:p>
            <a:pPr marL="0" indent="0" algn="r">
              <a:buNone/>
            </a:pPr>
            <a:r>
              <a:rPr lang="it-IT" dirty="0"/>
              <a:t>(P. Crepet)</a:t>
            </a:r>
          </a:p>
        </p:txBody>
      </p:sp>
    </p:spTree>
    <p:extLst>
      <p:ext uri="{BB962C8B-B14F-4D97-AF65-F5344CB8AC3E}">
        <p14:creationId xmlns:p14="http://schemas.microsoft.com/office/powerpoint/2010/main" val="39072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2B8BB70-9C4B-4AE2-A518-45EA73BC5042}"/>
              </a:ext>
            </a:extLst>
          </p:cNvPr>
          <p:cNvSpPr>
            <a:spLocks noGrp="1"/>
          </p:cNvSpPr>
          <p:nvPr>
            <p:ph type="title"/>
          </p:nvPr>
        </p:nvSpPr>
        <p:spPr/>
        <p:txBody>
          <a:bodyPr>
            <a:normAutofit fontScale="90000"/>
          </a:bodyPr>
          <a:lstStyle/>
          <a:p>
            <a:r>
              <a:rPr lang="it-IT" dirty="0"/>
              <a:t>Sorella morte: la libertà di ricominciare</a:t>
            </a:r>
          </a:p>
        </p:txBody>
      </p:sp>
      <p:sp>
        <p:nvSpPr>
          <p:cNvPr id="3" name="Segnaposto contenuto 2">
            <a:extLst>
              <a:ext uri="{FF2B5EF4-FFF2-40B4-BE49-F238E27FC236}">
                <a16:creationId xmlns:a16="http://schemas.microsoft.com/office/drawing/2014/main" xmlns="" id="{2C254034-80CE-45B9-835E-FBDF27846550}"/>
              </a:ext>
            </a:extLst>
          </p:cNvPr>
          <p:cNvSpPr>
            <a:spLocks noGrp="1"/>
          </p:cNvSpPr>
          <p:nvPr>
            <p:ph idx="1"/>
          </p:nvPr>
        </p:nvSpPr>
        <p:spPr/>
        <p:txBody>
          <a:bodyPr>
            <a:normAutofit lnSpcReduction="10000"/>
          </a:bodyPr>
          <a:lstStyle/>
          <a:p>
            <a:pPr marL="0" indent="0">
              <a:buNone/>
            </a:pPr>
            <a:r>
              <a:rPr lang="it-IT" dirty="0"/>
              <a:t>“</a:t>
            </a:r>
            <a:r>
              <a:rPr lang="it-IT" i="1" dirty="0"/>
              <a:t>A volte ho dei pensieri che sono un po' veramente.. che non vorrei più essere in vita. Sono un </a:t>
            </a:r>
            <a:r>
              <a:rPr lang="it-IT" i="1" dirty="0" err="1"/>
              <a:t>pò</a:t>
            </a:r>
            <a:r>
              <a:rPr lang="it-IT" i="1" dirty="0"/>
              <a:t> estrema, mi preoccupa un po'. Se non vivo in un certo modo preferisco non essere in vita. Ho letto questa frase l’altro giorno che le ninfe per evitare un male maggiore donano la loro vita alle brezze e ai fiumi.. In quel momento ho avuto un attimo che ho detto se la mia vita arriverà </a:t>
            </a:r>
            <a:r>
              <a:rPr lang="it-IT" i="1" dirty="0" err="1"/>
              <a:t>che..sarà</a:t>
            </a:r>
            <a:r>
              <a:rPr lang="it-IT" i="1" dirty="0"/>
              <a:t> irrimediabile preferisco dare la mia vita alla brezza o al fiume, però è infantile! Per farlo dovrei essere disperatissima.. </a:t>
            </a:r>
            <a:r>
              <a:rPr lang="it-IT" b="1" i="1" u="sng" dirty="0"/>
              <a:t>con questa tipica fantasia della bambina</a:t>
            </a:r>
            <a:r>
              <a:rPr lang="it-IT" i="1" dirty="0"/>
              <a:t>.. è voler farlo poetico.. idea che mi salva dal pensare che la mia vita possa diventare qualcosa di orribile.. </a:t>
            </a:r>
            <a:r>
              <a:rPr lang="it-IT" b="1" i="1" u="sng" dirty="0"/>
              <a:t>almeno c’è una via d’uscita per rinascere. Quando penso di morire penso ad un'altra opportunità in un altro corpo</a:t>
            </a:r>
            <a:r>
              <a:rPr lang="it-IT" i="1" u="sng" dirty="0"/>
              <a:t>.”</a:t>
            </a:r>
          </a:p>
          <a:p>
            <a:endParaRPr lang="it-IT" dirty="0"/>
          </a:p>
        </p:txBody>
      </p:sp>
    </p:spTree>
    <p:extLst>
      <p:ext uri="{BB962C8B-B14F-4D97-AF65-F5344CB8AC3E}">
        <p14:creationId xmlns:p14="http://schemas.microsoft.com/office/powerpoint/2010/main" val="5301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6573F3D-C60D-45CC-8A91-C280C0B4D0AC}"/>
              </a:ext>
            </a:extLst>
          </p:cNvPr>
          <p:cNvSpPr>
            <a:spLocks noGrp="1"/>
          </p:cNvSpPr>
          <p:nvPr>
            <p:ph type="title"/>
          </p:nvPr>
        </p:nvSpPr>
        <p:spPr/>
        <p:txBody>
          <a:bodyPr/>
          <a:lstStyle/>
          <a:p>
            <a:r>
              <a:rPr lang="it-IT" dirty="0"/>
              <a:t>Il fantasma del «non morire»</a:t>
            </a:r>
          </a:p>
        </p:txBody>
      </p:sp>
      <p:sp>
        <p:nvSpPr>
          <p:cNvPr id="3" name="Segnaposto contenuto 2">
            <a:extLst>
              <a:ext uri="{FF2B5EF4-FFF2-40B4-BE49-F238E27FC236}">
                <a16:creationId xmlns:a16="http://schemas.microsoft.com/office/drawing/2014/main" xmlns="" id="{9B0957E4-2D16-4E53-B9E8-3D161C8157FB}"/>
              </a:ext>
            </a:extLst>
          </p:cNvPr>
          <p:cNvSpPr>
            <a:spLocks noGrp="1"/>
          </p:cNvSpPr>
          <p:nvPr>
            <p:ph idx="1"/>
          </p:nvPr>
        </p:nvSpPr>
        <p:spPr>
          <a:xfrm>
            <a:off x="1562100" y="1825625"/>
            <a:ext cx="7962900" cy="4351338"/>
          </a:xfrm>
        </p:spPr>
        <p:txBody>
          <a:bodyPr>
            <a:normAutofit fontScale="92500" lnSpcReduction="10000"/>
          </a:bodyPr>
          <a:lstStyle/>
          <a:p>
            <a:r>
              <a:rPr lang="it-IT" dirty="0"/>
              <a:t>Spesso chi pensa il suicidio pensa anche ad una strana sopravvivenza al suo gesto: un guardare se stessi e gli altri dopo che il suicidio è avvenuto e godere di un certo riscatto.</a:t>
            </a:r>
          </a:p>
          <a:p>
            <a:pPr marL="0" indent="0">
              <a:buNone/>
            </a:pPr>
            <a:endParaRPr lang="it-IT" dirty="0"/>
          </a:p>
          <a:p>
            <a:r>
              <a:rPr lang="it-IT" i="1" dirty="0"/>
              <a:t>«Tutti coloro che hanno tradito il nostro affetto, che si sono vergognati di noi… dovranno ricredersi, pentirsi. (…) Tutto della preparazione del gesto fa pensare che l’aspirante suicida voglia garantirsi una presenza assoluta in quel contesto dal quale così bruscamente si sottrae».</a:t>
            </a:r>
          </a:p>
          <a:p>
            <a:pPr marL="0" indent="0" algn="r">
              <a:buNone/>
            </a:pPr>
            <a:r>
              <a:rPr lang="it-IT" dirty="0"/>
              <a:t>(A. Piotti)</a:t>
            </a:r>
          </a:p>
        </p:txBody>
      </p:sp>
      <p:pic>
        <p:nvPicPr>
          <p:cNvPr id="5" name="Immagine 4">
            <a:extLst>
              <a:ext uri="{FF2B5EF4-FFF2-40B4-BE49-F238E27FC236}">
                <a16:creationId xmlns:a16="http://schemas.microsoft.com/office/drawing/2014/main" xmlns="" id="{8E9B3A50-B1D3-4175-9E98-382E3A54709F}"/>
              </a:ext>
            </a:extLst>
          </p:cNvPr>
          <p:cNvPicPr>
            <a:picLocks noChangeAspect="1"/>
          </p:cNvPicPr>
          <p:nvPr/>
        </p:nvPicPr>
        <p:blipFill>
          <a:blip r:embed="rId2"/>
          <a:stretch>
            <a:fillRect/>
          </a:stretch>
        </p:blipFill>
        <p:spPr>
          <a:xfrm>
            <a:off x="9433112" y="2232212"/>
            <a:ext cx="2393576" cy="2393576"/>
          </a:xfrm>
          <a:prstGeom prst="rect">
            <a:avLst/>
          </a:prstGeom>
        </p:spPr>
      </p:pic>
    </p:spTree>
    <p:extLst>
      <p:ext uri="{BB962C8B-B14F-4D97-AF65-F5344CB8AC3E}">
        <p14:creationId xmlns:p14="http://schemas.microsoft.com/office/powerpoint/2010/main" val="423503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51AEEDC-42E6-4799-9AF3-31247694CC98}"/>
              </a:ext>
            </a:extLst>
          </p:cNvPr>
          <p:cNvSpPr>
            <a:spLocks noGrp="1"/>
          </p:cNvSpPr>
          <p:nvPr>
            <p:ph type="title"/>
          </p:nvPr>
        </p:nvSpPr>
        <p:spPr/>
        <p:txBody>
          <a:bodyPr/>
          <a:lstStyle/>
          <a:p>
            <a:r>
              <a:rPr lang="it-IT" dirty="0"/>
              <a:t>Desiderare la morte</a:t>
            </a:r>
          </a:p>
        </p:txBody>
      </p:sp>
      <p:sp>
        <p:nvSpPr>
          <p:cNvPr id="3" name="Segnaposto contenuto 2">
            <a:extLst>
              <a:ext uri="{FF2B5EF4-FFF2-40B4-BE49-F238E27FC236}">
                <a16:creationId xmlns:a16="http://schemas.microsoft.com/office/drawing/2014/main" xmlns="" id="{9259C36C-0D3A-4A61-A6DB-D92505CD09C8}"/>
              </a:ext>
            </a:extLst>
          </p:cNvPr>
          <p:cNvSpPr>
            <a:spLocks noGrp="1"/>
          </p:cNvSpPr>
          <p:nvPr>
            <p:ph idx="1"/>
          </p:nvPr>
        </p:nvSpPr>
        <p:spPr/>
        <p:txBody>
          <a:bodyPr/>
          <a:lstStyle/>
          <a:p>
            <a:r>
              <a:rPr lang="it-IT" dirty="0"/>
              <a:t>Talvolta può succedere che quando il concetto di morte viene appreso dalla mente adolescente, esso non venga vissuto come terrificante e spaventoso, ma come affascinante alternativa alla vita..</a:t>
            </a:r>
          </a:p>
          <a:p>
            <a:endParaRPr lang="it-IT" dirty="0"/>
          </a:p>
          <a:p>
            <a:endParaRPr lang="it-IT" dirty="0"/>
          </a:p>
          <a:p>
            <a:pPr marL="0" indent="0" algn="ctr">
              <a:buNone/>
            </a:pPr>
            <a:r>
              <a:rPr lang="it-IT" sz="5400" b="1" dirty="0">
                <a:solidFill>
                  <a:srgbClr val="FF0000"/>
                </a:solidFill>
              </a:rPr>
              <a:t>PERCHE’?</a:t>
            </a:r>
          </a:p>
          <a:p>
            <a:pPr marL="0" indent="0" algn="ctr">
              <a:buNone/>
            </a:pPr>
            <a:r>
              <a:rPr lang="it-IT" sz="2400" dirty="0">
                <a:solidFill>
                  <a:srgbClr val="FF0000"/>
                </a:solidFill>
              </a:rPr>
              <a:t>Cosa succede nella mente adolescente?</a:t>
            </a:r>
          </a:p>
        </p:txBody>
      </p:sp>
      <p:sp>
        <p:nvSpPr>
          <p:cNvPr id="4" name="Freccia in giù 3">
            <a:extLst>
              <a:ext uri="{FF2B5EF4-FFF2-40B4-BE49-F238E27FC236}">
                <a16:creationId xmlns:a16="http://schemas.microsoft.com/office/drawing/2014/main" xmlns="" id="{2B016563-D9A7-4722-BCB8-DA46E5196E5A}"/>
              </a:ext>
            </a:extLst>
          </p:cNvPr>
          <p:cNvSpPr/>
          <p:nvPr/>
        </p:nvSpPr>
        <p:spPr>
          <a:xfrm>
            <a:off x="6228522" y="3723861"/>
            <a:ext cx="484632" cy="978408"/>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dirty="0"/>
          </a:p>
        </p:txBody>
      </p:sp>
    </p:spTree>
    <p:extLst>
      <p:ext uri="{BB962C8B-B14F-4D97-AF65-F5344CB8AC3E}">
        <p14:creationId xmlns:p14="http://schemas.microsoft.com/office/powerpoint/2010/main" val="165172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0896577-0B49-46E8-97C5-0A27314C75B4}"/>
              </a:ext>
            </a:extLst>
          </p:cNvPr>
          <p:cNvSpPr>
            <a:spLocks noGrp="1"/>
          </p:cNvSpPr>
          <p:nvPr>
            <p:ph type="title"/>
          </p:nvPr>
        </p:nvSpPr>
        <p:spPr/>
        <p:txBody>
          <a:bodyPr/>
          <a:lstStyle/>
          <a:p>
            <a:r>
              <a:rPr lang="it-IT" dirty="0"/>
              <a:t>Death </a:t>
            </a:r>
            <a:r>
              <a:rPr lang="it-IT" dirty="0" err="1"/>
              <a:t>Education</a:t>
            </a:r>
            <a:endParaRPr lang="it-IT" dirty="0"/>
          </a:p>
        </p:txBody>
      </p:sp>
      <p:sp>
        <p:nvSpPr>
          <p:cNvPr id="3" name="Segnaposto contenuto 2">
            <a:extLst>
              <a:ext uri="{FF2B5EF4-FFF2-40B4-BE49-F238E27FC236}">
                <a16:creationId xmlns:a16="http://schemas.microsoft.com/office/drawing/2014/main" xmlns="" id="{91034791-A16B-48CF-B081-6FEDD37B27C8}"/>
              </a:ext>
            </a:extLst>
          </p:cNvPr>
          <p:cNvSpPr>
            <a:spLocks noGrp="1"/>
          </p:cNvSpPr>
          <p:nvPr>
            <p:ph idx="1"/>
          </p:nvPr>
        </p:nvSpPr>
        <p:spPr/>
        <p:txBody>
          <a:bodyPr>
            <a:normAutofit/>
          </a:bodyPr>
          <a:lstStyle/>
          <a:p>
            <a:r>
              <a:rPr lang="it-IT" sz="2400" dirty="0"/>
              <a:t>Comprendere a fondo la realtà della morte è una delle più protettive premesse per un efficace prevenzione del </a:t>
            </a:r>
            <a:r>
              <a:rPr lang="it-IT" sz="2400" b="1" dirty="0"/>
              <a:t>suicidio</a:t>
            </a:r>
            <a:r>
              <a:rPr lang="it-IT" sz="2400" dirty="0"/>
              <a:t>, inteso </a:t>
            </a:r>
            <a:r>
              <a:rPr lang="it-IT" sz="2400" b="1" dirty="0"/>
              <a:t>come fantasia di fuga transitoria da una situazione difficile, metodo per far arrivare un messaggio a qualcuno</a:t>
            </a:r>
            <a:r>
              <a:rPr lang="it-IT" sz="2400" dirty="0"/>
              <a:t>, .. </a:t>
            </a:r>
            <a:r>
              <a:rPr lang="it-IT" sz="2400" b="1" u="sng" dirty="0"/>
              <a:t>Come se fosse poi possibile tornare indietro da questo agito e dopo morti continuare a osservare i vivi e la loro reazione al gesto.</a:t>
            </a:r>
          </a:p>
          <a:p>
            <a:pPr marL="0" indent="0">
              <a:buNone/>
            </a:pPr>
            <a:endParaRPr lang="it-IT" sz="2400" b="1" u="sng" dirty="0"/>
          </a:p>
          <a:p>
            <a:pPr marL="0" indent="0">
              <a:buNone/>
            </a:pPr>
            <a:r>
              <a:rPr lang="it-IT" sz="2000" i="1" dirty="0"/>
              <a:t>«…la gente si sbatte dappertutto, rincorrendosi come mosche, credo proprio che andrò a comprarmi una calibro 45, così farò a tutti una bella sorpresa. Si, credo proprio che mi ucciderò, essere la causa di un piccolo suicidio, restare in giro un paio di giorni e vedere che gran bello scandalo se muoio. Si, credo proprio che mi ucciderò, così mi faranno un bel titolo, mi piacerebbe vedere cosa scriveranno i giornali, sullo stato degli adolescenti depressi..»</a:t>
            </a:r>
            <a:endParaRPr lang="it-IT" sz="2000" b="1" i="1" u="sng" dirty="0"/>
          </a:p>
          <a:p>
            <a:pPr marL="0" indent="0" algn="r">
              <a:buNone/>
            </a:pPr>
            <a:r>
              <a:rPr lang="it-IT" sz="2000" dirty="0"/>
              <a:t>CREDO CHE MI UCCIDERO’, canzone scritta da Elton John e B. </a:t>
            </a:r>
            <a:r>
              <a:rPr lang="it-IT" sz="2000" dirty="0" err="1"/>
              <a:t>Taupin</a:t>
            </a:r>
            <a:endParaRPr lang="it-IT" sz="2000" dirty="0"/>
          </a:p>
        </p:txBody>
      </p:sp>
    </p:spTree>
    <p:extLst>
      <p:ext uri="{BB962C8B-B14F-4D97-AF65-F5344CB8AC3E}">
        <p14:creationId xmlns:p14="http://schemas.microsoft.com/office/powerpoint/2010/main" val="12086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C345972-F26E-49E5-A0DC-1F3A72BD583A}"/>
              </a:ext>
            </a:extLst>
          </p:cNvPr>
          <p:cNvSpPr>
            <a:spLocks noGrp="1"/>
          </p:cNvSpPr>
          <p:nvPr>
            <p:ph type="title"/>
          </p:nvPr>
        </p:nvSpPr>
        <p:spPr/>
        <p:txBody>
          <a:bodyPr/>
          <a:lstStyle/>
          <a:p>
            <a:r>
              <a:rPr lang="it-IT" dirty="0"/>
              <a:t>Il suicidio: </a:t>
            </a:r>
          </a:p>
        </p:txBody>
      </p:sp>
      <p:sp>
        <p:nvSpPr>
          <p:cNvPr id="3" name="Segnaposto contenuto 2">
            <a:extLst>
              <a:ext uri="{FF2B5EF4-FFF2-40B4-BE49-F238E27FC236}">
                <a16:creationId xmlns:a16="http://schemas.microsoft.com/office/drawing/2014/main" xmlns="" id="{57A0284D-BC22-4860-A856-0F5FF9E75A90}"/>
              </a:ext>
            </a:extLst>
          </p:cNvPr>
          <p:cNvSpPr>
            <a:spLocks noGrp="1"/>
          </p:cNvSpPr>
          <p:nvPr>
            <p:ph idx="1"/>
          </p:nvPr>
        </p:nvSpPr>
        <p:spPr/>
        <p:txBody>
          <a:bodyPr>
            <a:normAutofit fontScale="92500" lnSpcReduction="10000"/>
          </a:bodyPr>
          <a:lstStyle/>
          <a:p>
            <a:r>
              <a:rPr lang="it-IT" dirty="0"/>
              <a:t>Intendiamo per suicidio «</a:t>
            </a:r>
            <a:r>
              <a:rPr lang="it-IT" i="1" u="sng" dirty="0"/>
              <a:t>ogni atto umano finalizzato a provocarsi intenzionalmente la cessazione della vita</a:t>
            </a:r>
            <a:r>
              <a:rPr lang="it-IT" dirty="0"/>
              <a:t>».</a:t>
            </a:r>
          </a:p>
          <a:p>
            <a:r>
              <a:rPr lang="it-IT" dirty="0"/>
              <a:t>Importanti fonti di informazioni a riguardo sono:</a:t>
            </a:r>
          </a:p>
          <a:p>
            <a:pPr marL="0" indent="0">
              <a:buNone/>
            </a:pPr>
            <a:r>
              <a:rPr lang="it-IT" dirty="0">
                <a:hlinkClick r:id="rId2"/>
              </a:rPr>
              <a:t>https://www.youtube.com/watch?v=oKygqgz6pIM</a:t>
            </a:r>
            <a:endParaRPr lang="it-IT" dirty="0"/>
          </a:p>
          <a:p>
            <a:pPr marL="0" indent="0">
              <a:buNone/>
            </a:pPr>
            <a:r>
              <a:rPr lang="it-IT" sz="2400" dirty="0"/>
              <a:t>(per aprire il link usare la modalità presentazione oppure </a:t>
            </a:r>
            <a:r>
              <a:rPr lang="it-IT" sz="2400" dirty="0" err="1"/>
              <a:t>Ctrl</a:t>
            </a:r>
            <a:r>
              <a:rPr lang="it-IT" sz="2400" dirty="0"/>
              <a:t> + tasto sinistro del mouse)</a:t>
            </a:r>
          </a:p>
          <a:p>
            <a:pPr marL="0" indent="0">
              <a:buNone/>
            </a:pPr>
            <a:r>
              <a:rPr lang="it-IT" dirty="0"/>
              <a:t>In questo link, Maurizio Pompili (Prof. Di </a:t>
            </a:r>
            <a:r>
              <a:rPr lang="it-IT" dirty="0" err="1"/>
              <a:t>Suicidologia</a:t>
            </a:r>
            <a:r>
              <a:rPr lang="it-IT" dirty="0"/>
              <a:t> presso La Sapienza, Roma) parla di dati, casi clinici e statistiche aggiornate al 2018 in merito al suicidio e alla sua prevenzione in adolescenza.</a:t>
            </a:r>
          </a:p>
          <a:p>
            <a:pPr marL="0" indent="0">
              <a:buNone/>
            </a:pPr>
            <a:r>
              <a:rPr lang="it-IT" u="sng" dirty="0"/>
              <a:t>N.B: questo link NON è un approfondimento facoltativo ma parte integrante del materiale didattico</a:t>
            </a:r>
          </a:p>
        </p:txBody>
      </p:sp>
    </p:spTree>
    <p:extLst>
      <p:ext uri="{BB962C8B-B14F-4D97-AF65-F5344CB8AC3E}">
        <p14:creationId xmlns:p14="http://schemas.microsoft.com/office/powerpoint/2010/main" val="41674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7DBC47-2849-40DD-BA75-3426165D785F}"/>
              </a:ext>
            </a:extLst>
          </p:cNvPr>
          <p:cNvSpPr>
            <a:spLocks noGrp="1"/>
          </p:cNvSpPr>
          <p:nvPr>
            <p:ph type="title"/>
          </p:nvPr>
        </p:nvSpPr>
        <p:spPr/>
        <p:txBody>
          <a:bodyPr/>
          <a:lstStyle/>
          <a:p>
            <a:r>
              <a:rPr lang="it-IT" dirty="0"/>
              <a:t>Il suicidio:</a:t>
            </a:r>
          </a:p>
        </p:txBody>
      </p:sp>
      <p:sp>
        <p:nvSpPr>
          <p:cNvPr id="3" name="Segnaposto contenuto 2">
            <a:extLst>
              <a:ext uri="{FF2B5EF4-FFF2-40B4-BE49-F238E27FC236}">
                <a16:creationId xmlns:a16="http://schemas.microsoft.com/office/drawing/2014/main" xmlns="" id="{9B1D86EC-8865-4D28-A7D4-303178DC9FE4}"/>
              </a:ext>
            </a:extLst>
          </p:cNvPr>
          <p:cNvSpPr>
            <a:spLocks noGrp="1"/>
          </p:cNvSpPr>
          <p:nvPr>
            <p:ph idx="1"/>
          </p:nvPr>
        </p:nvSpPr>
        <p:spPr/>
        <p:txBody>
          <a:bodyPr>
            <a:normAutofit fontScale="92500" lnSpcReduction="10000"/>
          </a:bodyPr>
          <a:lstStyle/>
          <a:p>
            <a:pPr marL="0" indent="0">
              <a:buNone/>
            </a:pPr>
            <a:r>
              <a:rPr lang="it-IT" dirty="0">
                <a:hlinkClick r:id="rId2"/>
              </a:rPr>
              <a:t>http://www.prevenzionesuicidio.it/</a:t>
            </a:r>
            <a:endParaRPr lang="it-IT" dirty="0"/>
          </a:p>
          <a:p>
            <a:pPr marL="0" indent="0">
              <a:buNone/>
            </a:pPr>
            <a:r>
              <a:rPr lang="it-IT" sz="2400" dirty="0"/>
              <a:t>In questo sito, trovate grande ricchezza di contenuti e potete spaziare a piacimento negli approfondimenti non indicati come materiale didattico.</a:t>
            </a:r>
          </a:p>
          <a:p>
            <a:pPr marL="0" indent="0">
              <a:buNone/>
            </a:pPr>
            <a:endParaRPr lang="it-IT" sz="1300" dirty="0"/>
          </a:p>
          <a:p>
            <a:pPr marL="0" indent="0">
              <a:buNone/>
            </a:pPr>
            <a:r>
              <a:rPr lang="it-IT" u="sng" dirty="0"/>
              <a:t>Sono considerate materiale didattico le sezioni relative a:</a:t>
            </a:r>
          </a:p>
          <a:p>
            <a:pPr marL="0" indent="0">
              <a:buNone/>
            </a:pPr>
            <a:endParaRPr lang="it-IT" sz="1300" u="sng" dirty="0"/>
          </a:p>
          <a:p>
            <a:r>
              <a:rPr lang="it-IT" sz="2400" u="sng" dirty="0"/>
              <a:t>Introduzione</a:t>
            </a:r>
          </a:p>
          <a:p>
            <a:r>
              <a:rPr lang="it-IT" sz="2400" u="sng" dirty="0"/>
              <a:t>Comprensione del fenomeno</a:t>
            </a:r>
          </a:p>
          <a:p>
            <a:r>
              <a:rPr lang="it-IT" sz="2400" u="sng" dirty="0"/>
              <a:t>Fattori di rischio</a:t>
            </a:r>
          </a:p>
          <a:p>
            <a:r>
              <a:rPr lang="it-IT" sz="2400" u="sng" dirty="0"/>
              <a:t>Fattori protettivi</a:t>
            </a:r>
          </a:p>
          <a:p>
            <a:r>
              <a:rPr lang="it-IT" sz="2400" u="sng" dirty="0"/>
              <a:t>Prevenzione</a:t>
            </a:r>
          </a:p>
          <a:p>
            <a:r>
              <a:rPr lang="it-IT" sz="2400" u="sng" dirty="0"/>
              <a:t>Primo intervento</a:t>
            </a:r>
          </a:p>
        </p:txBody>
      </p:sp>
    </p:spTree>
    <p:extLst>
      <p:ext uri="{BB962C8B-B14F-4D97-AF65-F5344CB8AC3E}">
        <p14:creationId xmlns:p14="http://schemas.microsoft.com/office/powerpoint/2010/main" val="260108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D76705-AD9A-48CF-AF87-094E4041D547}"/>
              </a:ext>
            </a:extLst>
          </p:cNvPr>
          <p:cNvSpPr>
            <a:spLocks noGrp="1"/>
          </p:cNvSpPr>
          <p:nvPr>
            <p:ph type="title"/>
          </p:nvPr>
        </p:nvSpPr>
        <p:spPr/>
        <p:txBody>
          <a:bodyPr>
            <a:normAutofit fontScale="90000"/>
          </a:bodyPr>
          <a:lstStyle/>
          <a:p>
            <a:r>
              <a:rPr lang="it-IT" b="1" u="sng" dirty="0"/>
              <a:t>Esercitazione</a:t>
            </a:r>
            <a:r>
              <a:rPr lang="it-IT" dirty="0"/>
              <a:t>: comprensione e apprendimento dei concetti presentati</a:t>
            </a:r>
          </a:p>
        </p:txBody>
      </p:sp>
      <p:sp>
        <p:nvSpPr>
          <p:cNvPr id="3" name="Segnaposto contenuto 2">
            <a:extLst>
              <a:ext uri="{FF2B5EF4-FFF2-40B4-BE49-F238E27FC236}">
                <a16:creationId xmlns:a16="http://schemas.microsoft.com/office/drawing/2014/main" xmlns="" id="{4928753F-0CD4-4272-B51A-B918F3F55FBF}"/>
              </a:ext>
            </a:extLst>
          </p:cNvPr>
          <p:cNvSpPr>
            <a:spLocks noGrp="1"/>
          </p:cNvSpPr>
          <p:nvPr>
            <p:ph idx="1"/>
          </p:nvPr>
        </p:nvSpPr>
        <p:spPr/>
        <p:txBody>
          <a:bodyPr/>
          <a:lstStyle/>
          <a:p>
            <a:r>
              <a:rPr lang="it-IT" dirty="0"/>
              <a:t>Nei seguenti casi clinici, esercitarsi nell’individuare i fattori di rischio (precipitanti e/o cronici) e dunque le principali aree critiche che necessitano intervento terapeutico (es: autostima, capacità di relazione coi pari, elaborazione di un lutto, conflitto/ trascuratezza/invischiamento familiare, </a:t>
            </a:r>
            <a:r>
              <a:rPr lang="it-IT" dirty="0" err="1"/>
              <a:t>ecc</a:t>
            </a:r>
            <a:r>
              <a:rPr lang="it-IT" dirty="0"/>
              <a:t>…).</a:t>
            </a:r>
          </a:p>
        </p:txBody>
      </p:sp>
      <p:pic>
        <p:nvPicPr>
          <p:cNvPr id="11" name="Immagine 10">
            <a:extLst>
              <a:ext uri="{FF2B5EF4-FFF2-40B4-BE49-F238E27FC236}">
                <a16:creationId xmlns:a16="http://schemas.microsoft.com/office/drawing/2014/main" xmlns="" id="{0753E449-D398-4CD6-A691-3F0058CC4DB1}"/>
              </a:ext>
            </a:extLst>
          </p:cNvPr>
          <p:cNvPicPr>
            <a:picLocks noChangeAspect="1"/>
          </p:cNvPicPr>
          <p:nvPr/>
        </p:nvPicPr>
        <p:blipFill>
          <a:blip r:embed="rId2"/>
          <a:stretch>
            <a:fillRect/>
          </a:stretch>
        </p:blipFill>
        <p:spPr>
          <a:xfrm>
            <a:off x="2655176" y="4070618"/>
            <a:ext cx="3541292" cy="2106345"/>
          </a:xfrm>
          <a:prstGeom prst="rect">
            <a:avLst/>
          </a:prstGeom>
        </p:spPr>
      </p:pic>
    </p:spTree>
    <p:extLst>
      <p:ext uri="{BB962C8B-B14F-4D97-AF65-F5344CB8AC3E}">
        <p14:creationId xmlns:p14="http://schemas.microsoft.com/office/powerpoint/2010/main" val="254742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D1E0185-C829-4B63-A559-D875BDE9288B}"/>
              </a:ext>
            </a:extLst>
          </p:cNvPr>
          <p:cNvSpPr>
            <a:spLocks noGrp="1"/>
          </p:cNvSpPr>
          <p:nvPr>
            <p:ph type="title"/>
          </p:nvPr>
        </p:nvSpPr>
        <p:spPr/>
        <p:txBody>
          <a:bodyPr/>
          <a:lstStyle/>
          <a:p>
            <a:r>
              <a:rPr lang="it-IT" dirty="0"/>
              <a:t>Caso clinico 1: Adrien</a:t>
            </a:r>
          </a:p>
        </p:txBody>
      </p:sp>
      <p:sp>
        <p:nvSpPr>
          <p:cNvPr id="3" name="Segnaposto contenuto 2">
            <a:extLst>
              <a:ext uri="{FF2B5EF4-FFF2-40B4-BE49-F238E27FC236}">
                <a16:creationId xmlns:a16="http://schemas.microsoft.com/office/drawing/2014/main" xmlns="" id="{3EA40F30-50F3-4A78-8AFC-6FEDC674C761}"/>
              </a:ext>
            </a:extLst>
          </p:cNvPr>
          <p:cNvSpPr>
            <a:spLocks noGrp="1"/>
          </p:cNvSpPr>
          <p:nvPr>
            <p:ph idx="1"/>
          </p:nvPr>
        </p:nvSpPr>
        <p:spPr/>
        <p:txBody>
          <a:bodyPr/>
          <a:lstStyle/>
          <a:p>
            <a:pPr marL="0" indent="0">
              <a:buNone/>
            </a:pPr>
            <a:r>
              <a:rPr lang="it-IT" i="1" dirty="0"/>
              <a:t>«Adrien, 14 anni, apre la porta ai genitori che rientrano dal lavoro (gestiscono un piccolo negozio di alimentari). Questi scoprono con stupore che il figlio inalbera una lettera appuntata sul pigiama, mentre una corda è attaccata al lampadario del salotto. «pensavo che sareste rincasati più tardi, scusatemi», dice. La lettera d’addio contiene il seguente messaggio: «Cari genitori, non posso spezzarmi in due. Volete divorziare, d’accordo. Non smettete mai di parlarne, allora fatelo. Tu, mamma, dici sempre a papà: «non vuoi vedere tuo figlio, stronzo». Tu, papà, dici alla mamma: «puttana, me lo prendo quando mi pare». Allora addio, io non sono una cosa che vi appartiene. Adrien».</a:t>
            </a:r>
          </a:p>
        </p:txBody>
      </p:sp>
    </p:spTree>
    <p:extLst>
      <p:ext uri="{BB962C8B-B14F-4D97-AF65-F5344CB8AC3E}">
        <p14:creationId xmlns:p14="http://schemas.microsoft.com/office/powerpoint/2010/main" val="29542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10EA214-B144-4EBD-A32F-52EF1380093F}"/>
              </a:ext>
            </a:extLst>
          </p:cNvPr>
          <p:cNvSpPr>
            <a:spLocks noGrp="1"/>
          </p:cNvSpPr>
          <p:nvPr>
            <p:ph type="title"/>
          </p:nvPr>
        </p:nvSpPr>
        <p:spPr/>
        <p:txBody>
          <a:bodyPr/>
          <a:lstStyle/>
          <a:p>
            <a:r>
              <a:rPr lang="it-IT" dirty="0"/>
              <a:t>Caso clinico 2: Alexandra</a:t>
            </a:r>
          </a:p>
        </p:txBody>
      </p:sp>
      <p:pic>
        <p:nvPicPr>
          <p:cNvPr id="4" name="Segnaposto contenuto 3">
            <a:extLst>
              <a:ext uri="{FF2B5EF4-FFF2-40B4-BE49-F238E27FC236}">
                <a16:creationId xmlns:a16="http://schemas.microsoft.com/office/drawing/2014/main" xmlns="" id="{14B3E439-D4E0-4B15-8091-17B4EE8844D4}"/>
              </a:ext>
            </a:extLst>
          </p:cNvPr>
          <p:cNvPicPr>
            <a:picLocks noGrp="1" noChangeAspect="1"/>
          </p:cNvPicPr>
          <p:nvPr>
            <p:ph idx="1"/>
          </p:nvPr>
        </p:nvPicPr>
        <p:blipFill>
          <a:blip r:embed="rId2"/>
          <a:stretch>
            <a:fillRect/>
          </a:stretch>
        </p:blipFill>
        <p:spPr>
          <a:xfrm>
            <a:off x="3324393" y="1825625"/>
            <a:ext cx="6267114" cy="4351338"/>
          </a:xfrm>
          <a:prstGeom prst="rect">
            <a:avLst/>
          </a:prstGeom>
        </p:spPr>
      </p:pic>
    </p:spTree>
    <p:extLst>
      <p:ext uri="{BB962C8B-B14F-4D97-AF65-F5344CB8AC3E}">
        <p14:creationId xmlns:p14="http://schemas.microsoft.com/office/powerpoint/2010/main" val="244332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E1335E8-74A2-489E-A36C-4BA9526494B1}"/>
              </a:ext>
            </a:extLst>
          </p:cNvPr>
          <p:cNvSpPr>
            <a:spLocks noGrp="1"/>
          </p:cNvSpPr>
          <p:nvPr>
            <p:ph type="title"/>
          </p:nvPr>
        </p:nvSpPr>
        <p:spPr/>
        <p:txBody>
          <a:bodyPr>
            <a:normAutofit fontScale="90000"/>
          </a:bodyPr>
          <a:lstStyle/>
          <a:p>
            <a:r>
              <a:rPr lang="it-IT" dirty="0"/>
              <a:t>Le principali teorie sul suicidio: le teorie sociologiche</a:t>
            </a:r>
          </a:p>
        </p:txBody>
      </p:sp>
      <p:sp>
        <p:nvSpPr>
          <p:cNvPr id="3" name="Segnaposto contenuto 2">
            <a:extLst>
              <a:ext uri="{FF2B5EF4-FFF2-40B4-BE49-F238E27FC236}">
                <a16:creationId xmlns:a16="http://schemas.microsoft.com/office/drawing/2014/main" xmlns="" id="{8AC7C14E-9B57-4BF0-B354-379FEA286529}"/>
              </a:ext>
            </a:extLst>
          </p:cNvPr>
          <p:cNvSpPr>
            <a:spLocks noGrp="1"/>
          </p:cNvSpPr>
          <p:nvPr>
            <p:ph idx="1"/>
          </p:nvPr>
        </p:nvSpPr>
        <p:spPr>
          <a:xfrm>
            <a:off x="1416326" y="1878634"/>
            <a:ext cx="5421796" cy="4351338"/>
          </a:xfrm>
        </p:spPr>
        <p:txBody>
          <a:bodyPr>
            <a:normAutofit/>
          </a:bodyPr>
          <a:lstStyle/>
          <a:p>
            <a:pPr marL="0" indent="0">
              <a:buNone/>
            </a:pPr>
            <a:r>
              <a:rPr lang="it-IT" dirty="0"/>
              <a:t>Le più importanti teorie sul suicidio si riferiscono concettualmente a quelle sociologiche e a quelle psicologiche.</a:t>
            </a:r>
          </a:p>
          <a:p>
            <a:pPr marL="0" indent="0">
              <a:buNone/>
            </a:pPr>
            <a:r>
              <a:rPr lang="it-IT" dirty="0"/>
              <a:t>Per le prime </a:t>
            </a:r>
            <a:r>
              <a:rPr lang="it-IT" b="1" u="sng" dirty="0"/>
              <a:t>- teorie sociologiche -</a:t>
            </a:r>
            <a:r>
              <a:rPr lang="it-IT" dirty="0"/>
              <a:t> </a:t>
            </a:r>
            <a:r>
              <a:rPr lang="it-IT" b="1" dirty="0" err="1"/>
              <a:t>Durkheim</a:t>
            </a:r>
            <a:r>
              <a:rPr lang="it-IT" dirty="0"/>
              <a:t> (1951) identificò quattro tipi fondamentali di suicidio che mettono in stretta correlazione l'individuo e la società: </a:t>
            </a:r>
            <a:r>
              <a:rPr lang="it-IT" i="1" dirty="0"/>
              <a:t>egoistico</a:t>
            </a:r>
            <a:r>
              <a:rPr lang="it-IT" dirty="0"/>
              <a:t>, </a:t>
            </a:r>
            <a:r>
              <a:rPr lang="it-IT" i="1" dirty="0"/>
              <a:t>altruistico</a:t>
            </a:r>
            <a:r>
              <a:rPr lang="it-IT" dirty="0"/>
              <a:t>, </a:t>
            </a:r>
            <a:r>
              <a:rPr lang="it-IT" i="1" dirty="0"/>
              <a:t>anomico</a:t>
            </a:r>
            <a:r>
              <a:rPr lang="it-IT" dirty="0"/>
              <a:t> e </a:t>
            </a:r>
            <a:r>
              <a:rPr lang="it-IT" i="1" dirty="0"/>
              <a:t>fatalistico</a:t>
            </a:r>
            <a:r>
              <a:rPr lang="it-IT" dirty="0"/>
              <a:t>. </a:t>
            </a:r>
          </a:p>
        </p:txBody>
      </p:sp>
      <p:pic>
        <p:nvPicPr>
          <p:cNvPr id="4" name="Immagine 3">
            <a:extLst>
              <a:ext uri="{FF2B5EF4-FFF2-40B4-BE49-F238E27FC236}">
                <a16:creationId xmlns:a16="http://schemas.microsoft.com/office/drawing/2014/main" xmlns="" id="{74DEB670-9B42-4B8C-B4BF-133AA8491EE3}"/>
              </a:ext>
            </a:extLst>
          </p:cNvPr>
          <p:cNvPicPr>
            <a:picLocks noChangeAspect="1"/>
          </p:cNvPicPr>
          <p:nvPr/>
        </p:nvPicPr>
        <p:blipFill>
          <a:blip r:embed="rId2"/>
          <a:stretch>
            <a:fillRect/>
          </a:stretch>
        </p:blipFill>
        <p:spPr>
          <a:xfrm>
            <a:off x="8203743" y="2037660"/>
            <a:ext cx="2421088" cy="3780044"/>
          </a:xfrm>
          <a:prstGeom prst="rect">
            <a:avLst/>
          </a:prstGeom>
        </p:spPr>
      </p:pic>
    </p:spTree>
    <p:extLst>
      <p:ext uri="{BB962C8B-B14F-4D97-AF65-F5344CB8AC3E}">
        <p14:creationId xmlns:p14="http://schemas.microsoft.com/office/powerpoint/2010/main" val="139995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5017D02-C6AF-45A5-9180-D3341BAAA93F}"/>
              </a:ext>
            </a:extLst>
          </p:cNvPr>
          <p:cNvSpPr>
            <a:spLocks noGrp="1"/>
          </p:cNvSpPr>
          <p:nvPr>
            <p:ph type="title"/>
          </p:nvPr>
        </p:nvSpPr>
        <p:spPr/>
        <p:txBody>
          <a:bodyPr/>
          <a:lstStyle/>
          <a:p>
            <a:r>
              <a:rPr lang="it-IT" dirty="0"/>
              <a:t>Le teorie sociologiche</a:t>
            </a:r>
          </a:p>
        </p:txBody>
      </p:sp>
      <p:sp>
        <p:nvSpPr>
          <p:cNvPr id="3" name="Segnaposto contenuto 2">
            <a:extLst>
              <a:ext uri="{FF2B5EF4-FFF2-40B4-BE49-F238E27FC236}">
                <a16:creationId xmlns:a16="http://schemas.microsoft.com/office/drawing/2014/main" xmlns="" id="{BFA75260-23A1-42C1-B622-5A9C375DD339}"/>
              </a:ext>
            </a:extLst>
          </p:cNvPr>
          <p:cNvSpPr>
            <a:spLocks noGrp="1"/>
          </p:cNvSpPr>
          <p:nvPr>
            <p:ph idx="1"/>
          </p:nvPr>
        </p:nvSpPr>
        <p:spPr/>
        <p:txBody>
          <a:bodyPr>
            <a:normAutofit lnSpcReduction="10000"/>
          </a:bodyPr>
          <a:lstStyle/>
          <a:p>
            <a:r>
              <a:rPr lang="it-IT" dirty="0"/>
              <a:t>Schematicamente, le vittime del </a:t>
            </a:r>
            <a:r>
              <a:rPr lang="it-IT" i="1" u="sng" dirty="0"/>
              <a:t>suicidio egoistico </a:t>
            </a:r>
            <a:r>
              <a:rPr lang="it-IT" dirty="0"/>
              <a:t>risultano lasciati a sé stessi, isolati dalla società, non potendo fare affidamento su di essa. Nel </a:t>
            </a:r>
            <a:r>
              <a:rPr lang="it-IT" i="1" u="sng" dirty="0"/>
              <a:t>suicidio altruistico </a:t>
            </a:r>
            <a:r>
              <a:rPr lang="it-IT" dirty="0"/>
              <a:t>l'individuo è talmente identificato con il gruppo al punto da immolarsi e cedere la propria vita; ne sono un valido esempio i famosi kamikaze giapponesi e i fondamentalisti islamici.  Le vittime del </a:t>
            </a:r>
            <a:r>
              <a:rPr lang="it-IT" i="1" u="sng" dirty="0"/>
              <a:t>suicidio anomico  </a:t>
            </a:r>
            <a:r>
              <a:rPr lang="it-IT" dirty="0"/>
              <a:t>non sono in grado di affrontare una crisi in modo razionale e scelgono il suicidio come risoluzione al problema.  Infine, le vittime del </a:t>
            </a:r>
            <a:r>
              <a:rPr lang="it-IT" i="1" u="sng" dirty="0"/>
              <a:t>suicidio fatalistico  </a:t>
            </a:r>
            <a:r>
              <a:rPr lang="it-IT" dirty="0"/>
              <a:t>sentono di essere guidate da eccessive regole sociali che limitano gravemente la libertà; sentono, di fatto, di non avere un futuro possibile. </a:t>
            </a:r>
          </a:p>
        </p:txBody>
      </p:sp>
    </p:spTree>
    <p:extLst>
      <p:ext uri="{BB962C8B-B14F-4D97-AF65-F5344CB8AC3E}">
        <p14:creationId xmlns:p14="http://schemas.microsoft.com/office/powerpoint/2010/main" val="11692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037672F-83AA-4F9D-939D-75ABA3C47927}"/>
              </a:ext>
            </a:extLst>
          </p:cNvPr>
          <p:cNvSpPr>
            <a:spLocks noGrp="1"/>
          </p:cNvSpPr>
          <p:nvPr>
            <p:ph type="title"/>
          </p:nvPr>
        </p:nvSpPr>
        <p:spPr/>
        <p:txBody>
          <a:bodyPr>
            <a:normAutofit fontScale="90000"/>
          </a:bodyPr>
          <a:lstStyle/>
          <a:p>
            <a:r>
              <a:rPr lang="it-IT" dirty="0"/>
              <a:t>Le teorie sociologiche e gli approcci socio-psicologici</a:t>
            </a:r>
          </a:p>
        </p:txBody>
      </p:sp>
      <p:sp>
        <p:nvSpPr>
          <p:cNvPr id="3" name="Segnaposto contenuto 2">
            <a:extLst>
              <a:ext uri="{FF2B5EF4-FFF2-40B4-BE49-F238E27FC236}">
                <a16:creationId xmlns:a16="http://schemas.microsoft.com/office/drawing/2014/main" xmlns="" id="{48ED5FFE-1E65-4E29-9272-643F1C3090B3}"/>
              </a:ext>
            </a:extLst>
          </p:cNvPr>
          <p:cNvSpPr>
            <a:spLocks noGrp="1"/>
          </p:cNvSpPr>
          <p:nvPr>
            <p:ph idx="1"/>
          </p:nvPr>
        </p:nvSpPr>
        <p:spPr>
          <a:xfrm>
            <a:off x="1562100" y="1825625"/>
            <a:ext cx="9172162" cy="4084845"/>
          </a:xfrm>
        </p:spPr>
        <p:txBody>
          <a:bodyPr>
            <a:normAutofit/>
          </a:bodyPr>
          <a:lstStyle/>
          <a:p>
            <a:pPr marL="0" indent="0">
              <a:lnSpc>
                <a:spcPct val="100000"/>
              </a:lnSpc>
              <a:buNone/>
            </a:pPr>
            <a:r>
              <a:rPr lang="it-IT" dirty="0"/>
              <a:t>All'interno delle teorie sociologiche sul suicidio vi sono gli </a:t>
            </a:r>
            <a:r>
              <a:rPr lang="it-IT" i="1" u="sng" dirty="0"/>
              <a:t>approcci socio-psicologici </a:t>
            </a:r>
            <a:r>
              <a:rPr lang="it-IT" dirty="0"/>
              <a:t>che tengono in considerazione le variabili inter e intrapersonali.  Viene qui concettualizzato il suicidio dell'adolescente come un </a:t>
            </a:r>
            <a:r>
              <a:rPr lang="it-IT" i="1" dirty="0"/>
              <a:t>fenomeno sociale e psicologico </a:t>
            </a:r>
            <a:r>
              <a:rPr lang="it-IT" dirty="0"/>
              <a:t>(</a:t>
            </a:r>
            <a:r>
              <a:rPr lang="it-IT" dirty="0" err="1"/>
              <a:t>Petzel</a:t>
            </a:r>
            <a:r>
              <a:rPr lang="it-IT" dirty="0"/>
              <a:t> - </a:t>
            </a:r>
            <a:r>
              <a:rPr lang="it-IT" dirty="0" err="1"/>
              <a:t>Riddle</a:t>
            </a:r>
            <a:r>
              <a:rPr lang="it-IT" dirty="0"/>
              <a:t>, 1981), in quanto collegato alle interazioni di molteplici fattori sociali (conflitti familiari, adattamento scolastico e relazioni sociali) con fattori psicologici (concetto di morte, disperazione, intenzione, motivazione).</a:t>
            </a:r>
          </a:p>
        </p:txBody>
      </p:sp>
      <p:sp>
        <p:nvSpPr>
          <p:cNvPr id="6" name="CasellaDiTesto 5">
            <a:extLst>
              <a:ext uri="{FF2B5EF4-FFF2-40B4-BE49-F238E27FC236}">
                <a16:creationId xmlns:a16="http://schemas.microsoft.com/office/drawing/2014/main" xmlns="" id="{821ADA23-B1C2-41DB-AD7A-02FFC8AA8635}"/>
              </a:ext>
            </a:extLst>
          </p:cNvPr>
          <p:cNvSpPr txBox="1"/>
          <p:nvPr/>
        </p:nvSpPr>
        <p:spPr>
          <a:xfrm>
            <a:off x="8055072" y="7404328"/>
            <a:ext cx="4404220" cy="230832"/>
          </a:xfrm>
          <a:prstGeom prst="rect">
            <a:avLst/>
          </a:prstGeom>
          <a:noFill/>
          <a:ln>
            <a:solidFill>
              <a:schemeClr val="bg2"/>
            </a:solidFill>
          </a:ln>
        </p:spPr>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panose="020F0502020204030204"/>
                <a:ea typeface="+mn-ea"/>
                <a:cs typeface="+mn-cs"/>
                <a:hlinkClick r:id="rId2" tooltip="https://ecosocialojocritico.wordpress.com/2015/07/31/emile-durkheim-sociologo-frances/"/>
              </a:rPr>
              <a:t>Questa foto</a:t>
            </a:r>
            <a:r>
              <a:rPr kumimoji="0" lang="it-IT" sz="900" b="0" i="0" u="none" strike="noStrike" kern="1200" cap="none" spc="0" normalizeH="0" baseline="0" noProof="0">
                <a:ln>
                  <a:noFill/>
                </a:ln>
                <a:solidFill>
                  <a:prstClr val="black"/>
                </a:solidFill>
                <a:effectLst/>
                <a:uLnTx/>
                <a:uFillTx/>
                <a:latin typeface="Calibri" panose="020F0502020204030204"/>
                <a:ea typeface="+mn-ea"/>
                <a:cs typeface="+mn-cs"/>
              </a:rPr>
              <a:t> di Autore sconosciuto è concesso in licenza da </a:t>
            </a:r>
            <a:r>
              <a:rPr kumimoji="0" lang="it-IT"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s://creativecommons.org/licenses/by/4.0/"/>
              </a:rPr>
              <a:t>CC BY</a:t>
            </a:r>
            <a:endParaRPr kumimoji="0" lang="it-I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9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47140D1-602A-4613-B6D5-88243052A01F}"/>
              </a:ext>
            </a:extLst>
          </p:cNvPr>
          <p:cNvSpPr>
            <a:spLocks noGrp="1"/>
          </p:cNvSpPr>
          <p:nvPr>
            <p:ph type="title"/>
          </p:nvPr>
        </p:nvSpPr>
        <p:spPr/>
        <p:txBody>
          <a:bodyPr>
            <a:normAutofit/>
          </a:bodyPr>
          <a:lstStyle/>
          <a:p>
            <a:r>
              <a:rPr lang="it-IT" dirty="0"/>
              <a:t>Le teorie psicologiche</a:t>
            </a:r>
          </a:p>
        </p:txBody>
      </p:sp>
      <p:sp>
        <p:nvSpPr>
          <p:cNvPr id="3" name="Segnaposto contenuto 2">
            <a:extLst>
              <a:ext uri="{FF2B5EF4-FFF2-40B4-BE49-F238E27FC236}">
                <a16:creationId xmlns:a16="http://schemas.microsoft.com/office/drawing/2014/main" xmlns="" id="{52D88144-A4B5-47F6-BD59-19484C143A75}"/>
              </a:ext>
            </a:extLst>
          </p:cNvPr>
          <p:cNvSpPr>
            <a:spLocks noGrp="1"/>
          </p:cNvSpPr>
          <p:nvPr>
            <p:ph idx="1"/>
          </p:nvPr>
        </p:nvSpPr>
        <p:spPr/>
        <p:txBody>
          <a:bodyPr/>
          <a:lstStyle/>
          <a:p>
            <a:pPr marL="0" indent="0">
              <a:lnSpc>
                <a:spcPct val="100000"/>
              </a:lnSpc>
              <a:buNone/>
            </a:pPr>
            <a:r>
              <a:rPr lang="it-IT" dirty="0"/>
              <a:t>Le </a:t>
            </a:r>
            <a:r>
              <a:rPr lang="it-IT" b="1" u="sng" dirty="0"/>
              <a:t>teorie psicologiche </a:t>
            </a:r>
            <a:r>
              <a:rPr lang="it-IT" dirty="0"/>
              <a:t>del suicidio hanno sempre fatto riferimento a situazioni concettuali elaborate per cercare di comprendere un atto razionalmente poco comprensibile, soprattutto in riferimento all'età adolescenziale.</a:t>
            </a:r>
          </a:p>
          <a:p>
            <a:pPr marL="0" indent="0">
              <a:lnSpc>
                <a:spcPct val="100000"/>
              </a:lnSpc>
              <a:buNone/>
            </a:pPr>
            <a:r>
              <a:rPr lang="it-IT" dirty="0"/>
              <a:t> Fra esse citiamo la </a:t>
            </a:r>
            <a:r>
              <a:rPr lang="it-IT" i="1" u="sng" dirty="0"/>
              <a:t>teoria psicoanalitica</a:t>
            </a:r>
            <a:r>
              <a:rPr lang="it-IT" dirty="0"/>
              <a:t>, quella </a:t>
            </a:r>
            <a:r>
              <a:rPr lang="it-IT" i="1" u="sng" dirty="0"/>
              <a:t>evolutiva</a:t>
            </a:r>
            <a:r>
              <a:rPr lang="it-IT" dirty="0"/>
              <a:t> e la </a:t>
            </a:r>
            <a:r>
              <a:rPr lang="it-IT" i="1" u="sng" dirty="0"/>
              <a:t>teoria dei sistemi familiari</a:t>
            </a:r>
            <a:r>
              <a:rPr lang="it-IT" dirty="0"/>
              <a:t>.</a:t>
            </a:r>
          </a:p>
        </p:txBody>
      </p:sp>
    </p:spTree>
    <p:extLst>
      <p:ext uri="{BB962C8B-B14F-4D97-AF65-F5344CB8AC3E}">
        <p14:creationId xmlns:p14="http://schemas.microsoft.com/office/powerpoint/2010/main" val="200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748F50E-935A-4641-89C0-2EE26FD9CE62}"/>
              </a:ext>
            </a:extLst>
          </p:cNvPr>
          <p:cNvSpPr>
            <a:spLocks noGrp="1"/>
          </p:cNvSpPr>
          <p:nvPr>
            <p:ph type="title"/>
          </p:nvPr>
        </p:nvSpPr>
        <p:spPr/>
        <p:txBody>
          <a:bodyPr/>
          <a:lstStyle/>
          <a:p>
            <a:r>
              <a:rPr lang="it-IT" dirty="0"/>
              <a:t>La teoria psicoanalitica</a:t>
            </a:r>
          </a:p>
        </p:txBody>
      </p:sp>
      <p:sp>
        <p:nvSpPr>
          <p:cNvPr id="3" name="Segnaposto contenuto 2">
            <a:extLst>
              <a:ext uri="{FF2B5EF4-FFF2-40B4-BE49-F238E27FC236}">
                <a16:creationId xmlns:a16="http://schemas.microsoft.com/office/drawing/2014/main" xmlns="" id="{F4972380-B811-40E1-8A3E-F2C8A8E674D3}"/>
              </a:ext>
            </a:extLst>
          </p:cNvPr>
          <p:cNvSpPr>
            <a:spLocks noGrp="1"/>
          </p:cNvSpPr>
          <p:nvPr>
            <p:ph idx="1"/>
          </p:nvPr>
        </p:nvSpPr>
        <p:spPr>
          <a:xfrm>
            <a:off x="1562100" y="1825625"/>
            <a:ext cx="6945796" cy="4351338"/>
          </a:xfrm>
        </p:spPr>
        <p:txBody>
          <a:bodyPr/>
          <a:lstStyle/>
          <a:p>
            <a:pPr marL="0" indent="0">
              <a:buNone/>
            </a:pPr>
            <a:r>
              <a:rPr lang="it-IT" dirty="0"/>
              <a:t>La </a:t>
            </a:r>
            <a:r>
              <a:rPr lang="it-IT" i="1" u="sng" dirty="0"/>
              <a:t>teoria psicoanalitica </a:t>
            </a:r>
            <a:r>
              <a:rPr lang="it-IT" dirty="0"/>
              <a:t>interpreta il suicidio come un'ostilità rivolta contro sé stessi attraverso l'autoaccusa e l'ideazione suicidaria. </a:t>
            </a:r>
            <a:r>
              <a:rPr lang="it-IT" b="1" i="1" dirty="0"/>
              <a:t>Freud</a:t>
            </a:r>
            <a:r>
              <a:rPr lang="it-IT" dirty="0"/>
              <a:t>, avvicinando il suicidio alle sue teorie espresse in «Al di là del Principio del Piacere»  (1920), lega l'istinto di morte ad un impulso istintuale primario presente in tutta la materia vivente che spinge a ritornare verso uno stato di inerzia totale.</a:t>
            </a:r>
          </a:p>
        </p:txBody>
      </p:sp>
      <p:pic>
        <p:nvPicPr>
          <p:cNvPr id="5" name="Immagine 4">
            <a:extLst>
              <a:ext uri="{FF2B5EF4-FFF2-40B4-BE49-F238E27FC236}">
                <a16:creationId xmlns:a16="http://schemas.microsoft.com/office/drawing/2014/main" xmlns="" id="{70F1D87D-626A-4427-84D3-9EED721774A8}"/>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829022" y="2073873"/>
            <a:ext cx="2641103" cy="2583185"/>
          </a:xfrm>
          <a:prstGeom prst="rect">
            <a:avLst/>
          </a:prstGeom>
        </p:spPr>
      </p:pic>
      <p:sp>
        <p:nvSpPr>
          <p:cNvPr id="6" name="CasellaDiTesto 5">
            <a:extLst>
              <a:ext uri="{FF2B5EF4-FFF2-40B4-BE49-F238E27FC236}">
                <a16:creationId xmlns:a16="http://schemas.microsoft.com/office/drawing/2014/main" xmlns="" id="{647BBAC1-D4F2-4B2F-8F54-252423E5EDAE}"/>
              </a:ext>
            </a:extLst>
          </p:cNvPr>
          <p:cNvSpPr txBox="1"/>
          <p:nvPr/>
        </p:nvSpPr>
        <p:spPr>
          <a:xfrm>
            <a:off x="9655004" y="5423659"/>
            <a:ext cx="1389888" cy="230832"/>
          </a:xfrm>
          <a:prstGeom prst="rect">
            <a:avLst/>
          </a:prstGeom>
          <a:noFill/>
          <a:ln>
            <a:solidFill>
              <a:schemeClr val="bg2"/>
            </a:solidFill>
          </a:ln>
        </p:spPr>
        <p:txBody>
          <a:bodyPr wrap="square" rtlCol="0" anchor="ctr" anchorCtr="1">
            <a:spAutoFit/>
          </a:bodyPr>
          <a:lstStyle/>
          <a:p>
            <a:endParaRPr lang="it-IT" sz="900" dirty="0"/>
          </a:p>
        </p:txBody>
      </p:sp>
    </p:spTree>
    <p:extLst>
      <p:ext uri="{BB962C8B-B14F-4D97-AF65-F5344CB8AC3E}">
        <p14:creationId xmlns:p14="http://schemas.microsoft.com/office/powerpoint/2010/main" val="313366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947BEB7-943B-4B7A-B58B-8FE27D4C21CC}"/>
              </a:ext>
            </a:extLst>
          </p:cNvPr>
          <p:cNvSpPr>
            <a:spLocks noGrp="1"/>
          </p:cNvSpPr>
          <p:nvPr>
            <p:ph type="title"/>
          </p:nvPr>
        </p:nvSpPr>
        <p:spPr/>
        <p:txBody>
          <a:bodyPr/>
          <a:lstStyle/>
          <a:p>
            <a:r>
              <a:rPr lang="it-IT" dirty="0"/>
              <a:t>Le teorie psicoanalitiche</a:t>
            </a:r>
          </a:p>
        </p:txBody>
      </p:sp>
      <p:sp>
        <p:nvSpPr>
          <p:cNvPr id="3" name="Segnaposto contenuto 2">
            <a:extLst>
              <a:ext uri="{FF2B5EF4-FFF2-40B4-BE49-F238E27FC236}">
                <a16:creationId xmlns:a16="http://schemas.microsoft.com/office/drawing/2014/main" xmlns="" id="{962099F4-2A1E-44AC-84F0-B1AD11F2E7C9}"/>
              </a:ext>
            </a:extLst>
          </p:cNvPr>
          <p:cNvSpPr>
            <a:spLocks noGrp="1"/>
          </p:cNvSpPr>
          <p:nvPr>
            <p:ph idx="1"/>
          </p:nvPr>
        </p:nvSpPr>
        <p:spPr>
          <a:xfrm>
            <a:off x="1919908" y="1690688"/>
            <a:ext cx="6892787" cy="4351338"/>
          </a:xfrm>
        </p:spPr>
        <p:txBody>
          <a:bodyPr>
            <a:normAutofit fontScale="92500" lnSpcReduction="20000"/>
          </a:bodyPr>
          <a:lstStyle/>
          <a:p>
            <a:pPr marL="0" indent="0">
              <a:lnSpc>
                <a:spcPct val="100000"/>
              </a:lnSpc>
              <a:buNone/>
            </a:pPr>
            <a:r>
              <a:rPr lang="it-IT" dirty="0"/>
              <a:t>Per </a:t>
            </a:r>
            <a:r>
              <a:rPr lang="it-IT" b="1" dirty="0"/>
              <a:t>Jung</a:t>
            </a:r>
            <a:r>
              <a:rPr lang="it-IT" dirty="0"/>
              <a:t> (1959), invece, il suicidio rappresenterebbe il vissuto di un atto magico e onnipotente di regressione verso la rinascita di un nuovo Sé e verso un desiderio di rinascita ad una vita nuova e migliore. </a:t>
            </a:r>
          </a:p>
          <a:p>
            <a:pPr marL="0" indent="0">
              <a:lnSpc>
                <a:spcPct val="100000"/>
              </a:lnSpc>
              <a:buNone/>
            </a:pPr>
            <a:r>
              <a:rPr lang="it-IT" b="1" dirty="0"/>
              <a:t>Altre teorie analitiche </a:t>
            </a:r>
            <a:r>
              <a:rPr lang="it-IT" dirty="0"/>
              <a:t>interpretano il suicidio come l'unica possibilità per risolvere i conflitti di separazione e individuazione, o ancora come mezzo di regressione verso la sicurezza dello stato simbiotico primario contro i sentimenti depressivi legati a vissuti abbandonici e di separazione (</a:t>
            </a:r>
            <a:r>
              <a:rPr lang="it-IT" dirty="0" err="1"/>
              <a:t>Wade</a:t>
            </a:r>
            <a:r>
              <a:rPr lang="it-IT" dirty="0"/>
              <a:t>, 1987). </a:t>
            </a:r>
          </a:p>
        </p:txBody>
      </p:sp>
      <p:sp>
        <p:nvSpPr>
          <p:cNvPr id="6" name="CasellaDiTesto 5">
            <a:extLst>
              <a:ext uri="{FF2B5EF4-FFF2-40B4-BE49-F238E27FC236}">
                <a16:creationId xmlns:a16="http://schemas.microsoft.com/office/drawing/2014/main" xmlns="" id="{60BE877E-8377-47E5-A284-362FC9EF1F5E}"/>
              </a:ext>
            </a:extLst>
          </p:cNvPr>
          <p:cNvSpPr txBox="1"/>
          <p:nvPr/>
        </p:nvSpPr>
        <p:spPr>
          <a:xfrm>
            <a:off x="8559800" y="4113648"/>
            <a:ext cx="2794000" cy="230832"/>
          </a:xfrm>
          <a:prstGeom prst="rect">
            <a:avLst/>
          </a:prstGeom>
          <a:noFill/>
          <a:ln>
            <a:solidFill>
              <a:schemeClr val="bg2"/>
            </a:solidFill>
          </a:ln>
        </p:spPr>
        <p:txBody>
          <a:bodyPr wrap="square" rtlCol="0" anchor="ctr" anchorCtr="1">
            <a:spAutoFit/>
          </a:bodyPr>
          <a:lstStyle/>
          <a:p>
            <a:endParaRPr lang="it-IT" sz="900" dirty="0"/>
          </a:p>
        </p:txBody>
      </p:sp>
      <p:pic>
        <p:nvPicPr>
          <p:cNvPr id="8" name="Immagine 7">
            <a:extLst>
              <a:ext uri="{FF2B5EF4-FFF2-40B4-BE49-F238E27FC236}">
                <a16:creationId xmlns:a16="http://schemas.microsoft.com/office/drawing/2014/main" xmlns="" id="{B76430AD-FEE5-4B58-85DD-C3ACECED8231}"/>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758622" y="1440958"/>
            <a:ext cx="2649251" cy="3976084"/>
          </a:xfrm>
          <a:prstGeom prst="rect">
            <a:avLst/>
          </a:prstGeom>
        </p:spPr>
      </p:pic>
      <p:sp>
        <p:nvSpPr>
          <p:cNvPr id="9" name="CasellaDiTesto 8">
            <a:extLst>
              <a:ext uri="{FF2B5EF4-FFF2-40B4-BE49-F238E27FC236}">
                <a16:creationId xmlns:a16="http://schemas.microsoft.com/office/drawing/2014/main" xmlns="" id="{DF8E67ED-9F8C-4560-AD03-5DEB0842E7F7}"/>
              </a:ext>
            </a:extLst>
          </p:cNvPr>
          <p:cNvSpPr txBox="1"/>
          <p:nvPr/>
        </p:nvSpPr>
        <p:spPr>
          <a:xfrm>
            <a:off x="8812695" y="5811194"/>
            <a:ext cx="2649251" cy="230832"/>
          </a:xfrm>
          <a:prstGeom prst="rect">
            <a:avLst/>
          </a:prstGeom>
          <a:noFill/>
          <a:ln>
            <a:solidFill>
              <a:schemeClr val="bg2"/>
            </a:solidFill>
          </a:ln>
        </p:spPr>
        <p:txBody>
          <a:bodyPr wrap="square" rtlCol="0" anchor="ctr" anchorCtr="1">
            <a:spAutoFit/>
          </a:bodyPr>
          <a:lstStyle/>
          <a:p>
            <a:endParaRPr lang="it-IT" sz="900" dirty="0"/>
          </a:p>
        </p:txBody>
      </p:sp>
    </p:spTree>
    <p:extLst>
      <p:ext uri="{BB962C8B-B14F-4D97-AF65-F5344CB8AC3E}">
        <p14:creationId xmlns:p14="http://schemas.microsoft.com/office/powerpoint/2010/main" val="335228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dello schema nuvole sfum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568_TF03460508.potx" id="{1651D39A-72AF-4567-90D8-0CDDA50FF6B5}" vid="{25C9A413-95D3-4F6C-99AE-4E9D8F2F6FE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DD01B8-816B-49B7-8C81-03AB51D87C54}">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 ds:uri="40262f94-9f35-4ac3-9a90-690165a166b7"/>
    <ds:schemaRef ds:uri="a4f35948-e619-41b3-aa29-22878b09cfd2"/>
    <ds:schemaRef ds:uri="http://purl.org/dc/terms/"/>
  </ds:schemaRefs>
</ds:datastoreItem>
</file>

<file path=customXml/itemProps2.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Diapositive schema nuvole sfumate</Template>
  <TotalTime>1509</TotalTime>
  <Words>2401</Words>
  <Application>Microsoft Office PowerPoint</Application>
  <PresentationFormat>Widescreen</PresentationFormat>
  <Paragraphs>117</Paragraphs>
  <Slides>35</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35</vt:i4>
      </vt:variant>
    </vt:vector>
  </HeadingPairs>
  <TitlesOfParts>
    <vt:vector size="39" baseType="lpstr">
      <vt:lpstr>Arial</vt:lpstr>
      <vt:lpstr>Calibri</vt:lpstr>
      <vt:lpstr>Cambria</vt:lpstr>
      <vt:lpstr>Modello schema nuvole sfumate</vt:lpstr>
      <vt:lpstr>Il suicidio in adolescenza</vt:lpstr>
      <vt:lpstr>Pensare la morte</vt:lpstr>
      <vt:lpstr>Desiderare la morte</vt:lpstr>
      <vt:lpstr>Le principali teorie sul suicidio: le teorie sociologiche</vt:lpstr>
      <vt:lpstr>Le teorie sociologiche</vt:lpstr>
      <vt:lpstr>Le teorie sociologiche e gli approcci socio-psicologici</vt:lpstr>
      <vt:lpstr>Le teorie psicologiche</vt:lpstr>
      <vt:lpstr>La teoria psicoanalitica</vt:lpstr>
      <vt:lpstr>Le teorie psicoanalitiche</vt:lpstr>
      <vt:lpstr>Le teorie evolutive</vt:lpstr>
      <vt:lpstr>Le teorie evolutive</vt:lpstr>
      <vt:lpstr>Le teorie dei sistemi familiari</vt:lpstr>
      <vt:lpstr>Dalla teoria alla pratica e dalla pratica alla teoria</vt:lpstr>
      <vt:lpstr>La percezione della morte nella nostra società</vt:lpstr>
      <vt:lpstr>La mente adolescente</vt:lpstr>
      <vt:lpstr>1.Integrare una nuova immagine di Sè</vt:lpstr>
      <vt:lpstr>1.Integrare una nuova immagine di Sè</vt:lpstr>
      <vt:lpstr>Il fallimento dell’integrazione: un grave scacco evolutivo</vt:lpstr>
      <vt:lpstr>Quando una relazione ostile col proprio corpo rende la vita insopportabile</vt:lpstr>
      <vt:lpstr>Riflessione terapeutica sul ruolo della corporeità nei TS</vt:lpstr>
      <vt:lpstr>2. Crescere nell’autonomia</vt:lpstr>
      <vt:lpstr>Ostacoli e fallimento della differenziazione</vt:lpstr>
      <vt:lpstr>Quando il processo di differenziazione si blocca</vt:lpstr>
      <vt:lpstr>3. Nascere socialmente</vt:lpstr>
      <vt:lpstr>Quando la nascita sociale diviene un sogno «irrealizzabile»</vt:lpstr>
      <vt:lpstr>Isolamento e solitudine</vt:lpstr>
      <vt:lpstr>La mente adolescente pensa la morte </vt:lpstr>
      <vt:lpstr>Sorella morte: la libertà di ricominciare</vt:lpstr>
      <vt:lpstr>Il fantasma del «non morire»</vt:lpstr>
      <vt:lpstr>Death Education</vt:lpstr>
      <vt:lpstr>Il suicidio: </vt:lpstr>
      <vt:lpstr>Il suicidio:</vt:lpstr>
      <vt:lpstr>Esercitazione: comprensione e apprendimento dei concetti presentati</vt:lpstr>
      <vt:lpstr>Caso clinico 1: Adrien</vt:lpstr>
      <vt:lpstr>Caso clinico 2: Alexandra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titolo</dc:title>
  <dc:creator>silvia-donati@virgilio.it</dc:creator>
  <cp:lastModifiedBy>Utente</cp:lastModifiedBy>
  <cp:revision>111</cp:revision>
  <dcterms:created xsi:type="dcterms:W3CDTF">2018-08-16T14:25:39Z</dcterms:created>
  <dcterms:modified xsi:type="dcterms:W3CDTF">2018-10-17T13:44:42Z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