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308" r:id="rId5"/>
    <p:sldId id="310" r:id="rId6"/>
    <p:sldId id="311" r:id="rId7"/>
    <p:sldId id="331" r:id="rId8"/>
    <p:sldId id="293" r:id="rId9"/>
    <p:sldId id="295" r:id="rId10"/>
    <p:sldId id="296" r:id="rId11"/>
    <p:sldId id="297" r:id="rId12"/>
    <p:sldId id="298" r:id="rId13"/>
    <p:sldId id="275" r:id="rId14"/>
    <p:sldId id="299" r:id="rId15"/>
    <p:sldId id="300" r:id="rId16"/>
    <p:sldId id="301" r:id="rId17"/>
    <p:sldId id="316" r:id="rId18"/>
    <p:sldId id="30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EC9D767-AC69-4686-B56F-B3A52D888AA4}">
          <p14:sldIdLst/>
        </p14:section>
        <p14:section name="Sezione senza titolo" id="{3680FD5A-5B1B-4888-B808-0A17D6D48CFB}">
          <p14:sldIdLst>
            <p14:sldId id="308"/>
            <p14:sldId id="310"/>
            <p14:sldId id="311"/>
            <p14:sldId id="331"/>
            <p14:sldId id="293"/>
            <p14:sldId id="295"/>
            <p14:sldId id="296"/>
            <p14:sldId id="297"/>
            <p14:sldId id="298"/>
            <p14:sldId id="275"/>
            <p14:sldId id="299"/>
            <p14:sldId id="300"/>
            <p14:sldId id="301"/>
            <p14:sldId id="31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11C946-68E5-40F5-8D49-3F29E53418B0}" type="datetime1">
              <a:rPr lang="it-IT" smtClean="0"/>
              <a:t>17/10/2018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245A99-FC5E-4007-B738-550EFEE3BA4B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0B9A6-3B94-4288-BF72-F36CC6FAC5B4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79C362-7379-429E-9FB1-59F8666B777E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0E420-1537-43B2-B47B-3B50C664A80D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05DCA-148D-45C7-8B8F-7F2BB4359430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63367-A647-4914-AD98-A8176E707E6A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98700A-C340-463A-804E-CCB580E60430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0E3021-B6B1-4D9A-9B67-4B9D22CBF537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49D619-9111-4DEE-8EA7-0D1885DE88AB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AE72D-6968-401E-A6F0-246353DCAB14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fld id="{9186AA61-3CDA-4EEF-B3EC-209F2B40A4EB}" type="datetime1">
              <a:rPr lang="it-IT" smtClean="0"/>
              <a:pPr/>
              <a:t>17/10/2018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5BF074-FE03-4276-A561-8E5966C0A01A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758126-535E-45DD-90A7-B1247317380D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8080FDE-ADB3-495C-B108-C30395D627D8}" type="datetime1">
              <a:rPr lang="it-IT" noProof="0" smtClean="0"/>
              <a:t>17/10/2018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O6prjGoj0&amp;t=52s" TargetMode="External"/><Relationship Id="rId2" Type="http://schemas.openxmlformats.org/officeDocument/2006/relationships/hyperlink" Target="https://www.youtube.com/watch?v=YmrApIF2PU8&amp;t=45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7-xW04sd9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eresaperez.net/2014/04/24/intento-de-autolisis-en-adolescent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Bella_addormentat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E0901BD-BB8C-4F42-947F-74F34413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Caso clinico 3: </a:t>
            </a:r>
            <a:r>
              <a:rPr lang="it-IT" dirty="0" err="1"/>
              <a:t>Christelle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41878E3C-4C44-4234-ACF4-B0C86C10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783" y="1825625"/>
            <a:ext cx="5504591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55CF45-2209-4A2D-ABA3-64319A3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Caso clinico </a:t>
            </a:r>
            <a:r>
              <a:rPr lang="it-IT" dirty="0" err="1"/>
              <a:t>Fabien</a:t>
            </a:r>
            <a:r>
              <a:rPr lang="it-IT" dirty="0"/>
              <a:t>: un TS «al maschile»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244F1692-3AD9-4860-85E8-EBE053D05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765" y="1825625"/>
            <a:ext cx="71240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4DB8E7-D506-4DB4-9567-A44EA304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Caso clinico Sandra: un TS «al femminile»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CB4EE1F6-A375-4DED-81F4-BC4FB9544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1690688"/>
            <a:ext cx="7233945" cy="46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3674215-20A6-4A98-8667-B5F369B7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Altri elementi importanti: la vergogna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D74AA0E-DF10-40F8-9433-290C8A23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6842312" cy="43513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In adolescenza, il bisogno di riconoscimento, supporto e convalida da parte dei coetanei è un’esperienza diffusa e molto importante.</a:t>
            </a:r>
          </a:p>
          <a:p>
            <a:r>
              <a:rPr lang="it-IT" dirty="0"/>
              <a:t>La società dei coetanei è molto rappresentata nell’immaginario dell’adolescente, che vive con grande drammaticità la possibilità di essere invisibile o respinto.</a:t>
            </a:r>
          </a:p>
          <a:p>
            <a:r>
              <a:rPr lang="it-IT" dirty="0"/>
              <a:t>Il senso di umiliazione e mortificazione che derivano da tale assenza di riconoscimento, aprono la strada al dolore della vergogna.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2F9792C-4CB7-45C2-9A6C-4F6553FBD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61" y="2608729"/>
            <a:ext cx="3728138" cy="20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C30E914-74AD-4D95-9779-01769ED1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vergogna…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8DAEECDC-9282-4C9E-981E-7A69051B4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8292" y="265316"/>
            <a:ext cx="4407966" cy="66004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68D3895-4DD0-45AC-A5CB-66F372D5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14" y="2291790"/>
            <a:ext cx="4366251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79DEC7-DC03-4758-9F52-9B99DEE6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caso di Aurore: fra vergogna e umiliazioni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9A7155D-28BD-4410-88FB-CEF5FAB1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Aurore, 19 anni, è scomparsa da due giorni. In camera sua la madre ha trovato una scatola di sonniferi mezza vuota e una lettera lasciata sul letto: «</a:t>
            </a:r>
            <a:r>
              <a:rPr lang="it-IT" i="1" dirty="0"/>
              <a:t>Cari tutti</a:t>
            </a:r>
            <a:r>
              <a:rPr lang="it-IT" dirty="0"/>
              <a:t>, spero che starete bene adesso che non ci sono più! Lo so che sono solo una </a:t>
            </a:r>
            <a:r>
              <a:rPr lang="it-IT" i="1" dirty="0"/>
              <a:t>merda</a:t>
            </a:r>
            <a:r>
              <a:rPr lang="it-IT" dirty="0"/>
              <a:t>, come mi hai già detto tu, mamma. E come mi ha detto anche il prof. J, trattandomi come un cane e dicendomi in classe che il mio anno di preparazione era andato a farsi benedire, «</a:t>
            </a:r>
            <a:r>
              <a:rPr lang="it-IT" i="1" dirty="0"/>
              <a:t>non vale neanche la pena di continuare, sarebbe meglio buttarsi nel fiume</a:t>
            </a:r>
            <a:r>
              <a:rPr lang="it-IT" dirty="0"/>
              <a:t>». Voi non capite nulla, </a:t>
            </a:r>
            <a:r>
              <a:rPr lang="it-IT" i="1" dirty="0"/>
              <a:t>vi odio tutti quanti</a:t>
            </a:r>
            <a:r>
              <a:rPr lang="it-IT" dirty="0"/>
              <a:t>!! Se riuscirò ad averne il coraggio (lo so che sono una cogliona, e vigliacca  per di più!!) continuerete anche senza di me. Allora, auguro a tutti voi tanta infelicità(anche a te, Helene, che fai sempre quella che non c’entra niente!!). Ciao. Per sempre. </a:t>
            </a:r>
            <a:r>
              <a:rPr lang="it-IT" i="1" dirty="0"/>
              <a:t>Aurore la cogliona</a:t>
            </a:r>
            <a:r>
              <a:rPr lang="it-IT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211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0B67C44-183F-4700-9F82-828E791F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futuro come minaccia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8E41F29-5A4D-4565-BCE8-C24D1E0C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6882653" cy="43513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Quando la mente adolescente vive qualcosa di molto brutto, doloroso e frustrante, immediatamente si domanderà come potrà vivere e affrontare il futuro con questo «peso» di colpa, vergogna, umiliazione sociale.. </a:t>
            </a:r>
          </a:p>
          <a:p>
            <a:r>
              <a:rPr lang="it-IT" dirty="0"/>
              <a:t>Si crea così la percezione di un ostacolo insormontabile, che rende la vita inaffrontabile e il futuro minaccioso. Sorge così l’unica soluzione possibile: evitare d’incontrare l’ostacolo evitando la vita stessa.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60EE8D5-49AE-4F1E-9C24-09963A2E93C9}"/>
              </a:ext>
            </a:extLst>
          </p:cNvPr>
          <p:cNvSpPr txBox="1"/>
          <p:nvPr/>
        </p:nvSpPr>
        <p:spPr>
          <a:xfrm>
            <a:off x="8969188" y="5661212"/>
            <a:ext cx="936811" cy="654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5304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0761ADC-45DF-4055-8116-65A23C15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Caso clinico 5: Caroline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E9503894-E3C4-4FBF-9D5E-BD261889F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270" y="1537609"/>
            <a:ext cx="5705142" cy="46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AB455AC-002B-4645-9BA9-170ACA1F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Esercitazione 2: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976968E-CA99-4DFB-A3ED-DE01EF7CE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Nei seguenti video individuare i fattori di rischio e le tipologie di sofferenza psicologica dei personaggi (shock traumatico, depressione, invischiamento familiare, isolamento..)</a:t>
            </a:r>
          </a:p>
          <a:p>
            <a:r>
              <a:rPr lang="it-IT" dirty="0"/>
              <a:t>I contenuti video, a quali teorie citate vi fanno pensare e perché?</a:t>
            </a:r>
          </a:p>
          <a:p>
            <a:r>
              <a:rPr lang="it-IT" dirty="0">
                <a:hlinkClick r:id="rId2"/>
              </a:rPr>
              <a:t>https://www.youtube.com/watch?v=YmrApIF2PU8&amp;t=45s</a:t>
            </a:r>
            <a:endParaRPr lang="it-IT" dirty="0"/>
          </a:p>
          <a:p>
            <a:r>
              <a:rPr lang="it-IT" dirty="0">
                <a:hlinkClick r:id="rId3"/>
              </a:rPr>
              <a:t>https://www.youtube.com/watch?v=ANO6prjGoj0&amp;t=52s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hlinkClick r:id="rId4"/>
              </a:rPr>
              <a:t>https://www.youtube.com/watch?v=B7-xW04sd9A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14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3E86A56-51C2-4E89-AFEE-236E63C7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saperne di più..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3077FB5-CAD7-4721-AB6B-D55FB2D8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654823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Nelle seguenti slide troverete un approfondimento su alcuni elementi riguardanti casistica e dinamiche psicologiche derivanti soprattutto da recenti ricerche ad orientamento evolutivo.</a:t>
            </a:r>
          </a:p>
          <a:p>
            <a:r>
              <a:rPr lang="it-IT" dirty="0"/>
              <a:t>Questi elementi non saranno soggetti a verifica e svolgono la funzione di completare l’apprendimento del fenomeno nella sua infinita complessità.</a:t>
            </a:r>
          </a:p>
          <a:p>
            <a:r>
              <a:rPr lang="it-IT" dirty="0"/>
              <a:t>Se possibile, siete invitati a visionare questo materiale in piccoli gruppi e a discuterne insieme.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25C486F-B059-477A-A9D3-B6038749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122" y="1690688"/>
            <a:ext cx="3381572" cy="342899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62FC21F-5ED3-44D0-B5B0-3C3CCF380220}"/>
              </a:ext>
            </a:extLst>
          </p:cNvPr>
          <p:cNvSpPr txBox="1"/>
          <p:nvPr/>
        </p:nvSpPr>
        <p:spPr>
          <a:xfrm>
            <a:off x="8362123" y="5119687"/>
            <a:ext cx="338157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it-IT" sz="2800" b="1" u="sng" dirty="0">
                <a:solidFill>
                  <a:srgbClr val="FF0000"/>
                </a:solidFill>
              </a:rPr>
              <a:t>BUON LAVORO!!</a:t>
            </a:r>
          </a:p>
        </p:txBody>
      </p:sp>
    </p:spTree>
    <p:extLst>
      <p:ext uri="{BB962C8B-B14F-4D97-AF65-F5344CB8AC3E}">
        <p14:creationId xmlns:p14="http://schemas.microsoft.com/office/powerpoint/2010/main" val="23785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7439673-E636-4D5D-8E71-F1ED7E37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Differenze di genere: il suicidio al femminile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8370BD4-2DDD-48F8-9B93-558F8A0212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 ragazze si suicidano tre volte meno rispetto ai ragazzi, mentre sopravvivono al tentativo tre volte di più.</a:t>
            </a:r>
          </a:p>
          <a:p>
            <a:pPr marL="0" indent="0">
              <a:buNone/>
            </a:pPr>
            <a:r>
              <a:rPr lang="it-IT" dirty="0"/>
              <a:t>A parità di sofferenza psicologica, la statistica indica che le femmine manifestano disagio «dileguandosi»: assenteismo scolastico e lavorativo, isolamento, ritiro.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D5242E6A-91FD-4C88-B7BC-19655F5E89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5687" y="1690688"/>
            <a:ext cx="2958272" cy="19559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9959A58-C418-445D-B434-DD9611CF75A6}"/>
              </a:ext>
            </a:extLst>
          </p:cNvPr>
          <p:cNvSpPr txBox="1"/>
          <p:nvPr/>
        </p:nvSpPr>
        <p:spPr>
          <a:xfrm flipH="1">
            <a:off x="7023652" y="3646671"/>
            <a:ext cx="3598648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it-IT" sz="2400" dirty="0"/>
              <a:t>Il suicidio rappresenta la grande fuga per eccellenza, e tendenzialmente viene agito attraverso </a:t>
            </a:r>
            <a:r>
              <a:rPr lang="it-IT" sz="2400" u="sng" dirty="0"/>
              <a:t>cocktail di droghe leggere e tranquillanti</a:t>
            </a:r>
          </a:p>
        </p:txBody>
      </p:sp>
    </p:spTree>
    <p:extLst>
      <p:ext uri="{BB962C8B-B14F-4D97-AF65-F5344CB8AC3E}">
        <p14:creationId xmlns:p14="http://schemas.microsoft.com/office/powerpoint/2010/main" val="32434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8D8EB9E-E698-412F-93DE-12F33741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suicidio al femminile: la bella addormentata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3036C54-DD40-4505-AFDC-DDF6DC8F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662715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Nelle ragazze, molti fattori concorrono a fare dell’avvelenamento farmacologico il metodo suicidario per eccellenza:</a:t>
            </a:r>
          </a:p>
          <a:p>
            <a:r>
              <a:rPr lang="it-IT" dirty="0"/>
              <a:t>Preservare la propria integrità corporea</a:t>
            </a:r>
          </a:p>
          <a:p>
            <a:r>
              <a:rPr lang="it-IT" dirty="0"/>
              <a:t>«sparire senza soffrire», il cosiddetto «suicidio dolce», che consiste nel morire addormentandosi</a:t>
            </a:r>
          </a:p>
          <a:p>
            <a:r>
              <a:rPr lang="it-IT" dirty="0"/>
              <a:t>L’importanza del lato cerimoniale ed estetico è enfatizzato dal fatto che spesso ogni dettaglio viene pensato e curato (ad es. il vestito scelto per l’evento è molto elegante)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D81DBA8-0C75-404B-8806-31FEE92A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9259" y="2058571"/>
            <a:ext cx="3487187" cy="194272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FEB5797-8574-40F4-9F42-D3E0FDB18429}"/>
              </a:ext>
            </a:extLst>
          </p:cNvPr>
          <p:cNvSpPr txBox="1"/>
          <p:nvPr/>
        </p:nvSpPr>
        <p:spPr>
          <a:xfrm>
            <a:off x="8189259" y="5997387"/>
            <a:ext cx="3164541" cy="7743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5691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264D7F3-AA13-4E9B-B55F-4AB6A9E3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tentativo fallito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4E80B80-BAB2-4C8F-8885-2AE1A521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L’alta percentuale di «fallimento» del suicidio è legata proprio alla scelta del metodo «dolce» in quanto il tempo di latenza fra l’assunzione e l’effetto apre alla possibilità di ripensamenti.</a:t>
            </a:r>
          </a:p>
          <a:p>
            <a:r>
              <a:rPr lang="it-IT" dirty="0"/>
              <a:t>Spesso inoltre, la dose di farmaci assunta non è sufficiente per avere un effetto letale, oppure il corpo la auto espelle in uno stato di semi-coscienza.</a:t>
            </a:r>
          </a:p>
        </p:txBody>
      </p:sp>
    </p:spTree>
    <p:extLst>
      <p:ext uri="{BB962C8B-B14F-4D97-AF65-F5344CB8AC3E}">
        <p14:creationId xmlns:p14="http://schemas.microsoft.com/office/powerpoint/2010/main" val="754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D8C354B-E811-4117-9CFF-878AA399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suicidio al maschile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98F66E9-B02C-41B0-AC3A-E7456B0B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6828865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Il motivo per cui i maschi risultano più «efficaci» nel portare a termine il loro agito è spesso legato alla modalità scelta, che in genere è di tipo «violento» (impiccagione, arma da fuoco, scontro di auto, defenestrazione..).</a:t>
            </a:r>
          </a:p>
          <a:p>
            <a:r>
              <a:rPr lang="it-IT" dirty="0"/>
              <a:t>La sofferenza psichica infatti, si esprime nel maschio in modo più aggressivo (effrazioni, velocità eccessiva in auto, violenze auto inflitte come pugni o testate contro superfici dure..) e anche impulsivo.</a:t>
            </a:r>
          </a:p>
          <a:p>
            <a:r>
              <a:rPr lang="it-IT" dirty="0"/>
              <a:t>Le modalità cruente scelte sono dunque immediate, violente, e non lasciano spazio a ripensamenti.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71373FEE-4414-4BDA-B934-A5ED9995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65" y="1972189"/>
            <a:ext cx="3223870" cy="20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7DBA99E-7770-49CF-8C24-69585C2D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approfondimento sul maschile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4C82B4E-865B-4C23-84D9-4FFFB77A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Recenti studi, stanno lavorando sulla dimostrazione del fatto che la maggior riuscita dei tentativi maschili non è solo legata ai metodi, ma anche a differenze </a:t>
            </a:r>
            <a:r>
              <a:rPr lang="it-IT" dirty="0" err="1"/>
              <a:t>psico</a:t>
            </a:r>
            <a:r>
              <a:rPr lang="it-IT" dirty="0"/>
              <a:t>-patologiche. I maschi che agiscono, sono infatti molto più spesso delle femmine caratterizzati da:</a:t>
            </a:r>
          </a:p>
          <a:p>
            <a:r>
              <a:rPr lang="it-IT" dirty="0"/>
              <a:t>Problemi scolastici più netti</a:t>
            </a:r>
          </a:p>
          <a:p>
            <a:r>
              <a:rPr lang="it-IT" dirty="0"/>
              <a:t>Consumo più frequente di sostanze tossiche illecite</a:t>
            </a:r>
          </a:p>
          <a:p>
            <a:r>
              <a:rPr lang="it-IT" dirty="0"/>
              <a:t>Disturbi del sonno, sofferenze psicologiche e ricorso a psicotropi</a:t>
            </a:r>
          </a:p>
          <a:p>
            <a:pPr marL="0" indent="0">
              <a:buNone/>
            </a:pPr>
            <a:r>
              <a:rPr lang="it-IT" dirty="0"/>
              <a:t>Per questo motivo sono più spesso delle femmine sottoposti a perizia psichiatrica. </a:t>
            </a:r>
          </a:p>
        </p:txBody>
      </p:sp>
    </p:spTree>
    <p:extLst>
      <p:ext uri="{BB962C8B-B14F-4D97-AF65-F5344CB8AC3E}">
        <p14:creationId xmlns:p14="http://schemas.microsoft.com/office/powerpoint/2010/main" val="33884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lo schema nuvole sfum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68_TF03460508.potx" id="{1651D39A-72AF-4567-90D8-0CDDA50FF6B5}" vid="{25C9A413-95D3-4F6C-99AE-4E9D8F2F6FE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a4f35948-e619-41b3-aa29-22878b09cfd2"/>
    <ds:schemaRef ds:uri="http://purl.org/dc/dcmitype/"/>
    <ds:schemaRef ds:uri="http://schemas.openxmlformats.org/package/2006/metadata/core-propertie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Diapositive schema nuvole sfumate</Template>
  <TotalTime>1508</TotalTime>
  <Words>890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Modello schema nuvole sfumate</vt:lpstr>
      <vt:lpstr>Caso clinico 3: Christelle</vt:lpstr>
      <vt:lpstr>Caso clinico 5: Caroline</vt:lpstr>
      <vt:lpstr>Esercitazione 2:</vt:lpstr>
      <vt:lpstr>Per saperne di più.. </vt:lpstr>
      <vt:lpstr>Differenze di genere: il suicidio al femminile</vt:lpstr>
      <vt:lpstr>Il suicidio al femminile: la bella addormentata</vt:lpstr>
      <vt:lpstr>Il tentativo fallito</vt:lpstr>
      <vt:lpstr>Il suicidio al maschile</vt:lpstr>
      <vt:lpstr>Un approfondimento sul maschile</vt:lpstr>
      <vt:lpstr>Caso clinico Fabien: un TS «al maschile»</vt:lpstr>
      <vt:lpstr>Caso clinico Sandra: un TS «al femminile»</vt:lpstr>
      <vt:lpstr>Altri elementi importanti: la vergogna</vt:lpstr>
      <vt:lpstr>La vergogna…</vt:lpstr>
      <vt:lpstr>Il caso di Aurore: fra vergogna e umiliazioni</vt:lpstr>
      <vt:lpstr>Il futuro come minaccia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silvia-donati@virgilio.it</dc:creator>
  <cp:lastModifiedBy>Utente</cp:lastModifiedBy>
  <cp:revision>111</cp:revision>
  <dcterms:created xsi:type="dcterms:W3CDTF">2018-08-16T14:25:39Z</dcterms:created>
  <dcterms:modified xsi:type="dcterms:W3CDTF">2018-10-17T13:47:11Z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