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4"/>
  </p:sldMasterIdLst>
  <p:notesMasterIdLst>
    <p:notesMasterId r:id="rId20"/>
  </p:notesMasterIdLst>
  <p:handoutMasterIdLst>
    <p:handoutMasterId r:id="rId21"/>
  </p:handoutMasterIdLst>
  <p:sldIdLst>
    <p:sldId id="308" r:id="rId5"/>
    <p:sldId id="310" r:id="rId6"/>
    <p:sldId id="311" r:id="rId7"/>
    <p:sldId id="331" r:id="rId8"/>
    <p:sldId id="293" r:id="rId9"/>
    <p:sldId id="295" r:id="rId10"/>
    <p:sldId id="296" r:id="rId11"/>
    <p:sldId id="297" r:id="rId12"/>
    <p:sldId id="298" r:id="rId13"/>
    <p:sldId id="275" r:id="rId14"/>
    <p:sldId id="299" r:id="rId15"/>
    <p:sldId id="300" r:id="rId16"/>
    <p:sldId id="301" r:id="rId17"/>
    <p:sldId id="316" r:id="rId18"/>
    <p:sldId id="303" r:id="rId19"/>
  </p:sldIdLst>
  <p:sldSz cx="12192000" cy="6858000"/>
  <p:notesSz cx="6858000" cy="9144000"/>
  <p:defaultTextStyle>
    <a:defPPr rtl="0"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zione predefinita" id="{DEC9D767-AC69-4686-B56F-B3A52D888AA4}">
          <p14:sldIdLst/>
        </p14:section>
        <p14:section name="Sezione senza titolo" id="{3680FD5A-5B1B-4888-B808-0A17D6D48CFB}">
          <p14:sldIdLst>
            <p14:sldId id="308"/>
            <p14:sldId id="310"/>
            <p14:sldId id="311"/>
            <p14:sldId id="331"/>
            <p14:sldId id="293"/>
            <p14:sldId id="295"/>
            <p14:sldId id="296"/>
            <p14:sldId id="297"/>
            <p14:sldId id="298"/>
            <p14:sldId id="275"/>
            <p14:sldId id="299"/>
            <p14:sldId id="300"/>
            <p14:sldId id="301"/>
            <p14:sldId id="316"/>
            <p14:sldId id="303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B4B98B0-60AC-42C2-AFA5-B58CD77FA1E5}" styleName="Light Style 1 - Accent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 showGuides="1">
      <p:cViewPr varScale="1">
        <p:scale>
          <a:sx n="116" d="100"/>
          <a:sy n="116" d="100"/>
        </p:scale>
        <p:origin x="390" y="10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50" y="10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3" Type="http://schemas.openxmlformats.org/officeDocument/2006/relationships/customXml" Target="../customXml/item3.xml"/><Relationship Id="rId21" Type="http://schemas.openxmlformats.org/officeDocument/2006/relationships/handoutMaster" Target="handoutMasters/handout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theme" Target="theme/theme1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presProps" Target="pres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2211C946-68E5-40F5-8D49-3F29E53418B0}" type="datetime1">
              <a:rPr lang="it-IT" smtClean="0"/>
              <a:t>17/10/2018</a:t>
            </a:fld>
            <a:endParaRPr lang="it-IT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dirty="0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B78FE58C-C1A6-4C4C-90C2-B7F5B0504B2D}" type="slidenum">
              <a:rPr lang="it-IT" smtClean="0"/>
              <a:t>‹N›</a:t>
            </a:fld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4034605036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intestazion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CE245A99-FC5E-4007-B738-550EFEE3BA4B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4" name="Segnaposto immagin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it-IT" noProof="0" dirty="0"/>
          </a:p>
        </p:txBody>
      </p:sp>
      <p:sp>
        <p:nvSpPr>
          <p:cNvPr id="5" name="Segnaposto note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it-IT" noProof="0" dirty="0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810E1E9A-E921-4174-A0FC-51868D7AC568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7378600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rtlCol="0" anchor="b"/>
          <a:lstStyle>
            <a:lvl1pPr algn="ctr">
              <a:defRPr sz="60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 rtlCol="0"/>
          <a:lstStyle>
            <a:lvl1pPr marL="0" indent="0" algn="ctr">
              <a:buNone/>
              <a:defRPr sz="240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 rtl="0"/>
            <a:r>
              <a:rPr lang="it-IT" noProof="0"/>
              <a:t>Fare clic per modificare lo stile del sottotitolo dello schema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160B9A6-3B94-4288-BF72-F36CC6FAC5B4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6467056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562100" y="1825625"/>
            <a:ext cx="9791700" cy="4351338"/>
          </a:xfrm>
        </p:spPr>
        <p:txBody>
          <a:bodyPr vert="eaVert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FD79C362-7379-429E-9FB1-59F8666B777E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8218852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olo verticale e tes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1562100" y="365125"/>
            <a:ext cx="7010400" cy="5811838"/>
          </a:xfrm>
        </p:spPr>
        <p:txBody>
          <a:bodyPr vert="eaVert"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14F0E420-1537-43B2-B47B-3B50C664A80D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3888301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8" name="Segnaposto testo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D6D05DCA-148D-45C7-8B8F-7F2BB4359430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4138888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/>
        <p:txBody>
          <a:bodyPr rtlCol="0"/>
          <a:lstStyle/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2E63367-A647-4914-AD98-A8176E707E6A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8793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Intestazione sezio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241658" y="1709738"/>
            <a:ext cx="10105791" cy="2862262"/>
          </a:xfrm>
        </p:spPr>
        <p:txBody>
          <a:bodyPr rtlCol="0" anchor="b"/>
          <a:lstStyle>
            <a:lvl1pPr>
              <a:defRPr sz="60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241658" y="4589463"/>
            <a:ext cx="10105791" cy="1500187"/>
          </a:xfrm>
        </p:spPr>
        <p:txBody>
          <a:bodyPr rtlCol="0"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5A98700A-C340-463A-804E-CCB580E60430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40676867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sz="half" idx="1"/>
          </p:nvPr>
        </p:nvSpPr>
        <p:spPr>
          <a:xfrm>
            <a:off x="1569700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6605325" y="1825625"/>
            <a:ext cx="4754880" cy="4351338"/>
          </a:xfrm>
        </p:spPr>
        <p:txBody>
          <a:bodyPr rtlCol="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A80E3021-B6B1-4D9A-9B67-4B9D22CBF537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06368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nfro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2324100" y="274638"/>
            <a:ext cx="9023350" cy="1143000"/>
          </a:xfrm>
        </p:spPr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6210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lnSpc>
                <a:spcPct val="80000"/>
              </a:lnSpc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4" name="Segnaposto contenuto 3"/>
          <p:cNvSpPr>
            <a:spLocks noGrp="1"/>
          </p:cNvSpPr>
          <p:nvPr>
            <p:ph sz="half" idx="2"/>
          </p:nvPr>
        </p:nvSpPr>
        <p:spPr>
          <a:xfrm>
            <a:off x="156210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5" name="Segnaposto testo 4"/>
          <p:cNvSpPr>
            <a:spLocks noGrp="1"/>
          </p:cNvSpPr>
          <p:nvPr>
            <p:ph type="body" sz="quarter" idx="3"/>
          </p:nvPr>
        </p:nvSpPr>
        <p:spPr>
          <a:xfrm>
            <a:off x="6598920" y="1489075"/>
            <a:ext cx="4754880" cy="641350"/>
          </a:xfrm>
          <a:noFill/>
          <a:ln>
            <a:noFill/>
          </a:ln>
        </p:spPr>
        <p:txBody>
          <a:bodyPr rtlCol="0" anchor="b"/>
          <a:lstStyle>
            <a:lvl1pPr marL="0" indent="0">
              <a:lnSpc>
                <a:spcPct val="80000"/>
              </a:lnSpc>
              <a:buNone/>
              <a:defRPr sz="2400" b="0">
                <a:solidFill>
                  <a:schemeClr val="accent3">
                    <a:lumMod val="5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6" name="Segnaposto contenuto 5"/>
          <p:cNvSpPr>
            <a:spLocks noGrp="1"/>
          </p:cNvSpPr>
          <p:nvPr>
            <p:ph sz="quarter" idx="4"/>
          </p:nvPr>
        </p:nvSpPr>
        <p:spPr>
          <a:xfrm>
            <a:off x="6598920" y="2193925"/>
            <a:ext cx="4754880" cy="3978275"/>
          </a:xfrm>
        </p:spPr>
        <p:txBody>
          <a:bodyPr rtlCol="0"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549D619-9111-4DEE-8EA7-0D1885DE88AB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3166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 rtlCol="0"/>
          <a:lstStyle/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71FAE72D-6968-401E-A6F0-246353DCAB14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5105862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u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>
            <a:lvl1pPr algn="l">
              <a:defRPr/>
            </a:lvl1pPr>
          </a:lstStyle>
          <a:p>
            <a:fld id="{9186AA61-3CDA-4EEF-B3EC-209F2B40A4EB}" type="datetime1">
              <a:rPr lang="it-IT" smtClean="0"/>
              <a:pPr/>
              <a:t>17/10/2018</a:t>
            </a:fld>
            <a:endParaRPr lang="it-IT" dirty="0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151414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to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contenuto 2"/>
          <p:cNvSpPr>
            <a:spLocks noGrp="1"/>
          </p:cNvSpPr>
          <p:nvPr>
            <p:ph idx="1"/>
          </p:nvPr>
        </p:nvSpPr>
        <p:spPr>
          <a:xfrm>
            <a:off x="5678905" y="987425"/>
            <a:ext cx="5676483" cy="4873625"/>
          </a:xfrm>
        </p:spPr>
        <p:txBody>
          <a:bodyPr rtlCol="0"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  <a:p>
            <a:pPr lvl="1" rtl="0"/>
            <a:r>
              <a:rPr lang="it-IT" noProof="0"/>
              <a:t>Secondo livello</a:t>
            </a:r>
          </a:p>
          <a:p>
            <a:pPr lvl="2" rtl="0"/>
            <a:r>
              <a:rPr lang="it-IT" noProof="0"/>
              <a:t>Terzo livello</a:t>
            </a:r>
          </a:p>
          <a:p>
            <a:pPr lvl="3" rtl="0"/>
            <a:r>
              <a:rPr lang="it-IT" noProof="0"/>
              <a:t>Quarto livello</a:t>
            </a:r>
          </a:p>
          <a:p>
            <a:pPr lvl="4" rtl="0"/>
            <a:r>
              <a:rPr lang="it-IT" noProof="0"/>
              <a:t>Quinto livello</a:t>
            </a:r>
            <a:endParaRPr lang="it-IT" noProof="0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615BF074-FE03-4276-A561-8E5966C0A01A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21987120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olo 1"/>
          <p:cNvSpPr>
            <a:spLocks noGrp="1"/>
          </p:cNvSpPr>
          <p:nvPr>
            <p:ph type="title"/>
          </p:nvPr>
        </p:nvSpPr>
        <p:spPr>
          <a:xfrm>
            <a:off x="1562100" y="457200"/>
            <a:ext cx="3932237" cy="1600200"/>
          </a:xfrm>
        </p:spPr>
        <p:txBody>
          <a:bodyPr rtlCol="0" anchor="b"/>
          <a:lstStyle>
            <a:lvl1pPr>
              <a:defRPr sz="3200"/>
            </a:lvl1pPr>
          </a:lstStyle>
          <a:p>
            <a:pPr rtl="0"/>
            <a:r>
              <a:rPr lang="it-IT" noProof="0"/>
              <a:t>Fare clic per modificare lo stile del titolo dello schema</a:t>
            </a:r>
            <a:endParaRPr lang="it-IT" noProof="0" dirty="0"/>
          </a:p>
        </p:txBody>
      </p:sp>
      <p:sp>
        <p:nvSpPr>
          <p:cNvPr id="3" name="Segnaposto immagine 2" descr="Segnaposto vuoto per aggiungere un'immagine. Fare clic sul segnaposto e selezionare l'immagine che si vuole aggiungere"/>
          <p:cNvSpPr>
            <a:spLocks noGrp="1"/>
          </p:cNvSpPr>
          <p:nvPr>
            <p:ph type="pic" idx="1"/>
          </p:nvPr>
        </p:nvSpPr>
        <p:spPr>
          <a:xfrm>
            <a:off x="5678904" y="987425"/>
            <a:ext cx="5678424" cy="4873625"/>
          </a:xfrm>
        </p:spPr>
        <p:txBody>
          <a:bodyPr rtlCol="0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rtl="0"/>
            <a:r>
              <a:rPr lang="it-IT" noProof="0"/>
              <a:t>Fare clic sull'icona per inserire un'immagine</a:t>
            </a:r>
            <a:endParaRPr lang="it-IT" noProof="0" dirty="0"/>
          </a:p>
        </p:txBody>
      </p:sp>
      <p:sp>
        <p:nvSpPr>
          <p:cNvPr id="8" name="Segnaposto testo 3"/>
          <p:cNvSpPr>
            <a:spLocks noGrp="1"/>
          </p:cNvSpPr>
          <p:nvPr>
            <p:ph type="body" sz="half" idx="2"/>
          </p:nvPr>
        </p:nvSpPr>
        <p:spPr>
          <a:xfrm>
            <a:off x="1562100" y="2101850"/>
            <a:ext cx="3932237" cy="3759200"/>
          </a:xfrm>
        </p:spPr>
        <p:txBody>
          <a:bodyPr rtlCol="0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 rtl="0"/>
            <a:r>
              <a:rPr lang="it-IT" noProof="0"/>
              <a:t>Modifica gli stili del testo dello schema</a:t>
            </a:r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pPr rtl="0"/>
            <a:fld id="{0A758126-535E-45DD-90A7-B1247317380D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 rtlCol="0"/>
          <a:lstStyle/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/>
          <a:p>
            <a:pPr rtl="0"/>
            <a:fld id="{71B7BAC7-FE87-40F6-AA24-4F4685D1B022}" type="slidenum">
              <a:rPr lang="it-IT" noProof="0" smtClean="0"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16193596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jp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blipFill dpi="0" rotWithShape="1">
          <a:blip r:embed="rId1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egnaposto titolo 1"/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rtl="0"/>
            <a:r>
              <a:rPr lang="it-IT" noProof="0" dirty="0"/>
              <a:t>Fare clic per modificare lo stile del titolo</a:t>
            </a:r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562100" y="1825625"/>
            <a:ext cx="9791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rtl="0"/>
            <a:r>
              <a:rPr lang="it-IT" noProof="0" dirty="0"/>
              <a:t>Fare clic per modificare gli stili del testo dello schema</a:t>
            </a:r>
          </a:p>
          <a:p>
            <a:pPr lvl="1" rtl="0"/>
            <a:r>
              <a:rPr lang="it-IT" noProof="0" dirty="0"/>
              <a:t>Secondo livello</a:t>
            </a:r>
          </a:p>
          <a:p>
            <a:pPr lvl="2" rtl="0"/>
            <a:r>
              <a:rPr lang="it-IT" noProof="0" dirty="0"/>
              <a:t>Terzo livello</a:t>
            </a:r>
          </a:p>
          <a:p>
            <a:pPr lvl="3" rtl="0"/>
            <a:r>
              <a:rPr lang="it-IT" noProof="0" dirty="0"/>
              <a:t>Quarto livello</a:t>
            </a:r>
          </a:p>
          <a:p>
            <a:pPr lvl="4" rtl="0"/>
            <a:r>
              <a:rPr lang="it-IT" noProof="0" dirty="0"/>
              <a:t>Quinto livello</a:t>
            </a:r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2"/>
          </p:nvPr>
        </p:nvSpPr>
        <p:spPr>
          <a:xfrm>
            <a:off x="1562100" y="6356350"/>
            <a:ext cx="25527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8080FDE-ADB3-495C-B108-C30395D627D8}" type="datetime1">
              <a:rPr lang="it-IT" noProof="0" smtClean="0"/>
              <a:t>17/10/2018</a:t>
            </a:fld>
            <a:endParaRPr lang="it-IT" noProof="0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3"/>
          </p:nvPr>
        </p:nvSpPr>
        <p:spPr>
          <a:xfrm>
            <a:off x="4648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r>
              <a:rPr lang="it-IT" noProof="0" dirty="0"/>
              <a:t>Aggiungere un piè di pagina</a:t>
            </a:r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4"/>
          </p:nvPr>
        </p:nvSpPr>
        <p:spPr>
          <a:xfrm>
            <a:off x="8077200" y="6356350"/>
            <a:ext cx="3276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rtl="0"/>
            <a:fld id="{71B7BAC7-FE87-40F6-AA24-4F4685D1B022}" type="slidenum">
              <a:rPr lang="it-IT" noProof="0" smtClean="0"/>
              <a:pPr/>
              <a:t>‹N›</a:t>
            </a:fld>
            <a:endParaRPr lang="it-IT" noProof="0" dirty="0"/>
          </a:p>
        </p:txBody>
      </p:sp>
    </p:spTree>
    <p:extLst>
      <p:ext uri="{BB962C8B-B14F-4D97-AF65-F5344CB8AC3E}">
        <p14:creationId xmlns:p14="http://schemas.microsoft.com/office/powerpoint/2010/main" val="321936725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  <p:sldLayoutId id="2147483681" r:id="rId12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3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>
        <p15:guide id="0" orient="horz" pos="2160" userDrawn="1">
          <p15:clr>
            <a:srgbClr val="F26B43"/>
          </p15:clr>
        </p15:guide>
        <p15:guide id="1" pos="3840" userDrawn="1">
          <p15:clr>
            <a:srgbClr val="F26B43"/>
          </p15:clr>
        </p15:guide>
        <p15:guide id="2" pos="1464" userDrawn="1">
          <p15:clr>
            <a:srgbClr val="F26B43"/>
          </p15:clr>
        </p15:guide>
        <p15:guide id="3" pos="7152" userDrawn="1">
          <p15:clr>
            <a:srgbClr val="F26B43"/>
          </p15:clr>
        </p15:guide>
        <p15:guide id="4" pos="984" userDrawn="1">
          <p15:clr>
            <a:srgbClr val="F26B43"/>
          </p15:clr>
        </p15:guide>
        <p15:guide id="5" orient="horz" pos="3888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ANO6prjGoj0&amp;t=52s" TargetMode="External"/><Relationship Id="rId2" Type="http://schemas.openxmlformats.org/officeDocument/2006/relationships/hyperlink" Target="https://www.youtube.com/watch?v=YmrApIF2PU8&amp;t=45s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B7-xW04sd9A" TargetMode="Externa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blog.teresaperez.net/2014/04/24/intento-de-autolisis-en-adolescentes/" TargetMode="External"/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://it.wikipedia.org/wiki/File:Bella_addormentata.png" TargetMode="External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E0901BD-BB8C-4F42-947F-74F34413EED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Caso clinico 3: </a:t>
            </a:r>
            <a:r>
              <a:rPr lang="it-IT" dirty="0" err="1"/>
              <a:t>Christelle</a:t>
            </a:r>
            <a:endParaRPr lang="it-IT" dirty="0"/>
          </a:p>
        </p:txBody>
      </p:sp>
      <p:pic>
        <p:nvPicPr>
          <p:cNvPr id="4" name="Segnaposto contenuto 3">
            <a:extLst>
              <a:ext uri="{FF2B5EF4-FFF2-40B4-BE49-F238E27FC236}">
                <a16:creationId xmlns="" xmlns:a16="http://schemas.microsoft.com/office/drawing/2014/main" id="{41878E3C-4C44-4234-ACF4-B0C86C1091B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246783" y="1825625"/>
            <a:ext cx="5504591" cy="4667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401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6355CF45-2209-4A2D-ABA3-64319A3125A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24100" y="365125"/>
            <a:ext cx="9029700" cy="1325563"/>
          </a:xfrm>
        </p:spPr>
        <p:txBody>
          <a:bodyPr>
            <a:normAutofit fontScale="90000"/>
          </a:bodyPr>
          <a:lstStyle/>
          <a:p>
            <a:r>
              <a:rPr lang="it-IT" dirty="0"/>
              <a:t>Caso clinico </a:t>
            </a:r>
            <a:r>
              <a:rPr lang="it-IT" dirty="0" err="1"/>
              <a:t>Fabien</a:t>
            </a:r>
            <a:r>
              <a:rPr lang="it-IT" dirty="0"/>
              <a:t>: un TS «al maschile»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="" xmlns:a16="http://schemas.microsoft.com/office/drawing/2014/main" id="{244F1692-3AD9-4860-85E8-EBE053D0574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218765" y="1825625"/>
            <a:ext cx="7124049" cy="43513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6385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374DB8E7-D506-4DB4-9567-A44EA3043D7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Caso clinico Sandra: un TS «al femminile»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="" xmlns:a16="http://schemas.microsoft.com/office/drawing/2014/main" id="{CB4EE1F6-A375-4DED-81F4-BC4FB9544ED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24100" y="1690688"/>
            <a:ext cx="7233945" cy="46002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6588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A3674215-20A6-4A98-8667-B5F369B74E8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Altri elementi importanti: la vergogna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9D74AA0E-DF10-40F8-9433-290C8A237F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825625"/>
            <a:ext cx="6842312" cy="43513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In adolescenza, il bisogno di riconoscimento, supporto e convalida da parte dei coetanei è un’esperienza diffusa e molto importante.</a:t>
            </a:r>
          </a:p>
          <a:p>
            <a:r>
              <a:rPr lang="it-IT" dirty="0"/>
              <a:t>La società dei coetanei è molto rappresentata nell’immaginario dell’adolescente, che vive con grande drammaticità la possibilità di essere invisibile o respinto.</a:t>
            </a:r>
          </a:p>
          <a:p>
            <a:r>
              <a:rPr lang="it-IT" dirty="0"/>
              <a:t>Il senso di umiliazione e mortificazione che derivano da tale assenza di riconoscimento, aprono la strada al dolore della vergogna.</a:t>
            </a:r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22F9792C-4CB7-45C2-9A6C-4F6553FBDFD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61361" y="2608729"/>
            <a:ext cx="3728138" cy="209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93513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2C30E914-74AD-4D95-9779-01769ED172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La vergogna…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="" xmlns:a16="http://schemas.microsoft.com/office/drawing/2014/main" id="{8DAEECDC-9282-4C9E-981E-7A69051B43D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48292" y="265316"/>
            <a:ext cx="4407966" cy="6600440"/>
          </a:xfrm>
          <a:prstGeom prst="rect">
            <a:avLst/>
          </a:prstGeom>
        </p:spPr>
      </p:pic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768D3895-4DD0-45AC-A5CB-66F372D5CF1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81414" y="2291790"/>
            <a:ext cx="4366251" cy="335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57625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879DEC7-DC03-4758-9F52-9B99DEE6BE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caso di Aurore: fra vergogna e umiliazioni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E9A7155D-28BD-4410-88FB-CEF5FAB1534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Aurore, 19 anni, è scomparsa da due giorni. In camera sua la madre ha trovato una scatola di sonniferi mezza vuota e una lettera lasciata sul letto: «</a:t>
            </a:r>
            <a:r>
              <a:rPr lang="it-IT" i="1" dirty="0"/>
              <a:t>Cari tutti</a:t>
            </a:r>
            <a:r>
              <a:rPr lang="it-IT" dirty="0"/>
              <a:t>, spero che starete bene adesso che non ci sono più! Lo so che sono solo una </a:t>
            </a:r>
            <a:r>
              <a:rPr lang="it-IT" i="1" dirty="0"/>
              <a:t>merda</a:t>
            </a:r>
            <a:r>
              <a:rPr lang="it-IT" dirty="0"/>
              <a:t>, come mi hai già detto tu, mamma. E come mi ha detto anche il prof. J, trattandomi come un cane e dicendomi in classe che il mio anno di preparazione era andato a farsi benedire, «</a:t>
            </a:r>
            <a:r>
              <a:rPr lang="it-IT" i="1" dirty="0"/>
              <a:t>non vale neanche la pena di continuare, sarebbe meglio buttarsi nel fiume</a:t>
            </a:r>
            <a:r>
              <a:rPr lang="it-IT" dirty="0"/>
              <a:t>». Voi non capite nulla, </a:t>
            </a:r>
            <a:r>
              <a:rPr lang="it-IT" i="1" dirty="0"/>
              <a:t>vi odio tutti quanti</a:t>
            </a:r>
            <a:r>
              <a:rPr lang="it-IT" dirty="0"/>
              <a:t>!! Se riuscirò ad averne il coraggio (lo so che sono una cogliona, e vigliacca  per di più!!) continuerete anche senza di me. Allora, auguro a tutti voi tanta infelicità(anche a te, Helene, che fai sempre quella che non c’entra niente!!). Ciao. Per sempre. </a:t>
            </a:r>
            <a:r>
              <a:rPr lang="it-IT" i="1" dirty="0"/>
              <a:t>Aurore la cogliona</a:t>
            </a:r>
            <a:r>
              <a:rPr lang="it-IT" dirty="0"/>
              <a:t>».</a:t>
            </a:r>
          </a:p>
        </p:txBody>
      </p:sp>
    </p:spTree>
    <p:extLst>
      <p:ext uri="{BB962C8B-B14F-4D97-AF65-F5344CB8AC3E}">
        <p14:creationId xmlns:p14="http://schemas.microsoft.com/office/powerpoint/2010/main" val="521182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0B67C44-183F-4700-9F82-828E791F9D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futuro come minaccia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18E41F29-5A4D-4565-BCE8-C24D1E0C6A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825625"/>
            <a:ext cx="6882653" cy="4351338"/>
          </a:xfrm>
        </p:spPr>
        <p:txBody>
          <a:bodyPr>
            <a:normAutofit lnSpcReduction="10000"/>
          </a:bodyPr>
          <a:lstStyle/>
          <a:p>
            <a:r>
              <a:rPr lang="it-IT" dirty="0"/>
              <a:t>Quando la mente adolescente vive qualcosa di molto brutto, doloroso e frustrante, immediatamente si domanderà come potrà vivere e affrontare il futuro con questo «peso» di colpa, vergogna, umiliazione sociale.. </a:t>
            </a:r>
          </a:p>
          <a:p>
            <a:r>
              <a:rPr lang="it-IT" dirty="0"/>
              <a:t>Si crea così la percezione di un ostacolo insormontabile, che rende la vita inaffrontabile e il futuro minaccioso. Sorge così l’unica soluzione possibile: evitare d’incontrare l’ostacolo evitando la vita stessa.</a:t>
            </a:r>
          </a:p>
        </p:txBody>
      </p:sp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A60EE8D5-49AE-4F1E-9C24-09963A2E93C9}"/>
              </a:ext>
            </a:extLst>
          </p:cNvPr>
          <p:cNvSpPr txBox="1"/>
          <p:nvPr/>
        </p:nvSpPr>
        <p:spPr>
          <a:xfrm>
            <a:off x="8969188" y="5661212"/>
            <a:ext cx="936811" cy="65426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35304877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00761ADC-45DF-4055-8116-65A23C15EB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Caso clinico 5: Caroline</a:t>
            </a:r>
          </a:p>
        </p:txBody>
      </p:sp>
      <p:pic>
        <p:nvPicPr>
          <p:cNvPr id="4" name="Segnaposto contenuto 3">
            <a:extLst>
              <a:ext uri="{FF2B5EF4-FFF2-40B4-BE49-F238E27FC236}">
                <a16:creationId xmlns="" xmlns:a16="http://schemas.microsoft.com/office/drawing/2014/main" id="{E9503894-E3C4-4FBF-9D5E-BD261889FFF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167270" y="1537609"/>
            <a:ext cx="5705142" cy="46393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01725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AB455AC-002B-4645-9BA9-170ACA1FDE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u="sng" dirty="0"/>
              <a:t>Esercitazione 2: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D976968E-CA99-4DFB-A3ED-DE01EF7CEB3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Nei seguenti video individuare i fattori di rischio e le tipologie di sofferenza psicologica dei personaggi (shock traumatico, depressione, invischiamento familiare, isolamento..)</a:t>
            </a:r>
          </a:p>
          <a:p>
            <a:r>
              <a:rPr lang="it-IT" dirty="0"/>
              <a:t>I contenuti video, a quali teorie citate vi fanno pensare e perché?</a:t>
            </a:r>
          </a:p>
          <a:p>
            <a:r>
              <a:rPr lang="it-IT" dirty="0">
                <a:hlinkClick r:id="rId2"/>
              </a:rPr>
              <a:t>https://www.youtube.com/watch?v=YmrApIF2PU8&amp;t=45s</a:t>
            </a:r>
            <a:endParaRPr lang="it-IT" dirty="0"/>
          </a:p>
          <a:p>
            <a:r>
              <a:rPr lang="it-IT" dirty="0">
                <a:hlinkClick r:id="rId3"/>
              </a:rPr>
              <a:t>https://www.youtube.com/watch?v=ANO6prjGoj0&amp;t=52s</a:t>
            </a:r>
            <a:endParaRPr lang="it-IT" dirty="0"/>
          </a:p>
          <a:p>
            <a:pPr marL="0" indent="0">
              <a:buNone/>
            </a:pPr>
            <a:endParaRPr lang="it-IT" dirty="0"/>
          </a:p>
          <a:p>
            <a:r>
              <a:rPr lang="it-IT" dirty="0">
                <a:hlinkClick r:id="rId4"/>
              </a:rPr>
              <a:t>https://www.youtube.com/watch?v=B7-xW04sd9A</a:t>
            </a:r>
            <a:endParaRPr lang="it-IT" dirty="0"/>
          </a:p>
          <a:p>
            <a:endParaRPr lang="it-IT" dirty="0"/>
          </a:p>
          <a:p>
            <a:endParaRPr lang="it-IT" dirty="0"/>
          </a:p>
        </p:txBody>
      </p:sp>
    </p:spTree>
    <p:extLst>
      <p:ext uri="{BB962C8B-B14F-4D97-AF65-F5344CB8AC3E}">
        <p14:creationId xmlns:p14="http://schemas.microsoft.com/office/powerpoint/2010/main" val="12014387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93E86A56-51C2-4E89-AFEE-236E63C7BD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Per saperne di più.. 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C3077FB5-CAD7-4721-AB6B-D55FB2D815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825625"/>
            <a:ext cx="6548230" cy="4351338"/>
          </a:xfrm>
        </p:spPr>
        <p:txBody>
          <a:bodyPr>
            <a:normAutofit fontScale="92500" lnSpcReduction="10000"/>
          </a:bodyPr>
          <a:lstStyle/>
          <a:p>
            <a:r>
              <a:rPr lang="it-IT" dirty="0"/>
              <a:t>Nelle seguenti slide troverete un approfondimento su alcuni elementi riguardanti casistica e dinamiche psicologiche derivanti soprattutto da recenti ricerche ad orientamento evolutivo.</a:t>
            </a:r>
          </a:p>
          <a:p>
            <a:r>
              <a:rPr lang="it-IT" dirty="0"/>
              <a:t>Questi elementi non saranno soggetti a verifica e svolgono la funzione di completare l’apprendimento del fenomeno nella sua infinita complessità.</a:t>
            </a:r>
          </a:p>
          <a:p>
            <a:r>
              <a:rPr lang="it-IT" dirty="0"/>
              <a:t>Se possibile, siete invitati a visionare questo materiale in piccoli gruppi e a discuterne insieme.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525C486F-B059-477A-A9D3-B6038749E0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2122" y="1690688"/>
            <a:ext cx="3381572" cy="3428999"/>
          </a:xfrm>
          <a:prstGeom prst="rect">
            <a:avLst/>
          </a:prstGeom>
        </p:spPr>
      </p:pic>
      <p:sp>
        <p:nvSpPr>
          <p:cNvPr id="5" name="CasellaDiTesto 4">
            <a:extLst>
              <a:ext uri="{FF2B5EF4-FFF2-40B4-BE49-F238E27FC236}">
                <a16:creationId xmlns="" xmlns:a16="http://schemas.microsoft.com/office/drawing/2014/main" id="{B62FC21F-5ED3-44D0-B5B0-3C3CCF380220}"/>
              </a:ext>
            </a:extLst>
          </p:cNvPr>
          <p:cNvSpPr txBox="1"/>
          <p:nvPr/>
        </p:nvSpPr>
        <p:spPr>
          <a:xfrm>
            <a:off x="8362123" y="5119687"/>
            <a:ext cx="3381571" cy="523220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it-IT" sz="2800" b="1" u="sng" dirty="0">
                <a:solidFill>
                  <a:srgbClr val="FF0000"/>
                </a:solidFill>
              </a:rPr>
              <a:t>BUON LAVORO!!</a:t>
            </a:r>
          </a:p>
        </p:txBody>
      </p:sp>
    </p:spTree>
    <p:extLst>
      <p:ext uri="{BB962C8B-B14F-4D97-AF65-F5344CB8AC3E}">
        <p14:creationId xmlns:p14="http://schemas.microsoft.com/office/powerpoint/2010/main" val="237852443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47439673-E636-4D5D-8E71-F1ED7E37B3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Differenze di genere: il suicidio al femminile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8370BD4-2DDD-48F8-9B93-558F8A021275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it-IT" dirty="0"/>
              <a:t>Le ragazze si suicidano tre volte meno rispetto ai ragazzi, mentre sopravvivono al tentativo tre volte di più.</a:t>
            </a:r>
          </a:p>
          <a:p>
            <a:pPr marL="0" indent="0">
              <a:buNone/>
            </a:pPr>
            <a:r>
              <a:rPr lang="it-IT" dirty="0"/>
              <a:t>A parità di sofferenza psicologica, la statistica indica che le femmine manifestano disagio «dileguandosi»: assenteismo scolastico e lavorativo, isolamento, ritiro.</a:t>
            </a:r>
          </a:p>
        </p:txBody>
      </p:sp>
      <p:pic>
        <p:nvPicPr>
          <p:cNvPr id="6" name="Segnaposto contenuto 5">
            <a:extLst>
              <a:ext uri="{FF2B5EF4-FFF2-40B4-BE49-F238E27FC236}">
                <a16:creationId xmlns="" xmlns:a16="http://schemas.microsoft.com/office/drawing/2014/main" id="{D5242E6A-91FD-4C88-B7BC-19655F5E892D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7235687" y="1690688"/>
            <a:ext cx="2958272" cy="1955983"/>
          </a:xfrm>
          <a:prstGeom prst="rect">
            <a:avLst/>
          </a:prstGeom>
        </p:spPr>
      </p:pic>
      <p:sp>
        <p:nvSpPr>
          <p:cNvPr id="7" name="CasellaDiTesto 6">
            <a:extLst>
              <a:ext uri="{FF2B5EF4-FFF2-40B4-BE49-F238E27FC236}">
                <a16:creationId xmlns="" xmlns:a16="http://schemas.microsoft.com/office/drawing/2014/main" id="{E9959A58-C418-445D-B434-DD9611CF75A6}"/>
              </a:ext>
            </a:extLst>
          </p:cNvPr>
          <p:cNvSpPr txBox="1"/>
          <p:nvPr/>
        </p:nvSpPr>
        <p:spPr>
          <a:xfrm flipH="1">
            <a:off x="7023652" y="3646671"/>
            <a:ext cx="3598648" cy="2308324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r>
              <a:rPr lang="it-IT" sz="2400" dirty="0"/>
              <a:t>Il suicidio rappresenta la grande fuga per eccellenza, e tendenzialmente viene agito attraverso </a:t>
            </a:r>
            <a:r>
              <a:rPr lang="it-IT" sz="2400" u="sng" dirty="0"/>
              <a:t>cocktail di droghe leggere e tranquillanti</a:t>
            </a:r>
          </a:p>
        </p:txBody>
      </p:sp>
    </p:spTree>
    <p:extLst>
      <p:ext uri="{BB962C8B-B14F-4D97-AF65-F5344CB8AC3E}">
        <p14:creationId xmlns:p14="http://schemas.microsoft.com/office/powerpoint/2010/main" val="3243411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78D8EB9E-E698-412F-93DE-12F3374154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dirty="0"/>
              <a:t>Il suicidio al femminile: la bella addormentata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3036C54-DD40-4505-AFDC-DDF6DC8F9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825625"/>
            <a:ext cx="6627159" cy="4351338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it-IT" dirty="0"/>
              <a:t>Nelle ragazze, molti fattori concorrono a fare dell’avvelenamento farmacologico il metodo suicidario per eccellenza:</a:t>
            </a:r>
          </a:p>
          <a:p>
            <a:r>
              <a:rPr lang="it-IT" dirty="0"/>
              <a:t>Preservare la propria integrità corporea</a:t>
            </a:r>
          </a:p>
          <a:p>
            <a:r>
              <a:rPr lang="it-IT" dirty="0"/>
              <a:t>«sparire senza soffrire», il cosiddetto «suicidio dolce», che consiste nel morire addormentandosi</a:t>
            </a:r>
          </a:p>
          <a:p>
            <a:r>
              <a:rPr lang="it-IT" dirty="0"/>
              <a:t>L’importanza del lato cerimoniale ed estetico è enfatizzato dal fatto che spesso ogni dettaglio viene pensato e curato (ad es. il vestito scelto per l’evento è molto elegante)</a:t>
            </a:r>
          </a:p>
          <a:p>
            <a:endParaRPr lang="it-IT" dirty="0"/>
          </a:p>
        </p:txBody>
      </p:sp>
      <p:pic>
        <p:nvPicPr>
          <p:cNvPr id="5" name="Immagine 4">
            <a:extLst>
              <a:ext uri="{FF2B5EF4-FFF2-40B4-BE49-F238E27FC236}">
                <a16:creationId xmlns="" xmlns:a16="http://schemas.microsoft.com/office/drawing/2014/main" id="{1D81DBA8-0C75-404B-8806-31FEE92AA3B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837473B0-CC2E-450A-ABE3-18F120FF3D39}">
                <a1611:picAttrSrcUrl xmlns="" xmlns:a1611="http://schemas.microsoft.com/office/drawing/2016/11/main" r:id="rId3"/>
              </a:ext>
            </a:extLst>
          </a:blip>
          <a:stretch>
            <a:fillRect/>
          </a:stretch>
        </p:blipFill>
        <p:spPr>
          <a:xfrm>
            <a:off x="8189259" y="2058571"/>
            <a:ext cx="3487187" cy="1942723"/>
          </a:xfrm>
          <a:prstGeom prst="rect">
            <a:avLst/>
          </a:prstGeom>
        </p:spPr>
      </p:pic>
      <p:sp>
        <p:nvSpPr>
          <p:cNvPr id="6" name="CasellaDiTesto 5">
            <a:extLst>
              <a:ext uri="{FF2B5EF4-FFF2-40B4-BE49-F238E27FC236}">
                <a16:creationId xmlns="" xmlns:a16="http://schemas.microsoft.com/office/drawing/2014/main" id="{4FEB5797-8574-40F4-9F42-D3E0FDB18429}"/>
              </a:ext>
            </a:extLst>
          </p:cNvPr>
          <p:cNvSpPr txBox="1"/>
          <p:nvPr/>
        </p:nvSpPr>
        <p:spPr>
          <a:xfrm>
            <a:off x="8189259" y="5997387"/>
            <a:ext cx="3164541" cy="77433"/>
          </a:xfrm>
          <a:prstGeom prst="rect">
            <a:avLst/>
          </a:prstGeom>
          <a:noFill/>
          <a:ln>
            <a:solidFill>
              <a:schemeClr val="bg2"/>
            </a:solidFill>
          </a:ln>
        </p:spPr>
        <p:txBody>
          <a:bodyPr wrap="square" rtlCol="0" anchor="ctr" anchorCtr="1">
            <a:spAutoFit/>
          </a:bodyPr>
          <a:lstStyle/>
          <a:p>
            <a:endParaRPr lang="it-IT" sz="900" dirty="0"/>
          </a:p>
        </p:txBody>
      </p:sp>
    </p:spTree>
    <p:extLst>
      <p:ext uri="{BB962C8B-B14F-4D97-AF65-F5344CB8AC3E}">
        <p14:creationId xmlns:p14="http://schemas.microsoft.com/office/powerpoint/2010/main" val="5691566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1264D7F3-AA13-4E9B-B55F-4AB6A9E3FF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tentativo fallito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A4E80B80-BAB2-4C8F-8885-2AE1A521AE1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it-IT" dirty="0"/>
              <a:t>L’alta percentuale di «fallimento» del suicidio è legata proprio alla scelta del metodo «dolce» in quanto il tempo di latenza fra l’assunzione e l’effetto apre alla possibilità di ripensamenti.</a:t>
            </a:r>
          </a:p>
          <a:p>
            <a:r>
              <a:rPr lang="it-IT" dirty="0"/>
              <a:t>Spesso inoltre, la dose di farmaci assunta non è sufficiente per avere un effetto letale, oppure il corpo la auto espelle in uno stato di semi-coscienza.</a:t>
            </a:r>
          </a:p>
        </p:txBody>
      </p:sp>
    </p:spTree>
    <p:extLst>
      <p:ext uri="{BB962C8B-B14F-4D97-AF65-F5344CB8AC3E}">
        <p14:creationId xmlns:p14="http://schemas.microsoft.com/office/powerpoint/2010/main" val="75475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DD8C354B-E811-4117-9CFF-878AA399820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Il suicidio al maschile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898F66E9-B02C-41B0-AC3A-E7456B0BB2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62100" y="1825625"/>
            <a:ext cx="6828865" cy="4351338"/>
          </a:xfrm>
        </p:spPr>
        <p:txBody>
          <a:bodyPr>
            <a:normAutofit fontScale="92500" lnSpcReduction="20000"/>
          </a:bodyPr>
          <a:lstStyle/>
          <a:p>
            <a:r>
              <a:rPr lang="it-IT" dirty="0"/>
              <a:t>Il motivo per cui i maschi risultano più «efficaci» nel portare a termine il loro agito è spesso legato alla modalità scelta, che in genere è di tipo «violento» (impiccagione, arma da fuoco, scontro di auto, defenestrazione..).</a:t>
            </a:r>
          </a:p>
          <a:p>
            <a:r>
              <a:rPr lang="it-IT" dirty="0"/>
              <a:t>La sofferenza psichica infatti, si esprime nel maschio in modo più aggressivo (effrazioni, velocità eccessiva in auto, violenze auto inflitte come pugni o testate contro superfici dure..) e anche impulsivo.</a:t>
            </a:r>
          </a:p>
          <a:p>
            <a:r>
              <a:rPr lang="it-IT" dirty="0"/>
              <a:t>Le modalità cruente scelte sono dunque immediate, violente, e non lasciano spazio a ripensamenti.</a:t>
            </a:r>
          </a:p>
        </p:txBody>
      </p:sp>
      <p:pic>
        <p:nvPicPr>
          <p:cNvPr id="4" name="Immagine 3">
            <a:extLst>
              <a:ext uri="{FF2B5EF4-FFF2-40B4-BE49-F238E27FC236}">
                <a16:creationId xmlns="" xmlns:a16="http://schemas.microsoft.com/office/drawing/2014/main" id="{71373FEE-4414-4BDA-B934-A5ED99955C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90965" y="1972189"/>
            <a:ext cx="3223870" cy="2074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4553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>
            <a:extLst>
              <a:ext uri="{FF2B5EF4-FFF2-40B4-BE49-F238E27FC236}">
                <a16:creationId xmlns="" xmlns:a16="http://schemas.microsoft.com/office/drawing/2014/main" id="{B7DBA99E-7770-49CF-8C24-69585C2D10C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dirty="0"/>
              <a:t>Un approfondimento sul maschile</a:t>
            </a:r>
          </a:p>
        </p:txBody>
      </p:sp>
      <p:sp>
        <p:nvSpPr>
          <p:cNvPr id="3" name="Segnaposto contenuto 2">
            <a:extLst>
              <a:ext uri="{FF2B5EF4-FFF2-40B4-BE49-F238E27FC236}">
                <a16:creationId xmlns="" xmlns:a16="http://schemas.microsoft.com/office/drawing/2014/main" id="{94C82B4E-865B-4C23-84D9-4FFFB77A77C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it-IT" dirty="0"/>
              <a:t>Recenti studi, stanno lavorando sulla dimostrazione del fatto che la maggior riuscita dei tentativi maschili non è solo legata ai metodi, ma anche a differenze </a:t>
            </a:r>
            <a:r>
              <a:rPr lang="it-IT" dirty="0" err="1"/>
              <a:t>psico</a:t>
            </a:r>
            <a:r>
              <a:rPr lang="it-IT" dirty="0"/>
              <a:t>-patologiche. I maschi che agiscono, sono infatti molto più spesso delle femmine caratterizzati da:</a:t>
            </a:r>
          </a:p>
          <a:p>
            <a:r>
              <a:rPr lang="it-IT" dirty="0"/>
              <a:t>Problemi scolastici più netti</a:t>
            </a:r>
          </a:p>
          <a:p>
            <a:r>
              <a:rPr lang="it-IT" dirty="0"/>
              <a:t>Consumo più frequente di sostanze tossiche illecite</a:t>
            </a:r>
          </a:p>
          <a:p>
            <a:r>
              <a:rPr lang="it-IT" dirty="0"/>
              <a:t>Disturbi del sonno, sofferenze psicologiche e ricorso a psicotropi</a:t>
            </a:r>
          </a:p>
          <a:p>
            <a:pPr marL="0" indent="0">
              <a:buNone/>
            </a:pPr>
            <a:r>
              <a:rPr lang="it-IT" dirty="0"/>
              <a:t>Per questo motivo sono più spesso delle femmine sottoposti a perizia psichiatrica. </a:t>
            </a:r>
          </a:p>
        </p:txBody>
      </p:sp>
    </p:spTree>
    <p:extLst>
      <p:ext uri="{BB962C8B-B14F-4D97-AF65-F5344CB8AC3E}">
        <p14:creationId xmlns:p14="http://schemas.microsoft.com/office/powerpoint/2010/main" val="33884171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theme1.xml><?xml version="1.0" encoding="utf-8"?>
<a:theme xmlns:a="http://schemas.openxmlformats.org/drawingml/2006/main" name="Modello schema nuvole sfumat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>
        <a:ln>
          <a:noFill/>
        </a:ln>
      </a:spPr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a:style>
    </a:spDef>
    <a:lnDef>
      <a:spPr/>
      <a:bodyPr/>
      <a:lstStyle/>
      <a:style>
        <a:lnRef idx="1">
          <a:schemeClr val="accent2"/>
        </a:lnRef>
        <a:fillRef idx="0">
          <a:schemeClr val="accent2"/>
        </a:fillRef>
        <a:effectRef idx="0">
          <a:schemeClr val="accent2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_13665568_TF03460508.potx" id="{1651D39A-72AF-4567-90D8-0CDDA50FF6B5}" vid="{25C9A413-95D3-4F6C-99AE-4E9D8F2F6FE5}"/>
    </a:ext>
  </a:extLst>
</a:theme>
</file>

<file path=ppt/theme/theme2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i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Cambria-Calibri">
      <a:majorFont>
        <a:latin typeface="Cambria" panose="02040503050406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9TopShadow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3975" dist="41275" dir="14700000" algn="t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6253D857-4181-4777-8893-6E45A690F9F7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B024FD56-CE1B-42FC-9E83-BFBF160724C6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DEDD01B8-816B-49B7-8C81-03AB51D87C54}">
  <ds:schemaRefs>
    <ds:schemaRef ds:uri="http://purl.org/dc/elements/1.1/"/>
    <ds:schemaRef ds:uri="http://schemas.microsoft.com/office/2006/documentManagement/types"/>
    <ds:schemaRef ds:uri="http://www.w3.org/XML/1998/namespace"/>
    <ds:schemaRef ds:uri="http://schemas.microsoft.com/office/infopath/2007/PartnerControls"/>
    <ds:schemaRef ds:uri="http://schemas.microsoft.com/office/2006/metadata/properties"/>
    <ds:schemaRef ds:uri="http://purl.org/dc/terms/"/>
    <ds:schemaRef ds:uri="a4f35948-e619-41b3-aa29-22878b09cfd2"/>
    <ds:schemaRef ds:uri="http://purl.org/dc/dcmitype/"/>
    <ds:schemaRef ds:uri="http://schemas.openxmlformats.org/package/2006/metadata/core-properties"/>
    <ds:schemaRef ds:uri="40262f94-9f35-4ac3-9a90-690165a166b7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Diapositive schema nuvole sfumate</Template>
  <TotalTime>1508</TotalTime>
  <Words>890</Words>
  <Application>Microsoft Office PowerPoint</Application>
  <PresentationFormat>Widescreen</PresentationFormat>
  <Paragraphs>48</Paragraphs>
  <Slides>15</Slides>
  <Notes>0</Notes>
  <HiddenSlides>0</HiddenSlides>
  <MMClips>0</MMClips>
  <ScaleCrop>false</ScaleCrop>
  <HeadingPairs>
    <vt:vector size="6" baseType="variant">
      <vt:variant>
        <vt:lpstr>Caratteri utilizzati</vt:lpstr>
      </vt:variant>
      <vt:variant>
        <vt:i4>3</vt:i4>
      </vt:variant>
      <vt:variant>
        <vt:lpstr>Tema</vt:lpstr>
      </vt:variant>
      <vt:variant>
        <vt:i4>1</vt:i4>
      </vt:variant>
      <vt:variant>
        <vt:lpstr>Titoli diapositive</vt:lpstr>
      </vt:variant>
      <vt:variant>
        <vt:i4>15</vt:i4>
      </vt:variant>
    </vt:vector>
  </HeadingPairs>
  <TitlesOfParts>
    <vt:vector size="19" baseType="lpstr">
      <vt:lpstr>Arial</vt:lpstr>
      <vt:lpstr>Calibri</vt:lpstr>
      <vt:lpstr>Cambria</vt:lpstr>
      <vt:lpstr>Modello schema nuvole sfumate</vt:lpstr>
      <vt:lpstr>Caso clinico 3: Christelle</vt:lpstr>
      <vt:lpstr>Caso clinico 5: Caroline</vt:lpstr>
      <vt:lpstr>Esercitazione 2:</vt:lpstr>
      <vt:lpstr>Per saperne di più.. </vt:lpstr>
      <vt:lpstr>Differenze di genere: il suicidio al femminile</vt:lpstr>
      <vt:lpstr>Il suicidio al femminile: la bella addormentata</vt:lpstr>
      <vt:lpstr>Il tentativo fallito</vt:lpstr>
      <vt:lpstr>Il suicidio al maschile</vt:lpstr>
      <vt:lpstr>Un approfondimento sul maschile</vt:lpstr>
      <vt:lpstr>Caso clinico Fabien: un TS «al maschile»</vt:lpstr>
      <vt:lpstr>Caso clinico Sandra: un TS «al femminile»</vt:lpstr>
      <vt:lpstr>Altri elementi importanti: la vergogna</vt:lpstr>
      <vt:lpstr>La vergogna…</vt:lpstr>
      <vt:lpstr>Il caso di Aurore: fra vergogna e umiliazioni</vt:lpstr>
      <vt:lpstr>Il futuro come minaccia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Layout titolo</dc:title>
  <dc:creator>silvia-donati@virgilio.it</dc:creator>
  <cp:lastModifiedBy>Utente</cp:lastModifiedBy>
  <cp:revision>111</cp:revision>
  <dcterms:created xsi:type="dcterms:W3CDTF">2018-08-16T14:25:39Z</dcterms:created>
  <dcterms:modified xsi:type="dcterms:W3CDTF">2018-10-17T13:47:11Z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74062900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