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17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61708" y="2517166"/>
            <a:ext cx="9068586" cy="1582220"/>
          </a:xfrm>
        </p:spPr>
        <p:txBody>
          <a:bodyPr/>
          <a:lstStyle/>
          <a:p>
            <a:r>
              <a:rPr lang="it-IT" sz="5400" b="1" dirty="0" smtClean="0"/>
              <a:t/>
            </a:r>
            <a:br>
              <a:rPr lang="it-IT" sz="5400" b="1" dirty="0" smtClean="0"/>
            </a:br>
            <a:r>
              <a:rPr lang="it-IT" sz="5400" b="1" dirty="0" smtClean="0">
                <a:solidFill>
                  <a:srgbClr val="C00000"/>
                </a:solidFill>
              </a:rPr>
              <a:t>Pedagogia Generale</a:t>
            </a:r>
            <a:br>
              <a:rPr lang="it-IT" sz="5400" b="1" dirty="0" smtClean="0">
                <a:solidFill>
                  <a:srgbClr val="C00000"/>
                </a:solidFill>
              </a:rPr>
            </a:br>
            <a:r>
              <a:rPr lang="it-IT" sz="5400" b="1" dirty="0">
                <a:solidFill>
                  <a:srgbClr val="C00000"/>
                </a:solidFill>
              </a:rPr>
              <a:t>2020-2021</a:t>
            </a:r>
            <a:br>
              <a:rPr lang="it-IT" sz="5400" b="1" dirty="0">
                <a:solidFill>
                  <a:srgbClr val="C00000"/>
                </a:solidFill>
              </a:rPr>
            </a:br>
            <a:endParaRPr lang="it-IT" sz="5400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62100" y="4315146"/>
            <a:ext cx="9070848" cy="976045"/>
          </a:xfrm>
        </p:spPr>
        <p:txBody>
          <a:bodyPr>
            <a:noAutofit/>
          </a:bodyPr>
          <a:lstStyle/>
          <a:p>
            <a:r>
              <a:rPr lang="it-IT" sz="1800" b="1" i="1" dirty="0" smtClean="0"/>
              <a:t>Prof.ssa Anita Gramigna</a:t>
            </a:r>
          </a:p>
          <a:p>
            <a:r>
              <a:rPr lang="it-IT" sz="1800" b="1" dirty="0" smtClean="0"/>
              <a:t>12 Crediti Formativi</a:t>
            </a:r>
          </a:p>
          <a:p>
            <a:r>
              <a:rPr lang="it-IT" sz="1800" b="1" dirty="0" smtClean="0"/>
              <a:t>Secondo Semestre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250010"/>
            <a:ext cx="4127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0218" y="889170"/>
            <a:ext cx="325519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700" b="1" dirty="0">
                <a:solidFill>
                  <a:srgbClr val="C00000"/>
                </a:solidFill>
              </a:rPr>
              <a:t>Obiettivi</a:t>
            </a:r>
            <a:r>
              <a:rPr lang="it-IT" b="1" dirty="0"/>
              <a:t>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027411"/>
            <a:ext cx="6803204" cy="5315849"/>
          </a:xfrm>
        </p:spPr>
        <p:txBody>
          <a:bodyPr>
            <a:normAutofit lnSpcReduction="10000"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COMPETENZE TRASVERSALI:</a:t>
            </a:r>
            <a:r>
              <a:rPr lang="it-IT" sz="2400" b="1" dirty="0"/>
              <a:t> U</a:t>
            </a:r>
            <a:r>
              <a:rPr lang="it-IT" sz="2400" b="1" dirty="0" smtClean="0"/>
              <a:t>na </a:t>
            </a:r>
            <a:r>
              <a:rPr lang="it-IT" sz="2400" b="1" dirty="0"/>
              <a:t>conoscenza </a:t>
            </a:r>
            <a:r>
              <a:rPr lang="it-IT" sz="2400" b="1" dirty="0" smtClean="0"/>
              <a:t>“meta” che ci consenta di </a:t>
            </a:r>
            <a:r>
              <a:rPr lang="it-IT" sz="2400" b="1" dirty="0"/>
              <a:t>elaborare proposte, programmi e progetti formativi per la </a:t>
            </a:r>
            <a:r>
              <a:rPr lang="it-IT" sz="2400" b="1" dirty="0" smtClean="0"/>
              <a:t>scuola e </a:t>
            </a:r>
            <a:r>
              <a:rPr lang="it-IT" sz="2400" b="1" dirty="0"/>
              <a:t>per il </a:t>
            </a:r>
            <a:r>
              <a:rPr lang="it-IT" sz="2400" b="1" dirty="0" smtClean="0"/>
              <a:t>sociale.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CONOSCENZE:</a:t>
            </a:r>
            <a:r>
              <a:rPr lang="it-IT" sz="2400" b="1" dirty="0"/>
              <a:t> </a:t>
            </a:r>
            <a:r>
              <a:rPr lang="it-IT" sz="2400" b="1" dirty="0" smtClean="0"/>
              <a:t>Le </a:t>
            </a:r>
            <a:r>
              <a:rPr lang="it-IT" sz="2400" b="1" dirty="0"/>
              <a:t>coordinate lessicali e il quadro epistemologico della disciplina, allo scopo di orientarsi criticamente in senso teorico-prassico entro l'orizzonte tematico proposto. </a:t>
            </a:r>
            <a:endParaRPr lang="it-IT" sz="2400" b="1" dirty="0" smtClean="0"/>
          </a:p>
          <a:p>
            <a:r>
              <a:rPr lang="it-IT" sz="2400" b="1" dirty="0" smtClean="0">
                <a:solidFill>
                  <a:srgbClr val="C00000"/>
                </a:solidFill>
              </a:rPr>
              <a:t>ABILITA</a:t>
            </a:r>
            <a:r>
              <a:rPr lang="it-IT" sz="2400" b="1" dirty="0">
                <a:solidFill>
                  <a:srgbClr val="C00000"/>
                </a:solidFill>
              </a:rPr>
              <a:t>’: </a:t>
            </a:r>
            <a:r>
              <a:rPr lang="it-IT" sz="2400" b="1" dirty="0"/>
              <a:t>Il corso intende costruire - insieme agli studenti - una competenza altamente specializzata, in merito alla capacità di intervento educativo, a partire dalla applicazione dei metodi più </a:t>
            </a:r>
            <a:r>
              <a:rPr lang="it-IT" sz="2400" b="1" dirty="0" smtClean="0"/>
              <a:t>innovativi e, </a:t>
            </a:r>
            <a:r>
              <a:rPr lang="it-IT" sz="2400" b="1" dirty="0"/>
              <a:t>attraverso il confronto fra epistemologie e approcci cognitivi differenti. </a:t>
            </a:r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18" y="2610486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4116" y="683690"/>
            <a:ext cx="3101083" cy="1371600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rgbClr val="C00000"/>
                </a:solidFill>
              </a:rPr>
              <a:t>Metodi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811657"/>
            <a:ext cx="5919627" cy="5424755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Compatibilmente con l’evoluzione della pandemia in atto, sono previste: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1.</a:t>
            </a:r>
            <a:r>
              <a:rPr lang="it-IT" sz="2400" b="1" dirty="0" smtClean="0"/>
              <a:t> Lezioni in presenza di carattere dialogico;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2.</a:t>
            </a:r>
            <a:r>
              <a:rPr lang="it-IT" sz="2400" b="1" dirty="0" smtClean="0"/>
              <a:t> Dibattiti aperti sulle emergenze educative di maggiore attualità;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3.</a:t>
            </a:r>
            <a:r>
              <a:rPr lang="it-IT" sz="2400" b="1" dirty="0" smtClean="0"/>
              <a:t> Conferenze Magistrali con specialisti anche stranieri sui temi in oggetto. Lo scopo è quello di fornire “voci” differenti e differenti occasioni di approfondimento;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4.</a:t>
            </a:r>
            <a:r>
              <a:rPr lang="it-IT" sz="2400" b="1" dirty="0" smtClean="0"/>
              <a:t> Incontri in streaming;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5.</a:t>
            </a:r>
            <a:r>
              <a:rPr lang="it-IT" sz="2400" b="1" dirty="0" smtClean="0"/>
              <a:t> Lezioni a distanza </a:t>
            </a:r>
            <a:r>
              <a:rPr lang="it-IT" sz="2400" b="1" dirty="0" err="1" smtClean="0"/>
              <a:t>pre</a:t>
            </a:r>
            <a:r>
              <a:rPr lang="it-IT" sz="2400" b="1" dirty="0" smtClean="0"/>
              <a:t>-registrate con metodo MP4.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697" y="2191449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8072" y="642594"/>
            <a:ext cx="4077128" cy="1371600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Contenuti</a:t>
            </a:r>
            <a:endParaRPr lang="it-IT" sz="6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7348" y="642594"/>
            <a:ext cx="5508661" cy="5789028"/>
          </a:xfrm>
        </p:spPr>
        <p:txBody>
          <a:bodyPr>
            <a:normAutofit/>
          </a:bodyPr>
          <a:lstStyle/>
          <a:p>
            <a:r>
              <a:rPr lang="it-IT" sz="2000" b="1" dirty="0"/>
              <a:t>In questo corso, </a:t>
            </a:r>
            <a:r>
              <a:rPr lang="it-IT" sz="2000" b="1" dirty="0" smtClean="0"/>
              <a:t>parleremo del </a:t>
            </a:r>
            <a:r>
              <a:rPr lang="it-IT" sz="2000" b="1" dirty="0"/>
              <a:t>ruolo </a:t>
            </a:r>
            <a:r>
              <a:rPr lang="it-IT" sz="2000" b="1" dirty="0" smtClean="0"/>
              <a:t>che nei campi cognitivi esercitano emozioni</a:t>
            </a:r>
            <a:r>
              <a:rPr lang="it-IT" sz="2000" b="1" dirty="0"/>
              <a:t>, sensibilità, spiritualità, estetica, ludico …, insomma di tutto quel mondo mentale che, tradizionalmente, si concepisce come separato dalla logica. </a:t>
            </a:r>
            <a:endParaRPr lang="it-IT" sz="2000" b="1" dirty="0" smtClean="0"/>
          </a:p>
          <a:p>
            <a:r>
              <a:rPr lang="it-IT" sz="2000" b="1" dirty="0" smtClean="0"/>
              <a:t>E rifletteremo su come “esaltare” i talenti e “superare” le criticità.</a:t>
            </a:r>
          </a:p>
          <a:p>
            <a:r>
              <a:rPr lang="it-IT" sz="2000" b="1" dirty="0" smtClean="0"/>
              <a:t>Ma </a:t>
            </a:r>
            <a:r>
              <a:rPr lang="it-IT" sz="2000" b="1" dirty="0"/>
              <a:t>studieremo anche il ruolo </a:t>
            </a:r>
            <a:r>
              <a:rPr lang="it-IT" sz="2000" b="1" dirty="0" smtClean="0"/>
              <a:t>formativo-sociale </a:t>
            </a:r>
            <a:r>
              <a:rPr lang="it-IT" sz="2000" b="1" dirty="0"/>
              <a:t>che esercitano le organizzazioni </a:t>
            </a:r>
            <a:r>
              <a:rPr lang="it-IT" sz="2000" b="1" dirty="0" smtClean="0"/>
              <a:t>politiche e </a:t>
            </a:r>
            <a:r>
              <a:rPr lang="it-IT" sz="2000" b="1" dirty="0"/>
              <a:t>le retoriche sociali</a:t>
            </a:r>
            <a:r>
              <a:rPr lang="it-IT" sz="2000" b="1" dirty="0" smtClean="0"/>
              <a:t>.</a:t>
            </a:r>
          </a:p>
          <a:p>
            <a:r>
              <a:rPr lang="it-IT" sz="2000" b="1" dirty="0" smtClean="0"/>
              <a:t>E poi</a:t>
            </a:r>
            <a:r>
              <a:rPr lang="is-IS" sz="2000" b="1" dirty="0" smtClean="0"/>
              <a:t>…esploreremo come agisce la pedagogia quando diviene narrativa e si confronta con il mondo linguistico aurorale dei più piccoli.</a:t>
            </a:r>
          </a:p>
          <a:p>
            <a:r>
              <a:rPr lang="is-IS" sz="2000" b="1" dirty="0" smtClean="0"/>
              <a:t>Il filo conduttore è nella proposta educativa di una conoscenza metacognitiva.</a:t>
            </a:r>
            <a:endParaRPr lang="it-IT" sz="2000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16" y="23622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5201" y="827526"/>
            <a:ext cx="4222678" cy="212115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VERIFICA 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e VALUTAZIONE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692" y="739739"/>
            <a:ext cx="6259461" cy="5619964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L’esame consiste </a:t>
            </a:r>
            <a:r>
              <a:rPr lang="it-IT" b="1" dirty="0"/>
              <a:t>nella stesura di un elaborato </a:t>
            </a:r>
            <a:r>
              <a:rPr lang="it-IT" b="1" dirty="0" smtClean="0"/>
              <a:t>scritto su di un tema trasversale alle problematiche affrontate durante il corso come nei testi previsti dal programma. </a:t>
            </a:r>
          </a:p>
          <a:p>
            <a:r>
              <a:rPr lang="it-IT" b="1" dirty="0" smtClean="0"/>
              <a:t>Non si tratta di rispondere ad un quesito, si tratta di elaborare </a:t>
            </a:r>
            <a:r>
              <a:rPr lang="it-IT" b="1" dirty="0" smtClean="0">
                <a:solidFill>
                  <a:srgbClr val="0070C0"/>
                </a:solidFill>
              </a:rPr>
              <a:t>un ragionamento critico e competente </a:t>
            </a:r>
            <a:r>
              <a:rPr lang="it-IT" b="1" dirty="0" smtClean="0"/>
              <a:t>intorno al tema indicato.</a:t>
            </a:r>
          </a:p>
          <a:p>
            <a:r>
              <a:rPr lang="it-IT" b="1" dirty="0"/>
              <a:t>Trattandosi di una verifica che ha un carattere creativo e progettuale, </a:t>
            </a:r>
            <a:r>
              <a:rPr lang="it-IT" b="1" dirty="0">
                <a:solidFill>
                  <a:srgbClr val="0070C0"/>
                </a:solidFill>
              </a:rPr>
              <a:t>durante la stesura dell’elaborato, gli studenti potranno consultare i propri testi di studio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Il tempo calibrato sulla prova d’esame è di </a:t>
            </a:r>
            <a:r>
              <a:rPr lang="it-IT" b="1" dirty="0" smtClean="0">
                <a:solidFill>
                  <a:srgbClr val="0070C0"/>
                </a:solidFill>
              </a:rPr>
              <a:t>30 minuti</a:t>
            </a:r>
            <a:r>
              <a:rPr lang="it-IT" b="1" dirty="0" smtClean="0"/>
              <a:t>. Si tratta di un lasso di tempo più che sufficiente per quanti abbiamo studiato attentamente i libri previsti per l’esame.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I criteri della valutazione sono i seguenti:</a:t>
            </a:r>
          </a:p>
          <a:p>
            <a:r>
              <a:rPr lang="it-IT" b="1" dirty="0" smtClean="0"/>
              <a:t>1. Conoscenza dei contenuti;</a:t>
            </a:r>
          </a:p>
          <a:p>
            <a:r>
              <a:rPr lang="it-IT" b="1" dirty="0" smtClean="0"/>
              <a:t>2. Precisione linguistica e coerenza logica;</a:t>
            </a:r>
          </a:p>
          <a:p>
            <a:r>
              <a:rPr lang="it-IT" b="1" dirty="0" smtClean="0"/>
              <a:t>3. Capacità di orientamento critico sulle emergenze dell’educazione nel mondo contemporaneo.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53" y="322637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5762" y="601498"/>
            <a:ext cx="3390472" cy="1925945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9051"/>
                </a:solidFill>
              </a:rPr>
              <a:t>Testi </a:t>
            </a:r>
            <a:br>
              <a:rPr lang="it-IT" b="1" dirty="0" smtClean="0">
                <a:solidFill>
                  <a:srgbClr val="009051"/>
                </a:solidFill>
              </a:rPr>
            </a:br>
            <a:r>
              <a:rPr lang="it-IT" b="1" dirty="0" smtClean="0">
                <a:solidFill>
                  <a:srgbClr val="009051"/>
                </a:solidFill>
              </a:rPr>
              <a:t>di studio</a:t>
            </a:r>
            <a:endParaRPr lang="it-IT" b="1" dirty="0">
              <a:solidFill>
                <a:srgbClr val="00905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642594"/>
            <a:ext cx="6669640" cy="5521900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A</a:t>
            </a:r>
            <a:r>
              <a:rPr lang="it-IT" sz="2000" b="1" dirty="0"/>
              <a:t>. Gramigna, </a:t>
            </a:r>
            <a:r>
              <a:rPr lang="it-IT" sz="2000" b="1" i="1" dirty="0"/>
              <a:t>Talento e Formazione</a:t>
            </a:r>
            <a:r>
              <a:rPr lang="it-IT" sz="2000" b="1" dirty="0"/>
              <a:t>, Milano, UNICOPLI, 2020.</a:t>
            </a:r>
          </a:p>
          <a:p>
            <a:r>
              <a:rPr lang="it-IT" sz="2000" b="1" dirty="0" smtClean="0"/>
              <a:t>L</a:t>
            </a:r>
            <a:r>
              <a:rPr lang="it-IT" sz="2000" b="1" dirty="0"/>
              <a:t>. Covatta, </a:t>
            </a:r>
            <a:r>
              <a:rPr lang="it-IT" sz="2000" b="1" i="1" dirty="0"/>
              <a:t>Agorà e società educante</a:t>
            </a:r>
            <a:r>
              <a:rPr lang="it-IT" sz="2000" b="1" dirty="0"/>
              <a:t>, Ferrara, Volta la carta, 2020.</a:t>
            </a:r>
          </a:p>
          <a:p>
            <a:r>
              <a:rPr lang="it-IT" sz="2000" b="1" dirty="0" smtClean="0"/>
              <a:t>A</a:t>
            </a:r>
            <a:r>
              <a:rPr lang="it-IT" sz="2000" b="1" dirty="0"/>
              <a:t>. Gramigna, </a:t>
            </a:r>
            <a:r>
              <a:rPr lang="it-IT" sz="2000" b="1" i="1" dirty="0"/>
              <a:t>Come nascono le storie. Pedagogia narrativa per i più piccoli</a:t>
            </a:r>
            <a:r>
              <a:rPr lang="it-IT" sz="2000" b="1" dirty="0"/>
              <a:t>, Milano, UNICOPLI, </a:t>
            </a:r>
            <a:r>
              <a:rPr lang="it-IT" sz="2000" b="1" dirty="0" smtClean="0"/>
              <a:t>2020.</a:t>
            </a:r>
            <a:endParaRPr lang="it-IT" sz="2000" b="1" dirty="0"/>
          </a:p>
          <a:p>
            <a:r>
              <a:rPr lang="it-IT" sz="2000" b="1" dirty="0" smtClean="0"/>
              <a:t>Yolanda </a:t>
            </a:r>
            <a:r>
              <a:rPr lang="it-IT" sz="2000" b="1" dirty="0"/>
              <a:t>Estrada </a:t>
            </a:r>
            <a:r>
              <a:rPr lang="it-IT" sz="2000" b="1" dirty="0" err="1"/>
              <a:t>Ramos</a:t>
            </a:r>
            <a:r>
              <a:rPr lang="it-IT" sz="2000" b="1" dirty="0"/>
              <a:t>, </a:t>
            </a:r>
            <a:r>
              <a:rPr lang="it-IT" sz="2000" b="1" i="1" dirty="0"/>
              <a:t>Pedagogia delle emozioni</a:t>
            </a:r>
            <a:r>
              <a:rPr lang="it-IT" sz="2000" b="1" dirty="0"/>
              <a:t>, Ferrara, Volta la carta, 2020</a:t>
            </a:r>
            <a:r>
              <a:rPr lang="it-IT" sz="2000" b="1" dirty="0" smtClean="0"/>
              <a:t>.</a:t>
            </a:r>
            <a:r>
              <a:rPr lang="it-IT" sz="2000" b="1" dirty="0"/>
              <a:t> </a:t>
            </a:r>
          </a:p>
          <a:p>
            <a:r>
              <a:rPr lang="it-IT" sz="2000" b="1" dirty="0">
                <a:solidFill>
                  <a:srgbClr val="009051"/>
                </a:solidFill>
              </a:rPr>
              <a:t>PER I NON </a:t>
            </a:r>
            <a:r>
              <a:rPr lang="it-IT" sz="2000" b="1" dirty="0" smtClean="0">
                <a:solidFill>
                  <a:srgbClr val="009051"/>
                </a:solidFill>
              </a:rPr>
              <a:t>FREQUENTANTI </a:t>
            </a:r>
            <a:r>
              <a:rPr lang="it-IT" sz="2000" b="1" dirty="0" smtClean="0"/>
              <a:t>in aggiunta:</a:t>
            </a:r>
            <a:endParaRPr lang="it-IT" sz="2000" b="1" dirty="0"/>
          </a:p>
          <a:p>
            <a:r>
              <a:rPr lang="it-IT" sz="2000" b="1" dirty="0" smtClean="0"/>
              <a:t>A. </a:t>
            </a:r>
            <a:r>
              <a:rPr lang="it-IT" sz="2000" b="1" dirty="0"/>
              <a:t>Gramigna, a cura di, </a:t>
            </a:r>
            <a:r>
              <a:rPr lang="it-IT" sz="2000" b="1" i="1" dirty="0" smtClean="0"/>
              <a:t>Dipendenza </a:t>
            </a:r>
            <a:r>
              <a:rPr lang="it-IT" sz="2000" b="1" i="1" dirty="0"/>
              <a:t>da internet, Stili cognitivi e nuove criticità nell'apprendimento</a:t>
            </a:r>
            <a:r>
              <a:rPr lang="it-IT" sz="2000" b="1" dirty="0" smtClean="0"/>
              <a:t>, Roma</a:t>
            </a:r>
            <a:r>
              <a:rPr lang="it-IT" sz="2000" b="1" dirty="0"/>
              <a:t>, </a:t>
            </a:r>
            <a:r>
              <a:rPr lang="it-IT" sz="2000" b="1" dirty="0" err="1"/>
              <a:t>Aracne</a:t>
            </a:r>
            <a:r>
              <a:rPr lang="it-IT" sz="2000" b="1" dirty="0"/>
              <a:t>, </a:t>
            </a:r>
            <a:r>
              <a:rPr lang="it-IT" sz="2000" b="1" dirty="0" smtClean="0"/>
              <a:t>2019.</a:t>
            </a:r>
            <a:endParaRPr lang="it-IT" sz="2000" b="1" dirty="0"/>
          </a:p>
          <a:p>
            <a:r>
              <a:rPr lang="it-IT" sz="2000" b="1" dirty="0" smtClean="0">
                <a:solidFill>
                  <a:srgbClr val="009051"/>
                </a:solidFill>
              </a:rPr>
              <a:t>PER TUTTI</a:t>
            </a:r>
          </a:p>
          <a:p>
            <a:r>
              <a:rPr lang="it-IT" sz="2000" b="1" dirty="0" smtClean="0"/>
              <a:t>Il </a:t>
            </a:r>
            <a:r>
              <a:rPr lang="it-IT" sz="2000" b="1" dirty="0"/>
              <a:t>programma è valido solo fino agli appelli di Gennaio-Febbraio </a:t>
            </a:r>
            <a:r>
              <a:rPr lang="it-IT" sz="2000" b="1" dirty="0" smtClean="0"/>
              <a:t>2022</a:t>
            </a:r>
            <a:r>
              <a:rPr lang="it-IT" sz="2000" b="1" dirty="0"/>
              <a:t> </a:t>
            </a:r>
          </a:p>
          <a:p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570" y="2991919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2594919"/>
            <a:ext cx="10400270" cy="3579849"/>
          </a:xfrm>
        </p:spPr>
        <p:txBody>
          <a:bodyPr>
            <a:normAutofit lnSpcReduction="10000"/>
          </a:bodyPr>
          <a:lstStyle/>
          <a:p>
            <a:r>
              <a:rPr lang="it-IT" sz="2000" b="1" dirty="0" smtClean="0"/>
              <a:t>I libri previsti dal programma non sono manuali. Chiunque sia approdato all’Università è in grado di leggere un manuale senza la guida esperta di un docente. Il nostro fine è porre lo studente a contatto con la ricerca viva, progettata, condotta e sperimentata dal suo docente e dai colleghi che vi hanno collaborato.</a:t>
            </a:r>
          </a:p>
          <a:p>
            <a:r>
              <a:rPr lang="it-IT" sz="2000" b="1" dirty="0" smtClean="0"/>
              <a:t>Pertanto, si tratta di saggi che pubblicano resoconti di ricerca scientifica (</a:t>
            </a:r>
            <a:r>
              <a:rPr lang="it-IT" sz="2000" b="1" i="1" dirty="0" smtClean="0"/>
              <a:t>Pedagogia delle emozioni</a:t>
            </a:r>
            <a:r>
              <a:rPr lang="it-IT" sz="2000" b="1" dirty="0" smtClean="0"/>
              <a:t>; </a:t>
            </a:r>
            <a:r>
              <a:rPr lang="it-IT" sz="2000" b="1" i="1" dirty="0" smtClean="0"/>
              <a:t>Come nascono le storie</a:t>
            </a:r>
            <a:r>
              <a:rPr lang="it-IT" sz="2000" b="1" dirty="0" smtClean="0"/>
              <a:t>) o testimonianze di vita vissuta ad alto interesse formativo (</a:t>
            </a:r>
            <a:r>
              <a:rPr lang="it-IT" sz="2000" b="1" i="1" dirty="0" smtClean="0"/>
              <a:t>Formazione e Talento</a:t>
            </a:r>
            <a:r>
              <a:rPr lang="it-IT" sz="2000" b="1" dirty="0" smtClean="0"/>
              <a:t>; </a:t>
            </a:r>
            <a:r>
              <a:rPr lang="it-IT" sz="2000" b="1" i="1" dirty="0" smtClean="0"/>
              <a:t>Agorà e società educante</a:t>
            </a:r>
            <a:r>
              <a:rPr lang="it-IT" sz="2000" b="1" dirty="0" smtClean="0"/>
              <a:t>).</a:t>
            </a:r>
          </a:p>
          <a:p>
            <a:r>
              <a:rPr lang="it-IT" sz="2000" b="1" dirty="0" smtClean="0"/>
              <a:t>Le ricerche riportate nei testi d’esame sono state progettate nell’ambito delle attività svolte dal gruppo internazionale che fa capo al </a:t>
            </a:r>
            <a:r>
              <a:rPr lang="it-IT" sz="2000" b="1" dirty="0" smtClean="0">
                <a:solidFill>
                  <a:srgbClr val="C00000"/>
                </a:solidFill>
              </a:rPr>
              <a:t>Laboratorio di Epistemologia della Formazione </a:t>
            </a:r>
            <a:r>
              <a:rPr lang="it-IT" sz="2000" b="1" dirty="0" smtClean="0"/>
              <a:t>e sono state presentate e discusse nel dibattito scientifico internazionale.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Nessuno fra gli autori percepisce diritti d’autore</a:t>
            </a:r>
            <a:r>
              <a:rPr lang="it-IT" sz="2000" b="1" dirty="0" smtClean="0"/>
              <a:t>.</a:t>
            </a:r>
            <a:endParaRPr lang="it-IT" sz="2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93" y="581792"/>
            <a:ext cx="3175000" cy="181542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45737" y="1075034"/>
            <a:ext cx="5480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AVVERTENZA</a:t>
            </a:r>
            <a:endParaRPr lang="it-IT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 smtClean="0">
                <a:solidFill>
                  <a:srgbClr val="FF0000"/>
                </a:solidFill>
              </a:rPr>
              <a:t>Buon lavoro</a:t>
            </a:r>
            <a:endParaRPr lang="it-IT" sz="8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05" y="260487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7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pone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648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Garamond</vt:lpstr>
      <vt:lpstr>Sapone</vt:lpstr>
      <vt:lpstr> Pedagogia Generale 2020-2021 </vt:lpstr>
      <vt:lpstr>Obiettivi  </vt:lpstr>
      <vt:lpstr>Metodi</vt:lpstr>
      <vt:lpstr>Contenuti</vt:lpstr>
      <vt:lpstr>VERIFICA   e VALUTAZIONE</vt:lpstr>
      <vt:lpstr>Testi  di studio</vt:lpstr>
      <vt:lpstr>Presentazione di PowerPoint</vt:lpstr>
      <vt:lpstr>Buon lavoro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Pedagogia Generale 2020-2021 </dc:title>
  <dc:creator>Utente di Microsoft Office</dc:creator>
  <cp:lastModifiedBy>Utente di Microsoft Office</cp:lastModifiedBy>
  <cp:revision>41</cp:revision>
  <dcterms:created xsi:type="dcterms:W3CDTF">2020-11-23T15:56:39Z</dcterms:created>
  <dcterms:modified xsi:type="dcterms:W3CDTF">2020-11-23T18:13:15Z</dcterms:modified>
</cp:coreProperties>
</file>