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6" r:id="rId1"/>
  </p:sldMasterIdLst>
  <p:notesMasterIdLst>
    <p:notesMasterId r:id="rId27"/>
  </p:notesMasterIdLst>
  <p:sldIdLst>
    <p:sldId id="269" r:id="rId2"/>
    <p:sldId id="262" r:id="rId3"/>
    <p:sldId id="276" r:id="rId4"/>
    <p:sldId id="278" r:id="rId5"/>
    <p:sldId id="281" r:id="rId6"/>
    <p:sldId id="275" r:id="rId7"/>
    <p:sldId id="279" r:id="rId8"/>
    <p:sldId id="282" r:id="rId9"/>
    <p:sldId id="280"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Lst>
  <p:sldSz cx="12192000" cy="6858000"/>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orient="horz" pos="1028">
          <p15:clr>
            <a:srgbClr val="A4A3A4"/>
          </p15:clr>
        </p15:guide>
        <p15:guide id="3" orient="horz" pos="3296">
          <p15:clr>
            <a:srgbClr val="A4A3A4"/>
          </p15:clr>
        </p15:guide>
        <p15:guide id="4" orient="horz" pos="456">
          <p15:clr>
            <a:srgbClr val="A4A3A4"/>
          </p15:clr>
        </p15:guide>
        <p15:guide id="5" pos="436">
          <p15:clr>
            <a:srgbClr val="A4A3A4"/>
          </p15:clr>
        </p15:guide>
        <p15:guide id="6" pos="7236">
          <p15:clr>
            <a:srgbClr val="A4A3A4"/>
          </p15:clr>
        </p15:guide>
        <p15:guide id="7" pos="2692">
          <p15:clr>
            <a:srgbClr val="A4A3A4"/>
          </p15:clr>
        </p15:guide>
        <p15:guide id="8" pos="1572">
          <p15:clr>
            <a:srgbClr val="A4A3A4"/>
          </p15:clr>
        </p15:guide>
        <p15:guide id="9" pos="3816">
          <p15:clr>
            <a:srgbClr val="A4A3A4"/>
          </p15:clr>
        </p15:guide>
        <p15:guide id="10" pos="4976">
          <p15:clr>
            <a:srgbClr val="A4A3A4"/>
          </p15:clr>
        </p15:guide>
        <p15:guide id="11" pos="610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D9FC3"/>
    <a:srgbClr val="6AC5D8"/>
    <a:srgbClr val="9F3323"/>
    <a:srgbClr val="B4985B"/>
    <a:srgbClr val="B4C7E7"/>
    <a:srgbClr val="305799"/>
    <a:srgbClr val="243D65"/>
    <a:srgbClr val="315979"/>
    <a:srgbClr val="283079"/>
    <a:srgbClr val="36419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280" autoAdjust="0"/>
    <p:restoredTop sz="94687" autoAdjust="0"/>
  </p:normalViewPr>
  <p:slideViewPr>
    <p:cSldViewPr snapToGrid="0" snapToObjects="1">
      <p:cViewPr varScale="1">
        <p:scale>
          <a:sx n="80" d="100"/>
          <a:sy n="80" d="100"/>
        </p:scale>
        <p:origin x="192" y="48"/>
      </p:cViewPr>
      <p:guideLst>
        <p:guide orient="horz" pos="2160"/>
        <p:guide orient="horz" pos="1028"/>
        <p:guide orient="horz" pos="3296"/>
        <p:guide orient="horz" pos="456"/>
        <p:guide pos="436"/>
        <p:guide pos="7236"/>
        <p:guide pos="2692"/>
        <p:guide pos="1572"/>
        <p:guide pos="3816"/>
        <p:guide pos="4976"/>
        <p:guide pos="6108"/>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E232D04-B328-C548-A723-9E979D099E2A}" type="datetimeFigureOut">
              <a:rPr lang="it-IT" smtClean="0"/>
              <a:pPr/>
              <a:t>26/10/2019</a:t>
            </a:fld>
            <a:endParaRPr lang="it-IT"/>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0E5A2F84-5A3D-2848-A896-83FF17320A00}" type="slidenum">
              <a:rPr lang="it-IT" smtClean="0"/>
              <a:pPr/>
              <a:t>‹N›</a:t>
            </a:fld>
            <a:endParaRPr lang="it-IT"/>
          </a:p>
        </p:txBody>
      </p:sp>
    </p:spTree>
    <p:extLst>
      <p:ext uri="{BB962C8B-B14F-4D97-AF65-F5344CB8AC3E}">
        <p14:creationId xmlns:p14="http://schemas.microsoft.com/office/powerpoint/2010/main" val="12763457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stile</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i">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stile</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stile</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stile</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2A886206-FC06-D844-8899-5EE885A7C025}" type="datetimeFigureOut">
              <a:rPr lang="it-IT" smtClean="0"/>
              <a:pPr/>
              <a:t>26/10/2019</a:t>
            </a:fld>
            <a:endParaRPr lang="it-IT"/>
          </a:p>
        </p:txBody>
      </p:sp>
      <p:sp>
        <p:nvSpPr>
          <p:cNvPr id="6" name="Segnaposto piè di pagina 5"/>
          <p:cNvSpPr>
            <a:spLocks noGrp="1"/>
          </p:cNvSpPr>
          <p:nvPr>
            <p:ph type="ftr" sz="quarter" idx="11"/>
          </p:nvPr>
        </p:nvSpPr>
        <p:spPr/>
        <p:txBody>
          <a:bodyPr/>
          <a:lstStyle/>
          <a:p>
            <a:endParaRPr lang="en-US" dirty="0"/>
          </a:p>
        </p:txBody>
      </p:sp>
      <p:sp>
        <p:nvSpPr>
          <p:cNvPr id="7" name="Segnaposto numero diapositiva 6"/>
          <p:cNvSpPr>
            <a:spLocks noGrp="1"/>
          </p:cNvSpPr>
          <p:nvPr>
            <p:ph type="sldNum" sz="quarter" idx="12"/>
          </p:nvPr>
        </p:nvSpPr>
        <p:spPr/>
        <p:txBody>
          <a:bodyPr/>
          <a:lstStyle/>
          <a:p>
            <a:fld id="{8CF372F3-8088-1A4B-91ED-69B566A039F6}"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886206-FC06-D844-8899-5EE885A7C025}" type="datetimeFigureOut">
              <a:rPr lang="it-IT" smtClean="0"/>
              <a:pPr/>
              <a:t>26/10/2019</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372F3-8088-1A4B-91ED-69B566A039F6}" type="slidenum">
              <a:rPr lang="it-IT" smtClean="0"/>
              <a:pPr/>
              <a:t>‹N›</a:t>
            </a:fld>
            <a:endParaRPr lang="it-IT"/>
          </a:p>
        </p:txBody>
      </p:sp>
    </p:spTree>
    <p:extLst>
      <p:ext uri="{BB962C8B-B14F-4D97-AF65-F5344CB8AC3E}">
        <p14:creationId xmlns:p14="http://schemas.microsoft.com/office/powerpoint/2010/main" val="816393705"/>
      </p:ext>
    </p:extLst>
  </p:cSld>
  <p:clrMap bg1="lt1" tx1="dk1" bg2="lt2" tx2="dk2" accent1="accent1" accent2="accent2" accent3="accent3" accent4="accent4" accent5="accent5" accent6="accent6" hlink="hlink" folHlink="folHlink"/>
  <p:sldLayoutIdLst>
    <p:sldLayoutId id="2147483907" r:id="rId1"/>
    <p:sldLayoutId id="2147483908" r:id="rId2"/>
    <p:sldLayoutId id="2147483909" r:id="rId3"/>
    <p:sldLayoutId id="2147483910" r:id="rId4"/>
    <p:sldLayoutId id="2147483911" r:id="rId5"/>
    <p:sldLayoutId id="2147483912" r:id="rId6"/>
    <p:sldLayoutId id="2147483913" r:id="rId7"/>
    <p:sldLayoutId id="2147483914" r:id="rId8"/>
    <p:sldLayoutId id="2147483915" r:id="rId9"/>
    <p:sldLayoutId id="2147483916" r:id="rId10"/>
    <p:sldLayoutId id="214748391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Immagine 4" descr="Sigillo Scienze Chimiche e farmaceutiche.png"/>
          <p:cNvPicPr>
            <a:picLocks noChangeAspect="1"/>
          </p:cNvPicPr>
          <p:nvPr/>
        </p:nvPicPr>
        <p:blipFill>
          <a:blip r:embed="rId2"/>
          <a:stretch>
            <a:fillRect/>
          </a:stretch>
        </p:blipFill>
        <p:spPr>
          <a:xfrm>
            <a:off x="3747145" y="2698845"/>
            <a:ext cx="5233642" cy="1490632"/>
          </a:xfrm>
          <a:prstGeom prst="rect">
            <a:avLst/>
          </a:prstGeom>
        </p:spPr>
      </p:pic>
    </p:spTree>
    <p:extLst>
      <p:ext uri="{BB962C8B-B14F-4D97-AF65-F5344CB8AC3E}">
        <p14:creationId xmlns:p14="http://schemas.microsoft.com/office/powerpoint/2010/main" val="15796795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a:t>
            </a:r>
            <a:r>
              <a:rPr lang="it-IT" sz="2800" b="1" dirty="0">
                <a:latin typeface="Garamond" panose="02020404030301010803" pitchFamily="18" charset="0"/>
              </a:rPr>
              <a:t>il contesto</a:t>
            </a: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a:latin typeface="Garamond" panose="02020404030301010803" pitchFamily="18" charset="0"/>
              </a:rPr>
              <a:t>L’esperienza islamica ebbe inizio con la predicazione di Muhammad (570-632) alla Mecca, che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parrebbe </a:t>
            </a:r>
            <a:r>
              <a:rPr lang="it-IT" sz="2000" dirty="0">
                <a:latin typeface="Garamond" panose="02020404030301010803" pitchFamily="18" charset="0"/>
              </a:rPr>
              <a:t>attestata attorno al 610. All’epoca l’Arabia, anche in virtù della propria conformazione geografica, non era molto urbanizzata; crocevia commerciali dalla alta densità abitativa si alternavano a vasti spazi desertici. Il meridione della penisola era l’area più fertile, e per questo integrato nelle traiettorie delle popolazioni nomadi. Nel tardo VI secolo l’aggressione persiana allo Yemen provocò il collasso del delicato equilibrio idrico dell’area, ottenuto artificialmente grazie a dighe e canali. Come diretta conseguenza si verificò una drammatica riduzione delle superfici coltivabili, quindi dei raccolti: costretti a cercare altrove il proprio sostentamento, i beduini emigrarono verso nord. </a:t>
            </a:r>
            <a:r>
              <a:rPr lang="it-IT" sz="2000" dirty="0" smtClean="0">
                <a:latin typeface="Garamond" panose="02020404030301010803" pitchFamily="18" charset="0"/>
              </a:rPr>
              <a:t>Il </a:t>
            </a:r>
            <a:r>
              <a:rPr lang="it-IT" sz="2000" dirty="0">
                <a:latin typeface="Garamond" panose="02020404030301010803" pitchFamily="18" charset="0"/>
              </a:rPr>
              <a:t>protettorato </a:t>
            </a:r>
            <a:r>
              <a:rPr lang="it-IT" sz="2000" dirty="0" err="1" smtClean="0">
                <a:latin typeface="Garamond" panose="02020404030301010803" pitchFamily="18" charset="0"/>
              </a:rPr>
              <a:t>ghassanide</a:t>
            </a:r>
            <a:r>
              <a:rPr lang="it-IT" sz="2000" dirty="0" smtClean="0">
                <a:latin typeface="Garamond" panose="02020404030301010803" pitchFamily="18" charset="0"/>
              </a:rPr>
              <a:t> era una </a:t>
            </a:r>
            <a:r>
              <a:rPr lang="it-IT" sz="2000" dirty="0">
                <a:latin typeface="Garamond" panose="02020404030301010803" pitchFamily="18" charset="0"/>
              </a:rPr>
              <a:t>sorta di ‘stato cuscinetto’ funzionale all’impero </a:t>
            </a:r>
            <a:r>
              <a:rPr lang="it-IT" sz="2000" dirty="0" smtClean="0">
                <a:latin typeface="Garamond" panose="02020404030301010803" pitchFamily="18" charset="0"/>
              </a:rPr>
              <a:t>Bizantino, situato </a:t>
            </a:r>
            <a:r>
              <a:rPr lang="it-IT" sz="2000" smtClean="0">
                <a:latin typeface="Garamond" panose="02020404030301010803" pitchFamily="18" charset="0"/>
              </a:rPr>
              <a:t>in Siria; </a:t>
            </a:r>
            <a:r>
              <a:rPr lang="it-IT" sz="2000" dirty="0">
                <a:latin typeface="Garamond" panose="02020404030301010803" pitchFamily="18" charset="0"/>
              </a:rPr>
              <a:t>nominiamo ora una istituzione parallela promossa dall’impero persiano: il regno </a:t>
            </a:r>
            <a:r>
              <a:rPr lang="it-IT" sz="2000" dirty="0" err="1">
                <a:latin typeface="Garamond" panose="02020404030301010803" pitchFamily="18" charset="0"/>
              </a:rPr>
              <a:t>lakhmide</a:t>
            </a:r>
            <a:r>
              <a:rPr lang="it-IT" sz="2000" dirty="0">
                <a:latin typeface="Garamond" panose="02020404030301010803" pitchFamily="18" charset="0"/>
              </a:rPr>
              <a:t>. Nella sua capitale, </a:t>
            </a:r>
            <a:r>
              <a:rPr lang="it-IT" sz="2000" dirty="0" err="1">
                <a:latin typeface="Garamond" panose="02020404030301010803" pitchFamily="18" charset="0"/>
              </a:rPr>
              <a:t>Hira</a:t>
            </a:r>
            <a:r>
              <a:rPr lang="it-IT" sz="2000" dirty="0">
                <a:latin typeface="Garamond" panose="02020404030301010803" pitchFamily="18" charset="0"/>
              </a:rPr>
              <a:t>, erano giunti i cristiani nestoriani in fuga dalle persecuzioni occidentali; nel regno </a:t>
            </a:r>
            <a:r>
              <a:rPr lang="it-IT" sz="2000" dirty="0" err="1">
                <a:latin typeface="Garamond" panose="02020404030301010803" pitchFamily="18" charset="0"/>
              </a:rPr>
              <a:t>ghassanide</a:t>
            </a:r>
            <a:r>
              <a:rPr lang="it-IT" sz="2000" dirty="0">
                <a:latin typeface="Garamond" panose="02020404030301010803" pitchFamily="18" charset="0"/>
              </a:rPr>
              <a:t> era penetrato il monofisismo siriano, mentre durante la dominazione dello Yemen da parte del regno etiope di Axum si era diffuso anche in quella regione il monofisismo. Trasversale a tutte le regioni sopra nominate era l’influsso dell’ebraismo: gli arabi condividevano con gli ebrei l’origine etnica e linguistica, nonché numerose tradizioni. A completare il quadro, se possibile, sedimentazioni di antichi culti astrali e figure mitologiche provenienti dalle civiltà edomite, moabite e nabatee. L’intero mondo arabo, fisico quanto culturale, venne profondamente modificato dal prolungato conflitto tra Persia e Bisanzio; il contesto multiculturale, insieme di stratificazioni di lunga durata e fenomeni nuovi, produsse tra 610 e 630 circa una forte istanza </a:t>
            </a:r>
            <a:r>
              <a:rPr lang="it-IT" sz="2000" dirty="0" smtClean="0">
                <a:latin typeface="Garamond" panose="02020404030301010803" pitchFamily="18" charset="0"/>
              </a:rPr>
              <a:t>millenaristica: </a:t>
            </a:r>
            <a:r>
              <a:rPr lang="it-IT" sz="2000" dirty="0">
                <a:latin typeface="Garamond" panose="02020404030301010803" pitchFamily="18" charset="0"/>
              </a:rPr>
              <a:t>infervorati predicatori indicavano agli arabi la necessità di pentirsi prima della fine del mondo.</a:t>
            </a:r>
            <a:endParaRPr lang="it-IT" sz="20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82324" y="1"/>
            <a:ext cx="1209675" cy="1976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07071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a:t>
            </a:r>
            <a:r>
              <a:rPr lang="it-IT" sz="2800" b="1" dirty="0">
                <a:latin typeface="Garamond" panose="02020404030301010803" pitchFamily="18" charset="0"/>
              </a:rPr>
              <a:t>il contesto</a:t>
            </a: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r>
              <a:rPr lang="it-IT" sz="2400" dirty="0">
                <a:latin typeface="Garamond" panose="02020404030301010803" pitchFamily="18" charset="0"/>
              </a:rPr>
              <a:t>«Si può dire che nel VI secolo la maggioranza degli arabi professasse una sorta di </a:t>
            </a:r>
            <a:endParaRPr lang="it-IT" sz="2400" dirty="0" smtClean="0">
              <a:latin typeface="Garamond" panose="02020404030301010803" pitchFamily="18" charset="0"/>
            </a:endParaRPr>
          </a:p>
          <a:p>
            <a:pPr indent="0" algn="just">
              <a:spcBef>
                <a:spcPts val="0"/>
              </a:spcBef>
              <a:buNone/>
            </a:pPr>
            <a:r>
              <a:rPr lang="it-IT" sz="2400" dirty="0" smtClean="0">
                <a:latin typeface="Garamond" panose="02020404030301010803" pitchFamily="18" charset="0"/>
              </a:rPr>
              <a:t>monoteismo </a:t>
            </a:r>
            <a:r>
              <a:rPr lang="it-IT" sz="2400" dirty="0">
                <a:latin typeface="Garamond" panose="02020404030301010803" pitchFamily="18" charset="0"/>
              </a:rPr>
              <a:t>imperfetto: la loro fede era nel Dio unico della Bibbia, il Dio di Abramo comune progenitore, secondo il racconto del Genesi, di ebrei e di arabi; ma accanto a tale culto essi conoscevano e osservavano ancora vari culti idolatrici fra cui erano fondamentali quelli degli oggetti </a:t>
            </a:r>
            <a:r>
              <a:rPr lang="it-IT" sz="2400" i="1" dirty="0" err="1">
                <a:latin typeface="Garamond" panose="02020404030301010803" pitchFamily="18" charset="0"/>
              </a:rPr>
              <a:t>bethel</a:t>
            </a:r>
            <a:r>
              <a:rPr lang="it-IT" sz="2400" dirty="0">
                <a:latin typeface="Garamond" panose="02020404030301010803" pitchFamily="18" charset="0"/>
              </a:rPr>
              <a:t>, ossia delle pietre di origine celeste (di solito meteoriti) che si credevano ‘sede della fora di Dio’ (tale il significato della parola </a:t>
            </a:r>
            <a:r>
              <a:rPr lang="it-IT" sz="2400" i="1" dirty="0" err="1">
                <a:latin typeface="Garamond" panose="02020404030301010803" pitchFamily="18" charset="0"/>
              </a:rPr>
              <a:t>beit-el</a:t>
            </a:r>
            <a:r>
              <a:rPr lang="it-IT" sz="2400" dirty="0">
                <a:latin typeface="Garamond" panose="02020404030301010803" pitchFamily="18" charset="0"/>
              </a:rPr>
              <a:t>). Il </a:t>
            </a:r>
            <a:r>
              <a:rPr lang="it-IT" sz="2400" i="1" dirty="0" err="1">
                <a:latin typeface="Garamond" panose="02020404030301010803" pitchFamily="18" charset="0"/>
              </a:rPr>
              <a:t>bethel</a:t>
            </a:r>
            <a:r>
              <a:rPr lang="it-IT" sz="2400" dirty="0">
                <a:latin typeface="Garamond" panose="02020404030301010803" pitchFamily="18" charset="0"/>
              </a:rPr>
              <a:t> più famoso era la Pietra Nera che si conservava alla Mecca: si diceva che era stata recata colà dall’arcangelo Gabriele e che, originariamente bianca, si era annerita per i peccati degli uomini. Al santuario della </a:t>
            </a:r>
            <a:r>
              <a:rPr lang="it-IT" sz="2400" dirty="0" err="1">
                <a:latin typeface="Garamond" panose="02020404030301010803" pitchFamily="18" charset="0"/>
              </a:rPr>
              <a:t>Kaaba</a:t>
            </a:r>
            <a:r>
              <a:rPr lang="it-IT" sz="2400" dirty="0">
                <a:latin typeface="Garamond" panose="02020404030301010803" pitchFamily="18" charset="0"/>
              </a:rPr>
              <a:t>, dov’era custodita, convenivano periodicamente le varie tribù beduine: questo faceva della Mecca anche un ricco centro mercantile» </a:t>
            </a:r>
            <a:endParaRPr lang="it-IT" sz="2400" dirty="0" smtClean="0">
              <a:latin typeface="Garamond" panose="02020404030301010803" pitchFamily="18" charset="0"/>
            </a:endParaRPr>
          </a:p>
          <a:p>
            <a:pPr indent="0" algn="r">
              <a:buNone/>
            </a:pPr>
            <a:r>
              <a:rPr lang="it-IT" sz="2400" dirty="0" smtClean="0">
                <a:latin typeface="Garamond" panose="02020404030301010803" pitchFamily="18" charset="0"/>
              </a:rPr>
              <a:t>(</a:t>
            </a:r>
            <a:r>
              <a:rPr lang="it-IT" sz="2400" dirty="0">
                <a:latin typeface="Garamond" panose="02020404030301010803" pitchFamily="18" charset="0"/>
              </a:rPr>
              <a:t>F. Cardini – M. Montesano, </a:t>
            </a:r>
            <a:r>
              <a:rPr lang="it-IT" sz="2400" i="1" dirty="0">
                <a:latin typeface="Garamond" panose="02020404030301010803" pitchFamily="18" charset="0"/>
              </a:rPr>
              <a:t>Storia Medievale</a:t>
            </a:r>
            <a:r>
              <a:rPr lang="it-IT" sz="2400" dirty="0">
                <a:latin typeface="Garamond" panose="02020404030301010803" pitchFamily="18" charset="0"/>
              </a:rPr>
              <a:t>, Firenze, Le </a:t>
            </a:r>
            <a:r>
              <a:rPr lang="it-IT" sz="2400" dirty="0" err="1">
                <a:latin typeface="Garamond" panose="02020404030301010803" pitchFamily="18" charset="0"/>
              </a:rPr>
              <a:t>Monnier</a:t>
            </a:r>
            <a:r>
              <a:rPr lang="it-IT" sz="2400" dirty="0">
                <a:latin typeface="Garamond" panose="02020404030301010803" pitchFamily="18" charset="0"/>
              </a:rPr>
              <a:t>, 2006, p. 104).</a:t>
            </a:r>
            <a:endParaRPr lang="it-IT" sz="2000" dirty="0" smtClean="0">
              <a:latin typeface="Garamond" panose="02020404030301010803" pitchFamily="18" charset="0"/>
            </a:endParaRPr>
          </a:p>
          <a:p>
            <a:pPr indent="0" algn="just">
              <a:buNone/>
            </a:pPr>
            <a:endParaRPr lang="it-IT" sz="20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82324" y="1"/>
            <a:ext cx="1209675" cy="19763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36834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l’espansione</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485900"/>
            <a:ext cx="11906250" cy="5372100"/>
          </a:xfrm>
        </p:spPr>
        <p:txBody>
          <a:bodyPr>
            <a:noAutofit/>
          </a:bodyPr>
          <a:lstStyle/>
          <a:p>
            <a:pPr marL="0" indent="0" algn="just">
              <a:buNone/>
            </a:pPr>
            <a:r>
              <a:rPr lang="it-IT" sz="2000" dirty="0">
                <a:latin typeface="Garamond" panose="02020404030301010803" pitchFamily="18" charset="0"/>
              </a:rPr>
              <a:t>Nato da un ramo collaterale di una importante famiglia </a:t>
            </a:r>
            <a:r>
              <a:rPr lang="it-IT" sz="2000" dirty="0" err="1">
                <a:latin typeface="Garamond" panose="02020404030301010803" pitchFamily="18" charset="0"/>
              </a:rPr>
              <a:t>meccana</a:t>
            </a:r>
            <a:r>
              <a:rPr lang="it-IT" sz="2000" dirty="0">
                <a:latin typeface="Garamond" panose="02020404030301010803" pitchFamily="18" charset="0"/>
              </a:rPr>
              <a:t>, i </a:t>
            </a:r>
            <a:r>
              <a:rPr lang="it-IT" sz="2000" b="1" dirty="0" err="1">
                <a:latin typeface="Garamond" panose="02020404030301010803" pitchFamily="18" charset="0"/>
              </a:rPr>
              <a:t>Qarayshiti</a:t>
            </a:r>
            <a:r>
              <a:rPr lang="it-IT" sz="2000" dirty="0">
                <a:latin typeface="Garamond" panose="02020404030301010803" pitchFamily="18" charset="0"/>
              </a:rPr>
              <a:t>, Maometto iniziò a predicare con toni veementi proprio alla Mecca, ma fu indotto ad allontanarsene per contrasti con la popolazione locale in merito ai contenuti del suo messaggio spirituale. L’anno 622, quando giunse a Medina (</a:t>
            </a:r>
            <a:r>
              <a:rPr lang="it-IT" sz="2000" i="1" dirty="0" err="1">
                <a:latin typeface="Garamond" panose="02020404030301010803" pitchFamily="18" charset="0"/>
              </a:rPr>
              <a:t>madinat</a:t>
            </a:r>
            <a:r>
              <a:rPr lang="it-IT" sz="2000" dirty="0">
                <a:latin typeface="Garamond" panose="02020404030301010803" pitchFamily="18" charset="0"/>
              </a:rPr>
              <a:t> in arabo significa ‘città’), Maometto si integrò nella realtà politica locale, ottenendo una forte autorità. Numerose tribù beduine e la Mecca si sottomisero a Maometto, che fece trionfale ingresso nella città che lo aveva a lungo accolto ma allontanato (630), ma tornò a morire a Medina, ormai ‘sua’ città, nel 632. Erano già iniziati scontri con le comunità ebraiche residenti in Arabia, in forte disaccordo con l’interpretazione di Maometto del monoteismo. Ma la predicazione di Maometto comportava pure un messaggio di unità, un invito a superare le divisioni tribali. Nonostante la scarsità demografica della popolazione araba, e l’assenza di una organizzazione militare unitaria, in poco più di un secolo i membri della nuova religione si spinsero in tre direzioni: a ovest (in Africa), a nord (impero Bizantino) e a est (Impero persiano, Afghanistan, India). </a:t>
            </a:r>
            <a:r>
              <a:rPr lang="it-IT" sz="2000" dirty="0" smtClean="0">
                <a:latin typeface="Garamond" panose="02020404030301010803" pitchFamily="18" charset="0"/>
              </a:rPr>
              <a:t>A </a:t>
            </a:r>
            <a:r>
              <a:rPr lang="it-IT" sz="2000" dirty="0">
                <a:latin typeface="Garamond" panose="02020404030301010803" pitchFamily="18" charset="0"/>
              </a:rPr>
              <a:t>nord-ovest l’avanzata fu irresistibile: in breve tempo tutta l’Africa romana divenne araba.  Dall’Africa, proseguirono con successo nella penisola Iberica, travolgendo i Vandali; l’avanzata si arrestò solo dopo la conquista della Provenza (mantenendo tuttavia autonoma l’area Pirenaica e Cantabrica, grazie alle asperità montane). A nord, gli islamici si impadronirono della Siria (635: Damasco) e della Palestina, ma l’Anatolia costituì invece una barriera invalicabile. Intrapresero aggressioni navali nel Mediterraneo, conquistando Cipro e Rodi; ma anche gli attacchi via mare a Bisanzio risultarono infruttuosi. </a:t>
            </a:r>
            <a:r>
              <a:rPr lang="it-IT" sz="2000" dirty="0" smtClean="0">
                <a:latin typeface="Garamond" panose="02020404030301010803" pitchFamily="18" charset="0"/>
              </a:rPr>
              <a:t>A </a:t>
            </a:r>
            <a:r>
              <a:rPr lang="it-IT" sz="2000" dirty="0">
                <a:latin typeface="Garamond" panose="02020404030301010803" pitchFamily="18" charset="0"/>
              </a:rPr>
              <a:t>nord-est l’espansione si spinse all’Afghanistan e all’India: in questo modo gli islamici poterono padroneggiare un percorso nevralgico per l’economia ‘mondiale’ (utilizzando impropriamente un termine, ma facendo riferimento alla percezione dell’estensione geografica dell’ecumene abitato allora prevalente): la cosiddetta ‘via della seta’.  </a:t>
            </a:r>
            <a:r>
              <a:rPr lang="it-IT" sz="2000" dirty="0" smtClean="0">
                <a:latin typeface="Garamond" panose="02020404030301010803" pitchFamily="18" charset="0"/>
              </a:rPr>
              <a:t>Nel </a:t>
            </a:r>
            <a:r>
              <a:rPr lang="it-IT" sz="2000" dirty="0">
                <a:latin typeface="Garamond" panose="02020404030301010803" pitchFamily="18" charset="0"/>
              </a:rPr>
              <a:t>720 l’estensione dell’impero arabo misurava ben 9 milioni di chilometri quadrati</a:t>
            </a:r>
            <a:r>
              <a:rPr lang="it-IT" sz="2000" dirty="0" smtClean="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5554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i contenuti</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295400"/>
            <a:ext cx="11906250" cy="5562600"/>
          </a:xfrm>
        </p:spPr>
        <p:txBody>
          <a:bodyPr>
            <a:noAutofit/>
          </a:bodyPr>
          <a:lstStyle/>
          <a:p>
            <a:pPr marL="0" indent="0" algn="just">
              <a:spcBef>
                <a:spcPts val="0"/>
              </a:spcBef>
              <a:buNone/>
            </a:pPr>
            <a:r>
              <a:rPr lang="it-IT" sz="2000" dirty="0">
                <a:latin typeface="Garamond" panose="02020404030301010803" pitchFamily="18" charset="0"/>
              </a:rPr>
              <a:t>L’Islam si fonda su tre articoli di fede: la unicità di Dio, Allah; il ruolo di Maometto come ultimo profeta; il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mistero </a:t>
            </a:r>
            <a:r>
              <a:rPr lang="it-IT" sz="2000" dirty="0">
                <a:latin typeface="Garamond" panose="02020404030301010803" pitchFamily="18" charset="0"/>
              </a:rPr>
              <a:t>della morte (il giudizio divino e la collocazione nella vita ultraterrena). Pressoché a tutti sono ben noti i 5 pilastri dell’Islam, </a:t>
            </a:r>
            <a:r>
              <a:rPr lang="it-IT" sz="2000" dirty="0" smtClean="0">
                <a:latin typeface="Garamond" panose="02020404030301010803" pitchFamily="18" charset="0"/>
              </a:rPr>
              <a:t>ossia: La </a:t>
            </a:r>
            <a:r>
              <a:rPr lang="it-IT" sz="2000" b="1" dirty="0">
                <a:latin typeface="Garamond" panose="02020404030301010803" pitchFamily="18" charset="0"/>
              </a:rPr>
              <a:t>professione di </a:t>
            </a:r>
            <a:r>
              <a:rPr lang="it-IT" sz="2000" b="1" dirty="0" smtClean="0">
                <a:latin typeface="Garamond" panose="02020404030301010803" pitchFamily="18" charset="0"/>
              </a:rPr>
              <a:t>fede</a:t>
            </a:r>
            <a:r>
              <a:rPr lang="it-IT" sz="2000" dirty="0" smtClean="0">
                <a:latin typeface="Garamond" panose="02020404030301010803" pitchFamily="18" charset="0"/>
              </a:rPr>
              <a:t> La </a:t>
            </a:r>
            <a:r>
              <a:rPr lang="it-IT" sz="2000" b="1" dirty="0">
                <a:latin typeface="Garamond" panose="02020404030301010803" pitchFamily="18" charset="0"/>
              </a:rPr>
              <a:t>preghiera </a:t>
            </a:r>
            <a:r>
              <a:rPr lang="it-IT" sz="2000" b="1" dirty="0" smtClean="0">
                <a:latin typeface="Garamond" panose="02020404030301010803" pitchFamily="18" charset="0"/>
              </a:rPr>
              <a:t>rituale </a:t>
            </a:r>
            <a:r>
              <a:rPr lang="it-IT" sz="2000" dirty="0" smtClean="0">
                <a:latin typeface="Garamond" panose="02020404030301010803" pitchFamily="18" charset="0"/>
              </a:rPr>
              <a:t>Il </a:t>
            </a:r>
            <a:r>
              <a:rPr lang="it-IT" sz="2000" b="1" dirty="0">
                <a:latin typeface="Garamond" panose="02020404030301010803" pitchFamily="18" charset="0"/>
              </a:rPr>
              <a:t>pellegrinaggio</a:t>
            </a:r>
            <a:r>
              <a:rPr lang="it-IT" sz="2000" dirty="0">
                <a:latin typeface="Garamond" panose="02020404030301010803" pitchFamily="18" charset="0"/>
              </a:rPr>
              <a:t> alla </a:t>
            </a:r>
            <a:r>
              <a:rPr lang="it-IT" sz="2000" dirty="0" smtClean="0">
                <a:latin typeface="Garamond" panose="02020404030301010803" pitchFamily="18" charset="0"/>
              </a:rPr>
              <a:t>Mecca Il </a:t>
            </a:r>
            <a:r>
              <a:rPr lang="it-IT" sz="2000" b="1" dirty="0" smtClean="0">
                <a:latin typeface="Garamond" panose="02020404030301010803" pitchFamily="18" charset="0"/>
              </a:rPr>
              <a:t>digiuno</a:t>
            </a:r>
            <a:r>
              <a:rPr lang="it-IT" sz="2000" dirty="0" smtClean="0">
                <a:latin typeface="Garamond" panose="02020404030301010803" pitchFamily="18" charset="0"/>
              </a:rPr>
              <a:t> L’</a:t>
            </a:r>
            <a:r>
              <a:rPr lang="it-IT" sz="2000" b="1" dirty="0" smtClean="0">
                <a:latin typeface="Garamond" panose="02020404030301010803" pitchFamily="18" charset="0"/>
              </a:rPr>
              <a:t>elemosina</a:t>
            </a:r>
            <a:r>
              <a:rPr lang="it-IT" sz="2000" dirty="0" smtClean="0">
                <a:latin typeface="Garamond" panose="02020404030301010803" pitchFamily="18" charset="0"/>
              </a:rPr>
              <a:t>. Il </a:t>
            </a:r>
            <a:r>
              <a:rPr lang="it-IT" sz="2000" dirty="0">
                <a:latin typeface="Garamond" panose="02020404030301010803" pitchFamily="18" charset="0"/>
              </a:rPr>
              <a:t>sesto pilastro è stato tradotto in modo improprio come ‘guerra santa’, ma </a:t>
            </a:r>
            <a:r>
              <a:rPr lang="it-IT" sz="2000" b="1" dirty="0">
                <a:latin typeface="Garamond" panose="02020404030301010803" pitchFamily="18" charset="0"/>
              </a:rPr>
              <a:t>jihad</a:t>
            </a:r>
            <a:r>
              <a:rPr lang="it-IT" sz="2000" dirty="0">
                <a:latin typeface="Garamond" panose="02020404030301010803" pitchFamily="18" charset="0"/>
              </a:rPr>
              <a:t> significa piuttosto ‘sforzo per Dio’. Un impegno cui è chiamato il fedele qualora la comunità venga minacciata. Un </a:t>
            </a:r>
            <a:r>
              <a:rPr lang="it-IT" sz="2000" i="1" dirty="0" err="1">
                <a:latin typeface="Garamond" panose="02020404030301010803" pitchFamily="18" charset="0"/>
              </a:rPr>
              <a:t>hadith</a:t>
            </a:r>
            <a:r>
              <a:rPr lang="it-IT" sz="2000" dirty="0">
                <a:latin typeface="Garamond" panose="02020404030301010803" pitchFamily="18" charset="0"/>
              </a:rPr>
              <a:t> (‘detto’ attribuito a Maometto) descrive Maometto tornare da una battaglia, e affermare: «siamo tornati dal jihad minore per combattere il </a:t>
            </a:r>
            <a:r>
              <a:rPr lang="it-IT" sz="2000" dirty="0" smtClean="0">
                <a:latin typeface="Garamond" panose="02020404030301010803" pitchFamily="18" charset="0"/>
              </a:rPr>
              <a:t>grande </a:t>
            </a:r>
            <a:r>
              <a:rPr lang="it-IT" sz="2000" dirty="0">
                <a:latin typeface="Garamond" panose="02020404030301010803" pitchFamily="18" charset="0"/>
              </a:rPr>
              <a:t>jihad», ossia </a:t>
            </a:r>
            <a:r>
              <a:rPr lang="it-IT" sz="2000" u="sng" dirty="0">
                <a:latin typeface="Garamond" panose="02020404030301010803" pitchFamily="18" charset="0"/>
              </a:rPr>
              <a:t>la lotta interiore contro il peccato</a:t>
            </a:r>
            <a:r>
              <a:rPr lang="it-IT" sz="2000" dirty="0" smtClean="0">
                <a:latin typeface="Garamond" panose="02020404030301010803" pitchFamily="18" charset="0"/>
              </a:rPr>
              <a:t>. L’Islam </a:t>
            </a:r>
            <a:r>
              <a:rPr lang="it-IT" sz="2000" dirty="0">
                <a:latin typeface="Garamond" panose="02020404030301010803" pitchFamily="18" charset="0"/>
              </a:rPr>
              <a:t>non si propone come religione di rottura, nella misura in cui il cristianesimo si poneva quale proseguimento naturale dell’ebraismo. Maometto non sconfessa Vecchio né nuovo testamento, ma viene qualificato come ultimo profeta fino alla fine dei tempi (difatti è chiamato ‘sigillo dei profeti’, ossia colui che concluse ogni relazione profetica tra Dio e gli uomini). Il messaggio di Maometto si rivolge pertanto a tutta l’umanità, non a un singolo popolo, e obbliga al </a:t>
            </a:r>
            <a:r>
              <a:rPr lang="it-IT" sz="2000" i="1" dirty="0" err="1">
                <a:latin typeface="Garamond" panose="02020404030301010803" pitchFamily="18" charset="0"/>
              </a:rPr>
              <a:t>da’wa</a:t>
            </a:r>
            <a:r>
              <a:rPr lang="it-IT" sz="2000" dirty="0">
                <a:latin typeface="Garamond" panose="02020404030301010803" pitchFamily="18" charset="0"/>
              </a:rPr>
              <a:t> (letteralmente ‘emettere una citazione’, quindi il contesto è giuridico), ossia al proselitismo. La verità della fede va imposta anche con le armi, ma non include le altre religioni monoteiste ‘del </a:t>
            </a:r>
            <a:r>
              <a:rPr lang="it-IT" sz="2000" dirty="0" err="1">
                <a:latin typeface="Garamond" panose="02020404030301010803" pitchFamily="18" charset="0"/>
              </a:rPr>
              <a:t>Libro’</a:t>
            </a:r>
            <a:r>
              <a:rPr lang="it-IT" sz="2000" dirty="0">
                <a:latin typeface="Garamond" panose="02020404030301010803" pitchFamily="18" charset="0"/>
              </a:rPr>
              <a:t>, Ebraismo e Cristianesimo. Ebrei e cristiani non sono pagani ma conoscono, sia pure parzialmente, la rivelazione</a:t>
            </a:r>
            <a:r>
              <a:rPr lang="it-IT" sz="2000" dirty="0" smtClean="0">
                <a:latin typeface="Garamond" panose="02020404030301010803" pitchFamily="18" charset="0"/>
              </a:rPr>
              <a:t>. Nell’Islam </a:t>
            </a:r>
            <a:r>
              <a:rPr lang="it-IT" sz="2000" dirty="0">
                <a:latin typeface="Garamond" panose="02020404030301010803" pitchFamily="18" charset="0"/>
              </a:rPr>
              <a:t>diritto e teologia coincidono, e alla base di entrambi è il Corano, dettato da Dio senza intermediari a Maometto che, analfabeta, lo recitò a memoria. Solo dopo una catena di trasmissioni orali venne fissato in forma scritta. </a:t>
            </a:r>
            <a:r>
              <a:rPr lang="it-IT" sz="2000" i="1" dirty="0">
                <a:latin typeface="Garamond" panose="02020404030301010803" pitchFamily="18" charset="0"/>
              </a:rPr>
              <a:t>Sunna</a:t>
            </a:r>
            <a:r>
              <a:rPr lang="it-IT" sz="2000" dirty="0">
                <a:latin typeface="Garamond" panose="02020404030301010803" pitchFamily="18" charset="0"/>
              </a:rPr>
              <a:t> è invece la ‘tradizione’, ricavata da detti e azioni di Maometto tramandati dagli </a:t>
            </a:r>
            <a:r>
              <a:rPr lang="it-IT" sz="2000" i="1" dirty="0" err="1">
                <a:latin typeface="Garamond" panose="02020404030301010803" pitchFamily="18" charset="0"/>
              </a:rPr>
              <a:t>hadith</a:t>
            </a:r>
            <a:r>
              <a:rPr lang="it-IT" sz="2000" dirty="0">
                <a:latin typeface="Garamond" panose="02020404030301010803" pitchFamily="18" charset="0"/>
              </a:rPr>
              <a:t>. L’Islam è più una prassi che un sistema dogmatico, sebbene su alcuni dogmi si basi; necessari sono gli atti esteriori (preghiera, digiuno, elemosina…) ma quanto alle intenzioni intime solo Dio è giudice. Nell’Islam molti ruoli riguardano il rapporto tra singolo e legge ( e religione): gli </a:t>
            </a:r>
            <a:r>
              <a:rPr lang="it-IT" sz="2000" i="1" dirty="0">
                <a:latin typeface="Garamond" panose="02020404030301010803" pitchFamily="18" charset="0"/>
              </a:rPr>
              <a:t>imam</a:t>
            </a:r>
            <a:r>
              <a:rPr lang="it-IT" sz="2000" dirty="0">
                <a:latin typeface="Garamond" panose="02020404030301010803" pitchFamily="18" charset="0"/>
              </a:rPr>
              <a:t> guidano i fedeli nella preghiera, gli </a:t>
            </a:r>
            <a:r>
              <a:rPr lang="it-IT" sz="2000" i="1" dirty="0" err="1">
                <a:latin typeface="Garamond" panose="02020404030301010803" pitchFamily="18" charset="0"/>
              </a:rPr>
              <a:t>ulama</a:t>
            </a:r>
            <a:r>
              <a:rPr lang="it-IT" sz="2000" dirty="0">
                <a:latin typeface="Garamond" panose="02020404030301010803" pitchFamily="18" charset="0"/>
              </a:rPr>
              <a:t> interpretano Corano e Sunna, i </a:t>
            </a:r>
            <a:r>
              <a:rPr lang="it-IT" sz="2000" i="1" dirty="0" err="1">
                <a:latin typeface="Garamond" panose="02020404030301010803" pitchFamily="18" charset="0"/>
              </a:rPr>
              <a:t>muftí</a:t>
            </a:r>
            <a:r>
              <a:rPr lang="it-IT" sz="2000" dirty="0">
                <a:latin typeface="Garamond" panose="02020404030301010803" pitchFamily="18" charset="0"/>
              </a:rPr>
              <a:t> emettono pareri giuridici (</a:t>
            </a:r>
            <a:r>
              <a:rPr lang="it-IT" sz="2000" i="1" dirty="0">
                <a:latin typeface="Garamond" panose="02020404030301010803" pitchFamily="18" charset="0"/>
              </a:rPr>
              <a:t>fatwa</a:t>
            </a:r>
            <a:r>
              <a:rPr lang="it-IT" sz="2000" dirty="0">
                <a:latin typeface="Garamond" panose="02020404030301010803" pitchFamily="18" charset="0"/>
              </a:rPr>
              <a:t>), i </a:t>
            </a:r>
            <a:r>
              <a:rPr lang="it-IT" sz="2000" i="1" dirty="0" err="1">
                <a:latin typeface="Garamond" panose="02020404030301010803" pitchFamily="18" charset="0"/>
              </a:rPr>
              <a:t>qadí</a:t>
            </a:r>
            <a:r>
              <a:rPr lang="it-IT" sz="2000" dirty="0">
                <a:latin typeface="Garamond" panose="02020404030301010803" pitchFamily="18" charset="0"/>
              </a:rPr>
              <a:t> fungono da giudici. Ma non esiste il clero</a:t>
            </a:r>
            <a:r>
              <a:rPr lang="it-IT" sz="2000" dirty="0" smtClean="0">
                <a:latin typeface="Garamond" panose="02020404030301010803" pitchFamily="18" charset="0"/>
              </a:rPr>
              <a:t>.</a:t>
            </a:r>
            <a:endParaRPr lang="it-IT" sz="16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7142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sciiti e sunniti</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100" dirty="0">
                <a:latin typeface="Garamond" panose="02020404030301010803" pitchFamily="18" charset="0"/>
              </a:rPr>
              <a:t>Maometto era stato un capo carismatico, un elemento unificatore in cui si erano riconosciute numerose e dissimili comunità. Alla sua morte ci si accordò per nominare un successore in via elettiva, chiamato califfo (da </a:t>
            </a:r>
            <a:r>
              <a:rPr lang="it-IT" sz="2100" i="1" dirty="0" err="1">
                <a:latin typeface="Garamond" panose="02020404030301010803" pitchFamily="18" charset="0"/>
              </a:rPr>
              <a:t>khalifa</a:t>
            </a:r>
            <a:r>
              <a:rPr lang="it-IT" sz="2100" dirty="0">
                <a:latin typeface="Garamond" panose="02020404030301010803" pitchFamily="18" charset="0"/>
              </a:rPr>
              <a:t>, che significa appunto ‘sostituto, delegato’). Il primo califfo fu Abu </a:t>
            </a:r>
            <a:r>
              <a:rPr lang="it-IT" sz="2100" dirty="0" err="1">
                <a:latin typeface="Garamond" panose="02020404030301010803" pitchFamily="18" charset="0"/>
              </a:rPr>
              <a:t>Bakr</a:t>
            </a:r>
            <a:r>
              <a:rPr lang="it-IT" sz="2100" dirty="0">
                <a:latin typeface="Garamond" panose="02020404030301010803" pitchFamily="18" charset="0"/>
              </a:rPr>
              <a:t>, parente di Maometto; lui, come i successivi tre califfi, non era considerato un capo di stato ma una guida spirituale. Ali, che era sia cugino che genero di Maometto, si ribellò al califfo </a:t>
            </a:r>
            <a:r>
              <a:rPr lang="it-IT" sz="2100" dirty="0" err="1">
                <a:latin typeface="Garamond" panose="02020404030301010803" pitchFamily="18" charset="0"/>
              </a:rPr>
              <a:t>Othman</a:t>
            </a:r>
            <a:r>
              <a:rPr lang="it-IT" sz="2100" dirty="0">
                <a:latin typeface="Garamond" panose="02020404030301010803" pitchFamily="18" charset="0"/>
              </a:rPr>
              <a:t> (il terzo dopo Maometto) e divenne a sua volta califfo nel 656. Nonostante la morte di </a:t>
            </a:r>
            <a:r>
              <a:rPr lang="it-IT" sz="2100" dirty="0" err="1">
                <a:latin typeface="Garamond" panose="02020404030301010803" pitchFamily="18" charset="0"/>
              </a:rPr>
              <a:t>Othman</a:t>
            </a:r>
            <a:r>
              <a:rPr lang="it-IT" sz="2100" dirty="0">
                <a:latin typeface="Garamond" panose="02020404030301010803" pitchFamily="18" charset="0"/>
              </a:rPr>
              <a:t> la crisi non si risolse: il motivo del contrasto era che Ali e i suoi seguaci, gli sciiti – il termine ‘sciita’ deriva da: </a:t>
            </a:r>
            <a:r>
              <a:rPr lang="it-IT" sz="2100" i="1" dirty="0" err="1">
                <a:latin typeface="Garamond" panose="02020404030301010803" pitchFamily="18" charset="0"/>
              </a:rPr>
              <a:t>Šī</a:t>
            </a:r>
            <a:r>
              <a:rPr lang="it-IT" sz="2100" i="1" dirty="0">
                <a:latin typeface="Garamond" panose="02020404030301010803" pitchFamily="18" charset="0"/>
              </a:rPr>
              <a:t> ‘ah ‘</a:t>
            </a:r>
            <a:r>
              <a:rPr lang="it-IT" sz="2100" i="1" dirty="0" err="1">
                <a:latin typeface="Garamond" panose="02020404030301010803" pitchFamily="18" charset="0"/>
              </a:rPr>
              <a:t>Alī</a:t>
            </a:r>
            <a:r>
              <a:rPr lang="it-IT" sz="2100" dirty="0">
                <a:latin typeface="Garamond" panose="02020404030301010803" pitchFamily="18" charset="0"/>
              </a:rPr>
              <a:t>, ossia ‘fazione di </a:t>
            </a:r>
            <a:r>
              <a:rPr lang="it-IT" sz="2100" dirty="0" err="1">
                <a:latin typeface="Garamond" panose="02020404030301010803" pitchFamily="18" charset="0"/>
              </a:rPr>
              <a:t>Ali’</a:t>
            </a:r>
            <a:r>
              <a:rPr lang="it-IT" sz="2100" dirty="0">
                <a:latin typeface="Garamond" panose="02020404030301010803" pitchFamily="18" charset="0"/>
              </a:rPr>
              <a:t> – non riconoscevano la Sunna, negando valore sia religioso che giuridicamente vincolante a una porzione significativa delle fonti del diritto islamico. Gli sciiti invocavano la discendenza di Ali da Maometto per affermare la legittimità di tale posizione: fu questa la prima frattura significativa in seno all’Islam, in quanto i Sunniti intendevano rispettare al pari del Corano il </a:t>
            </a:r>
            <a:r>
              <a:rPr lang="it-IT" sz="2100" i="1" dirty="0">
                <a:latin typeface="Garamond" panose="02020404030301010803" pitchFamily="18" charset="0"/>
              </a:rPr>
              <a:t>corpus</a:t>
            </a:r>
            <a:r>
              <a:rPr lang="it-IT" sz="2100" dirty="0">
                <a:latin typeface="Garamond" panose="02020404030301010803" pitchFamily="18" charset="0"/>
              </a:rPr>
              <a:t> di detti e fatti di Maometto, che si andavano raccogliendo in quel secolo e in quelli seguenti. </a:t>
            </a:r>
          </a:p>
          <a:p>
            <a:pPr marL="0" indent="0" algn="just">
              <a:spcBef>
                <a:spcPts val="0"/>
              </a:spcBef>
              <a:buNone/>
            </a:pPr>
            <a:r>
              <a:rPr lang="it-IT" sz="2100" dirty="0">
                <a:latin typeface="Garamond" panose="02020404030301010803" pitchFamily="18" charset="0"/>
              </a:rPr>
              <a:t>Accenniamo appena al fatto che le prime raccolte scritte di </a:t>
            </a:r>
            <a:r>
              <a:rPr lang="it-IT" sz="2100" i="1" dirty="0" err="1">
                <a:latin typeface="Garamond" panose="02020404030301010803" pitchFamily="18" charset="0"/>
              </a:rPr>
              <a:t>hadith</a:t>
            </a:r>
            <a:r>
              <a:rPr lang="it-IT" sz="2100" dirty="0">
                <a:latin typeface="Garamond" panose="02020404030301010803" pitchFamily="18" charset="0"/>
              </a:rPr>
              <a:t> pervenute risalgono al IX secolo «e hanno suscitato ben presto delle contestazioni, perché molti degli </a:t>
            </a:r>
            <a:r>
              <a:rPr lang="it-IT" sz="2100" dirty="0" err="1">
                <a:latin typeface="Garamond" panose="02020404030301010803" pitchFamily="18" charset="0"/>
              </a:rPr>
              <a:t>hadith</a:t>
            </a:r>
            <a:r>
              <a:rPr lang="it-IT" sz="2100" dirty="0">
                <a:latin typeface="Garamond" panose="02020404030301010803" pitchFamily="18" charset="0"/>
              </a:rPr>
              <a:t> hanno delle implicazioni politiche, soprattutto per ciò che concerne la legittimità del califfato. Così, ciascuna delle tre grandi correnti dell’islam si è costituita un suo proprio corpus, rifiutando quelli degli altri: per i sunniti sono le raccolte di </a:t>
            </a:r>
            <a:r>
              <a:rPr lang="it-IT" sz="2100" dirty="0" err="1">
                <a:latin typeface="Garamond" panose="02020404030301010803" pitchFamily="18" charset="0"/>
              </a:rPr>
              <a:t>Bukhari</a:t>
            </a:r>
            <a:r>
              <a:rPr lang="it-IT" sz="2100" dirty="0">
                <a:latin typeface="Garamond" panose="02020404030301010803" pitchFamily="18" charset="0"/>
              </a:rPr>
              <a:t> (m. 870) e di </a:t>
            </a:r>
            <a:r>
              <a:rPr lang="it-IT" sz="2100" dirty="0" err="1">
                <a:latin typeface="Garamond" panose="02020404030301010803" pitchFamily="18" charset="0"/>
              </a:rPr>
              <a:t>Muslim</a:t>
            </a:r>
            <a:r>
              <a:rPr lang="it-IT" sz="2100" dirty="0">
                <a:latin typeface="Garamond" panose="02020404030301010803" pitchFamily="18" charset="0"/>
              </a:rPr>
              <a:t> (m. 875), per gli sciiti duodecimani quella di </a:t>
            </a:r>
            <a:r>
              <a:rPr lang="it-IT" sz="2100" dirty="0" err="1">
                <a:latin typeface="Garamond" panose="02020404030301010803" pitchFamily="18" charset="0"/>
              </a:rPr>
              <a:t>Kolayni</a:t>
            </a:r>
            <a:r>
              <a:rPr lang="it-IT" sz="2100" dirty="0">
                <a:latin typeface="Garamond" panose="02020404030301010803" pitchFamily="18" charset="0"/>
              </a:rPr>
              <a:t> (m. 941)» </a:t>
            </a:r>
            <a:endParaRPr lang="it-IT" sz="2100" dirty="0" smtClean="0">
              <a:latin typeface="Garamond" panose="02020404030301010803" pitchFamily="18" charset="0"/>
            </a:endParaRPr>
          </a:p>
          <a:p>
            <a:pPr marL="0" indent="0" algn="r">
              <a:buNone/>
            </a:pPr>
            <a:r>
              <a:rPr lang="it-IT" sz="2100" dirty="0" smtClean="0">
                <a:latin typeface="Garamond" panose="02020404030301010803" pitchFamily="18" charset="0"/>
              </a:rPr>
              <a:t>( </a:t>
            </a:r>
            <a:r>
              <a:rPr lang="it-IT" sz="2100" dirty="0" err="1">
                <a:latin typeface="Garamond" panose="02020404030301010803" pitchFamily="18" charset="0"/>
              </a:rPr>
              <a:t>Lê</a:t>
            </a:r>
            <a:r>
              <a:rPr lang="it-IT" sz="2100" dirty="0">
                <a:latin typeface="Garamond" panose="02020404030301010803" pitchFamily="18" charset="0"/>
              </a:rPr>
              <a:t> </a:t>
            </a:r>
            <a:r>
              <a:rPr lang="it-IT" sz="2100" dirty="0" err="1">
                <a:latin typeface="Garamond" panose="02020404030301010803" pitchFamily="18" charset="0"/>
              </a:rPr>
              <a:t>Thành</a:t>
            </a:r>
            <a:r>
              <a:rPr lang="it-IT" sz="2100" dirty="0">
                <a:latin typeface="Garamond" panose="02020404030301010803" pitchFamily="18" charset="0"/>
              </a:rPr>
              <a:t> </a:t>
            </a:r>
            <a:r>
              <a:rPr lang="it-IT" sz="2100" dirty="0" err="1">
                <a:latin typeface="Garamond" panose="02020404030301010803" pitchFamily="18" charset="0"/>
              </a:rPr>
              <a:t>Khôi</a:t>
            </a:r>
            <a:r>
              <a:rPr lang="it-IT" sz="2100" dirty="0">
                <a:latin typeface="Garamond" panose="02020404030301010803" pitchFamily="18" charset="0"/>
              </a:rPr>
              <a:t>, </a:t>
            </a:r>
            <a:r>
              <a:rPr lang="it-IT" sz="2100" i="1" dirty="0">
                <a:latin typeface="Garamond" panose="02020404030301010803" pitchFamily="18" charset="0"/>
              </a:rPr>
              <a:t>Islam la storia, le istituzioni, le differenze culturali</a:t>
            </a:r>
            <a:r>
              <a:rPr lang="it-IT" sz="2100" dirty="0">
                <a:latin typeface="Garamond" panose="02020404030301010803" pitchFamily="18" charset="0"/>
              </a:rPr>
              <a:t>, Roma, Armando, 2001, p. 21).</a:t>
            </a:r>
          </a:p>
          <a:p>
            <a:pPr marL="0" indent="0" algn="just">
              <a:spcBef>
                <a:spcPts val="0"/>
              </a:spcBef>
              <a:buNone/>
            </a:pPr>
            <a:endParaRPr lang="it-IT" sz="21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585163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Dinastie</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178818"/>
            <a:ext cx="11906250" cy="5679182"/>
          </a:xfrm>
        </p:spPr>
        <p:txBody>
          <a:bodyPr>
            <a:noAutofit/>
          </a:bodyPr>
          <a:lstStyle/>
          <a:p>
            <a:pPr marL="0" indent="0" algn="just">
              <a:spcBef>
                <a:spcPts val="0"/>
              </a:spcBef>
              <a:buNone/>
            </a:pPr>
            <a:r>
              <a:rPr lang="it-IT" sz="2000" dirty="0" smtClean="0">
                <a:latin typeface="Garamond" panose="02020404030301010803" pitchFamily="18" charset="0"/>
              </a:rPr>
              <a:t>La contrapposizione tra sciiti e sunniti inaugurata nel 656 si concluse con la vittoria del fronte sunnita. Ali venne assassinato nel 661, e si impiantò la prima dinastia islamica: quella </a:t>
            </a:r>
            <a:r>
              <a:rPr lang="it-IT" sz="2000" b="1" dirty="0" smtClean="0">
                <a:latin typeface="Garamond" panose="02020404030301010803" pitchFamily="18" charset="0"/>
              </a:rPr>
              <a:t>Omayyade</a:t>
            </a:r>
            <a:r>
              <a:rPr lang="it-IT" sz="2000" dirty="0" smtClean="0">
                <a:latin typeface="Garamond" panose="02020404030301010803" pitchFamily="18" charset="0"/>
              </a:rPr>
              <a:t>, un califfato ereditario, la cui sede venne collocata a Damasco. Il califfato Omayyade sarebbe durato sino al 750, e soltanto sino a questa data si mantenne, almeno formalmente, l’unità dei vastissimi domini islamici sotto una sola autorità. Gli sciiti, già sconfitti nel 661, subirono un massacro nel 680, quando il figlio di Ali, Hussein, venne trucidato dall’esercito omayyade. Gli sciiti elaboreranno gradatamente la loro dottrina, organizzandosi in fazione: accertata la sconfitta politica del fronte sciita, per i seguaci di Ali il califfo sunnita possiede unicamente un potere temporale, al contrario dell’imam sciita, che è guida spirituale. Ancora oggi, gli sciiti celebrano il massacro di Hussein nella </a:t>
            </a:r>
            <a:r>
              <a:rPr lang="it-IT" sz="2000" i="1" dirty="0" smtClean="0">
                <a:latin typeface="Garamond" panose="02020404030301010803" pitchFamily="18" charset="0"/>
              </a:rPr>
              <a:t>‘</a:t>
            </a:r>
            <a:r>
              <a:rPr lang="it-IT" sz="2000" i="1" dirty="0" err="1" smtClean="0">
                <a:latin typeface="Garamond" panose="02020404030301010803" pitchFamily="18" charset="0"/>
              </a:rPr>
              <a:t>ashūrā</a:t>
            </a:r>
            <a:r>
              <a:rPr lang="it-IT" sz="2000" i="1" dirty="0" smtClean="0">
                <a:latin typeface="Garamond" panose="02020404030301010803" pitchFamily="18" charset="0"/>
              </a:rPr>
              <a:t>’ </a:t>
            </a:r>
            <a:r>
              <a:rPr lang="it-IT" sz="2000" dirty="0" smtClean="0">
                <a:latin typeface="Garamond" panose="02020404030301010803" pitchFamily="18" charset="0"/>
              </a:rPr>
              <a:t>(che significa ‘decimo giorno’), durante la quale si compiono pellegrinaggi sul luogo dell’evento (Karbala, in Iraq) autoinfliggendosi flagellazioni con armi da taglio. Nel 750 la dinastia Omayyade venne soppiantata da un diverso ramo del clan </a:t>
            </a:r>
            <a:r>
              <a:rPr lang="it-IT" sz="2000" dirty="0" err="1" smtClean="0">
                <a:latin typeface="Garamond" panose="02020404030301010803" pitchFamily="18" charset="0"/>
              </a:rPr>
              <a:t>qurayshita</a:t>
            </a:r>
            <a:r>
              <a:rPr lang="it-IT" sz="2000" dirty="0" smtClean="0">
                <a:latin typeface="Garamond" panose="02020404030301010803" pitchFamily="18" charset="0"/>
              </a:rPr>
              <a:t>, cui pure apparteneva: gli </a:t>
            </a:r>
            <a:r>
              <a:rPr lang="it-IT" sz="2000" b="1" dirty="0" smtClean="0">
                <a:latin typeface="Garamond" panose="02020404030301010803" pitchFamily="18" charset="0"/>
              </a:rPr>
              <a:t>Abbasidi</a:t>
            </a:r>
            <a:r>
              <a:rPr lang="it-IT" sz="2000" dirty="0" smtClean="0">
                <a:latin typeface="Garamond" panose="02020404030301010803" pitchFamily="18" charset="0"/>
              </a:rPr>
              <a:t> (da ‘</a:t>
            </a:r>
            <a:r>
              <a:rPr lang="it-IT" sz="2000" dirty="0" err="1" smtClean="0">
                <a:latin typeface="Garamond" panose="02020404030301010803" pitchFamily="18" charset="0"/>
              </a:rPr>
              <a:t>Abbās</a:t>
            </a:r>
            <a:r>
              <a:rPr lang="it-IT" sz="2000" dirty="0" smtClean="0">
                <a:latin typeface="Garamond" panose="02020404030301010803" pitchFamily="18" charset="0"/>
              </a:rPr>
              <a:t>, zio di </a:t>
            </a:r>
            <a:r>
              <a:rPr lang="it-IT" sz="2000" dirty="0" err="1" smtClean="0">
                <a:latin typeface="Garamond" panose="02020404030301010803" pitchFamily="18" charset="0"/>
              </a:rPr>
              <a:t>Mamometto</a:t>
            </a:r>
            <a:r>
              <a:rPr lang="it-IT" sz="2000" dirty="0" smtClean="0">
                <a:latin typeface="Garamond" panose="02020404030301010803" pitchFamily="18" charset="0"/>
              </a:rPr>
              <a:t>). Il </a:t>
            </a:r>
            <a:r>
              <a:rPr lang="it-IT" sz="2000" dirty="0">
                <a:latin typeface="Garamond" panose="02020404030301010803" pitchFamily="18" charset="0"/>
              </a:rPr>
              <a:t>cambio di regime era stato promosso largamente dagli sciiti, anche se pure gli Abbasidi erano sunniti. Gli Abbasidi erano appoggiati dai persiani, e rivoluzionarono l’egemonia araba del governo omayyade. Eloquentemente, la capitale fu spostata da Damasco a Baghdad, nell’odierno Iraq; c’è chi ha asserito che il passaggio da Omayyadi ad Abbasidi segna quello da impero arabo a impero islamico. L’uguaglianza nella fede rimosse infatti le discriminazioni tra arabi e altre etnie, rendendo comunque l’arabo quello che il latino era per l’occidente: lingua di comunicazione e di preghiera comune a numerosi popoli molto diversi tra loro, che tramite l’arabo potevano condividere una cultura. Nell’imporre il proprio governo, tuttavia, si verificò la prima scissione nell’impero: un superstite della famiglia Omayyade riuscì a raggiungere la penisola iberica (in arabo </a:t>
            </a:r>
            <a:r>
              <a:rPr lang="it-IT" sz="2000" i="1" dirty="0">
                <a:latin typeface="Garamond" panose="02020404030301010803" pitchFamily="18" charset="0"/>
              </a:rPr>
              <a:t>al-</a:t>
            </a:r>
            <a:r>
              <a:rPr lang="it-IT" sz="2000" i="1" dirty="0" err="1">
                <a:latin typeface="Garamond" panose="02020404030301010803" pitchFamily="18" charset="0"/>
              </a:rPr>
              <a:t>Andalus</a:t>
            </a:r>
            <a:r>
              <a:rPr lang="it-IT" sz="2000" dirty="0">
                <a:latin typeface="Garamond" panose="02020404030301010803" pitchFamily="18" charset="0"/>
              </a:rPr>
              <a:t>, ‘terra dei vandali’), e a sconfiggere il </a:t>
            </a:r>
            <a:r>
              <a:rPr lang="it-IT" sz="2000" i="1" dirty="0" err="1">
                <a:latin typeface="Garamond" panose="02020404030301010803" pitchFamily="18" charset="0"/>
              </a:rPr>
              <a:t>wali</a:t>
            </a:r>
            <a:r>
              <a:rPr lang="it-IT" sz="2000" dirty="0">
                <a:latin typeface="Garamond" panose="02020404030301010803" pitchFamily="18" charset="0"/>
              </a:rPr>
              <a:t> (governatore di provincia) in carica. Pur non rivestendo la carica di califfo, che restava saldamente appannaggio degli Abbasidi, gli Omayyadi mantennero la Spagna </a:t>
            </a:r>
            <a:r>
              <a:rPr lang="it-IT" sz="2000" dirty="0" smtClean="0">
                <a:latin typeface="Garamond" panose="02020404030301010803" pitchFamily="18" charset="0"/>
              </a:rPr>
              <a:t>come </a:t>
            </a:r>
            <a:r>
              <a:rPr lang="it-IT" sz="2000" dirty="0">
                <a:latin typeface="Garamond" panose="02020404030301010803" pitchFamily="18" charset="0"/>
              </a:rPr>
              <a:t>emirato (756) </a:t>
            </a:r>
            <a:r>
              <a:rPr lang="it-IT" sz="2000" dirty="0" smtClean="0">
                <a:latin typeface="Garamond" panose="02020404030301010803" pitchFamily="18" charset="0"/>
              </a:rPr>
              <a:t>quindi califfato </a:t>
            </a:r>
            <a:r>
              <a:rPr lang="it-IT" sz="2000" dirty="0">
                <a:latin typeface="Garamond" panose="02020404030301010803" pitchFamily="18" charset="0"/>
              </a:rPr>
              <a:t>(929).</a:t>
            </a:r>
            <a:endParaRPr lang="it-IT" sz="18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70457" y="2"/>
            <a:ext cx="721541" cy="1178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49350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dagli </a:t>
            </a:r>
            <a:r>
              <a:rPr lang="it-IT" sz="2800" b="1" dirty="0">
                <a:latin typeface="Garamond" panose="02020404030301010803" pitchFamily="18" charset="0"/>
              </a:rPr>
              <a:t>Abbasidi ai particolarismi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spcBef>
                <a:spcPts val="0"/>
              </a:spcBef>
              <a:buNone/>
            </a:pPr>
            <a:r>
              <a:rPr lang="it-IT" sz="2000" i="1" dirty="0" err="1">
                <a:latin typeface="Garamond" panose="02020404030301010803" pitchFamily="18" charset="0"/>
              </a:rPr>
              <a:t>Amīr</a:t>
            </a:r>
            <a:r>
              <a:rPr lang="it-IT" sz="2000" dirty="0">
                <a:latin typeface="Garamond" panose="02020404030301010803" pitchFamily="18" charset="0"/>
              </a:rPr>
              <a:t> significa semplicemente ‘capo’, pertanto nel titolo è assente qualsivoglia riferimento a una supremazia spirituale o religiosa, al contrario del califfo che, come si è visto, rappresentava il continuatore della figura di Maometto. Quando gli Omayyadi di Spagna si autoproclamano califfi, quindi, dobbiamo ritenere che si ponessero in aperto conflitto con il fondamento dell’autorità politica abbaside, mentre sino ad allora non avevano ritenuto opportuno compiere una frattura tanto netta.</a:t>
            </a:r>
          </a:p>
          <a:p>
            <a:pPr marL="0" indent="0" algn="just">
              <a:spcBef>
                <a:spcPts val="0"/>
              </a:spcBef>
              <a:buNone/>
            </a:pPr>
            <a:r>
              <a:rPr lang="it-IT" sz="2000" dirty="0" smtClean="0">
                <a:latin typeface="Garamond" panose="02020404030301010803" pitchFamily="18" charset="0"/>
              </a:rPr>
              <a:t>Il </a:t>
            </a:r>
            <a:r>
              <a:rPr lang="it-IT" sz="2000" dirty="0">
                <a:latin typeface="Garamond" panose="02020404030301010803" pitchFamily="18" charset="0"/>
              </a:rPr>
              <a:t>mondo religioso islamico possiede una complessità pari almeno a quella del Cristianesimo, cui abbiamo fatto cenno nelle prime lezioni. Non abbiamo qui lo spazio per affrontare tematiche quali le sette kharigita e </a:t>
            </a:r>
            <a:r>
              <a:rPr lang="it-IT" sz="2000" dirty="0" err="1">
                <a:latin typeface="Garamond" panose="02020404030301010803" pitchFamily="18" charset="0"/>
              </a:rPr>
              <a:t>quaramita</a:t>
            </a:r>
            <a:r>
              <a:rPr lang="it-IT" sz="2000" dirty="0">
                <a:latin typeface="Garamond" panose="02020404030301010803" pitchFamily="18" charset="0"/>
              </a:rPr>
              <a:t>, che sarebbero importanti definire per comprendere gli sviluppi politici e culturali successivi. Ci limiteremo a ripercorrere gli avvenimenti principali, relegando gli accenni alle diverse realtà spirituali islamiche laddove strettamente necessario.  </a:t>
            </a:r>
          </a:p>
          <a:p>
            <a:pPr marL="0" indent="0" algn="just">
              <a:spcBef>
                <a:spcPts val="0"/>
              </a:spcBef>
              <a:buNone/>
            </a:pPr>
            <a:r>
              <a:rPr lang="it-IT" sz="2000" dirty="0">
                <a:latin typeface="Garamond" panose="02020404030301010803" pitchFamily="18" charset="0"/>
              </a:rPr>
              <a:t>Gli Abbasidi governarono su un impero troppo esteso, che giocoforza perse ampi territori. L’autonomia del Maghreb dagli Abbasidi iniziò nel 761: in </a:t>
            </a:r>
            <a:r>
              <a:rPr lang="it-IT" sz="2000" b="1" dirty="0">
                <a:latin typeface="Garamond" panose="02020404030301010803" pitchFamily="18" charset="0"/>
              </a:rPr>
              <a:t>Algeria</a:t>
            </a:r>
            <a:r>
              <a:rPr lang="it-IT" sz="2000" dirty="0">
                <a:latin typeface="Garamond" panose="02020404030301010803" pitchFamily="18" charset="0"/>
              </a:rPr>
              <a:t>, capitale di un nuovo organismo politico fu Algeri, e in questo, come in altri casi, la popolazione locale affiancò la propria ribellione a istanze religiose kharigite. In </a:t>
            </a:r>
            <a:r>
              <a:rPr lang="it-IT" sz="2000" b="1" dirty="0">
                <a:latin typeface="Garamond" panose="02020404030301010803" pitchFamily="18" charset="0"/>
              </a:rPr>
              <a:t>Marocco</a:t>
            </a:r>
            <a:r>
              <a:rPr lang="it-IT" sz="2000" dirty="0">
                <a:latin typeface="Garamond" panose="02020404030301010803" pitchFamily="18" charset="0"/>
              </a:rPr>
              <a:t>, </a:t>
            </a:r>
            <a:r>
              <a:rPr lang="it-IT" sz="2000" dirty="0" err="1">
                <a:latin typeface="Garamond" panose="02020404030301010803" pitchFamily="18" charset="0"/>
              </a:rPr>
              <a:t>Fes</a:t>
            </a:r>
            <a:r>
              <a:rPr lang="it-IT" sz="2000" dirty="0">
                <a:latin typeface="Garamond" panose="02020404030301010803" pitchFamily="18" charset="0"/>
              </a:rPr>
              <a:t> divenne capitale di un nuovo regno sciita capitanato da un discendente di Ali, Idris (788). Nel 800 la </a:t>
            </a:r>
            <a:r>
              <a:rPr lang="it-IT" sz="2000" b="1" dirty="0">
                <a:latin typeface="Garamond" panose="02020404030301010803" pitchFamily="18" charset="0"/>
              </a:rPr>
              <a:t>Tunisia</a:t>
            </a:r>
            <a:r>
              <a:rPr lang="it-IT" sz="2000" dirty="0">
                <a:latin typeface="Garamond" panose="02020404030301010803" pitchFamily="18" charset="0"/>
              </a:rPr>
              <a:t> divenne, contro pagamento di un censo annuo agli Abbasidi, un possesso dinastico della famiglia turca degli </a:t>
            </a:r>
            <a:r>
              <a:rPr lang="it-IT" sz="2000" dirty="0" err="1">
                <a:latin typeface="Garamond" panose="02020404030301010803" pitchFamily="18" charset="0"/>
              </a:rPr>
              <a:t>Aghlabiti</a:t>
            </a:r>
            <a:r>
              <a:rPr lang="it-IT" sz="2000" dirty="0">
                <a:latin typeface="Garamond" panose="02020404030301010803" pitchFamily="18" charset="0"/>
              </a:rPr>
              <a:t>: furono gli </a:t>
            </a:r>
            <a:r>
              <a:rPr lang="it-IT" sz="2000" dirty="0" err="1">
                <a:latin typeface="Garamond" panose="02020404030301010803" pitchFamily="18" charset="0"/>
              </a:rPr>
              <a:t>aghlabiti</a:t>
            </a:r>
            <a:r>
              <a:rPr lang="it-IT" sz="2000" dirty="0">
                <a:latin typeface="Garamond" panose="02020404030301010803" pitchFamily="18" charset="0"/>
              </a:rPr>
              <a:t> a conquistare la Sicilia, e da lì a minacciare costantemente le coste italiane.</a:t>
            </a:r>
          </a:p>
          <a:p>
            <a:pPr marL="0" indent="0">
              <a:buNone/>
            </a:pPr>
            <a:r>
              <a:rPr lang="it-IT" sz="2000" dirty="0">
                <a:latin typeface="Garamond" panose="02020404030301010803" pitchFamily="18" charset="0"/>
              </a:rPr>
              <a:t>Anche l’Egitto sfuggì presto al califfato, dapprima sotto la dinastia </a:t>
            </a:r>
            <a:r>
              <a:rPr lang="it-IT" sz="2000" dirty="0" err="1">
                <a:latin typeface="Garamond" panose="02020404030301010803" pitchFamily="18" charset="0"/>
              </a:rPr>
              <a:t>tulunide</a:t>
            </a:r>
            <a:r>
              <a:rPr lang="it-IT" sz="2000" dirty="0">
                <a:latin typeface="Garamond" panose="02020404030301010803" pitchFamily="18" charset="0"/>
              </a:rPr>
              <a:t> (868-905) quindi </a:t>
            </a:r>
            <a:r>
              <a:rPr lang="it-IT" sz="2000" dirty="0" err="1">
                <a:latin typeface="Garamond" panose="02020404030301010803" pitchFamily="18" charset="0"/>
              </a:rPr>
              <a:t>ikhsidita</a:t>
            </a:r>
            <a:r>
              <a:rPr lang="it-IT" sz="2000" dirty="0">
                <a:latin typeface="Garamond" panose="02020404030301010803" pitchFamily="18" charset="0"/>
              </a:rPr>
              <a:t> (935-969). Basta un distratto cenno a un atlante per comprendere la vastità delle perdite abbasidi in Africa. </a:t>
            </a:r>
          </a:p>
          <a:p>
            <a:pPr marL="0" indent="0">
              <a:buNone/>
            </a:pPr>
            <a:endParaRPr lang="it-IT" sz="18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821458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dagli </a:t>
            </a:r>
            <a:r>
              <a:rPr lang="it-IT" sz="2800" b="1" dirty="0">
                <a:latin typeface="Garamond" panose="02020404030301010803" pitchFamily="18" charset="0"/>
              </a:rPr>
              <a:t>Abbasidi ai particolarismi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000" dirty="0" smtClean="0">
                <a:latin typeface="Garamond" panose="02020404030301010803" pitchFamily="18" charset="0"/>
              </a:rPr>
              <a:t>«</a:t>
            </a:r>
            <a:r>
              <a:rPr lang="it-IT" sz="2000" dirty="0">
                <a:latin typeface="Garamond" panose="02020404030301010803" pitchFamily="18" charset="0"/>
              </a:rPr>
              <a:t>All’inizio del secolo IX, dopo il califfato di </a:t>
            </a:r>
            <a:r>
              <a:rPr lang="it-IT" sz="2000" dirty="0" err="1">
                <a:latin typeface="Garamond" panose="02020404030301010803" pitchFamily="18" charset="0"/>
              </a:rPr>
              <a:t>Harun</a:t>
            </a:r>
            <a:r>
              <a:rPr lang="it-IT" sz="2000" dirty="0">
                <a:latin typeface="Garamond" panose="02020404030301010803" pitchFamily="18" charset="0"/>
              </a:rPr>
              <a:t> al-</a:t>
            </a:r>
            <a:r>
              <a:rPr lang="it-IT" sz="2000" dirty="0" err="1">
                <a:latin typeface="Garamond" panose="02020404030301010803" pitchFamily="18" charset="0"/>
              </a:rPr>
              <a:t>Rashid</a:t>
            </a:r>
            <a:r>
              <a:rPr lang="it-IT" sz="2000" dirty="0">
                <a:latin typeface="Garamond" panose="02020404030301010803" pitchFamily="18" charset="0"/>
              </a:rPr>
              <a:t> (786-809) […]. La difficile situazione del </a:t>
            </a:r>
            <a:r>
              <a:rPr lang="it-IT" sz="2000" dirty="0" err="1">
                <a:latin typeface="Garamond" panose="02020404030301010803" pitchFamily="18" charset="0"/>
              </a:rPr>
              <a:t>Khurasan</a:t>
            </a:r>
            <a:r>
              <a:rPr lang="it-IT" sz="2000" dirty="0">
                <a:latin typeface="Garamond" panose="02020404030301010803" pitchFamily="18" charset="0"/>
              </a:rPr>
              <a:t> (la Persia propriamente detta), vicina alla capitale ma dotata di autorità locali che non accettavano il controllo califfale, determinò una svolta nel reclutamento dell’esercito. Iniziò l’intruppamento di grandi quantità di schiavi turchi che con la loro presenza provocarono malcontento e ribellioni nella città. La moltiplicazione degli uffici determinò un forte aumento del potere dei </a:t>
            </a:r>
            <a:r>
              <a:rPr lang="it-IT" sz="2000" i="1" dirty="0" err="1">
                <a:latin typeface="Garamond" panose="02020404030301010803" pitchFamily="18" charset="0"/>
              </a:rPr>
              <a:t>wazir</a:t>
            </a:r>
            <a:r>
              <a:rPr lang="it-IT" sz="2000" dirty="0">
                <a:latin typeface="Garamond" panose="02020404030301010803" pitchFamily="18" charset="0"/>
              </a:rPr>
              <a:t>, capaci nel IX secolo di formare clientele potentissime […]. A queste pressioni interne si accompagnarono quelle provenienti dalle province […]. Queste istanze furono raccolte, ancora una volta, dai movimenti religiosi sciiti, che localmente promossero movimenti di natura autonomistica. Tra IX e X secolo una serie di dinastie locali cominciarono a sottrarsi al potere centrali degli Abbasidi e a fregiarsi del titolo di califfo. Solo nel 945 una di queste dinastie, i </a:t>
            </a:r>
            <a:r>
              <a:rPr lang="it-IT" sz="2000" dirty="0" err="1">
                <a:latin typeface="Garamond" panose="02020404030301010803" pitchFamily="18" charset="0"/>
              </a:rPr>
              <a:t>Buwayhidi</a:t>
            </a:r>
            <a:r>
              <a:rPr lang="it-IT" sz="2000" dirty="0">
                <a:latin typeface="Garamond" panose="02020404030301010803" pitchFamily="18" charset="0"/>
              </a:rPr>
              <a:t>, assunse il controllo di Baghdad, lasciando i califfi abbasidi come semplice autorità nominale» </a:t>
            </a:r>
            <a:endParaRPr lang="it-IT" sz="2000" dirty="0" smtClean="0">
              <a:latin typeface="Garamond" panose="02020404030301010803" pitchFamily="18" charset="0"/>
            </a:endParaRPr>
          </a:p>
          <a:p>
            <a:pPr marL="0" indent="0" algn="r">
              <a:spcBef>
                <a:spcPts val="0"/>
              </a:spcBef>
              <a:buNone/>
            </a:pPr>
            <a:r>
              <a:rPr lang="it-IT" sz="2000" dirty="0" smtClean="0">
                <a:latin typeface="Garamond" panose="02020404030301010803" pitchFamily="18" charset="0"/>
              </a:rPr>
              <a:t>(</a:t>
            </a:r>
            <a:r>
              <a:rPr lang="it-IT" sz="2000" dirty="0">
                <a:latin typeface="Garamond" panose="02020404030301010803" pitchFamily="18" charset="0"/>
              </a:rPr>
              <a:t>M. Montanari, </a:t>
            </a:r>
            <a:r>
              <a:rPr lang="it-IT" sz="2000" i="1" dirty="0">
                <a:latin typeface="Garamond" panose="02020404030301010803" pitchFamily="18" charset="0"/>
              </a:rPr>
              <a:t>Storia medievale</a:t>
            </a:r>
            <a:r>
              <a:rPr lang="it-IT" sz="2000" dirty="0">
                <a:latin typeface="Garamond" panose="02020404030301010803" pitchFamily="18" charset="0"/>
              </a:rPr>
              <a:t>, Roma-Bari, Laterza, 2002, pp. 55-56). </a:t>
            </a:r>
            <a:endParaRPr lang="it-IT" sz="2000" dirty="0" smtClean="0">
              <a:latin typeface="Garamond" panose="02020404030301010803" pitchFamily="18" charset="0"/>
            </a:endParaRPr>
          </a:p>
          <a:p>
            <a:pPr marL="0" indent="0" algn="just">
              <a:spcBef>
                <a:spcPts val="0"/>
              </a:spcBef>
              <a:buNone/>
            </a:pPr>
            <a:r>
              <a:rPr lang="it-IT" sz="2000" dirty="0">
                <a:latin typeface="Garamond" panose="02020404030301010803" pitchFamily="18" charset="0"/>
              </a:rPr>
              <a:t>Anche a oriente di Baghdad, in Iran, si era innescato un processo centrifugo rispetto agli Abbasidi: la dinastia samanide diffuse tra i turchi (governava sulla </a:t>
            </a:r>
            <a:r>
              <a:rPr lang="it-IT" sz="2000" dirty="0" err="1">
                <a:latin typeface="Garamond" panose="02020404030301010803" pitchFamily="18" charset="0"/>
              </a:rPr>
              <a:t>Transoxiana</a:t>
            </a:r>
            <a:r>
              <a:rPr lang="it-IT" sz="2000" dirty="0">
                <a:latin typeface="Garamond" panose="02020404030301010803" pitchFamily="18" charset="0"/>
              </a:rPr>
              <a:t> ma pure su parte del </a:t>
            </a:r>
            <a:r>
              <a:rPr lang="it-IT" sz="2000" dirty="0" err="1">
                <a:latin typeface="Garamond" panose="02020404030301010803" pitchFamily="18" charset="0"/>
              </a:rPr>
              <a:t>Khurasan</a:t>
            </a:r>
            <a:r>
              <a:rPr lang="it-IT" sz="2000" dirty="0">
                <a:latin typeface="Garamond" panose="02020404030301010803" pitchFamily="18" charset="0"/>
              </a:rPr>
              <a:t>, con capitala a </a:t>
            </a:r>
            <a:r>
              <a:rPr lang="it-IT" sz="2000" dirty="0" err="1">
                <a:latin typeface="Garamond" panose="02020404030301010803" pitchFamily="18" charset="0"/>
              </a:rPr>
              <a:t>Buchara</a:t>
            </a:r>
            <a:r>
              <a:rPr lang="it-IT" sz="2000" dirty="0">
                <a:latin typeface="Garamond" panose="02020404030301010803" pitchFamily="18" charset="0"/>
              </a:rPr>
              <a:t>, oggi Uzbekistan), assimilandoli, l’islamismo sunnita. </a:t>
            </a:r>
          </a:p>
          <a:p>
            <a:pPr marL="0" indent="0" algn="just">
              <a:spcBef>
                <a:spcPts val="0"/>
              </a:spcBef>
              <a:buNone/>
            </a:pPr>
            <a:r>
              <a:rPr lang="it-IT" sz="2000" dirty="0">
                <a:latin typeface="Garamond" panose="02020404030301010803" pitchFamily="18" charset="0"/>
              </a:rPr>
              <a:t>Una diversa porzione dell’impero si sottrasse con l’istituzione del principato </a:t>
            </a:r>
            <a:r>
              <a:rPr lang="it-IT" sz="2000" b="1" dirty="0" err="1">
                <a:latin typeface="Garamond" panose="02020404030301010803" pitchFamily="18" charset="0"/>
              </a:rPr>
              <a:t>ghaznavide</a:t>
            </a:r>
            <a:r>
              <a:rPr lang="it-IT" sz="2000" dirty="0">
                <a:latin typeface="Garamond" panose="02020404030301010803" pitchFamily="18" charset="0"/>
              </a:rPr>
              <a:t>, in Afghanistan: dal </a:t>
            </a:r>
            <a:r>
              <a:rPr lang="it-IT" sz="2000" dirty="0" err="1">
                <a:latin typeface="Garamond" panose="02020404030301010803" pitchFamily="18" charset="0"/>
              </a:rPr>
              <a:t>Khurasan</a:t>
            </a:r>
            <a:r>
              <a:rPr lang="it-IT" sz="2000" dirty="0">
                <a:latin typeface="Garamond" panose="02020404030301010803" pitchFamily="18" charset="0"/>
              </a:rPr>
              <a:t> (che corrisponde a territori oggi distribuiti tra </a:t>
            </a:r>
            <a:r>
              <a:rPr lang="fi-FI" sz="2000" dirty="0">
                <a:latin typeface="Garamond" panose="02020404030301010803" pitchFamily="18" charset="0"/>
              </a:rPr>
              <a:t>Iran, Afghanistan, Pakistan, Turkmenistan, Tagikistan e Uzbekistan) al Punjab. Il principato ghaznavide nacque circa nel 975 e intraprese una grande espansione militare - e di conseguenza religiosa, introducendo l’Islam tra i bacini del Gange</a:t>
            </a:r>
            <a:r>
              <a:rPr lang="fi-FI" sz="2000" dirty="0" smtClean="0">
                <a:latin typeface="Garamond" panose="02020404030301010803" pitchFamily="18" charset="0"/>
              </a:rPr>
              <a:t>.</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84504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L’Islam: dagli </a:t>
            </a:r>
            <a:r>
              <a:rPr lang="it-IT" sz="2800" b="1" dirty="0">
                <a:latin typeface="Garamond" panose="02020404030301010803" pitchFamily="18" charset="0"/>
              </a:rPr>
              <a:t>Abbasidi ai particolarismi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fi-FI" sz="2000" dirty="0" smtClean="0">
                <a:latin typeface="Garamond" panose="02020404030301010803" pitchFamily="18" charset="0"/>
              </a:rPr>
              <a:t>Ma </a:t>
            </a:r>
            <a:r>
              <a:rPr lang="fi-FI" sz="2000" dirty="0">
                <a:latin typeface="Garamond" panose="02020404030301010803" pitchFamily="18" charset="0"/>
              </a:rPr>
              <a:t>torniamo a Occidente. Nella regione che gli arabi chiamavano Ifriqiya, corrispondente press’a poco all’odierna Tunisia, nel 909 si era insediata una nuova dinastia: i Fatimidi. Anche in questo caso, come per gli sciiti e gli Abbasidi, si rivendicava una parentela con Maometto: Fatima era la figlia di Maometto, moglie di Ali.</a:t>
            </a:r>
            <a:endParaRPr lang="it-IT" sz="2000" dirty="0">
              <a:latin typeface="Garamond" panose="02020404030301010803" pitchFamily="18" charset="0"/>
            </a:endParaRPr>
          </a:p>
          <a:p>
            <a:pPr marL="0" indent="0" algn="just">
              <a:buNone/>
            </a:pPr>
            <a:r>
              <a:rPr lang="it-IT" sz="2000" dirty="0">
                <a:latin typeface="Garamond" panose="02020404030301010803" pitchFamily="18" charset="0"/>
              </a:rPr>
              <a:t>I Fatimidi non riconoscevano alcuna supremazia agli Abbasidi, potendo vantare una relazione più prossima con il Profeta. Dalla Tunisia raggiunsero l’Egitto, che divenne fatimide dal 969.  </a:t>
            </a:r>
          </a:p>
          <a:p>
            <a:pPr marL="0" indent="0" algn="just">
              <a:buNone/>
            </a:pPr>
            <a:r>
              <a:rPr lang="it-IT" sz="2000" dirty="0">
                <a:latin typeface="Garamond" panose="02020404030301010803" pitchFamily="18" charset="0"/>
              </a:rPr>
              <a:t>Intrapresero quindi la conquista della Siria (nel 972 cadde Gerusalemme</a:t>
            </a:r>
            <a:r>
              <a:rPr lang="it-IT" sz="2000" dirty="0" smtClean="0">
                <a:latin typeface="Garamond" panose="02020404030301010803" pitchFamily="18" charset="0"/>
              </a:rPr>
              <a:t>).</a:t>
            </a:r>
          </a:p>
          <a:p>
            <a:pPr marL="0" indent="0" algn="just">
              <a:buNone/>
            </a:pPr>
            <a:r>
              <a:rPr lang="it-IT" sz="2000" dirty="0">
                <a:latin typeface="Garamond" panose="02020404030301010803" pitchFamily="18" charset="0"/>
              </a:rPr>
              <a:t>Sfruttando la crisi degli Abbasidi, che riguardava l’intero bacino del Mediterraneo, l’impero bizantino riuscì a volgere la situazione a proprio favore: recuperò sotto il suo dominio Antiochia (969) e Damasco (970). L’area Siriano-Palestinese si mantenne, per tutto il X e XI secolo, tremendamente irrequieta. </a:t>
            </a:r>
          </a:p>
          <a:p>
            <a:pPr marL="0" indent="0" algn="just">
              <a:buNone/>
            </a:pPr>
            <a:r>
              <a:rPr lang="it-IT" sz="2000" dirty="0">
                <a:latin typeface="Garamond" panose="02020404030301010803" pitchFamily="18" charset="0"/>
              </a:rPr>
              <a:t>Ancora una volta si sommavano spinte particolaristiche di variegate entità (citiamo appena l’influentissima famiglia dei </a:t>
            </a:r>
            <a:r>
              <a:rPr lang="it-IT" sz="2000" u="sng" dirty="0" err="1">
                <a:latin typeface="Garamond" panose="02020404030301010803" pitchFamily="18" charset="0"/>
              </a:rPr>
              <a:t>Dj</a:t>
            </a:r>
            <a:r>
              <a:rPr lang="it-IT" sz="2000" dirty="0" err="1">
                <a:latin typeface="Garamond" panose="02020404030301010803" pitchFamily="18" charset="0"/>
              </a:rPr>
              <a:t>arrāḥidi</a:t>
            </a:r>
            <a:r>
              <a:rPr lang="it-IT" sz="2000" dirty="0">
                <a:latin typeface="Garamond" panose="02020404030301010803" pitchFamily="18" charset="0"/>
              </a:rPr>
              <a:t>, che gestiva molto potere in Palestina, un esponente della quale per opporsi ai Fatimidi convocò verso il 1020 dalla Mecca un saggio per farne un anti-califfo) e fenomeni di respiro geograficamente più vasto: una spinta dirompente sul califfato venne dai selgiuchidi, di etnia turca.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465172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a:latin typeface="Garamond" panose="02020404030301010803" pitchFamily="18" charset="0"/>
              </a:rPr>
              <a:t>L’Islam: I </a:t>
            </a:r>
            <a:r>
              <a:rPr lang="it-IT" sz="2800" b="1" dirty="0" smtClean="0">
                <a:latin typeface="Garamond" panose="02020404030301010803" pitchFamily="18" charset="0"/>
              </a:rPr>
              <a:t>selgiuchidi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400" dirty="0" smtClean="0">
                <a:latin typeface="Garamond" panose="02020404030301010803" pitchFamily="18" charset="0"/>
              </a:rPr>
              <a:t>I </a:t>
            </a:r>
            <a:r>
              <a:rPr lang="it-IT" sz="2400" dirty="0">
                <a:latin typeface="Garamond" panose="02020404030301010803" pitchFamily="18" charset="0"/>
              </a:rPr>
              <a:t>selgiuchidi erano nomadi, di religione islamica sunnita, e provenivano dall’Asia centrale. Fu il capo selgiuchide </a:t>
            </a:r>
            <a:r>
              <a:rPr lang="it-IT" sz="2400" dirty="0" err="1">
                <a:latin typeface="Garamond" panose="02020404030301010803" pitchFamily="18" charset="0"/>
              </a:rPr>
              <a:t>Ṭoġril</a:t>
            </a:r>
            <a:r>
              <a:rPr lang="it-IT" sz="2400" dirty="0">
                <a:latin typeface="Garamond" panose="02020404030301010803" pitchFamily="18" charset="0"/>
              </a:rPr>
              <a:t> </a:t>
            </a:r>
            <a:r>
              <a:rPr lang="it-IT" sz="2400" dirty="0" err="1">
                <a:latin typeface="Garamond" panose="02020404030301010803" pitchFamily="18" charset="0"/>
              </a:rPr>
              <a:t>Beg</a:t>
            </a:r>
            <a:r>
              <a:rPr lang="it-IT" sz="2400" dirty="0">
                <a:latin typeface="Garamond" panose="02020404030301010803" pitchFamily="18" charset="0"/>
              </a:rPr>
              <a:t> a scalzare i </a:t>
            </a:r>
            <a:r>
              <a:rPr lang="it-IT" sz="2400" dirty="0" err="1">
                <a:latin typeface="Garamond" panose="02020404030301010803" pitchFamily="18" charset="0"/>
              </a:rPr>
              <a:t>ghaznavidi</a:t>
            </a:r>
            <a:r>
              <a:rPr lang="it-IT" sz="2400" dirty="0">
                <a:latin typeface="Garamond" panose="02020404030301010803" pitchFamily="18" charset="0"/>
              </a:rPr>
              <a:t> (che vennero costretti a retrocedere verso il Punjab), conquistando Isfahan e facendone la capitale di un nuovo regno. </a:t>
            </a:r>
          </a:p>
          <a:p>
            <a:pPr marL="0" indent="0" algn="just">
              <a:buNone/>
            </a:pPr>
            <a:r>
              <a:rPr lang="it-IT" sz="2400" dirty="0">
                <a:latin typeface="Garamond" panose="02020404030301010803" pitchFamily="18" charset="0"/>
              </a:rPr>
              <a:t>Verso la metà dell’XI secolo riuscirono a conquistare l’intera Persia, entrando a Baghdad nel 1055. Agli Abbasidi erano da tempo riconosciuti soltanto ruoli onorifici, e il titolo di califfo non comprendeva più una doppia autorità politica e religiosa. L’anno seguente </a:t>
            </a:r>
            <a:r>
              <a:rPr lang="it-IT" sz="2400" dirty="0" err="1">
                <a:latin typeface="Garamond" panose="02020404030301010803" pitchFamily="18" charset="0"/>
              </a:rPr>
              <a:t>Ṭoġril</a:t>
            </a:r>
            <a:r>
              <a:rPr lang="it-IT" sz="2400" dirty="0">
                <a:latin typeface="Garamond" panose="02020404030301010803" pitchFamily="18" charset="0"/>
              </a:rPr>
              <a:t> </a:t>
            </a:r>
            <a:r>
              <a:rPr lang="it-IT" sz="2400" dirty="0" err="1">
                <a:latin typeface="Garamond" panose="02020404030301010803" pitchFamily="18" charset="0"/>
              </a:rPr>
              <a:t>Beg</a:t>
            </a:r>
            <a:r>
              <a:rPr lang="it-IT" sz="2400" dirty="0">
                <a:latin typeface="Garamond" panose="02020404030301010803" pitchFamily="18" charset="0"/>
              </a:rPr>
              <a:t>, dopo aver sposato la figlia del califfo in carica, si fece da quest’ultimo proclamare sultano. Sultano (</a:t>
            </a:r>
            <a:r>
              <a:rPr lang="it-IT" sz="2400" dirty="0" err="1">
                <a:latin typeface="Garamond" panose="02020404030301010803" pitchFamily="18" charset="0"/>
              </a:rPr>
              <a:t>ar</a:t>
            </a:r>
            <a:r>
              <a:rPr lang="it-IT" sz="2400" dirty="0">
                <a:latin typeface="Garamond" panose="02020404030301010803" pitchFamily="18" charset="0"/>
              </a:rPr>
              <a:t>. </a:t>
            </a:r>
            <a:r>
              <a:rPr lang="it-IT" sz="2400" i="1" dirty="0" err="1">
                <a:latin typeface="Garamond" panose="02020404030301010803" pitchFamily="18" charset="0"/>
              </a:rPr>
              <a:t>sulṭān</a:t>
            </a:r>
            <a:r>
              <a:rPr lang="it-IT" sz="2400" dirty="0">
                <a:latin typeface="Garamond" panose="02020404030301010803" pitchFamily="18" charset="0"/>
              </a:rPr>
              <a:t>, ‘potere’) non possiede connotazioni religiose, ma indica autorità sovrana; con l’esperienza di </a:t>
            </a:r>
            <a:r>
              <a:rPr lang="it-IT" sz="2400" dirty="0" err="1">
                <a:latin typeface="Garamond" panose="02020404030301010803" pitchFamily="18" charset="0"/>
              </a:rPr>
              <a:t>Ṭoġril</a:t>
            </a:r>
            <a:r>
              <a:rPr lang="it-IT" sz="2400" dirty="0">
                <a:latin typeface="Garamond" panose="02020404030301010803" pitchFamily="18" charset="0"/>
              </a:rPr>
              <a:t> </a:t>
            </a:r>
            <a:r>
              <a:rPr lang="it-IT" sz="2400" dirty="0" err="1">
                <a:latin typeface="Garamond" panose="02020404030301010803" pitchFamily="18" charset="0"/>
              </a:rPr>
              <a:t>Beg</a:t>
            </a:r>
            <a:r>
              <a:rPr lang="it-IT" sz="2400" dirty="0">
                <a:latin typeface="Garamond" panose="02020404030301010803" pitchFamily="18" charset="0"/>
              </a:rPr>
              <a:t>, ‘sultano’ si intenderà poi il sovrano che il califfo ha investito di autorità: il califfo, con la dominazione selgiuchide, diventa subordinato al soldano. Siamo giunti alle porte dell’esperienza crociata: i selgiuchidi nel 1071 sbaragliano i bizantini, e sottraggono la Palestina ai Fatimidi nel 1079. </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690386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692150" y="735496"/>
            <a:ext cx="10801350" cy="2693504"/>
          </a:xfrm>
        </p:spPr>
        <p:txBody>
          <a:bodyPr>
            <a:normAutofit fontScale="90000"/>
          </a:bodyPr>
          <a:lstStyle/>
          <a:p>
            <a:pPr algn="ctr"/>
            <a:r>
              <a:rPr lang="it-IT" sz="5400" b="1" dirty="0" smtClean="0">
                <a:latin typeface="Garamond" panose="02020404030301010803" pitchFamily="18" charset="0"/>
                <a:ea typeface="Helvetica Neue LT Std 65 Medium" charset="0"/>
                <a:cs typeface="Arial"/>
              </a:rPr>
              <a:t>Storia Medievale</a:t>
            </a: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200" dirty="0" smtClean="0">
                <a:latin typeface="Garamond" panose="02020404030301010803" pitchFamily="18" charset="0"/>
              </a:rPr>
              <a:t>Laurea </a:t>
            </a:r>
            <a:r>
              <a:rPr lang="it-IT" sz="3200" dirty="0">
                <a:latin typeface="Garamond" panose="02020404030301010803" pitchFamily="18" charset="0"/>
              </a:rPr>
              <a:t>magistrale in Culture e tradizioni del Medio Evo e del Rinascimento</a:t>
            </a:r>
            <a:r>
              <a:rPr lang="it-IT" sz="2800" dirty="0">
                <a:latin typeface="Garamond" panose="02020404030301010803" pitchFamily="18" charset="0"/>
              </a:rPr>
              <a:t> </a:t>
            </a:r>
            <a:r>
              <a:rPr lang="it-IT" sz="3000" b="1" dirty="0" smtClean="0">
                <a:latin typeface="Arial"/>
                <a:ea typeface="Helvetica Neue LT Std 65 Medium" charset="0"/>
                <a:cs typeface="Arial"/>
              </a:rPr>
              <a:t/>
            </a:r>
            <a:br>
              <a:rPr lang="it-IT" sz="3000" b="1" dirty="0" smtClean="0">
                <a:latin typeface="Arial"/>
                <a:ea typeface="Helvetica Neue LT Std 65 Medium" charset="0"/>
                <a:cs typeface="Arial"/>
              </a:rPr>
            </a:br>
            <a:r>
              <a:rPr lang="it-IT" sz="5400" b="1" dirty="0" smtClean="0">
                <a:latin typeface="Arial"/>
                <a:ea typeface="Helvetica Neue LT Std 65 Medium" charset="0"/>
                <a:cs typeface="Arial"/>
              </a:rPr>
              <a:t/>
            </a:r>
            <a:br>
              <a:rPr lang="it-IT" sz="5400" b="1" dirty="0" smtClean="0">
                <a:latin typeface="Arial"/>
                <a:ea typeface="Helvetica Neue LT Std 65 Medium" charset="0"/>
                <a:cs typeface="Arial"/>
              </a:rPr>
            </a:br>
            <a:r>
              <a:rPr lang="it-IT" sz="3600" b="1" dirty="0" smtClean="0">
                <a:latin typeface="Garamond" panose="02020404030301010803" pitchFamily="18" charset="0"/>
                <a:ea typeface="Helvetica Neue LT Std 65 Medium" charset="0"/>
                <a:cs typeface="Arial"/>
              </a:rPr>
              <a:t>Lezione 8</a:t>
            </a:r>
            <a:endParaRPr lang="it-IT" sz="4000" dirty="0">
              <a:latin typeface="Garamond" panose="02020404030301010803" pitchFamily="18" charset="0"/>
            </a:endParaRPr>
          </a:p>
        </p:txBody>
      </p:sp>
      <p:pic>
        <p:nvPicPr>
          <p:cNvPr id="4" name="Immagine 3"/>
          <p:cNvPicPr>
            <a:picLocks noChangeAspect="1"/>
          </p:cNvPicPr>
          <p:nvPr/>
        </p:nvPicPr>
        <p:blipFill>
          <a:blip r:embed="rId2"/>
          <a:stretch>
            <a:fillRect/>
          </a:stretch>
        </p:blipFill>
        <p:spPr>
          <a:xfrm>
            <a:off x="5322362" y="5800635"/>
            <a:ext cx="1572676" cy="448567"/>
          </a:xfrm>
          <a:prstGeom prst="rect">
            <a:avLst/>
          </a:prstGeom>
        </p:spPr>
      </p:pic>
      <p:sp>
        <p:nvSpPr>
          <p:cNvPr id="5" name="Titolo 1"/>
          <p:cNvSpPr txBox="1">
            <a:spLocks/>
          </p:cNvSpPr>
          <p:nvPr/>
        </p:nvSpPr>
        <p:spPr>
          <a:xfrm>
            <a:off x="2495550" y="3435350"/>
            <a:ext cx="7200900" cy="179705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it-IT" sz="3000" dirty="0" smtClean="0">
                <a:latin typeface="Garamond" panose="02020404030301010803" pitchFamily="18" charset="0"/>
                <a:ea typeface="Helvetica Neue LT Std 65 Medium" charset="0"/>
                <a:cs typeface="Arial"/>
              </a:rPr>
              <a:t>Ferrara</a:t>
            </a:r>
            <a:r>
              <a:rPr lang="it-IT" sz="3000" dirty="0">
                <a:latin typeface="Garamond" panose="02020404030301010803" pitchFamily="18" charset="0"/>
                <a:ea typeface="Helvetica Neue LT Std 65 Medium" charset="0"/>
                <a:cs typeface="Arial"/>
              </a:rPr>
              <a:t/>
            </a:r>
            <a:br>
              <a:rPr lang="it-IT" sz="3000" dirty="0">
                <a:latin typeface="Garamond" panose="02020404030301010803" pitchFamily="18" charset="0"/>
                <a:ea typeface="Helvetica Neue LT Std 65 Medium" charset="0"/>
                <a:cs typeface="Arial"/>
              </a:rPr>
            </a:br>
            <a:r>
              <a:rPr lang="it-IT" sz="3000" dirty="0" smtClean="0">
                <a:latin typeface="Garamond" panose="02020404030301010803" pitchFamily="18" charset="0"/>
                <a:ea typeface="Helvetica Neue LT Std 65 Medium" charset="0"/>
                <a:cs typeface="Arial"/>
              </a:rPr>
              <a:t>21/10/2019 </a:t>
            </a:r>
            <a:endParaRPr lang="it-IT" sz="3000" dirty="0">
              <a:latin typeface="Garamond" panose="02020404030301010803" pitchFamily="18" charset="0"/>
            </a:endParaRPr>
          </a:p>
        </p:txBody>
      </p:sp>
    </p:spTree>
    <p:extLst>
      <p:ext uri="{BB962C8B-B14F-4D97-AF65-F5344CB8AC3E}">
        <p14:creationId xmlns:p14="http://schemas.microsoft.com/office/powerpoint/2010/main" val="191468670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a:latin typeface="Garamond" panose="02020404030301010803" pitchFamily="18" charset="0"/>
              </a:rPr>
              <a:t>Un nome, un </a:t>
            </a:r>
            <a:r>
              <a:rPr lang="it-IT" sz="3100" b="1" dirty="0" smtClean="0">
                <a:latin typeface="Garamond" panose="02020404030301010803" pitchFamily="18" charset="0"/>
              </a:rPr>
              <a:t>senso</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300" dirty="0">
                <a:latin typeface="Garamond" panose="02020404030301010803" pitchFamily="18" charset="0"/>
              </a:rPr>
              <a:t>Prima di trattare delle modalità e dei contesti tramite i quali le popolazioni europee entrarono in relazione con l’Islam e i suoi membri, elenchiamo i termini che indicarono gli Islamici per gli Europei.</a:t>
            </a:r>
          </a:p>
          <a:p>
            <a:pPr marL="0" indent="0" algn="just">
              <a:buNone/>
            </a:pPr>
            <a:r>
              <a:rPr lang="it-IT" sz="2300" dirty="0">
                <a:latin typeface="Garamond" panose="02020404030301010803" pitchFamily="18" charset="0"/>
              </a:rPr>
              <a:t>Attraverso la mediazione di Bisanzio, in Europa giunse la parola </a:t>
            </a:r>
            <a:r>
              <a:rPr lang="it-IT" sz="2300" dirty="0" err="1">
                <a:latin typeface="Garamond" panose="02020404030301010803" pitchFamily="18" charset="0"/>
              </a:rPr>
              <a:t>Sarraceni</a:t>
            </a:r>
            <a:r>
              <a:rPr lang="it-IT" sz="2300" dirty="0">
                <a:latin typeface="Garamond" panose="02020404030301010803" pitchFamily="18" charset="0"/>
              </a:rPr>
              <a:t> (o saraceni). Da dove poteva provenire? Varie le ipotesi. Innanzitutto, che fosse termine arabo;</a:t>
            </a:r>
          </a:p>
          <a:p>
            <a:pPr marL="0" indent="0" algn="just">
              <a:buNone/>
            </a:pPr>
            <a:r>
              <a:rPr lang="it-IT" sz="2300" i="1" dirty="0" err="1">
                <a:latin typeface="Garamond" panose="02020404030301010803" pitchFamily="18" charset="0"/>
              </a:rPr>
              <a:t>Sharuq</a:t>
            </a:r>
            <a:r>
              <a:rPr lang="it-IT" sz="2300" dirty="0">
                <a:latin typeface="Garamond" panose="02020404030301010803" pitchFamily="18" charset="0"/>
              </a:rPr>
              <a:t> è il ‘vento del deserto’</a:t>
            </a:r>
          </a:p>
          <a:p>
            <a:pPr marL="0" indent="0" algn="just">
              <a:buNone/>
            </a:pPr>
            <a:r>
              <a:rPr lang="it-IT" sz="2300" i="1" dirty="0" err="1">
                <a:latin typeface="Garamond" panose="02020404030301010803" pitchFamily="18" charset="0"/>
              </a:rPr>
              <a:t>Shark</a:t>
            </a:r>
            <a:r>
              <a:rPr lang="it-IT" sz="2300" dirty="0">
                <a:latin typeface="Garamond" panose="02020404030301010803" pitchFamily="18" charset="0"/>
              </a:rPr>
              <a:t> significa ‘gente riunita’ (</a:t>
            </a:r>
            <a:r>
              <a:rPr lang="it-IT" sz="2300" i="1" dirty="0" err="1">
                <a:latin typeface="Garamond" panose="02020404030301010803" pitchFamily="18" charset="0"/>
              </a:rPr>
              <a:t>sharika</a:t>
            </a:r>
            <a:r>
              <a:rPr lang="it-IT" sz="2300" dirty="0">
                <a:latin typeface="Garamond" panose="02020404030301010803" pitchFamily="18" charset="0"/>
              </a:rPr>
              <a:t> ‘società’)</a:t>
            </a:r>
          </a:p>
          <a:p>
            <a:pPr marL="0" indent="0" algn="just">
              <a:buNone/>
            </a:pPr>
            <a:r>
              <a:rPr lang="it-IT" sz="2300" i="1" dirty="0" err="1">
                <a:latin typeface="Garamond" panose="02020404030301010803" pitchFamily="18" charset="0"/>
              </a:rPr>
              <a:t>Sarq</a:t>
            </a:r>
            <a:r>
              <a:rPr lang="it-IT" sz="2300" dirty="0">
                <a:latin typeface="Garamond" panose="02020404030301010803" pitchFamily="18" charset="0"/>
              </a:rPr>
              <a:t> è ‘rapina’.</a:t>
            </a:r>
          </a:p>
          <a:p>
            <a:pPr marL="0" indent="0" algn="just">
              <a:buNone/>
            </a:pPr>
            <a:r>
              <a:rPr lang="it-IT" sz="2300" dirty="0">
                <a:latin typeface="Garamond" panose="02020404030301010803" pitchFamily="18" charset="0"/>
              </a:rPr>
              <a:t>Una etimologia molto più ‘facile’ (perché non araba) ma non pertinente, è ‘figli di </a:t>
            </a:r>
            <a:r>
              <a:rPr lang="it-IT" sz="2300" dirty="0" err="1">
                <a:latin typeface="Garamond" panose="02020404030301010803" pitchFamily="18" charset="0"/>
              </a:rPr>
              <a:t>Sara’</a:t>
            </a:r>
            <a:r>
              <a:rPr lang="it-IT" sz="2300" dirty="0">
                <a:latin typeface="Garamond" panose="02020404030301010803" pitchFamily="18" charset="0"/>
              </a:rPr>
              <a:t>. Nel Vecchio Testamento Sara, moglie di Abramo, essendo sterile cede la propria ancella egiziana Agar al marito perché gli generi un figlio (Gen. 16), ma quando anche Sara, per volere divino, partorisce un figlio legittimo ad Abramo (Gen. 21), per rispetto a Sara Abramo allontana Agar nel deserto. Agar si dispera nella convinzione di essere destinata a veder morire il figlio, ma Dio parla ad Agar e le promette che il figlio Ismaele avrebbe generato una grande nazione. Secondo il Vecchio Testamento quindi gli egiziani, tramite Agar, sono i fratelli bastardi degli Israeliti; ma il termine proprio è </a:t>
            </a:r>
            <a:r>
              <a:rPr lang="it-IT" sz="2300" b="1" dirty="0" err="1">
                <a:latin typeface="Garamond" panose="02020404030301010803" pitchFamily="18" charset="0"/>
              </a:rPr>
              <a:t>Agareni</a:t>
            </a:r>
            <a:r>
              <a:rPr lang="it-IT" sz="2300" dirty="0">
                <a:latin typeface="Garamond" panose="02020404030301010803" pitchFamily="18" charset="0"/>
              </a:rPr>
              <a:t>, o </a:t>
            </a:r>
            <a:r>
              <a:rPr lang="it-IT" sz="2300" b="1" dirty="0">
                <a:latin typeface="Garamond" panose="02020404030301010803" pitchFamily="18" charset="0"/>
              </a:rPr>
              <a:t>Ismaeliti</a:t>
            </a:r>
            <a:r>
              <a:rPr lang="it-IT" sz="2300" dirty="0">
                <a:latin typeface="Garamond" panose="02020404030301010803" pitchFamily="18" charset="0"/>
              </a:rPr>
              <a:t>.</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987298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Uno scarso interesse</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buNone/>
            </a:pPr>
            <a:r>
              <a:rPr lang="it-IT" sz="2200" dirty="0">
                <a:latin typeface="Garamond" panose="02020404030301010803" pitchFamily="18" charset="0"/>
              </a:rPr>
              <a:t>L’Islam non venne avvertito nella sua specificità da un occidente tormentato dalle aggressioni: i musulmani si confondevano con numerosi altri invasori. Coloro che dovevano, per motivi di contiguità geografica, fronteggiare per primi l’Islam, ossia i bizantini, non distinsero inizialmente gli islamici dagli altri barbari. </a:t>
            </a:r>
          </a:p>
          <a:p>
            <a:pPr marL="0" indent="0" algn="just">
              <a:buNone/>
            </a:pPr>
            <a:r>
              <a:rPr lang="it-IT" sz="2200" dirty="0">
                <a:latin typeface="Garamond" panose="02020404030301010803" pitchFamily="18" charset="0"/>
              </a:rPr>
              <a:t>«per renderci conto un po’ più da vicino di un silenzio o di troppo scarse informazioni, non dobbiamo insistere sull’ignoranza del fenomeno islamico da parte delle fonti occidentali – che senza dubbio pur c’era -, bensì semmai e soprattutto sul loro disinteresse» (F. Cardini, </a:t>
            </a:r>
            <a:r>
              <a:rPr lang="it-IT" sz="2200" i="1" dirty="0">
                <a:latin typeface="Garamond" panose="02020404030301010803" pitchFamily="18" charset="0"/>
              </a:rPr>
              <a:t>Europa e Islam: Storia di un malinteso</a:t>
            </a:r>
            <a:r>
              <a:rPr lang="it-IT" sz="2200" dirty="0">
                <a:latin typeface="Garamond" panose="02020404030301010803" pitchFamily="18" charset="0"/>
              </a:rPr>
              <a:t>, Roma-Bari, Laterza, 2001, p. 13).</a:t>
            </a:r>
          </a:p>
          <a:p>
            <a:pPr marL="0" indent="0" algn="just">
              <a:buNone/>
            </a:pPr>
            <a:r>
              <a:rPr lang="it-IT" sz="2200" dirty="0">
                <a:latin typeface="Garamond" panose="02020404030301010803" pitchFamily="18" charset="0"/>
              </a:rPr>
              <a:t>Se la cosa più sembrarci oggi strana, dobbiamo per lo meno realizzare che la cosa era reciproca: «la tendenza tipica della cultura musulmana tradizionale, consistente nell’ignorare quelle diverse da lei, si era manifestata fino dai primi anni dell’Islam» </a:t>
            </a:r>
            <a:endParaRPr lang="it-IT" sz="2200" dirty="0" smtClean="0">
              <a:latin typeface="Garamond" panose="02020404030301010803" pitchFamily="18" charset="0"/>
            </a:endParaRPr>
          </a:p>
          <a:p>
            <a:pPr marL="0" indent="0" algn="r">
              <a:buNone/>
            </a:pPr>
            <a:r>
              <a:rPr lang="it-IT" sz="2200" dirty="0" smtClean="0">
                <a:latin typeface="Garamond" panose="02020404030301010803" pitchFamily="18" charset="0"/>
              </a:rPr>
              <a:t>(F</a:t>
            </a:r>
            <a:r>
              <a:rPr lang="it-IT" sz="2200" dirty="0">
                <a:latin typeface="Garamond" panose="02020404030301010803" pitchFamily="18" charset="0"/>
              </a:rPr>
              <a:t>. Cardini, </a:t>
            </a:r>
            <a:r>
              <a:rPr lang="it-IT" sz="2200" i="1" dirty="0">
                <a:latin typeface="Garamond" panose="02020404030301010803" pitchFamily="18" charset="0"/>
              </a:rPr>
              <a:t>Europa e Islam: Storia di un malinteso</a:t>
            </a:r>
            <a:r>
              <a:rPr lang="it-IT" sz="2200" dirty="0">
                <a:latin typeface="Garamond" panose="02020404030301010803" pitchFamily="18" charset="0"/>
              </a:rPr>
              <a:t>, Roma-Bari, Laterza, 2001, p. 37). </a:t>
            </a:r>
          </a:p>
          <a:p>
            <a:pPr marL="0" indent="0" algn="just">
              <a:buNone/>
            </a:pPr>
            <a:r>
              <a:rPr lang="it-IT" sz="2200" dirty="0">
                <a:latin typeface="Garamond" panose="02020404030301010803" pitchFamily="18" charset="0"/>
              </a:rPr>
              <a:t>A dimostrarlo, il fatto che l’intera gamma di </a:t>
            </a:r>
            <a:r>
              <a:rPr lang="it-IT" sz="2200" dirty="0" err="1">
                <a:latin typeface="Garamond" panose="02020404030301010803" pitchFamily="18" charset="0"/>
              </a:rPr>
              <a:t>saperi</a:t>
            </a:r>
            <a:r>
              <a:rPr lang="it-IT" sz="2200" dirty="0">
                <a:latin typeface="Garamond" panose="02020404030301010803" pitchFamily="18" charset="0"/>
              </a:rPr>
              <a:t> geografici (cartografici e non) musulmani non abbiano tra IX e X secolo dimostrato interesse verso l’area a nord di Amalfi, dove comunque avvenivano – e con frequenza – scorrerie; il mondo europeo occidentale non rivestiva, per quello arabo mediterraneo, una grande importanza.</a:t>
            </a:r>
          </a:p>
          <a:p>
            <a:pPr marL="0" indent="0" algn="just">
              <a:buNone/>
            </a:pPr>
            <a:endParaRPr lang="it-IT" sz="23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9858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Nemici o alleati?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178818"/>
            <a:ext cx="11906250" cy="5679182"/>
          </a:xfrm>
        </p:spPr>
        <p:txBody>
          <a:bodyPr>
            <a:noAutofit/>
          </a:bodyPr>
          <a:lstStyle/>
          <a:p>
            <a:pPr marL="0" indent="0" algn="just">
              <a:buNone/>
            </a:pPr>
            <a:r>
              <a:rPr lang="it-IT" sz="2000" dirty="0">
                <a:latin typeface="Garamond" panose="02020404030301010803" pitchFamily="18" charset="0"/>
              </a:rPr>
              <a:t>Come spesso accade, gli avvenimenti non si fanno circoscrivere entro una lettura univoca. Nel tardo VII secolo </a:t>
            </a:r>
            <a:endParaRPr lang="it-IT" sz="2000" dirty="0" smtClean="0">
              <a:latin typeface="Garamond" panose="02020404030301010803" pitchFamily="18" charset="0"/>
            </a:endParaRPr>
          </a:p>
          <a:p>
            <a:pPr marL="0" indent="0" algn="just">
              <a:spcBef>
                <a:spcPts val="0"/>
              </a:spcBef>
              <a:buNone/>
            </a:pPr>
            <a:r>
              <a:rPr lang="it-IT" sz="2000" dirty="0" smtClean="0">
                <a:latin typeface="Garamond" panose="02020404030301010803" pitchFamily="18" charset="0"/>
              </a:rPr>
              <a:t>correva </a:t>
            </a:r>
            <a:r>
              <a:rPr lang="it-IT" sz="2000" dirty="0">
                <a:latin typeface="Garamond" panose="02020404030301010803" pitchFamily="18" charset="0"/>
              </a:rPr>
              <a:t>voce in Spagna che un pretendente al trono goto di Toledo avesse richiesto aiuto agli arabi pur di ottenerlo. Carlo, non ancora ‘Magno’, era stato sollecitato dal </a:t>
            </a:r>
            <a:r>
              <a:rPr lang="it-IT" sz="2000" i="1" dirty="0" err="1">
                <a:latin typeface="Garamond" panose="02020404030301010803" pitchFamily="18" charset="0"/>
              </a:rPr>
              <a:t>wali</a:t>
            </a:r>
            <a:r>
              <a:rPr lang="it-IT" sz="2000" dirty="0">
                <a:latin typeface="Garamond" panose="02020404030301010803" pitchFamily="18" charset="0"/>
              </a:rPr>
              <a:t> di Barcellona, Gerona e Saragozza, per combattere insieme. A parere del </a:t>
            </a:r>
            <a:r>
              <a:rPr lang="it-IT" sz="2000" i="1" dirty="0" err="1">
                <a:latin typeface="Garamond" panose="02020404030301010803" pitchFamily="18" charset="0"/>
              </a:rPr>
              <a:t>wali</a:t>
            </a:r>
            <a:r>
              <a:rPr lang="it-IT" sz="2000" dirty="0">
                <a:latin typeface="Garamond" panose="02020404030301010803" pitchFamily="18" charset="0"/>
              </a:rPr>
              <a:t>, sfruttando i contrasti interni l’intera Spagna avrebbe potuto essere conquistata dai due: in cambio della sua partecipazione, il </a:t>
            </a:r>
            <a:r>
              <a:rPr lang="it-IT" sz="2000" i="1" dirty="0" err="1">
                <a:latin typeface="Garamond" panose="02020404030301010803" pitchFamily="18" charset="0"/>
              </a:rPr>
              <a:t>wali</a:t>
            </a:r>
            <a:r>
              <a:rPr lang="it-IT" sz="2000" dirty="0">
                <a:latin typeface="Garamond" panose="02020404030301010803" pitchFamily="18" charset="0"/>
              </a:rPr>
              <a:t> offriva a Carlo le tre città sopra nominate. Carlo accettò e si recò in Spagna nella primavera del 778, ma dopo alcuni mesi Saragozza, dove era acquartierato il suo esercito, si ribellò. A Roncisvalle, un gruppo di predoni baschi attaccò la retroguardia franca, massacrandola. Nelle composizioni epiche che sarebbero state scritte (dopo un non strettamente circoscrivibile periodo di circolazione orale) verso la metà dell’XI secolo, quindi a ridosso dell’inizio dell’esperienza crociata, a compiere la strage sarebbero stati i ‘mori’. </a:t>
            </a:r>
            <a:r>
              <a:rPr lang="it-IT" sz="2000" dirty="0" smtClean="0">
                <a:latin typeface="Garamond" panose="02020404030301010803" pitchFamily="18" charset="0"/>
              </a:rPr>
              <a:t>Molto </a:t>
            </a:r>
            <a:r>
              <a:rPr lang="it-IT" sz="2000" dirty="0">
                <a:latin typeface="Garamond" panose="02020404030301010803" pitchFamily="18" charset="0"/>
              </a:rPr>
              <a:t>è stato scritto sulle relazioni diplomatiche tra Carlo Magno e il califfo abbaside </a:t>
            </a:r>
            <a:r>
              <a:rPr lang="it-IT" sz="2000" dirty="0" err="1">
                <a:latin typeface="Garamond" panose="02020404030301010803" pitchFamily="18" charset="0"/>
              </a:rPr>
              <a:t>Harun</a:t>
            </a:r>
            <a:r>
              <a:rPr lang="it-IT" sz="2000" dirty="0">
                <a:latin typeface="Garamond" panose="02020404030301010803" pitchFamily="18" charset="0"/>
              </a:rPr>
              <a:t> al-</a:t>
            </a:r>
            <a:r>
              <a:rPr lang="it-IT" sz="2000" dirty="0" err="1">
                <a:latin typeface="Garamond" panose="02020404030301010803" pitchFamily="18" charset="0"/>
              </a:rPr>
              <a:t>Rashid</a:t>
            </a:r>
            <a:r>
              <a:rPr lang="it-IT" sz="2000" dirty="0">
                <a:latin typeface="Garamond" panose="02020404030301010803" pitchFamily="18" charset="0"/>
              </a:rPr>
              <a:t>. Ricordiamo che alla sua autorità, sebbene già nella scorsa lezione abbiamo potuto cogliere il netto defilarsi della Siria e della Palestina al controllo abbaside nel secolo seguente, era sottoposta Gerusalemme, visitata da un sempre maggior numero di pellegrini occidentali. «Desideroso di inserirsi in qualche modo nel colloquio tra i chierici e i santuari della Città Santa e la Cristianità – un colloquio che egli non intendeva lasciare al monopolio dei </a:t>
            </a:r>
            <a:r>
              <a:rPr lang="it-IT" sz="2000" i="1" dirty="0" err="1">
                <a:latin typeface="Garamond" panose="02020404030301010803" pitchFamily="18" charset="0"/>
              </a:rPr>
              <a:t>basileis</a:t>
            </a:r>
            <a:r>
              <a:rPr lang="it-IT" sz="2000" dirty="0">
                <a:latin typeface="Garamond" panose="02020404030301010803" pitchFamily="18" charset="0"/>
              </a:rPr>
              <a:t> – il re franco aveva ricevuto una missione del patriarca gerosolimitano che aveva ricambiato e dalla quale aveva ricavato benedizioni e reliquie. Gli </a:t>
            </a:r>
            <a:r>
              <a:rPr lang="it-IT" sz="2000" i="1" dirty="0">
                <a:latin typeface="Garamond" panose="02020404030301010803" pitchFamily="18" charset="0"/>
              </a:rPr>
              <a:t>Annales regni </a:t>
            </a:r>
            <a:r>
              <a:rPr lang="it-IT" sz="2000" i="1" dirty="0" err="1">
                <a:latin typeface="Garamond" panose="02020404030301010803" pitchFamily="18" charset="0"/>
              </a:rPr>
              <a:t>Francorum</a:t>
            </a:r>
            <a:r>
              <a:rPr lang="it-IT" sz="2000" i="1" dirty="0">
                <a:latin typeface="Garamond" panose="02020404030301010803" pitchFamily="18" charset="0"/>
              </a:rPr>
              <a:t> </a:t>
            </a:r>
            <a:r>
              <a:rPr lang="it-IT" sz="2000" dirty="0">
                <a:latin typeface="Garamond" panose="02020404030301010803" pitchFamily="18" charset="0"/>
              </a:rPr>
              <a:t>parlano addirittura della ‘consegna delle chiavi’ della basilica del Santo Sepolcro, forse esagerando qualche espressione di cortesia diplomatica […]. È comunque probabile che […] </a:t>
            </a:r>
            <a:r>
              <a:rPr lang="it-IT" sz="2000" dirty="0" err="1">
                <a:latin typeface="Garamond" panose="02020404030301010803" pitchFamily="18" charset="0"/>
              </a:rPr>
              <a:t>Harun</a:t>
            </a:r>
            <a:r>
              <a:rPr lang="it-IT" sz="2000" dirty="0">
                <a:latin typeface="Garamond" panose="02020404030301010803" pitchFamily="18" charset="0"/>
              </a:rPr>
              <a:t> avesse offerto a Carlo qualche prerogativa sia pur soltanto onorifica sul Santo Sepolcro di Gerusalemme (il che era evidentemente una mossa tesa a ridimensionare la tradizionale </a:t>
            </a:r>
            <a:r>
              <a:rPr lang="it-IT" sz="2000" i="1" dirty="0" err="1">
                <a:latin typeface="Garamond" panose="02020404030301010803" pitchFamily="18" charset="0"/>
              </a:rPr>
              <a:t>auctoritas</a:t>
            </a:r>
            <a:r>
              <a:rPr lang="it-IT" sz="2000" dirty="0">
                <a:latin typeface="Garamond" panose="02020404030301010803" pitchFamily="18" charset="0"/>
              </a:rPr>
              <a:t> che il </a:t>
            </a:r>
            <a:r>
              <a:rPr lang="it-IT" sz="2000" i="1" dirty="0" err="1">
                <a:latin typeface="Garamond" panose="02020404030301010803" pitchFamily="18" charset="0"/>
              </a:rPr>
              <a:t>basileus</a:t>
            </a:r>
            <a:r>
              <a:rPr lang="it-IT" sz="2000" dirty="0">
                <a:latin typeface="Garamond" panose="02020404030301010803" pitchFamily="18" charset="0"/>
              </a:rPr>
              <a:t> deteneva sui Luoghi Santi cristiani); e che in qualche modo […] la vera questione trattata tra i due fosse quella spagnola (F. Cardini, </a:t>
            </a:r>
            <a:r>
              <a:rPr lang="it-IT" sz="2000" i="1" dirty="0">
                <a:latin typeface="Garamond" panose="02020404030301010803" pitchFamily="18" charset="0"/>
              </a:rPr>
              <a:t>Europa e Islam: Storia di un malinteso</a:t>
            </a:r>
            <a:r>
              <a:rPr lang="it-IT" sz="2000" dirty="0">
                <a:latin typeface="Garamond" panose="02020404030301010803" pitchFamily="18" charset="0"/>
              </a:rPr>
              <a:t>, Roma-Bari, Laterza, 2001, pp. 24-25</a:t>
            </a:r>
            <a:r>
              <a:rPr lang="it-IT" sz="2000" dirty="0" smtClean="0">
                <a:latin typeface="Garamond" panose="02020404030301010803" pitchFamily="18" charset="0"/>
              </a:rPr>
              <a:t>).</a:t>
            </a:r>
            <a:endParaRPr lang="it-IT" sz="20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422657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Nemici o alleati?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789042"/>
            <a:ext cx="11906250" cy="5068957"/>
          </a:xfrm>
        </p:spPr>
        <p:txBody>
          <a:bodyPr>
            <a:noAutofit/>
          </a:bodyPr>
          <a:lstStyle/>
          <a:p>
            <a:pPr marL="0" indent="0" algn="just">
              <a:buNone/>
            </a:pPr>
            <a:r>
              <a:rPr lang="it-IT" sz="2200" dirty="0" smtClean="0">
                <a:latin typeface="Garamond" panose="02020404030301010803" pitchFamily="18" charset="0"/>
              </a:rPr>
              <a:t>I </a:t>
            </a:r>
            <a:r>
              <a:rPr lang="it-IT" sz="2200" dirty="0">
                <a:latin typeface="Garamond" panose="02020404030301010803" pitchFamily="18" charset="0"/>
              </a:rPr>
              <a:t>contatti tra Carlo e il califfo convinsero l’emirato spagnolo a ridurre le pretese – e quindi le scorrerie - sui confini orientali con il regno Franco, per evitare ripercussioni spiacevoli: ne derivarono alcuni trattati, sanciti tra l’ 810 e l’ 812. </a:t>
            </a:r>
          </a:p>
          <a:p>
            <a:pPr marL="0" indent="0" algn="just">
              <a:buNone/>
            </a:pPr>
            <a:r>
              <a:rPr lang="it-IT" sz="2200" dirty="0">
                <a:latin typeface="Garamond" panose="02020404030301010803" pitchFamily="18" charset="0"/>
              </a:rPr>
              <a:t>Questi episodi, parziali e riduttivi, sono qui indicati allo scopo di mostrare allo studente come gli aspetti religiosi siano affatto estranei ai primi contatti tra occidente e Islam, nelle sue diverse forme. Ad esempio Venezia, che era dal tardo VII secolo un ducato indipendente, aveva emanato per i suoi sudditi diverse normative per vietare i commerci con la </a:t>
            </a:r>
            <a:r>
              <a:rPr lang="it-IT" sz="2200" i="1" dirty="0">
                <a:latin typeface="Garamond" panose="02020404030301010803" pitchFamily="18" charset="0"/>
              </a:rPr>
              <a:t>nefandissima gens </a:t>
            </a:r>
            <a:r>
              <a:rPr lang="it-IT" sz="2200" i="1" dirty="0" err="1">
                <a:latin typeface="Garamond" panose="02020404030301010803" pitchFamily="18" charset="0"/>
              </a:rPr>
              <a:t>Sarracenorum</a:t>
            </a:r>
            <a:r>
              <a:rPr lang="it-IT" sz="2200" dirty="0">
                <a:latin typeface="Garamond" panose="02020404030301010803" pitchFamily="18" charset="0"/>
              </a:rPr>
              <a:t>; ma di fatto i traffici economici risultavano troppo vantaggiosi per rinunciarvi, e il fatto che i divieti si ripeterono nei secoli dimostra, come le grida di manzoniana memoria, la loro inefficacia.</a:t>
            </a: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250629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Secoli di aggressioni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178818"/>
            <a:ext cx="11906250" cy="5399601"/>
          </a:xfrm>
        </p:spPr>
        <p:txBody>
          <a:bodyPr>
            <a:noAutofit/>
          </a:bodyPr>
          <a:lstStyle/>
          <a:p>
            <a:pPr marL="0" indent="0" algn="just">
              <a:buNone/>
            </a:pPr>
            <a:r>
              <a:rPr lang="it-IT" sz="2200" dirty="0">
                <a:latin typeface="Garamond" panose="02020404030301010803" pitchFamily="18" charset="0"/>
              </a:rPr>
              <a:t>Abbiamo potuto constatare come i musulmani fossero solo alcuni dei responsabili delle </a:t>
            </a:r>
            <a:r>
              <a:rPr lang="it-IT" sz="2200" dirty="0" smtClean="0">
                <a:latin typeface="Garamond" panose="02020404030301010803" pitchFamily="18" charset="0"/>
              </a:rPr>
              <a:t>incursioni</a:t>
            </a:r>
          </a:p>
          <a:p>
            <a:pPr marL="0" indent="0" algn="just">
              <a:spcBef>
                <a:spcPts val="0"/>
              </a:spcBef>
              <a:buNone/>
            </a:pPr>
            <a:r>
              <a:rPr lang="it-IT" sz="2200" dirty="0" smtClean="0">
                <a:latin typeface="Garamond" panose="02020404030301010803" pitchFamily="18" charset="0"/>
              </a:rPr>
              <a:t>che </a:t>
            </a:r>
            <a:r>
              <a:rPr lang="it-IT" sz="2200" dirty="0">
                <a:latin typeface="Garamond" panose="02020404030301010803" pitchFamily="18" charset="0"/>
              </a:rPr>
              <a:t>le coste europee meridionali dovettero subire tra VIII e X secolo. Con il tempo, però, la memoria degli attacchi e gli scontri ai confini spagnoli si sarebbe modificata, ingigantendo il ruolo degli islamici . Di fatto, invece, le isole conquistate nel Mediterraneo, la Sicilia, i territori sardi, persino le Baleari, non erano tasselli di un progetto espansionistico coerente. Spesso i nuovi territori erano acquisiti contestualmente a singoli atti predatori, e inoltre con una certa frequenza capi islamici di stanza in Spagna, nel Maghreb o in Siciliani venivano chiamati da più contendenti; lo abbiamo già visto con Carlo Magno nel 778, avvenne a Palermo poco dopo la sua conquista, avvenuta nell’831, quando il ducato di Napoli chiese aiuto ai nuovi ‘vicini di </a:t>
            </a:r>
            <a:r>
              <a:rPr lang="it-IT" sz="2200" dirty="0" err="1">
                <a:latin typeface="Garamond" panose="02020404030301010803" pitchFamily="18" charset="0"/>
              </a:rPr>
              <a:t>casa’</a:t>
            </a:r>
            <a:r>
              <a:rPr lang="it-IT" sz="2200" dirty="0">
                <a:latin typeface="Garamond" panose="02020404030301010803" pitchFamily="18" charset="0"/>
              </a:rPr>
              <a:t> per risolvere a proprio favore la costante minaccia proveniente dai longobardi e dai bizantini. I ‘saraceni’ poco avevano da perdere, e sfruttarono con abilità le varie occasioni di trarre il profitto da due o ancor più litiganti, ponendosi al servizio dei vari signori locali ma in realtà spadroneggiando.</a:t>
            </a:r>
          </a:p>
          <a:p>
            <a:pPr marL="0" indent="0" algn="just">
              <a:spcBef>
                <a:spcPts val="0"/>
              </a:spcBef>
              <a:buNone/>
            </a:pPr>
            <a:r>
              <a:rPr lang="it-IT" sz="2200" dirty="0">
                <a:latin typeface="Garamond" panose="02020404030301010803" pitchFamily="18" charset="0"/>
              </a:rPr>
              <a:t>Fu un contesto simile che difatti portò alla istituzione dell’emirato di Bari, poco dopo l’appello di Napoli.</a:t>
            </a:r>
          </a:p>
          <a:p>
            <a:pPr marL="0" indent="0" algn="just">
              <a:spcBef>
                <a:spcPts val="0"/>
              </a:spcBef>
              <a:buNone/>
            </a:pPr>
            <a:r>
              <a:rPr lang="it-IT" sz="2200" dirty="0">
                <a:latin typeface="Garamond" panose="02020404030301010803" pitchFamily="18" charset="0"/>
              </a:rPr>
              <a:t>Investiti formalmente dell’autorità sulla Sicilia dai califfi abbasidi, gli emiri </a:t>
            </a:r>
            <a:r>
              <a:rPr lang="it-IT" sz="2200" dirty="0" err="1">
                <a:latin typeface="Garamond" panose="02020404030301010803" pitchFamily="18" charset="0"/>
              </a:rPr>
              <a:t>kalbiti</a:t>
            </a:r>
            <a:r>
              <a:rPr lang="it-IT" sz="2200" dirty="0">
                <a:latin typeface="Garamond" panose="02020404030301010803" pitchFamily="18" charset="0"/>
              </a:rPr>
              <a:t> intrapresero un martellante attacco alle coste italiane, fino a quando, verso la metà del secolo XI, l’isola non incorse in una esiziale frammentazione politica. Ma gli attacchi alle coste italiane non venivano soltanto dalla Sicilia, ma dalla Spagna e dal Maghreb, da dove un contingente raggiunse e razziò persino Genova. Molti nuclei costieri islamici erano gestiti da corsari, che molto guadagnavano pure dal commercio di schiavi ‘bianchi’, ma in sostanza le attività di questi centri non erano dissimili da quelle caratterizzanti altre città marinare italiane del periodo.</a:t>
            </a:r>
          </a:p>
          <a:p>
            <a:pPr marL="0" indent="0" algn="just">
              <a:buNone/>
            </a:pPr>
            <a:r>
              <a:rPr lang="it-IT" sz="2200" dirty="0">
                <a:latin typeface="Garamond" panose="02020404030301010803" pitchFamily="18" charset="0"/>
              </a:rPr>
              <a:t>Oltre agli schiavi, un grande interesse rivestivano altri due prodotti, di cui in ‘patria’ c’era poca disponibilità: il ferro, essenziale per le armi, e il legname; il Maghreb ne era poco fornito, ma senza legna navigare diveniva impossibile.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506804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fontScale="90000"/>
          </a:bodyPr>
          <a:lstStyle/>
          <a:p>
            <a:r>
              <a:rPr lang="it-IT" sz="3100" b="1" dirty="0" smtClean="0">
                <a:latin typeface="Garamond" panose="02020404030301010803" pitchFamily="18" charset="0"/>
              </a:rPr>
              <a:t>Secoli di aggressioni</a:t>
            </a:r>
            <a:r>
              <a:rPr lang="it-IT" sz="2800" dirty="0">
                <a:latin typeface="Garamond" panose="02020404030301010803" pitchFamily="18" charset="0"/>
              </a:rPr>
              <a:t/>
            </a:r>
            <a:br>
              <a:rPr lang="it-IT" sz="2800" dirty="0">
                <a:latin typeface="Garamond" panose="02020404030301010803" pitchFamily="18" charset="0"/>
              </a:rPr>
            </a:b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2046696"/>
            <a:ext cx="11906250" cy="4531723"/>
          </a:xfrm>
        </p:spPr>
        <p:txBody>
          <a:bodyPr>
            <a:noAutofit/>
          </a:bodyPr>
          <a:lstStyle/>
          <a:p>
            <a:pPr marL="0" indent="0" algn="just">
              <a:buNone/>
            </a:pPr>
            <a:r>
              <a:rPr lang="it-IT" sz="2400" dirty="0" smtClean="0">
                <a:latin typeface="Garamond" panose="02020404030301010803" pitchFamily="18" charset="0"/>
              </a:rPr>
              <a:t>Oltre </a:t>
            </a:r>
            <a:r>
              <a:rPr lang="it-IT" sz="2400" dirty="0">
                <a:latin typeface="Garamond" panose="02020404030301010803" pitchFamily="18" charset="0"/>
              </a:rPr>
              <a:t>agli schiavi, un grande interesse rivestivano altri due prodotti, di cui in ‘patria’ c’era poca disponibilità: il ferro, essenziale per le armi, e il legname; il Maghreb ne era poco fornito, ma senza legna navigare diveniva impossibile. </a:t>
            </a:r>
          </a:p>
          <a:p>
            <a:pPr marL="0" indent="0" algn="just">
              <a:buNone/>
            </a:pPr>
            <a:endParaRPr lang="it-IT" sz="2200" dirty="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8075" y="2"/>
            <a:ext cx="923924" cy="150946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99307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L’organizzazione dell’impero carolingio fu efficace?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00000"/>
              </a:lnSpc>
              <a:buNone/>
              <a:tabLst>
                <a:tab pos="85725" algn="l"/>
              </a:tabLst>
            </a:pPr>
            <a:r>
              <a:rPr lang="it-IT" dirty="0" smtClean="0">
                <a:latin typeface="Garamond" panose="02020404030301010803" pitchFamily="18" charset="0"/>
              </a:rPr>
              <a:t>L’estensione dell’Impero eguagliava quella che avrebbe raggiunto lo</a:t>
            </a:r>
          </a:p>
          <a:p>
            <a:pPr marL="0" indent="0" algn="just">
              <a:lnSpc>
                <a:spcPct val="100000"/>
              </a:lnSpc>
              <a:buNone/>
              <a:tabLst>
                <a:tab pos="85725" algn="l"/>
              </a:tabLst>
            </a:pPr>
            <a:r>
              <a:rPr lang="it-IT" dirty="0" smtClean="0">
                <a:latin typeface="Garamond" panose="02020404030301010803" pitchFamily="18" charset="0"/>
              </a:rPr>
              <a:t>stato napoleonico.</a:t>
            </a:r>
          </a:p>
          <a:p>
            <a:pPr marL="0" indent="0" algn="just">
              <a:lnSpc>
                <a:spcPct val="100000"/>
              </a:lnSpc>
              <a:buNone/>
              <a:tabLst>
                <a:tab pos="85725" algn="l"/>
              </a:tabLst>
            </a:pPr>
            <a:r>
              <a:rPr lang="it-IT" dirty="0" smtClean="0">
                <a:latin typeface="Garamond" panose="02020404030301010803" pitchFamily="18" charset="0"/>
              </a:rPr>
              <a:t>L’organizzazione carolingia FUNZIONAVA?</a:t>
            </a:r>
          </a:p>
          <a:p>
            <a:pPr marL="0" indent="0" algn="just">
              <a:lnSpc>
                <a:spcPct val="100000"/>
              </a:lnSpc>
              <a:buNone/>
              <a:tabLst>
                <a:tab pos="85725" algn="l"/>
              </a:tabLst>
            </a:pPr>
            <a:r>
              <a:rPr lang="it-IT" dirty="0" smtClean="0">
                <a:latin typeface="Garamond" panose="02020404030301010803" pitchFamily="18" charset="0"/>
              </a:rPr>
              <a:t>NON LO SAPPIAMO</a:t>
            </a:r>
          </a:p>
          <a:p>
            <a:pPr marL="0" indent="0" algn="just">
              <a:lnSpc>
                <a:spcPct val="100000"/>
              </a:lnSpc>
              <a:buNone/>
              <a:tabLst>
                <a:tab pos="85725" algn="l"/>
              </a:tabLst>
            </a:pPr>
            <a:r>
              <a:rPr lang="it-IT" dirty="0" smtClean="0">
                <a:latin typeface="Garamond" panose="02020404030301010803" pitchFamily="18" charset="0"/>
              </a:rPr>
              <a:t>Convivono due letture opposte:</a:t>
            </a:r>
          </a:p>
          <a:p>
            <a:pPr marL="0" indent="0" algn="just">
              <a:lnSpc>
                <a:spcPct val="100000"/>
              </a:lnSpc>
              <a:buNone/>
              <a:tabLst>
                <a:tab pos="85725" algn="l"/>
              </a:tabLst>
            </a:pPr>
            <a:r>
              <a:rPr lang="it-IT" dirty="0" smtClean="0">
                <a:latin typeface="Garamond" panose="02020404030301010803" pitchFamily="18" charset="0"/>
              </a:rPr>
              <a:t>1) sì</a:t>
            </a:r>
          </a:p>
          <a:p>
            <a:pPr marL="0" indent="0" algn="just">
              <a:lnSpc>
                <a:spcPct val="100000"/>
              </a:lnSpc>
              <a:buNone/>
              <a:tabLst>
                <a:tab pos="85725" algn="l"/>
              </a:tabLst>
            </a:pPr>
            <a:r>
              <a:rPr lang="it-IT" dirty="0" smtClean="0">
                <a:latin typeface="Garamond" panose="02020404030301010803" pitchFamily="18" charset="0"/>
              </a:rPr>
              <a:t>2) no</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545259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L’organizzazione dell’impero carolingio fu efficace?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00000"/>
              </a:lnSpc>
              <a:buNone/>
              <a:tabLst>
                <a:tab pos="85725" algn="l"/>
              </a:tabLst>
            </a:pPr>
            <a:r>
              <a:rPr lang="it-IT" u="sng" dirty="0" smtClean="0">
                <a:latin typeface="Garamond" panose="02020404030301010803" pitchFamily="18" charset="0"/>
              </a:rPr>
              <a:t>Sì</a:t>
            </a:r>
            <a:r>
              <a:rPr lang="it-IT" dirty="0" smtClean="0">
                <a:latin typeface="Garamond" panose="02020404030301010803" pitchFamily="18" charset="0"/>
              </a:rPr>
              <a:t> perché</a:t>
            </a:r>
          </a:p>
          <a:p>
            <a:pPr algn="just">
              <a:lnSpc>
                <a:spcPct val="100000"/>
              </a:lnSpc>
              <a:buFontTx/>
              <a:buChar char="-"/>
              <a:tabLst>
                <a:tab pos="85725" algn="l"/>
              </a:tabLst>
            </a:pPr>
            <a:r>
              <a:rPr lang="it-IT" dirty="0" smtClean="0">
                <a:latin typeface="Garamond" panose="02020404030301010803" pitchFamily="18" charset="0"/>
              </a:rPr>
              <a:t>Le adunate potevano venire convocate in tempi estremamente rapidi (ad es. Ludovico il Pio contro il nipote Bernardo)</a:t>
            </a:r>
          </a:p>
          <a:p>
            <a:pPr algn="just">
              <a:lnSpc>
                <a:spcPct val="100000"/>
              </a:lnSpc>
              <a:buFontTx/>
              <a:buChar char="-"/>
              <a:tabLst>
                <a:tab pos="85725" algn="l"/>
              </a:tabLst>
            </a:pPr>
            <a:r>
              <a:rPr lang="it-IT" dirty="0" smtClean="0">
                <a:latin typeface="Garamond" panose="02020404030301010803" pitchFamily="18" charset="0"/>
              </a:rPr>
              <a:t>La centralità della corte regia era indiscussa</a:t>
            </a:r>
          </a:p>
          <a:p>
            <a:pPr algn="just">
              <a:lnSpc>
                <a:spcPct val="100000"/>
              </a:lnSpc>
              <a:buFontTx/>
              <a:buChar char="-"/>
              <a:tabLst>
                <a:tab pos="85725" algn="l"/>
              </a:tabLst>
            </a:pPr>
            <a:r>
              <a:rPr lang="it-IT" dirty="0" smtClean="0">
                <a:latin typeface="Garamond" panose="02020404030301010803" pitchFamily="18" charset="0"/>
              </a:rPr>
              <a:t>La promozione culturale attraverso i monasteri regi fu reale, e influì sulla politica (talvolta anche concretamente)</a:t>
            </a:r>
          </a:p>
          <a:p>
            <a:pPr marL="0" indent="0" algn="just">
              <a:lnSpc>
                <a:spcPct val="100000"/>
              </a:lnSpc>
              <a:buNone/>
              <a:tabLst>
                <a:tab pos="85725" algn="l"/>
              </a:tabLst>
            </a:pPr>
            <a:r>
              <a:rPr lang="it-IT" u="sng" dirty="0" smtClean="0">
                <a:latin typeface="Garamond" panose="02020404030301010803" pitchFamily="18" charset="0"/>
              </a:rPr>
              <a:t>No</a:t>
            </a:r>
            <a:r>
              <a:rPr lang="it-IT" dirty="0" smtClean="0">
                <a:latin typeface="Garamond" panose="02020404030301010803" pitchFamily="18" charset="0"/>
              </a:rPr>
              <a:t> perché</a:t>
            </a:r>
          </a:p>
          <a:p>
            <a:pPr algn="just">
              <a:lnSpc>
                <a:spcPct val="100000"/>
              </a:lnSpc>
              <a:buFontTx/>
              <a:buChar char="-"/>
              <a:tabLst>
                <a:tab pos="85725" algn="l"/>
              </a:tabLst>
            </a:pPr>
            <a:r>
              <a:rPr lang="it-IT" dirty="0" smtClean="0">
                <a:latin typeface="Garamond" panose="02020404030301010803" pitchFamily="18" charset="0"/>
              </a:rPr>
              <a:t>La corruzione era endemica: tra missi, tra ‘aristocratici’, tra tutti.</a:t>
            </a:r>
          </a:p>
          <a:p>
            <a:pPr marL="0" indent="0" algn="just">
              <a:lnSpc>
                <a:spcPct val="100000"/>
              </a:lnSpc>
              <a:buNone/>
              <a:tabLst>
                <a:tab pos="85725" algn="l"/>
              </a:tabLst>
            </a:pPr>
            <a:r>
              <a:rPr lang="it-IT" dirty="0" smtClean="0">
                <a:latin typeface="Garamond" panose="02020404030301010803" pitchFamily="18" charset="0"/>
              </a:rPr>
              <a:t>Se il progetto fosse riuscito, «</a:t>
            </a:r>
            <a:r>
              <a:rPr lang="it-IT" b="1" dirty="0" smtClean="0">
                <a:latin typeface="Garamond" panose="02020404030301010803" pitchFamily="18" charset="0"/>
              </a:rPr>
              <a:t>la società carolingia sarebbe diventata uno stato di polizia</a:t>
            </a:r>
            <a:r>
              <a:rPr lang="it-IT" dirty="0" smtClean="0">
                <a:latin typeface="Garamond" panose="02020404030301010803" pitchFamily="18" charset="0"/>
              </a:rPr>
              <a:t>» (M. Wallace-</a:t>
            </a:r>
            <a:r>
              <a:rPr lang="it-IT" dirty="0" err="1" smtClean="0">
                <a:latin typeface="Garamond" panose="02020404030301010803" pitchFamily="18" charset="0"/>
              </a:rPr>
              <a:t>Hadrill</a:t>
            </a:r>
            <a:r>
              <a:rPr lang="it-IT" dirty="0" smtClean="0">
                <a:latin typeface="Garamond" panose="02020404030301010803" pitchFamily="18" charset="0"/>
              </a:rPr>
              <a:t>) </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0225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Lo Stato carolingio</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marL="0" indent="0" algn="just">
              <a:lnSpc>
                <a:spcPct val="100000"/>
              </a:lnSpc>
              <a:buNone/>
              <a:tabLst>
                <a:tab pos="85725" algn="l"/>
              </a:tabLst>
            </a:pPr>
            <a:r>
              <a:rPr lang="it-IT" dirty="0" smtClean="0">
                <a:latin typeface="Garamond" panose="02020404030301010803" pitchFamily="18" charset="0"/>
              </a:rPr>
              <a:t>Ogni anno convoca assemblee ‘nazionali’; e a fianco di queste in ogni </a:t>
            </a:r>
          </a:p>
          <a:p>
            <a:pPr marL="0" indent="0" algn="just">
              <a:lnSpc>
                <a:spcPct val="100000"/>
              </a:lnSpc>
              <a:buNone/>
              <a:tabLst>
                <a:tab pos="85725" algn="l"/>
              </a:tabLst>
            </a:pPr>
            <a:r>
              <a:rPr lang="it-IT" dirty="0" smtClean="0">
                <a:latin typeface="Garamond" panose="02020404030301010803" pitchFamily="18" charset="0"/>
              </a:rPr>
              <a:t>contea si svolgono assemblee locali (i </a:t>
            </a:r>
            <a:r>
              <a:rPr lang="it-IT" i="1" dirty="0" smtClean="0">
                <a:latin typeface="Garamond" panose="02020404030301010803" pitchFamily="18" charset="0"/>
              </a:rPr>
              <a:t>placita</a:t>
            </a:r>
            <a:r>
              <a:rPr lang="it-IT" dirty="0" smtClean="0">
                <a:latin typeface="Garamond" panose="02020404030301010803" pitchFamily="18" charset="0"/>
              </a:rPr>
              <a:t>). </a:t>
            </a:r>
          </a:p>
          <a:p>
            <a:pPr marL="0" indent="0" algn="just">
              <a:lnSpc>
                <a:spcPct val="100000"/>
              </a:lnSpc>
              <a:buNone/>
              <a:tabLst>
                <a:tab pos="85725" algn="l"/>
              </a:tabLst>
            </a:pPr>
            <a:r>
              <a:rPr lang="it-IT" dirty="0" smtClean="0">
                <a:latin typeface="Garamond" panose="02020404030301010803" pitchFamily="18" charset="0"/>
              </a:rPr>
              <a:t>Dall’802 i giuramenti di fedeltà che i convocati prestano diventano formali, e registrati per iscritto: un vincolo giuridico contro lo spergiuro, crimine e peccato.</a:t>
            </a:r>
          </a:p>
          <a:p>
            <a:pPr marL="0" indent="0" algn="just">
              <a:lnSpc>
                <a:spcPct val="100000"/>
              </a:lnSpc>
              <a:buNone/>
              <a:tabLst>
                <a:tab pos="85725" algn="l"/>
              </a:tabLst>
            </a:pPr>
            <a:r>
              <a:rPr lang="it-IT" dirty="0" smtClean="0">
                <a:latin typeface="Garamond" panose="02020404030301010803" pitchFamily="18" charset="0"/>
              </a:rPr>
              <a:t>Fino al IX secolo, quindi per tutto il periodo carolingio, non si ha traccia di un sistema fiscale. Come si manteneva lo stato?</a:t>
            </a:r>
          </a:p>
          <a:p>
            <a:pPr marL="0" indent="0" algn="just">
              <a:lnSpc>
                <a:spcPct val="100000"/>
              </a:lnSpc>
              <a:buNone/>
              <a:tabLst>
                <a:tab pos="85725" algn="l"/>
              </a:tabLst>
            </a:pPr>
            <a:r>
              <a:rPr lang="it-IT" dirty="0" smtClean="0">
                <a:latin typeface="Garamond" panose="02020404030301010803" pitchFamily="18" charset="0"/>
              </a:rPr>
              <a:t>Proprietà privata e doni.</a:t>
            </a:r>
          </a:p>
          <a:p>
            <a:pPr marL="0" indent="0" algn="just">
              <a:lnSpc>
                <a:spcPct val="100000"/>
              </a:lnSpc>
              <a:buNone/>
              <a:tabLst>
                <a:tab pos="85725" algn="l"/>
              </a:tabLst>
            </a:pPr>
            <a:endParaRPr lang="it-IT"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35434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4" y="730251"/>
            <a:ext cx="7200900" cy="895349"/>
          </a:xfrm>
        </p:spPr>
        <p:txBody>
          <a:bodyPr>
            <a:normAutofit/>
          </a:bodyPr>
          <a:lstStyle/>
          <a:p>
            <a:r>
              <a:rPr lang="it-IT" sz="2800" b="1" dirty="0" smtClean="0">
                <a:latin typeface="Garamond" panose="02020404030301010803" pitchFamily="18" charset="0"/>
              </a:rPr>
              <a:t>Cambiamenti socio-culturale</a:t>
            </a:r>
            <a:endParaRPr lang="it-IT" sz="2800"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lnSpc>
                <a:spcPct val="200000"/>
              </a:lnSpc>
              <a:buNone/>
            </a:pPr>
            <a:r>
              <a:rPr lang="it-IT" dirty="0" smtClean="0">
                <a:latin typeface="Garamond" panose="02020404030301010803" pitchFamily="18" charset="0"/>
              </a:rPr>
              <a:t>Delitti d’onore /infanticidi femminili</a:t>
            </a:r>
          </a:p>
          <a:p>
            <a:pPr indent="0" algn="just">
              <a:lnSpc>
                <a:spcPct val="200000"/>
              </a:lnSpc>
              <a:buNone/>
            </a:pPr>
            <a:r>
              <a:rPr lang="it-IT" dirty="0" smtClean="0">
                <a:latin typeface="Garamond" panose="02020404030301010803" pitchFamily="18" charset="0"/>
              </a:rPr>
              <a:t>Rafforzamento del matrimonio</a:t>
            </a:r>
          </a:p>
          <a:p>
            <a:pPr indent="0" algn="just">
              <a:lnSpc>
                <a:spcPct val="200000"/>
              </a:lnSpc>
              <a:buNone/>
            </a:pPr>
            <a:r>
              <a:rPr lang="it-IT" dirty="0" smtClean="0">
                <a:latin typeface="Garamond" panose="02020404030301010803" pitchFamily="18" charset="0"/>
              </a:rPr>
              <a:t>Nuovi terreni del sacro (penitenze, morti, preghiere, messe)</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821916" y="1"/>
            <a:ext cx="1370084" cy="22383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9277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Parità alle donne?</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r>
              <a:rPr lang="it-IT" sz="2000" dirty="0" smtClean="0">
                <a:latin typeface="Garamond" panose="02020404030301010803" pitchFamily="18" charset="0"/>
              </a:rPr>
              <a:t>PRIMA del controllo della Chiesa nel mondo Franco i capi praticano:</a:t>
            </a:r>
          </a:p>
          <a:p>
            <a:pPr marL="571500" indent="-342900" algn="just">
              <a:buFontTx/>
              <a:buChar char="-"/>
            </a:pPr>
            <a:r>
              <a:rPr lang="it-IT" sz="2000" dirty="0" smtClean="0">
                <a:latin typeface="Garamond" panose="02020404030301010803" pitchFamily="18" charset="0"/>
              </a:rPr>
              <a:t>Concubinaggio</a:t>
            </a:r>
          </a:p>
          <a:p>
            <a:pPr marL="571500" indent="-342900" algn="just">
              <a:buFontTx/>
              <a:buChar char="-"/>
            </a:pPr>
            <a:r>
              <a:rPr lang="it-IT" sz="2000" dirty="0" smtClean="0">
                <a:latin typeface="Garamond" panose="02020404030301010803" pitchFamily="18" charset="0"/>
              </a:rPr>
              <a:t>Divorzi</a:t>
            </a:r>
          </a:p>
          <a:p>
            <a:pPr marL="571500" indent="-342900" algn="just">
              <a:buFontTx/>
              <a:buChar char="-"/>
            </a:pPr>
            <a:r>
              <a:rPr lang="it-IT" sz="2000" dirty="0" smtClean="0">
                <a:latin typeface="Garamond" panose="02020404030301010803" pitchFamily="18" charset="0"/>
              </a:rPr>
              <a:t>Numerosi matrimoni</a:t>
            </a:r>
          </a:p>
          <a:p>
            <a:pPr indent="0" algn="just">
              <a:buNone/>
            </a:pPr>
            <a:r>
              <a:rPr lang="it-IT" sz="2000" dirty="0" smtClean="0">
                <a:latin typeface="Garamond" panose="02020404030301010803" pitchFamily="18" charset="0"/>
              </a:rPr>
              <a:t>DOPO no. La morale cristiana tende piuttosto a mantenere indissolubile il matrimonio anche quando il/la coniuge muore.</a:t>
            </a:r>
          </a:p>
          <a:p>
            <a:pPr indent="0" algn="just">
              <a:buNone/>
            </a:pPr>
            <a:r>
              <a:rPr lang="it-IT" sz="2000" dirty="0" smtClean="0">
                <a:latin typeface="Garamond" panose="02020404030301010803" pitchFamily="18" charset="0"/>
              </a:rPr>
              <a:t>In questo modo, il 20 % delle coppie NON avevano figli.</a:t>
            </a:r>
          </a:p>
          <a:p>
            <a:pPr indent="0" algn="just">
              <a:buNone/>
            </a:pPr>
            <a:r>
              <a:rPr lang="it-IT" sz="2000" dirty="0" smtClean="0">
                <a:latin typeface="Garamond" panose="02020404030301010803" pitchFamily="18" charset="0"/>
              </a:rPr>
              <a:t>Il 40 %, aveva solo figlie.</a:t>
            </a:r>
          </a:p>
          <a:p>
            <a:pPr indent="0" algn="ctr">
              <a:buNone/>
            </a:pPr>
            <a:r>
              <a:rPr lang="it-IT" sz="2000" dirty="0" smtClean="0">
                <a:latin typeface="Garamond" panose="02020404030301010803" pitchFamily="18" charset="0"/>
              </a:rPr>
              <a:t>NON CI SONO NUMERI PER FARE TROPPE DIFFERENZE.</a:t>
            </a:r>
          </a:p>
          <a:p>
            <a:pPr indent="0" algn="just">
              <a:spcBef>
                <a:spcPts val="0"/>
              </a:spcBef>
              <a:buNone/>
            </a:pPr>
            <a:r>
              <a:rPr lang="it-IT" sz="2000" dirty="0" smtClean="0">
                <a:latin typeface="Garamond" panose="02020404030301010803" pitchFamily="18" charset="0"/>
              </a:rPr>
              <a:t>Potere femminile:</a:t>
            </a:r>
          </a:p>
          <a:p>
            <a:pPr indent="0" algn="just">
              <a:buNone/>
            </a:pPr>
            <a:r>
              <a:rPr lang="it-IT" sz="2000" dirty="0" smtClean="0">
                <a:latin typeface="Garamond" panose="02020404030301010803" pitchFamily="18" charset="0"/>
              </a:rPr>
              <a:t>Giuditta di Baviera accusata di adulterio</a:t>
            </a:r>
          </a:p>
          <a:p>
            <a:pPr indent="0" algn="just">
              <a:buNone/>
            </a:pPr>
            <a:r>
              <a:rPr lang="it-IT" sz="2000" dirty="0" err="1" smtClean="0">
                <a:latin typeface="Garamond" panose="02020404030301010803" pitchFamily="18" charset="0"/>
              </a:rPr>
              <a:t>Teutberga</a:t>
            </a:r>
            <a:r>
              <a:rPr lang="it-IT" sz="2000" dirty="0" smtClean="0">
                <a:latin typeface="Garamond" panose="02020404030301010803" pitchFamily="18" charset="0"/>
              </a:rPr>
              <a:t> accusata da marito </a:t>
            </a:r>
            <a:r>
              <a:rPr lang="it-IT" sz="2000" dirty="0">
                <a:latin typeface="Garamond" panose="02020404030301010803" pitchFamily="18" charset="0"/>
              </a:rPr>
              <a:t>Lotario II </a:t>
            </a:r>
            <a:r>
              <a:rPr lang="it-IT" sz="2000" dirty="0" smtClean="0">
                <a:latin typeface="Garamond" panose="02020404030301010803" pitchFamily="18" charset="0"/>
              </a:rPr>
              <a:t>di sodomia e incesto</a:t>
            </a:r>
          </a:p>
          <a:p>
            <a:pPr indent="0" algn="just">
              <a:buNone/>
            </a:pPr>
            <a:r>
              <a:rPr lang="it-IT" sz="2000" dirty="0" smtClean="0">
                <a:latin typeface="Garamond" panose="02020404030301010803" pitchFamily="18" charset="0"/>
              </a:rPr>
              <a:t>Riccarda accusata dal marito Carlo il Grosso di adulterio</a:t>
            </a:r>
          </a:p>
          <a:p>
            <a:pPr indent="0" algn="just">
              <a:spcBef>
                <a:spcPts val="600"/>
              </a:spcBef>
              <a:buNone/>
            </a:pPr>
            <a:r>
              <a:rPr lang="it-IT" sz="2000" dirty="0" smtClean="0">
                <a:latin typeface="Garamond" panose="02020404030301010803" pitchFamily="18" charset="0"/>
              </a:rPr>
              <a:t>«a esporle alla critica era il loro profilo alto, non la loro debolezza» (C. </a:t>
            </a:r>
            <a:r>
              <a:rPr lang="it-IT" sz="2000" dirty="0" err="1" smtClean="0">
                <a:latin typeface="Garamond" panose="02020404030301010803" pitchFamily="18" charset="0"/>
              </a:rPr>
              <a:t>Wickham</a:t>
            </a:r>
            <a:r>
              <a:rPr lang="it-IT" sz="2000" dirty="0" smtClean="0">
                <a:latin typeface="Garamond" panose="02020404030301010803" pitchFamily="18" charset="0"/>
              </a:rPr>
              <a:t>)</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55002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Verso la monogamia</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r>
              <a:rPr lang="it-IT" sz="2000" dirty="0" smtClean="0">
                <a:latin typeface="Garamond" panose="02020404030301010803" pitchFamily="18" charset="0"/>
              </a:rPr>
              <a:t>Adozione, divorzio, poliginia, concubinato e levirato non erano accettati dalla Chiesa PRIMA ancora della</a:t>
            </a:r>
          </a:p>
          <a:p>
            <a:pPr indent="0" algn="just">
              <a:buNone/>
            </a:pPr>
            <a:r>
              <a:rPr lang="it-IT" sz="2000" dirty="0" smtClean="0">
                <a:latin typeface="Garamond" panose="02020404030301010803" pitchFamily="18" charset="0"/>
              </a:rPr>
              <a:t>Ascesa dei Franchi.</a:t>
            </a:r>
          </a:p>
          <a:p>
            <a:pPr indent="0" algn="just">
              <a:buNone/>
            </a:pPr>
            <a:r>
              <a:rPr lang="it-IT" sz="2000" dirty="0" smtClean="0">
                <a:latin typeface="Garamond" panose="02020404030301010803" pitchFamily="18" charset="0"/>
              </a:rPr>
              <a:t>Ma non fu facile per i vertici di potere rinunciare: solo alla fine del IX secolo la Chiesa vince questa battaglia.</a:t>
            </a:r>
          </a:p>
          <a:p>
            <a:pPr indent="0" algn="just">
              <a:buNone/>
            </a:pPr>
            <a:r>
              <a:rPr lang="it-IT" sz="2000" dirty="0" smtClean="0">
                <a:latin typeface="Garamond" panose="02020404030301010803" pitchFamily="18" charset="0"/>
              </a:rPr>
              <a:t>Lotario II prova a separarsi dalla moglie, che dopo 2 anni di matrimonio non aveva partorito, per la concubina.</a:t>
            </a:r>
          </a:p>
          <a:p>
            <a:pPr indent="0" algn="just">
              <a:buNone/>
            </a:pPr>
            <a:r>
              <a:rPr lang="it-IT" sz="2000" dirty="0" smtClean="0">
                <a:latin typeface="Garamond" panose="02020404030301010803" pitchFamily="18" charset="0"/>
              </a:rPr>
              <a:t>Una sinodo scioglie il matrimonio, ma il papa non lo accetta. Lotario deve riprendersi la moglie.</a:t>
            </a:r>
          </a:p>
          <a:p>
            <a:pPr indent="0" algn="just">
              <a:buNone/>
            </a:pPr>
            <a:r>
              <a:rPr lang="it-IT" sz="2000" dirty="0" smtClean="0">
                <a:latin typeface="Garamond" panose="02020404030301010803" pitchFamily="18" charset="0"/>
              </a:rPr>
              <a:t>Come conseguenza, la rete parentale si restringe moltissimo.</a:t>
            </a:r>
          </a:p>
          <a:p>
            <a:pPr indent="0" algn="just">
              <a:buNone/>
            </a:pPr>
            <a:r>
              <a:rPr lang="it-IT" sz="2000" dirty="0" smtClean="0">
                <a:latin typeface="Garamond" panose="02020404030301010803" pitchFamily="18" charset="0"/>
              </a:rPr>
              <a:t>Ma ‘vale’ anche la parentela </a:t>
            </a:r>
            <a:r>
              <a:rPr lang="it-IT" sz="2000" u="sng" dirty="0" smtClean="0">
                <a:latin typeface="Garamond" panose="02020404030301010803" pitchFamily="18" charset="0"/>
              </a:rPr>
              <a:t>spirituale.</a:t>
            </a:r>
            <a:r>
              <a:rPr lang="it-IT" sz="2000" dirty="0" smtClean="0">
                <a:latin typeface="Garamond" panose="02020404030301010803" pitchFamily="18" charset="0"/>
              </a:rPr>
              <a:t> </a:t>
            </a: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49662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98783" y="730251"/>
            <a:ext cx="8649941" cy="895349"/>
          </a:xfrm>
        </p:spPr>
        <p:txBody>
          <a:bodyPr>
            <a:normAutofit/>
          </a:bodyPr>
          <a:lstStyle/>
          <a:p>
            <a:r>
              <a:rPr lang="it-IT" sz="2800" b="1" dirty="0" smtClean="0">
                <a:latin typeface="Garamond" panose="02020404030301010803" pitchFamily="18" charset="0"/>
              </a:rPr>
              <a:t>Dopo Carlo il Grosso</a:t>
            </a:r>
            <a:endParaRPr lang="it-IT" sz="2800" b="1" dirty="0">
              <a:latin typeface="Garamond" panose="02020404030301010803" pitchFamily="18" charset="0"/>
            </a:endParaRPr>
          </a:p>
        </p:txBody>
      </p:sp>
      <p:sp>
        <p:nvSpPr>
          <p:cNvPr id="3" name="Segnaposto contenuto 2"/>
          <p:cNvSpPr>
            <a:spLocks noGrp="1"/>
          </p:cNvSpPr>
          <p:nvPr>
            <p:ph idx="1"/>
          </p:nvPr>
        </p:nvSpPr>
        <p:spPr>
          <a:xfrm>
            <a:off x="114300" y="1625600"/>
            <a:ext cx="11906250" cy="5232400"/>
          </a:xfrm>
        </p:spPr>
        <p:txBody>
          <a:bodyPr>
            <a:noAutofit/>
          </a:bodyPr>
          <a:lstStyle/>
          <a:p>
            <a:pPr indent="0" algn="just">
              <a:buNone/>
            </a:pPr>
            <a:r>
              <a:rPr lang="it-IT" sz="2200" dirty="0" smtClean="0">
                <a:latin typeface="Garamond" panose="02020404030301010803" pitchFamily="18" charset="0"/>
              </a:rPr>
              <a:t>888: muore l’imperatore Carlo il Grosso, senza eredi.</a:t>
            </a:r>
          </a:p>
          <a:p>
            <a:pPr indent="0" algn="just">
              <a:buNone/>
            </a:pPr>
            <a:r>
              <a:rPr lang="it-IT" sz="2200" dirty="0" smtClean="0">
                <a:latin typeface="Garamond" panose="02020404030301010803" pitchFamily="18" charset="0"/>
              </a:rPr>
              <a:t>Chi sale al trono? Come?</a:t>
            </a:r>
          </a:p>
          <a:p>
            <a:pPr marL="571500" indent="-342900" algn="just">
              <a:spcBef>
                <a:spcPts val="600"/>
              </a:spcBef>
              <a:buFontTx/>
              <a:buChar char="-"/>
            </a:pPr>
            <a:r>
              <a:rPr lang="it-IT" sz="2200" dirty="0" smtClean="0">
                <a:latin typeface="Garamond" panose="02020404030301010803" pitchFamily="18" charset="0"/>
              </a:rPr>
              <a:t>Con la forza</a:t>
            </a:r>
          </a:p>
          <a:p>
            <a:pPr marL="571500" indent="-342900" algn="just">
              <a:spcBef>
                <a:spcPts val="600"/>
              </a:spcBef>
              <a:buFontTx/>
              <a:buChar char="-"/>
            </a:pPr>
            <a:r>
              <a:rPr lang="it-IT" sz="2200" dirty="0" smtClean="0">
                <a:latin typeface="Garamond" panose="02020404030301010803" pitchFamily="18" charset="0"/>
              </a:rPr>
              <a:t>Con l’autorità della discendenza/parentela</a:t>
            </a:r>
          </a:p>
          <a:p>
            <a:pPr marL="571500" indent="-342900" algn="just">
              <a:spcBef>
                <a:spcPts val="600"/>
              </a:spcBef>
              <a:buFontTx/>
              <a:buChar char="-"/>
            </a:pPr>
            <a:r>
              <a:rPr lang="it-IT" sz="2200" dirty="0" smtClean="0">
                <a:latin typeface="Garamond" panose="02020404030301010803" pitchFamily="18" charset="0"/>
              </a:rPr>
              <a:t>Con l’appoggio di un potere maggiore</a:t>
            </a:r>
          </a:p>
          <a:p>
            <a:pPr marL="571500" indent="-342900" algn="just">
              <a:spcBef>
                <a:spcPts val="600"/>
              </a:spcBef>
              <a:buFontTx/>
              <a:buChar char="-"/>
            </a:pPr>
            <a:r>
              <a:rPr lang="it-IT" sz="2200" dirty="0" smtClean="0">
                <a:latin typeface="Garamond" panose="02020404030301010803" pitchFamily="18" charset="0"/>
              </a:rPr>
              <a:t>Con una forte base di consenso (elezione)</a:t>
            </a:r>
          </a:p>
          <a:p>
            <a:pPr indent="0" algn="just">
              <a:spcBef>
                <a:spcPts val="0"/>
              </a:spcBef>
              <a:buNone/>
            </a:pPr>
            <a:r>
              <a:rPr lang="it-IT" sz="2200" dirty="0" smtClean="0">
                <a:latin typeface="Garamond" panose="02020404030301010803" pitchFamily="18" charset="0"/>
              </a:rPr>
              <a:t>La tendenza, nell’ex impero, è che si regionalizza il potere politico.</a:t>
            </a:r>
          </a:p>
          <a:p>
            <a:pPr indent="0" algn="just">
              <a:spcBef>
                <a:spcPts val="300"/>
              </a:spcBef>
              <a:buNone/>
            </a:pPr>
            <a:r>
              <a:rPr lang="it-IT" sz="2200" dirty="0" smtClean="0">
                <a:latin typeface="Garamond" panose="02020404030301010803" pitchFamily="18" charset="0"/>
              </a:rPr>
              <a:t>Una relativa stabilizzazione avviene molto dopo:</a:t>
            </a:r>
          </a:p>
          <a:p>
            <a:pPr indent="0" algn="just">
              <a:spcBef>
                <a:spcPts val="0"/>
              </a:spcBef>
              <a:buNone/>
            </a:pPr>
            <a:r>
              <a:rPr lang="it-IT" sz="2200" dirty="0" smtClean="0">
                <a:latin typeface="Garamond" panose="02020404030301010803" pitchFamily="18" charset="0"/>
              </a:rPr>
              <a:t>Nasce il </a:t>
            </a:r>
            <a:r>
              <a:rPr lang="it-IT" sz="2200" b="1" dirty="0" smtClean="0">
                <a:latin typeface="Garamond" panose="02020404030301010803" pitchFamily="18" charset="0"/>
              </a:rPr>
              <a:t>regno di Francia </a:t>
            </a:r>
            <a:r>
              <a:rPr lang="it-IT" sz="2200" dirty="0">
                <a:latin typeface="Garamond" panose="02020404030301010803" pitchFamily="18" charset="0"/>
              </a:rPr>
              <a:t>con Ugo </a:t>
            </a:r>
            <a:r>
              <a:rPr lang="it-IT" sz="2200" dirty="0" err="1">
                <a:latin typeface="Garamond" panose="02020404030301010803" pitchFamily="18" charset="0"/>
              </a:rPr>
              <a:t>Capeto</a:t>
            </a:r>
            <a:r>
              <a:rPr lang="it-IT" sz="2200" dirty="0">
                <a:latin typeface="Garamond" panose="02020404030301010803" pitchFamily="18" charset="0"/>
              </a:rPr>
              <a:t> (987</a:t>
            </a:r>
            <a:r>
              <a:rPr lang="it-IT" sz="2200" dirty="0" smtClean="0">
                <a:latin typeface="Garamond" panose="02020404030301010803" pitchFamily="18" charset="0"/>
              </a:rPr>
              <a:t>).</a:t>
            </a:r>
          </a:p>
          <a:p>
            <a:pPr indent="0" algn="just">
              <a:spcBef>
                <a:spcPts val="300"/>
              </a:spcBef>
              <a:buNone/>
            </a:pPr>
            <a:r>
              <a:rPr lang="it-IT" sz="2200" dirty="0" smtClean="0">
                <a:latin typeface="Garamond" panose="02020404030301010803" pitchFamily="18" charset="0"/>
              </a:rPr>
              <a:t>La </a:t>
            </a:r>
            <a:r>
              <a:rPr lang="it-IT" sz="2200" b="1" dirty="0" smtClean="0">
                <a:latin typeface="Garamond" panose="02020404030301010803" pitchFamily="18" charset="0"/>
              </a:rPr>
              <a:t>Germania</a:t>
            </a:r>
            <a:r>
              <a:rPr lang="it-IT" sz="2200" dirty="0" smtClean="0">
                <a:latin typeface="Garamond" panose="02020404030301010803" pitchFamily="18" charset="0"/>
              </a:rPr>
              <a:t> mantiene una forte divisione tra le 4 etnie che la abitano: Franchi dell’Est, Bavari, Sassoni, Svevi-Alamanni. Prevale una prassi elettiva tra duchi delle diverse regioni etniche.</a:t>
            </a:r>
          </a:p>
          <a:p>
            <a:pPr indent="0" algn="just">
              <a:spcBef>
                <a:spcPts val="300"/>
              </a:spcBef>
              <a:buNone/>
            </a:pPr>
            <a:r>
              <a:rPr lang="it-IT" sz="2200" b="1" dirty="0" smtClean="0">
                <a:latin typeface="Garamond" panose="02020404030301010803" pitchFamily="18" charset="0"/>
              </a:rPr>
              <a:t>Borgogna</a:t>
            </a:r>
            <a:r>
              <a:rPr lang="it-IT" sz="2200" dirty="0" smtClean="0">
                <a:latin typeface="Garamond" panose="02020404030301010803" pitchFamily="18" charset="0"/>
              </a:rPr>
              <a:t> e </a:t>
            </a:r>
            <a:r>
              <a:rPr lang="it-IT" sz="2200" b="1" dirty="0" smtClean="0">
                <a:latin typeface="Garamond" panose="02020404030301010803" pitchFamily="18" charset="0"/>
              </a:rPr>
              <a:t>Italia</a:t>
            </a:r>
            <a:r>
              <a:rPr lang="it-IT" sz="2200" dirty="0" smtClean="0">
                <a:latin typeface="Garamond" panose="02020404030301010803" pitchFamily="18" charset="0"/>
              </a:rPr>
              <a:t>, dai confini poco chiari, vengono annesse alla corona di Germania (951 e 1032).</a:t>
            </a:r>
          </a:p>
          <a:p>
            <a:pPr indent="0" algn="just">
              <a:spcBef>
                <a:spcPts val="300"/>
              </a:spcBef>
              <a:buNone/>
            </a:pPr>
            <a:r>
              <a:rPr lang="it-IT" sz="2200" dirty="0" smtClean="0">
                <a:latin typeface="Garamond" panose="02020404030301010803" pitchFamily="18" charset="0"/>
              </a:rPr>
              <a:t>La </a:t>
            </a:r>
            <a:r>
              <a:rPr lang="it-IT" sz="2200" b="1" dirty="0" smtClean="0">
                <a:latin typeface="Garamond" panose="02020404030301010803" pitchFamily="18" charset="0"/>
              </a:rPr>
              <a:t>penisola iberica </a:t>
            </a:r>
            <a:r>
              <a:rPr lang="it-IT" sz="2200" dirty="0" smtClean="0">
                <a:latin typeface="Garamond" panose="02020404030301010803" pitchFamily="18" charset="0"/>
              </a:rPr>
              <a:t>è suddivisa in emirati.</a:t>
            </a:r>
          </a:p>
          <a:p>
            <a:pPr indent="0" algn="just">
              <a:spcBef>
                <a:spcPts val="300"/>
              </a:spcBef>
              <a:buNone/>
            </a:pPr>
            <a:r>
              <a:rPr lang="it-IT" sz="2200" dirty="0" smtClean="0">
                <a:latin typeface="Garamond" panose="02020404030301010803" pitchFamily="18" charset="0"/>
              </a:rPr>
              <a:t>L’</a:t>
            </a:r>
            <a:r>
              <a:rPr lang="it-IT" sz="2200" b="1" dirty="0" smtClean="0">
                <a:latin typeface="Garamond" panose="02020404030301010803" pitchFamily="18" charset="0"/>
              </a:rPr>
              <a:t>Inghilterra</a:t>
            </a:r>
            <a:r>
              <a:rPr lang="it-IT" sz="2200" dirty="0" smtClean="0">
                <a:latin typeface="Garamond" panose="02020404030301010803" pitchFamily="18" charset="0"/>
              </a:rPr>
              <a:t> dopo la dura lotta contro le invasioni e razzie giunge alla pace (871) con </a:t>
            </a:r>
            <a:r>
              <a:rPr lang="it-IT" sz="2200" dirty="0">
                <a:latin typeface="Garamond" panose="02020404030301010803" pitchFamily="18" charset="0"/>
              </a:rPr>
              <a:t>i </a:t>
            </a:r>
            <a:r>
              <a:rPr lang="it-IT" sz="2200" dirty="0" smtClean="0">
                <a:latin typeface="Garamond" panose="02020404030301010803" pitchFamily="18" charset="0"/>
              </a:rPr>
              <a:t>normanni grazie ad </a:t>
            </a:r>
            <a:r>
              <a:rPr lang="it-IT" sz="2200" dirty="0" smtClean="0">
                <a:latin typeface="Garamond" panose="02020404030301010803" pitchFamily="18" charset="0"/>
              </a:rPr>
              <a:t>Alfredo, re del Wessex, che pone le basi della cultura nazionale e dell’unificazione regia dell’isola.</a:t>
            </a:r>
            <a:endParaRPr lang="it-IT" sz="2200" dirty="0" smtClean="0">
              <a:latin typeface="Garamond" panose="02020404030301010803" pitchFamily="18" charset="0"/>
            </a:endParaRPr>
          </a:p>
          <a:p>
            <a:pPr marL="571500" indent="-342900" algn="just">
              <a:buFontTx/>
              <a:buChar char="-"/>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a:p>
            <a:pPr indent="0" algn="just">
              <a:buNone/>
            </a:pPr>
            <a:endParaRPr lang="it-IT" sz="2200" dirty="0" smtClean="0">
              <a:latin typeface="Garamond" panose="02020404030301010803" pitchFamily="18" charset="0"/>
            </a:endParaRPr>
          </a:p>
        </p:txBody>
      </p:sp>
      <p:pic>
        <p:nvPicPr>
          <p:cNvPr id="6" name="Immagine 5"/>
          <p:cNvPicPr>
            <a:picLocks noChangeAspect="1"/>
          </p:cNvPicPr>
          <p:nvPr/>
        </p:nvPicPr>
        <p:blipFill>
          <a:blip r:embed="rId2"/>
          <a:stretch>
            <a:fillRect/>
          </a:stretch>
        </p:blipFill>
        <p:spPr>
          <a:xfrm>
            <a:off x="315260" y="309155"/>
            <a:ext cx="1572676" cy="448567"/>
          </a:xfrm>
          <a:prstGeom prst="rect">
            <a:avLst/>
          </a:prstGeom>
        </p:spPr>
      </p:pic>
      <p:pic>
        <p:nvPicPr>
          <p:cNvPr id="10" name="Picture 6" descr="Studiolo di belfiore, calliope di cosmÃ¨ tura, national gallery di londr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915650" y="1"/>
            <a:ext cx="1276350" cy="20852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2998762"/>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8217</TotalTime>
  <Words>5300</Words>
  <Application>Microsoft Office PowerPoint</Application>
  <PresentationFormat>Widescreen</PresentationFormat>
  <Paragraphs>137</Paragraphs>
  <Slides>25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25</vt:i4>
      </vt:variant>
    </vt:vector>
  </HeadingPairs>
  <TitlesOfParts>
    <vt:vector size="31" baseType="lpstr">
      <vt:lpstr>Arial</vt:lpstr>
      <vt:lpstr>Calibri</vt:lpstr>
      <vt:lpstr>Calibri Light</vt:lpstr>
      <vt:lpstr>Garamond</vt:lpstr>
      <vt:lpstr>Helvetica Neue LT Std 65 Medium</vt:lpstr>
      <vt:lpstr>Tema di Office</vt:lpstr>
      <vt:lpstr>Presentazione standard di PowerPoint</vt:lpstr>
      <vt:lpstr>Storia Medievale Laurea magistrale in Culture e tradizioni del Medio Evo e del Rinascimento   Lezione 8</vt:lpstr>
      <vt:lpstr>L’organizzazione dell’impero carolingio fu efficace?</vt:lpstr>
      <vt:lpstr>L’organizzazione dell’impero carolingio fu efficace?</vt:lpstr>
      <vt:lpstr>Lo Stato carolingio</vt:lpstr>
      <vt:lpstr>Cambiamenti socio-culturale</vt:lpstr>
      <vt:lpstr>Parità alle donne?</vt:lpstr>
      <vt:lpstr>Verso la monogamia</vt:lpstr>
      <vt:lpstr>Dopo Carlo il Grosso</vt:lpstr>
      <vt:lpstr>L’Islam: il contesto</vt:lpstr>
      <vt:lpstr>L’Islam: il contesto</vt:lpstr>
      <vt:lpstr>L’Islam: l’espansione</vt:lpstr>
      <vt:lpstr>L’Islam: i contenuti</vt:lpstr>
      <vt:lpstr>L’Islam: sciiti e sunniti</vt:lpstr>
      <vt:lpstr>L’Islam: Dinastie</vt:lpstr>
      <vt:lpstr>L’Islam: dagli Abbasidi ai particolarismi </vt:lpstr>
      <vt:lpstr>L’Islam: dagli Abbasidi ai particolarismi </vt:lpstr>
      <vt:lpstr>L’Islam: dagli Abbasidi ai particolarismi </vt:lpstr>
      <vt:lpstr>L’Islam: I selgiuchidi </vt:lpstr>
      <vt:lpstr>Un nome, un senso </vt:lpstr>
      <vt:lpstr>Uno scarso interesse </vt:lpstr>
      <vt:lpstr>Nemici o alleati? </vt:lpstr>
      <vt:lpstr>Nemici o alleati? </vt:lpstr>
      <vt:lpstr>Secoli di aggressioni </vt:lpstr>
      <vt:lpstr>Secoli di aggressioni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Simone</dc:creator>
  <cp:lastModifiedBy>Beatrice Saletti</cp:lastModifiedBy>
  <cp:revision>162</cp:revision>
  <cp:lastPrinted>2019-10-15T11:51:55Z</cp:lastPrinted>
  <dcterms:created xsi:type="dcterms:W3CDTF">2018-11-14T14:16:16Z</dcterms:created>
  <dcterms:modified xsi:type="dcterms:W3CDTF">2019-10-26T13:53:37Z</dcterms:modified>
</cp:coreProperties>
</file>