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24"/>
  </p:notesMasterIdLst>
  <p:sldIdLst>
    <p:sldId id="269" r:id="rId2"/>
    <p:sldId id="262"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16/10/2019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16/10/2019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16/10/2019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L’enfiteusi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400" dirty="0">
                <a:latin typeface="Garamond" panose="02020404030301010803" pitchFamily="18" charset="0"/>
              </a:rPr>
              <a:t>Citiamo invece in breve il caso dei patti colonici analizzati da Fumagalli e Torelli; nell’Italia settentrionale – escluse le aree di influenza bizantina – le quote di prodotti da versare ai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proprietari </a:t>
            </a:r>
            <a:r>
              <a:rPr lang="it-IT" sz="2400" dirty="0">
                <a:latin typeface="Garamond" panose="02020404030301010803" pitchFamily="18" charset="0"/>
              </a:rPr>
              <a:t>del terreno erano di 1/3 o ¼ del prodotto annuo, se si trattava di cereali (molto rara la richiesta di 1/5); tali proporzioni si mantennero nei secoli XII e XIII. «tuttavia, lentamente, accanto </a:t>
            </a:r>
            <a:r>
              <a:rPr lang="it-IT" sz="2400" dirty="0" smtClean="0">
                <a:latin typeface="Garamond" panose="02020404030301010803" pitchFamily="18" charset="0"/>
              </a:rPr>
              <a:t>alla vecchia normativa se ne affiancò una nuova, che incideva maggiormente sul bilancio dei coltivatori; nella seconda metà del secolo XII, in territorio modenese, il proprietario cominciò ad esigere la metà dei </a:t>
            </a:r>
            <a:r>
              <a:rPr lang="it-IT" sz="2400" dirty="0" smtClean="0">
                <a:latin typeface="Garamond" panose="02020404030301010803" pitchFamily="18" charset="0"/>
              </a:rPr>
              <a:t>cereali e del fieno, le voci della produzione che gli stavano più a cuore. Si doveva trattare di pattuizioni nuove in ogni senso, cioè stipulate per terre da mettere a coltura e con persone con le quali non esisteva un precedente contratto relativo alle medesime</a:t>
            </a:r>
            <a:r>
              <a:rPr lang="it-IT" sz="2400" dirty="0">
                <a:latin typeface="Garamond" panose="02020404030301010803" pitchFamily="18" charset="0"/>
              </a:rPr>
              <a:t>» </a:t>
            </a:r>
            <a:endParaRPr lang="it-IT" sz="2400" dirty="0" smtClean="0">
              <a:latin typeface="Garamond" panose="02020404030301010803" pitchFamily="18" charset="0"/>
            </a:endParaRPr>
          </a:p>
          <a:p>
            <a:pPr marL="0" indent="0" algn="r">
              <a:spcBef>
                <a:spcPts val="0"/>
              </a:spcBef>
              <a:buNone/>
            </a:pPr>
            <a:r>
              <a:rPr lang="it-IT" sz="2400" dirty="0" smtClean="0">
                <a:latin typeface="Garamond" panose="02020404030301010803" pitchFamily="18" charset="0"/>
              </a:rPr>
              <a:t>(</a:t>
            </a:r>
            <a:r>
              <a:rPr lang="it-IT" sz="2400" dirty="0" err="1">
                <a:latin typeface="Garamond" panose="02020404030301010803" pitchFamily="18" charset="0"/>
              </a:rPr>
              <a:t>A</a:t>
            </a:r>
            <a:r>
              <a:rPr lang="it-IT" sz="2400" dirty="0" err="1" smtClean="0">
                <a:latin typeface="Garamond" panose="02020404030301010803" pitchFamily="18" charset="0"/>
              </a:rPr>
              <a:t>avv</a:t>
            </a:r>
            <a:r>
              <a:rPr lang="it-IT" sz="2400" dirty="0" smtClean="0">
                <a:latin typeface="Garamond" panose="02020404030301010803" pitchFamily="18" charset="0"/>
              </a:rPr>
              <a:t>, </a:t>
            </a:r>
            <a:r>
              <a:rPr lang="it-IT" sz="2400" i="1" dirty="0" smtClean="0">
                <a:latin typeface="Garamond" panose="02020404030301010803" pitchFamily="18" charset="0"/>
              </a:rPr>
              <a:t>Le campagne italiane prima e dopo il mille: una società in trasformazione</a:t>
            </a:r>
            <a:r>
              <a:rPr lang="it-IT" sz="2400" dirty="0" smtClean="0">
                <a:latin typeface="Garamond" panose="02020404030301010803" pitchFamily="18" charset="0"/>
              </a:rPr>
              <a:t>, </a:t>
            </a:r>
            <a:r>
              <a:rPr lang="it-IT" sz="2400" dirty="0" err="1" smtClean="0">
                <a:latin typeface="Garamond" panose="02020404030301010803" pitchFamily="18" charset="0"/>
              </a:rPr>
              <a:t>Clueb</a:t>
            </a:r>
            <a:r>
              <a:rPr lang="it-IT" sz="2400" dirty="0" smtClean="0">
                <a:latin typeface="Garamond" panose="02020404030301010803" pitchFamily="18" charset="0"/>
              </a:rPr>
              <a:t>, 1985, p</a:t>
            </a:r>
            <a:r>
              <a:rPr lang="it-IT" sz="2400" dirty="0">
                <a:latin typeface="Garamond" panose="02020404030301010803" pitchFamily="18" charset="0"/>
              </a:rPr>
              <a:t>. 19).</a:t>
            </a:r>
          </a:p>
          <a:p>
            <a:pPr marL="0" indent="0">
              <a:buNone/>
            </a:pPr>
            <a:r>
              <a:rPr lang="it-IT" sz="2400" dirty="0">
                <a:latin typeface="Garamond" panose="02020404030301010803" pitchFamily="18" charset="0"/>
              </a:rPr>
              <a:t> </a:t>
            </a:r>
          </a:p>
          <a:p>
            <a:pPr marL="0" indent="0">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80216" y="1"/>
            <a:ext cx="1311783" cy="21431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340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Schiavi o no?</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a:latin typeface="Garamond" panose="02020404030301010803" pitchFamily="18" charset="0"/>
              </a:rPr>
              <a:t>Il contadino che lavorava la terra dopo la dissoluzione dell’Impero non era facilmente </a:t>
            </a:r>
            <a:endParaRPr lang="it-IT" sz="2400" dirty="0" smtClean="0">
              <a:latin typeface="Garamond" panose="02020404030301010803" pitchFamily="18" charset="0"/>
            </a:endParaRPr>
          </a:p>
          <a:p>
            <a:pPr marL="0" indent="0" algn="just">
              <a:spcBef>
                <a:spcPts val="0"/>
              </a:spcBef>
              <a:buNone/>
            </a:pPr>
            <a:r>
              <a:rPr lang="it-IT" sz="2400" dirty="0" smtClean="0">
                <a:latin typeface="Garamond" panose="02020404030301010803" pitchFamily="18" charset="0"/>
              </a:rPr>
              <a:t>riconducibile </a:t>
            </a:r>
            <a:r>
              <a:rPr lang="it-IT" sz="2400" dirty="0">
                <a:latin typeface="Garamond" panose="02020404030301010803" pitchFamily="18" charset="0"/>
              </a:rPr>
              <a:t>a una figura precisa. Nel mondo romano lo schiavo era identificabile con chiarezza: non possedeva diritti civili né politici, e il suo proprietario aveva su di lui diritto di vita e di morte. Chi non era schiavo, era libero. Nel medioevo invece vennero a costituirsi diverse condizioni intermedie, che variavano da località a località. Alcune aree europee a malapena conobbero la schiavitù, in altre i servi consistevano nella maggioranza della popolazione. Le popolazioni </a:t>
            </a:r>
            <a:r>
              <a:rPr lang="it-IT" sz="2400" dirty="0" smtClean="0">
                <a:latin typeface="Garamond" panose="02020404030301010803" pitchFamily="18" charset="0"/>
              </a:rPr>
              <a:t>germaniche, </a:t>
            </a:r>
            <a:r>
              <a:rPr lang="it-IT" sz="2400" dirty="0">
                <a:latin typeface="Garamond" panose="02020404030301010803" pitchFamily="18" charset="0"/>
              </a:rPr>
              <a:t>ad esempio, possedevano il concetto (e lo </a:t>
            </a:r>
            <a:r>
              <a:rPr lang="it-IT" sz="2400" i="1" dirty="0">
                <a:latin typeface="Garamond" panose="02020404030301010803" pitchFamily="18" charset="0"/>
              </a:rPr>
              <a:t>status</a:t>
            </a:r>
            <a:r>
              <a:rPr lang="it-IT" sz="2400" dirty="0">
                <a:latin typeface="Garamond" panose="02020404030301010803" pitchFamily="18" charset="0"/>
              </a:rPr>
              <a:t>) di ‘semilibertà’; chi vi sottostava possedeva lo </a:t>
            </a:r>
            <a:r>
              <a:rPr lang="it-IT" sz="2400" i="1" dirty="0">
                <a:latin typeface="Garamond" panose="02020404030301010803" pitchFamily="18" charset="0"/>
              </a:rPr>
              <a:t>status </a:t>
            </a:r>
            <a:r>
              <a:rPr lang="it-IT" sz="2400" i="1" dirty="0" err="1">
                <a:latin typeface="Garamond" panose="02020404030301010803" pitchFamily="18" charset="0"/>
              </a:rPr>
              <a:t>libertatis</a:t>
            </a:r>
            <a:r>
              <a:rPr lang="it-IT" sz="2400" dirty="0">
                <a:latin typeface="Garamond" panose="02020404030301010803" pitchFamily="18" charset="0"/>
              </a:rPr>
              <a:t>, ma era tuttavia vincolato a risiedere sul fondo da coltivare. (gli </a:t>
            </a:r>
            <a:r>
              <a:rPr lang="it-IT" sz="2400" i="1" dirty="0">
                <a:latin typeface="Garamond" panose="02020404030301010803" pitchFamily="18" charset="0"/>
              </a:rPr>
              <a:t>aldi</a:t>
            </a:r>
            <a:r>
              <a:rPr lang="it-IT" sz="2400" dirty="0">
                <a:latin typeface="Garamond" panose="02020404030301010803" pitchFamily="18" charset="0"/>
              </a:rPr>
              <a:t> nella società longobarda, ad esempio). Gli schiavi, in epoca medievale, erano chiamati anche </a:t>
            </a:r>
            <a:r>
              <a:rPr lang="it-IT" sz="2400" i="1" dirty="0">
                <a:latin typeface="Garamond" panose="02020404030301010803" pitchFamily="18" charset="0"/>
              </a:rPr>
              <a:t>servi</a:t>
            </a:r>
            <a:r>
              <a:rPr lang="it-IT" sz="2400" dirty="0">
                <a:latin typeface="Garamond" panose="02020404030301010803" pitchFamily="18" charset="0"/>
              </a:rPr>
              <a:t> o </a:t>
            </a:r>
            <a:r>
              <a:rPr lang="it-IT" sz="2400" i="1" dirty="0">
                <a:latin typeface="Garamond" panose="02020404030301010803" pitchFamily="18" charset="0"/>
              </a:rPr>
              <a:t>prebendari</a:t>
            </a:r>
            <a:r>
              <a:rPr lang="it-IT" sz="2400" dirty="0">
                <a:latin typeface="Garamond" panose="02020404030301010803" pitchFamily="18" charset="0"/>
              </a:rPr>
              <a:t>. Le loro vite erano migliori di quelle dei loro antenati romani: la diffusione del cristianesimo aveva fornito un valore nuovo alla vita umana, ma soprattutto il numero degli schiavi era molto ridotto rispetto a secoli prima, pertanto la loro manodopera era da considerarsi più preziosa.</a:t>
            </a:r>
          </a:p>
          <a:p>
            <a:pPr marL="0" indent="0">
              <a:buNone/>
            </a:pPr>
            <a:r>
              <a:rPr lang="it-IT" sz="2400" dirty="0">
                <a:latin typeface="Garamond" panose="02020404030301010803" pitchFamily="18" charset="0"/>
              </a:rPr>
              <a:t> </a:t>
            </a:r>
          </a:p>
          <a:p>
            <a:pPr marL="0" indent="0">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3275" y="1"/>
            <a:ext cx="1228724" cy="200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7433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Schiavi o no?</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I </a:t>
            </a:r>
            <a:r>
              <a:rPr lang="it-IT" sz="2200" i="1" dirty="0">
                <a:latin typeface="Garamond" panose="02020404030301010803" pitchFamily="18" charset="0"/>
              </a:rPr>
              <a:t>servi</a:t>
            </a:r>
            <a:r>
              <a:rPr lang="it-IT" sz="2200" dirty="0">
                <a:latin typeface="Garamond" panose="02020404030301010803" pitchFamily="18" charset="0"/>
              </a:rPr>
              <a:t> </a:t>
            </a:r>
            <a:r>
              <a:rPr lang="it-IT" sz="2200" i="1" dirty="0">
                <a:latin typeface="Garamond" panose="02020404030301010803" pitchFamily="18" charset="0"/>
              </a:rPr>
              <a:t>casati</a:t>
            </a:r>
            <a:r>
              <a:rPr lang="it-IT" sz="2200" dirty="0">
                <a:latin typeface="Garamond" panose="02020404030301010803" pitchFamily="18" charset="0"/>
              </a:rPr>
              <a:t> erano i contadini giuridicamente liberi ma vincolati alla terra, dalla quale non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avevano </a:t>
            </a:r>
            <a:r>
              <a:rPr lang="it-IT" sz="2200" dirty="0">
                <a:latin typeface="Garamond" panose="02020404030301010803" pitchFamily="18" charset="0"/>
              </a:rPr>
              <a:t>il permesso di assentarsi, non erano, però, proprietà privata del padrone. I </a:t>
            </a:r>
            <a:r>
              <a:rPr lang="it-IT" sz="2200" i="1" dirty="0">
                <a:latin typeface="Garamond" panose="02020404030301010803" pitchFamily="18" charset="0"/>
              </a:rPr>
              <a:t>casati </a:t>
            </a:r>
            <a:r>
              <a:rPr lang="it-IT" sz="2200" dirty="0">
                <a:latin typeface="Garamond" panose="02020404030301010803" pitchFamily="18" charset="0"/>
              </a:rPr>
              <a:t>possedevano una – sia pur relativa – autonomia, godendo del diritto a rimanere sul fondo, e di tramandarlo ai propri figli: ciò costituiva una garanzia di sostentamento, in quanto anche nel caso in cui il proprietario avesse venduto il terreno i </a:t>
            </a:r>
            <a:r>
              <a:rPr lang="it-IT" sz="2200" i="1" dirty="0">
                <a:latin typeface="Garamond" panose="02020404030301010803" pitchFamily="18" charset="0"/>
              </a:rPr>
              <a:t>servi casati </a:t>
            </a:r>
            <a:r>
              <a:rPr lang="it-IT" sz="2200" dirty="0">
                <a:latin typeface="Garamond" panose="02020404030301010803" pitchFamily="18" charset="0"/>
              </a:rPr>
              <a:t>sarebbero rimasti a coltivare la terra. In pratica, il termine </a:t>
            </a:r>
            <a:r>
              <a:rPr lang="it-IT" sz="2200" i="1" dirty="0">
                <a:latin typeface="Garamond" panose="02020404030301010803" pitchFamily="18" charset="0"/>
              </a:rPr>
              <a:t>servo casato </a:t>
            </a:r>
            <a:r>
              <a:rPr lang="it-IT" sz="2200" dirty="0">
                <a:latin typeface="Garamond" panose="02020404030301010803" pitchFamily="18" charset="0"/>
              </a:rPr>
              <a:t>corrisponde a quello di </a:t>
            </a:r>
            <a:r>
              <a:rPr lang="it-IT" sz="2200" b="1" dirty="0">
                <a:latin typeface="Garamond" panose="02020404030301010803" pitchFamily="18" charset="0"/>
              </a:rPr>
              <a:t>servo della gleba</a:t>
            </a:r>
            <a:r>
              <a:rPr lang="it-IT" sz="2200" dirty="0">
                <a:latin typeface="Garamond" panose="02020404030301010803" pitchFamily="18" charset="0"/>
              </a:rPr>
              <a:t>. È recente la proposta storiografica, per voce di G. </a:t>
            </a:r>
            <a:r>
              <a:rPr lang="it-IT" sz="2200" dirty="0" err="1">
                <a:latin typeface="Garamond" panose="02020404030301010803" pitchFamily="18" charset="0"/>
              </a:rPr>
              <a:t>Duby</a:t>
            </a:r>
            <a:r>
              <a:rPr lang="it-IT" sz="2200" dirty="0">
                <a:latin typeface="Garamond" panose="02020404030301010803" pitchFamily="18" charset="0"/>
              </a:rPr>
              <a:t>, di individuare verso l’anno Mille la scomparsa della schiavitù in senso antico. «Secondo G. </a:t>
            </a:r>
            <a:r>
              <a:rPr lang="it-IT" sz="2200" dirty="0" err="1">
                <a:latin typeface="Garamond" panose="02020404030301010803" pitchFamily="18" charset="0"/>
              </a:rPr>
              <a:t>Bois</a:t>
            </a:r>
            <a:r>
              <a:rPr lang="it-IT" sz="2200" dirty="0">
                <a:latin typeface="Garamond" panose="02020404030301010803" pitchFamily="18" charset="0"/>
              </a:rPr>
              <a:t>, fino al X secolo gli schiavi continuarono a essere esclusi dal godimento dei servizi, di diritti civili e di proprietà (con l’eccezione dei servi delle abbazie e delle aziende regie). A cambiare fu piuttosto la loro funzione economica. La fine dell’azienda latifondista tardo-antica e la conseguente frantumazione della proprietà fondiaria spinsero a utilizzare la forza-lavoro degli schiavi in maniera </a:t>
            </a:r>
            <a:r>
              <a:rPr lang="it-IT" sz="2200" dirty="0" smtClean="0">
                <a:latin typeface="Garamond" panose="02020404030301010803" pitchFamily="18" charset="0"/>
              </a:rPr>
              <a:t>meno omogenea </a:t>
            </a:r>
            <a:r>
              <a:rPr lang="it-IT" sz="2200" dirty="0">
                <a:latin typeface="Garamond" panose="02020404030301010803" pitchFamily="18" charset="0"/>
              </a:rPr>
              <a:t>che in precedenza, differenziandone le condizioni a seconda delle esigenze; si continuò anche – come già si era fatto nelle </a:t>
            </a:r>
            <a:r>
              <a:rPr lang="it-IT" sz="2200" i="1" dirty="0" err="1">
                <a:latin typeface="Garamond" panose="02020404030301010803" pitchFamily="18" charset="0"/>
              </a:rPr>
              <a:t>villae</a:t>
            </a:r>
            <a:r>
              <a:rPr lang="it-IT" sz="2200" dirty="0">
                <a:latin typeface="Garamond" panose="02020404030301010803" pitchFamily="18" charset="0"/>
              </a:rPr>
              <a:t> tardo-antiche – a collocare coppie di schiavi su lotti di terreno ritagliati nella proprietà. In ogni caso essi conservarono il loro statuto giuridico, continuando ad appartenere personalmente ai loro padroni. Solo nei secoli successivi la schiavitù cominciò progressivamente a sparire, per il diffondersi sempre più largo di “affrancamenti” individuali o collettivi» (Massimo Montanari, </a:t>
            </a:r>
            <a:r>
              <a:rPr lang="it-IT" sz="2200" i="1" dirty="0">
                <a:latin typeface="Garamond" panose="02020404030301010803" pitchFamily="18" charset="0"/>
              </a:rPr>
              <a:t>Storia Medievale</a:t>
            </a:r>
            <a:r>
              <a:rPr lang="it-IT" sz="2200" dirty="0">
                <a:latin typeface="Garamond" panose="02020404030301010803" pitchFamily="18" charset="0"/>
              </a:rPr>
              <a:t>, Laterza, 2015, pp. 76-77</a:t>
            </a:r>
            <a:r>
              <a:rPr lang="it-IT" sz="2200" dirty="0" smtClean="0">
                <a:latin typeface="Garamond" panose="02020404030301010803" pitchFamily="18" charset="0"/>
              </a:rPr>
              <a:t>).</a:t>
            </a:r>
            <a:r>
              <a:rPr lang="it-IT" sz="2200" dirty="0">
                <a:latin typeface="Garamond" panose="02020404030301010803" pitchFamily="18" charset="0"/>
              </a:rPr>
              <a:t> </a:t>
            </a:r>
          </a:p>
          <a:p>
            <a:pPr marL="0" indent="0">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3275" y="1"/>
            <a:ext cx="1228724" cy="200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77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Schiavi o no?</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dirty="0">
                <a:latin typeface="Garamond" panose="02020404030301010803" pitchFamily="18" charset="0"/>
              </a:rPr>
              <a:t>Gli uomini liberi appartenenti a strati sociali bassi si potevano </a:t>
            </a:r>
            <a:r>
              <a:rPr lang="it-IT" dirty="0" smtClean="0">
                <a:latin typeface="Garamond" panose="02020404030301010803" pitchFamily="18" charset="0"/>
              </a:rPr>
              <a:t>suddividere</a:t>
            </a:r>
          </a:p>
          <a:p>
            <a:pPr marL="0" indent="0" algn="just">
              <a:spcBef>
                <a:spcPts val="0"/>
              </a:spcBef>
              <a:buNone/>
            </a:pPr>
            <a:r>
              <a:rPr lang="it-IT" dirty="0" smtClean="0">
                <a:latin typeface="Garamond" panose="02020404030301010803" pitchFamily="18" charset="0"/>
              </a:rPr>
              <a:t>in </a:t>
            </a:r>
            <a:r>
              <a:rPr lang="it-IT" dirty="0">
                <a:latin typeface="Garamond" panose="02020404030301010803" pitchFamily="18" charset="0"/>
              </a:rPr>
              <a:t>due gruppi: uno, del quale sono rimaste meno tracce documentarie, era composto da coloro che vivevano in villaggi e lavoravano terre di loro proprietà; l’altro, era composto da chi coltivava terre di altri, dietro il corrispettivo di un canone. Con il tempo, la distinzione venne a cadere: l’evoluzione demografica, insieme a numerosi altri fattori, costrinse i piccoli proprietari a cedere le loro terre, che non consentivano più di mantenere le rispettive famiglie. Di fatto, i piccoli proprietari non scomparvero mai del tutto, ma tali realtà restarono marginali, sia per l’entità del terreno coinvolto, sia per il modesto peso sociale, economico, politico che i piccoli proprietari possedevano. </a:t>
            </a:r>
          </a:p>
          <a:p>
            <a:pPr marL="0" indent="0">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3275" y="1"/>
            <a:ext cx="1228724" cy="200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2773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Servitù e </a:t>
            </a:r>
            <a:r>
              <a:rPr lang="it-IT" sz="2800" b="1" dirty="0" err="1">
                <a:latin typeface="Garamond" panose="02020404030301010803" pitchFamily="18" charset="0"/>
              </a:rPr>
              <a:t>corvées</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L’azienda curtense aveva iniziato a modificarsi già nel momento del suo massimo sviluppo, tra il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IX </a:t>
            </a:r>
            <a:r>
              <a:rPr lang="it-IT" sz="2200" dirty="0">
                <a:latin typeface="Garamond" panose="02020404030301010803" pitchFamily="18" charset="0"/>
              </a:rPr>
              <a:t>e il X secolo; tali modifiche posero le basi per una evoluzione che di fatto portò al superamento del modello curtense. I contadini, coltivatori dei </a:t>
            </a:r>
            <a:r>
              <a:rPr lang="it-IT" sz="2200" i="1" dirty="0">
                <a:latin typeface="Garamond" panose="02020404030301010803" pitchFamily="18" charset="0"/>
              </a:rPr>
              <a:t>mansi</a:t>
            </a:r>
            <a:r>
              <a:rPr lang="it-IT" sz="2200" dirty="0">
                <a:latin typeface="Garamond" panose="02020404030301010803" pitchFamily="18" charset="0"/>
              </a:rPr>
              <a:t>, si rifiutarono sempre più spesso di prestare </a:t>
            </a:r>
            <a:r>
              <a:rPr lang="it-IT" sz="2200" i="1" dirty="0" err="1">
                <a:latin typeface="Garamond" panose="02020404030301010803" pitchFamily="18" charset="0"/>
              </a:rPr>
              <a:t>corvées</a:t>
            </a:r>
            <a:r>
              <a:rPr lang="it-IT" sz="2200" dirty="0">
                <a:latin typeface="Garamond" panose="02020404030301010803" pitchFamily="18" charset="0"/>
              </a:rPr>
              <a:t> consistenti in giornate lavorative nella </a:t>
            </a:r>
            <a:r>
              <a:rPr lang="it-IT" sz="2200" i="1" dirty="0">
                <a:latin typeface="Garamond" panose="02020404030301010803" pitchFamily="18" charset="0"/>
              </a:rPr>
              <a:t>pars dominica</a:t>
            </a:r>
            <a:r>
              <a:rPr lang="it-IT" sz="2200" dirty="0">
                <a:latin typeface="Garamond" panose="02020404030301010803" pitchFamily="18" charset="0"/>
              </a:rPr>
              <a:t>. Le </a:t>
            </a:r>
            <a:r>
              <a:rPr lang="it-IT" sz="2200" i="1" dirty="0" err="1">
                <a:latin typeface="Garamond" panose="02020404030301010803" pitchFamily="18" charset="0"/>
              </a:rPr>
              <a:t>corvées</a:t>
            </a:r>
            <a:r>
              <a:rPr lang="it-IT" sz="2200" dirty="0">
                <a:latin typeface="Garamond" panose="02020404030301010803" pitchFamily="18" charset="0"/>
              </a:rPr>
              <a:t>, pertanto, nei contratti agrari comparvero sempre meno, sostituite da canoni (ossia corrispettivi monetari) o da pagamenti in natura. Questo non significa che vennero a sparire: le </a:t>
            </a:r>
            <a:r>
              <a:rPr lang="it-IT" sz="2200" i="1" dirty="0" err="1">
                <a:latin typeface="Garamond" panose="02020404030301010803" pitchFamily="18" charset="0"/>
              </a:rPr>
              <a:t>corvées</a:t>
            </a:r>
            <a:r>
              <a:rPr lang="it-IT" sz="2200" dirty="0">
                <a:latin typeface="Garamond" panose="02020404030301010803" pitchFamily="18" charset="0"/>
              </a:rPr>
              <a:t> resteranno a lungo praticate nelle campagne europee (in Italia, spesso chiamate ‘angherie’). Durante l’XI secolo divenne via via evidente ad ambo le parti che entrambe sarebbero state avvantaggiate dalla rinuncia a consuetudini ormai poco funzionali. I proprietari optarono per ridurre sempre più le terre della </a:t>
            </a:r>
            <a:r>
              <a:rPr lang="it-IT" sz="2200" i="1" dirty="0" smtClean="0">
                <a:latin typeface="Garamond" panose="02020404030301010803" pitchFamily="18" charset="0"/>
              </a:rPr>
              <a:t>pars dominica</a:t>
            </a:r>
            <a:r>
              <a:rPr lang="it-IT" sz="2200" dirty="0" smtClean="0">
                <a:latin typeface="Garamond" panose="02020404030301010803" pitchFamily="18" charset="0"/>
              </a:rPr>
              <a:t>, </a:t>
            </a:r>
            <a:r>
              <a:rPr lang="it-IT" sz="2200" dirty="0">
                <a:latin typeface="Garamond" panose="02020404030301010803" pitchFamily="18" charset="0"/>
              </a:rPr>
              <a:t>delegando quindi ad altre forme di gestione, indiretta, i propri terreni (Fumagalli colloca il fenomeno, per l’Italia, già nel IX secolo). I contadini, potendo conservare tutto quanto eccedesse dal pagamento del canone, erano incentivati ad aumentare (o perlomeno tentare di farlo) la produttività del fondo, per poter ottenere un maggior ricavo. L’evoluzione dell’azienda curtense non avvenne con i medesimi ritmi in tutta Europa. Per una serie di circostanze, tra le quali le particolari condizioni ambientali già ricordate più volte (l’alta densità abitativa, ad esempio) o la maggiore vivacità degli scambi monetari, in Italia settentrionale e nella Francia meridionale il fenomeno avvenne precocemente rispetto che altrove.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3275" y="1"/>
            <a:ext cx="1228724" cy="200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8972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Servitù e </a:t>
            </a:r>
            <a:r>
              <a:rPr lang="it-IT" sz="2800" b="1" dirty="0" err="1">
                <a:latin typeface="Garamond" panose="02020404030301010803" pitchFamily="18" charset="0"/>
              </a:rPr>
              <a:t>corvées</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a:latin typeface="Garamond" panose="02020404030301010803" pitchFamily="18" charset="0"/>
              </a:rPr>
              <a:t>Un forte stimolo veniva dall’esigenza di sfamare una popolazione sempre maggiore</a:t>
            </a:r>
            <a:r>
              <a:rPr lang="it-IT" sz="2400" dirty="0" smtClean="0">
                <a:latin typeface="Garamond" panose="02020404030301010803" pitchFamily="18" charset="0"/>
              </a:rPr>
              <a:t>,</a:t>
            </a:r>
          </a:p>
          <a:p>
            <a:pPr marL="0" indent="0" algn="just">
              <a:spcBef>
                <a:spcPts val="0"/>
              </a:spcBef>
              <a:buNone/>
            </a:pPr>
            <a:r>
              <a:rPr lang="it-IT" sz="2400" dirty="0" smtClean="0">
                <a:latin typeface="Garamond" panose="02020404030301010803" pitchFamily="18" charset="0"/>
              </a:rPr>
              <a:t>ma </a:t>
            </a:r>
            <a:r>
              <a:rPr lang="it-IT" sz="2400" dirty="0">
                <a:latin typeface="Garamond" panose="02020404030301010803" pitchFamily="18" charset="0"/>
              </a:rPr>
              <a:t>un elemento importante fu la volontà, da parte dei signori, di ottimizzare le rendite; grazie a questo orientamento le </a:t>
            </a:r>
            <a:r>
              <a:rPr lang="it-IT" sz="2400" i="1" dirty="0" err="1">
                <a:latin typeface="Garamond" panose="02020404030301010803" pitchFamily="18" charset="0"/>
              </a:rPr>
              <a:t>curtes</a:t>
            </a:r>
            <a:r>
              <a:rPr lang="it-IT" sz="2400" dirty="0">
                <a:latin typeface="Garamond" panose="02020404030301010803" pitchFamily="18" charset="0"/>
              </a:rPr>
              <a:t> poterono divenire i motori di un nuovo artigianato, e pertanto di un nuovo mercato. Mentre si modificava, l’esperienza curtense stimolava una ripresa economica che avrebbe superato le forme politiche e sociali carolingie, alla base della sua istituzione.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3275" y="1"/>
            <a:ext cx="1228724" cy="200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4685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Dalla </a:t>
            </a:r>
            <a:r>
              <a:rPr lang="it-IT" sz="2800" b="1" dirty="0">
                <a:latin typeface="Garamond" panose="02020404030301010803" pitchFamily="18" charset="0"/>
              </a:rPr>
              <a:t>servitù curtense alla libertà</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Non è dimostrabile che nel XII secolo la servitù fosse scomparsa, ma è generalmente </a:t>
            </a:r>
            <a:endParaRPr lang="it-IT" sz="2200" dirty="0" smtClean="0">
              <a:latin typeface="Garamond" panose="02020404030301010803" pitchFamily="18" charset="0"/>
            </a:endParaRPr>
          </a:p>
          <a:p>
            <a:pPr marL="0" indent="0" algn="just">
              <a:spcBef>
                <a:spcPts val="0"/>
              </a:spcBef>
              <a:buNone/>
            </a:pPr>
            <a:r>
              <a:rPr lang="it-IT" sz="2200" dirty="0" smtClean="0">
                <a:latin typeface="Garamond" panose="02020404030301010803" pitchFamily="18" charset="0"/>
              </a:rPr>
              <a:t>accertato </a:t>
            </a:r>
            <a:r>
              <a:rPr lang="it-IT" sz="2200" dirty="0">
                <a:latin typeface="Garamond" panose="02020404030301010803" pitchFamily="18" charset="0"/>
              </a:rPr>
              <a:t>che il rapporto di servitù personale si andasse allentando: «sebbene non possiamo dire quale fosse la percentuale di piccoli proprietari liberi che, nel XII e XIII secolo, era già sfuggita alla forza di attrazione della grande proprietà, sappiamo che nel corso del XIII secolo si diffuse un modo di dire, ‘l’aria della città rende liberi’, per indicare che un servo o uno schiavo non potevano essere ripresi dal padrone se risiedevano in città da un tempo che era simbolicamente fissato in un anno e un giorno. Nonostante in passato gli storici siano stati affascinati dalla ‘leggenda del servo fuggitivo’, nascondersi all’interno delle mura urbane non fu assolutamente l’unico mezzo attraverso il quale, da una condizione servile, si poté accedere ad una di libertà personale, a partire dal fatto che la si poteva comprare, riscattandola dal signore, dietro il pagamento di una somma di denaro» (G. </a:t>
            </a:r>
            <a:r>
              <a:rPr lang="it-IT" sz="2200" dirty="0" err="1">
                <a:latin typeface="Garamond" panose="02020404030301010803" pitchFamily="18" charset="0"/>
              </a:rPr>
              <a:t>Piccinni</a:t>
            </a:r>
            <a:r>
              <a:rPr lang="it-IT" sz="2200" dirty="0">
                <a:latin typeface="Garamond" panose="02020404030301010803" pitchFamily="18" charset="0"/>
              </a:rPr>
              <a:t>, </a:t>
            </a:r>
            <a:r>
              <a:rPr lang="it-IT" sz="2200" i="1" dirty="0">
                <a:latin typeface="Garamond" panose="02020404030301010803" pitchFamily="18" charset="0"/>
              </a:rPr>
              <a:t>L’economia della terra</a:t>
            </a:r>
            <a:r>
              <a:rPr lang="it-IT" sz="2200" dirty="0">
                <a:latin typeface="Garamond" panose="02020404030301010803" pitchFamily="18" charset="0"/>
              </a:rPr>
              <a:t>, in: </a:t>
            </a:r>
            <a:r>
              <a:rPr lang="it-IT" sz="2200" i="1" dirty="0">
                <a:latin typeface="Garamond" panose="02020404030301010803" pitchFamily="18" charset="0"/>
              </a:rPr>
              <a:t>La società medievale</a:t>
            </a:r>
            <a:r>
              <a:rPr lang="it-IT" sz="2200" dirty="0">
                <a:latin typeface="Garamond" panose="02020404030301010803" pitchFamily="18" charset="0"/>
              </a:rPr>
              <a:t>, cit., p. 333). Un ruolo importante nella sempre maggiore autonomia dei servi, operata tramite affrancazioni collettive, venne </a:t>
            </a:r>
            <a:r>
              <a:rPr lang="it-IT" sz="2200" u="sng" dirty="0">
                <a:latin typeface="Garamond" panose="02020404030301010803" pitchFamily="18" charset="0"/>
              </a:rPr>
              <a:t>dalle città</a:t>
            </a:r>
            <a:r>
              <a:rPr lang="it-IT" sz="2200" dirty="0">
                <a:latin typeface="Garamond" panose="02020404030301010803" pitchFamily="18" charset="0"/>
              </a:rPr>
              <a:t>. Ad esempio, tra il 1256 e il 1257, il comune di Bologna riscattò più di 5700 servi dai loro proprietari. I </a:t>
            </a:r>
            <a:r>
              <a:rPr lang="it-IT" sz="2200" dirty="0" smtClean="0">
                <a:latin typeface="Garamond" panose="02020404030301010803" pitchFamily="18" charset="0"/>
              </a:rPr>
              <a:t>Comuni</a:t>
            </a:r>
            <a:r>
              <a:rPr lang="it-IT" sz="2200" dirty="0">
                <a:latin typeface="Garamond" panose="02020404030301010803" pitchFamily="18" charset="0"/>
              </a:rPr>
              <a:t>, con gli affrancamenti, ottenevano tre obiettivi: toglievano manovalanza ai signori, aumentavano – in quanto i servi non erano soggetti a tassazione, mentre gli uomini liberi sì – il proprio gettito fiscale e consentivano una maggiore mobilità della manodopera, a tutto vantaggio delle attività artigianali che si svolgevano in città. Inoltre tentavano di diminuire la pressione demografica incoraggiando il ritorno alla terra, da parte degli uomini liberi ex servi.</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9982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Dalla </a:t>
            </a:r>
            <a:r>
              <a:rPr lang="it-IT" sz="2800" b="1" dirty="0">
                <a:latin typeface="Garamond" panose="02020404030301010803" pitchFamily="18" charset="0"/>
              </a:rPr>
              <a:t>servitù curtense alla libertà</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200" dirty="0">
                <a:latin typeface="Garamond" panose="02020404030301010803" pitchFamily="18" charset="0"/>
              </a:rPr>
              <a:t>Gli affrancamenti collettivi appartenevano, come altre metodiche, agli strumenti con cui vari </a:t>
            </a:r>
            <a:endParaRPr lang="it-IT" sz="2200" dirty="0" smtClean="0">
              <a:latin typeface="Garamond" panose="02020404030301010803" pitchFamily="18" charset="0"/>
            </a:endParaRPr>
          </a:p>
          <a:p>
            <a:pPr marL="0" indent="0">
              <a:buNone/>
            </a:pPr>
            <a:r>
              <a:rPr lang="it-IT" sz="2200" dirty="0" smtClean="0">
                <a:latin typeface="Garamond" panose="02020404030301010803" pitchFamily="18" charset="0"/>
              </a:rPr>
              <a:t>soggetti </a:t>
            </a:r>
            <a:r>
              <a:rPr lang="it-IT" sz="2200" dirty="0">
                <a:latin typeface="Garamond" panose="02020404030301010803" pitchFamily="18" charset="0"/>
              </a:rPr>
              <a:t>si contesero la terra.</a:t>
            </a:r>
          </a:p>
          <a:p>
            <a:pPr marL="0" indent="0">
              <a:buNone/>
            </a:pPr>
            <a:r>
              <a:rPr lang="it-IT" sz="2200" dirty="0">
                <a:latin typeface="Garamond" panose="02020404030301010803" pitchFamily="18" charset="0"/>
              </a:rPr>
              <a:t>Tra il XIII e il XIV secolo i comuni avrebbero vinto la lunga battaglia che li aveva aspramente contrapposti alle forze signorili rurali, e alle comunità ecclesiastiche, per decidere degli assetti idrici locali, e del controllo del contado, ma di questo tratteremo più avanti.</a:t>
            </a:r>
          </a:p>
          <a:p>
            <a:pPr marL="0" indent="0" algn="just">
              <a:buNone/>
            </a:pPr>
            <a:r>
              <a:rPr lang="it-IT" sz="2200" dirty="0" smtClean="0">
                <a:latin typeface="Garamond" panose="02020404030301010803" pitchFamily="18" charset="0"/>
              </a:rPr>
              <a:t>Soffermiamoci </a:t>
            </a:r>
            <a:r>
              <a:rPr lang="it-IT" sz="2200" dirty="0">
                <a:latin typeface="Garamond" panose="02020404030301010803" pitchFamily="18" charset="0"/>
              </a:rPr>
              <a:t>ancora su un’ulteriore forma che prese il modificarsi di rapporti tra servi e signori (ossia, proprietari terrieri). Le comunità rurali continuarono a giurare fedeltà al signore, ma nel contempo con lui negoziavano diritti e doveri reciproci. Queste contrattazioni presero il nome di ‘</a:t>
            </a:r>
            <a:r>
              <a:rPr lang="it-IT" sz="2200" b="1" dirty="0">
                <a:latin typeface="Garamond" panose="02020404030301010803" pitchFamily="18" charset="0"/>
              </a:rPr>
              <a:t>carte di libertà</a:t>
            </a:r>
            <a:r>
              <a:rPr lang="it-IT" sz="2200" dirty="0">
                <a:latin typeface="Garamond" panose="02020404030301010803" pitchFamily="18" charset="0"/>
              </a:rPr>
              <a:t>’ (o ‘di franchigia’, o ‘di concordia’), e vennero codificate in tutta Europa. I contenuti delle ‘carte’ riguardavano la regolamentazione di rapporti pratici, quali i monopoli sui mulini, la gestione delle terre comuni (pascolo, bosco, laguna), la dettagliata definizione delle </a:t>
            </a:r>
            <a:r>
              <a:rPr lang="it-IT" sz="2200" i="1" dirty="0" err="1">
                <a:latin typeface="Garamond" panose="02020404030301010803" pitchFamily="18" charset="0"/>
              </a:rPr>
              <a:t>corvèes</a:t>
            </a:r>
            <a:r>
              <a:rPr lang="it-IT" sz="2200" dirty="0">
                <a:latin typeface="Garamond" panose="02020404030301010803" pitchFamily="18" charset="0"/>
              </a:rPr>
              <a:t> o l’entità dei censi. </a:t>
            </a:r>
          </a:p>
          <a:p>
            <a:pPr marL="0" indent="0" algn="just">
              <a:buNone/>
            </a:pPr>
            <a:r>
              <a:rPr lang="it-IT" sz="2200" dirty="0">
                <a:latin typeface="Garamond" panose="02020404030301010803" pitchFamily="18" charset="0"/>
              </a:rPr>
              <a:t>Naturalmente, </a:t>
            </a:r>
            <a:r>
              <a:rPr lang="it-IT" sz="2200" dirty="0" smtClean="0">
                <a:latin typeface="Garamond" panose="02020404030301010803" pitchFamily="18" charset="0"/>
              </a:rPr>
              <a:t>le </a:t>
            </a:r>
            <a:r>
              <a:rPr lang="it-IT" sz="2200" dirty="0">
                <a:latin typeface="Garamond" panose="02020404030301010803" pitchFamily="18" charset="0"/>
              </a:rPr>
              <a:t>‘carte’ possedevano contenuti diversi da zona a zona (anche se è provato che si influenzarono le une con le altre): gli oneri cui erano soggetti i contadini in area lombarda comprendevano servizi personali e beni in natura; Piemonte e Toscana, invece, presentavano condizioni più restrittive nei confronti dei contadini, che vedevano più vincolati i beni e la loro circolazione.</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99311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Aspettative di </a:t>
            </a:r>
            <a:r>
              <a:rPr lang="it-IT" sz="2800" b="1" dirty="0" smtClean="0">
                <a:latin typeface="Garamond" panose="02020404030301010803" pitchFamily="18" charset="0"/>
              </a:rPr>
              <a:t>vita</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a:latin typeface="Garamond" panose="02020404030301010803" pitchFamily="18" charset="0"/>
              </a:rPr>
              <a:t>Cerchiamo di avvicinarci al momento in cui si vennero a costituire le premesse per un ritorno all’urbanizzazione; dedicando una porzione significativa del programma a realtà cittadine (comuni, signorie), è necessario approfondire alcune dinamiche tra aree rurali e centri urbani, ma senza dimenticare fattori imprescindibili come le tendenze demografiche e problematiche ambientali. </a:t>
            </a:r>
            <a:r>
              <a:rPr lang="it-IT" sz="2400" dirty="0" smtClean="0">
                <a:latin typeface="Garamond" panose="02020404030301010803" pitchFamily="18" charset="0"/>
              </a:rPr>
              <a:t>Sarà </a:t>
            </a:r>
            <a:r>
              <a:rPr lang="it-IT" sz="2400" dirty="0">
                <a:latin typeface="Garamond" panose="02020404030301010803" pitchFamily="18" charset="0"/>
              </a:rPr>
              <a:t>opportuno compiere qualche riflessione sui dati: quante persone abitavano l’Europa, con quale densità erano distribuite, come poteva venire gestita la crescita demografica.</a:t>
            </a:r>
          </a:p>
          <a:p>
            <a:pPr marL="0" indent="0" algn="just">
              <a:buNone/>
            </a:pPr>
            <a:r>
              <a:rPr lang="it-IT" sz="2400" dirty="0">
                <a:latin typeface="Garamond" panose="02020404030301010803" pitchFamily="18" charset="0"/>
              </a:rPr>
              <a:t>L’entità della popolazione è il risultato della differenza tra nati e morti. I tassi di natalità e mortalità erano, nel medioevo, molto elevati: tra il 35 e il 50 ‰ quello dei nati, tra 30 e 40 ‰ quello dei morti. L’aumento costante della popolazione sarebbe quindi stato garantito nella misura tra lo 0,5 e l’1 % annui, se non fossero da considerare numerosi fattori tutti riconducibili essenzialmente alle nulle conoscenze mediche dell’epoca e alla precarietà del sistema produttivo agricolo. Numerose malattie non potevano essere contrastate: lebbra, scrofola, vaiolo, tubercolosi, malaria… la poca igiene, la carente alimentazione portavano a menomazioni  parziali o gravi. </a:t>
            </a:r>
          </a:p>
          <a:p>
            <a:pPr marL="0" indent="0">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78553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Aspettative di </a:t>
            </a:r>
            <a:r>
              <a:rPr lang="it-IT" sz="2800" b="1" dirty="0" smtClean="0">
                <a:latin typeface="Garamond" panose="02020404030301010803" pitchFamily="18" charset="0"/>
              </a:rPr>
              <a:t>vita</a:t>
            </a:r>
            <a:r>
              <a:rPr lang="it-IT" dirty="0"/>
              <a:t/>
            </a:r>
            <a:br>
              <a:rPr lang="it-IT" dirty="0"/>
            </a:b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a:latin typeface="Garamond" panose="02020404030301010803" pitchFamily="18" charset="0"/>
              </a:rPr>
              <a:t>Le stime indicherebbero che, durante il primo anno di vita, morisse un bambino su due; </a:t>
            </a:r>
            <a:endParaRPr lang="it-IT" sz="2400" dirty="0" smtClean="0">
              <a:latin typeface="Garamond" panose="02020404030301010803" pitchFamily="18" charset="0"/>
            </a:endParaRPr>
          </a:p>
          <a:p>
            <a:pPr marL="0" indent="0" algn="just">
              <a:buNone/>
            </a:pPr>
            <a:r>
              <a:rPr lang="it-IT" sz="2400" dirty="0" smtClean="0">
                <a:latin typeface="Garamond" panose="02020404030301010803" pitchFamily="18" charset="0"/>
              </a:rPr>
              <a:t>anche </a:t>
            </a:r>
            <a:r>
              <a:rPr lang="it-IT" sz="2400" dirty="0">
                <a:latin typeface="Garamond" panose="02020404030301010803" pitchFamily="18" charset="0"/>
              </a:rPr>
              <a:t>la mortalità femminile da parto era elevata. In generale, la vita media in Europa si attestava intorno ai 30 anni. Coloro che riuscivano a sopravvivere all’infanzia potevano aspirare a raggiungere i 40 anni, 30 se donne; Carlo Magno, che varcò il traguardo dei 70 anni, era una eccezione da guardare con meraviglia. </a:t>
            </a:r>
          </a:p>
          <a:p>
            <a:pPr marL="0" indent="0" algn="just">
              <a:buNone/>
            </a:pPr>
            <a:r>
              <a:rPr lang="it-IT" sz="2400" dirty="0">
                <a:latin typeface="Garamond" panose="02020404030301010803" pitchFamily="18" charset="0"/>
              </a:rPr>
              <a:t>Tra Duecento e Trecento i fiorentini, ma pure gli inglesi benestanti, potevano raggiungere i 40 anni, ma l’avvento della Peste Nera fece calare bruscamente tale aspettativa, che venne recuperata solamente nel pieno Quattrocento. Data la ciclicità di alcuni fattori, e l’alternarsi di momenti di arresto e di crescita, sarà opportuno affrontare più avanti, non ora, i caratteri demografici del Tre e Quattrocento.</a:t>
            </a:r>
          </a:p>
          <a:p>
            <a:pPr marL="0" indent="0">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86480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8</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16/10/2019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Demografia </a:t>
            </a:r>
            <a:r>
              <a:rPr lang="it-IT" sz="2800" b="1" dirty="0" smtClean="0">
                <a:latin typeface="Garamond" panose="02020404030301010803" pitchFamily="18" charset="0"/>
              </a:rPr>
              <a:t>medievale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a:latin typeface="Garamond" panose="02020404030301010803" pitchFamily="18" charset="0"/>
              </a:rPr>
              <a:t>In totale, nel III secolo, si stimano 26 milioni gli abitanti nell’impero romano; 8 dei quali in Italia. Nel </a:t>
            </a:r>
            <a:r>
              <a:rPr lang="it-IT" sz="2000" dirty="0" smtClean="0">
                <a:latin typeface="Garamond" panose="02020404030301010803" pitchFamily="18" charset="0"/>
              </a:rPr>
              <a:t>VI</a:t>
            </a:r>
          </a:p>
          <a:p>
            <a:pPr marL="0" indent="0" algn="just">
              <a:spcBef>
                <a:spcPts val="0"/>
              </a:spcBef>
              <a:buNone/>
            </a:pPr>
            <a:r>
              <a:rPr lang="it-IT" sz="2000" dirty="0" smtClean="0">
                <a:latin typeface="Garamond" panose="02020404030301010803" pitchFamily="18" charset="0"/>
              </a:rPr>
              <a:t>secolo</a:t>
            </a:r>
            <a:r>
              <a:rPr lang="it-IT" sz="2000" dirty="0">
                <a:latin typeface="Garamond" panose="02020404030301010803" pitchFamily="18" charset="0"/>
              </a:rPr>
              <a:t>, la popolazione italiana si era ridotta della metà: da 8 milioni a 4. </a:t>
            </a:r>
          </a:p>
          <a:p>
            <a:pPr marL="0" indent="0" algn="just">
              <a:spcBef>
                <a:spcPts val="0"/>
              </a:spcBef>
              <a:buNone/>
            </a:pPr>
            <a:r>
              <a:rPr lang="it-IT" sz="2000" dirty="0">
                <a:latin typeface="Garamond" panose="02020404030301010803" pitchFamily="18" charset="0"/>
              </a:rPr>
              <a:t>A partire dalla metà del X secolo la popolazione in Europa crebbe costantemente. Questo dato è certo, ma meno certi sono i numeri relativi a tale crescita, in quanto i documenti che possono attestare in dettaglio quanto crebbe la popolazione sono scarsissimi. Possiamo fare ipotesi, ragionevoli in quanto supportate da testimonianze materiali, ma nulla di più: le fonti narrative non sono attendibili e la ricerca archeologica ha da poco dimostrato la sua versatilità nel campo (studi sulla archeologia funeraria e sull’epigrafia funeraria, ad esempio). Fino al XIII, tranne rare eccezioni, non esistono fonti quantitative: la più famosa è il </a:t>
            </a:r>
            <a:r>
              <a:rPr lang="it-IT" sz="2000" b="1" dirty="0" err="1">
                <a:latin typeface="Garamond" panose="02020404030301010803" pitchFamily="18" charset="0"/>
              </a:rPr>
              <a:t>Domesday</a:t>
            </a:r>
            <a:r>
              <a:rPr lang="it-IT" sz="2000" b="1" dirty="0">
                <a:latin typeface="Garamond" panose="02020404030301010803" pitchFamily="18" charset="0"/>
              </a:rPr>
              <a:t> Book</a:t>
            </a:r>
            <a:r>
              <a:rPr lang="it-IT" sz="2000" dirty="0">
                <a:latin typeface="Garamond" panose="02020404030301010803" pitchFamily="18" charset="0"/>
              </a:rPr>
              <a:t>, redatto in occasione del censimento voluto da Guglielmo il Conquistatore non appena insediato sul trono inglese, nel 1086. Più testimonianze si trovano per il periodo XIII-XV; dal tardo XIV secolo, in alcune zone italiane e catalane, si sono compilati registri di battesimi e morti; in Francia, ricordiamo lo ‘Stato delle parrocchie e dei fuochi del Regno di Francia’, voluto da Filippo VI (1328 </a:t>
            </a:r>
            <a:r>
              <a:rPr lang="it-IT" sz="2000" dirty="0" err="1">
                <a:latin typeface="Garamond" panose="02020404030301010803" pitchFamily="18" charset="0"/>
              </a:rPr>
              <a:t>ca</a:t>
            </a:r>
            <a:r>
              <a:rPr lang="it-IT" sz="2000" dirty="0">
                <a:latin typeface="Garamond" panose="02020404030301010803" pitchFamily="18" charset="0"/>
              </a:rPr>
              <a:t>); il Catasto fiorentino del 1427 censì a fini fiscali tutte le famiglie abitanti nel dominio, e resta la più accurata fonte del genere. Ma già questa panoramica evidenzia la </a:t>
            </a:r>
            <a:r>
              <a:rPr lang="it-IT" sz="2000" u="sng" dirty="0">
                <a:latin typeface="Garamond" panose="02020404030301010803" pitchFamily="18" charset="0"/>
              </a:rPr>
              <a:t>sporadicità</a:t>
            </a:r>
            <a:r>
              <a:rPr lang="it-IT" sz="2000" dirty="0">
                <a:latin typeface="Garamond" panose="02020404030301010803" pitchFamily="18" charset="0"/>
              </a:rPr>
              <a:t>, la </a:t>
            </a:r>
            <a:r>
              <a:rPr lang="it-IT" sz="2000" u="sng" dirty="0">
                <a:latin typeface="Garamond" panose="02020404030301010803" pitchFamily="18" charset="0"/>
              </a:rPr>
              <a:t>non sistematicità</a:t>
            </a:r>
            <a:r>
              <a:rPr lang="it-IT" sz="2000" dirty="0">
                <a:latin typeface="Garamond" panose="02020404030301010803" pitchFamily="18" charset="0"/>
              </a:rPr>
              <a:t> dei dati, che furono raccolti solo in singole e isolate circostanze, impedendo agli studiosi di riconoscere tendenze di lunga durata e di fare comparazioni tra luogo a luogo. Tra il XI e il XIII secolo l’Italia sarebbe passata da 5 a 12 o 13 milioni di abitanti; la Francia da 6 a oltre 20; l’attuale Germania da 3 milioni a 12-15; l’Inghilterra da 2 a 6. Le cifre, ribadiamo, sono indicative, e non c’è accordo in merito tra gli studiosi; ma l’oggettiva crescita è confermata dall’infittirsi delle istituzioni parrocchiali, dall’ampliamento dei terreni coltivati, dall’aumento degli insediamenti e dall’allargamento, in numerose città, </a:t>
            </a:r>
            <a:r>
              <a:rPr lang="it-IT" sz="2000" dirty="0" smtClean="0">
                <a:latin typeface="Garamond" panose="02020404030301010803" pitchFamily="18" charset="0"/>
              </a:rPr>
              <a:t>delle </a:t>
            </a:r>
            <a:r>
              <a:rPr lang="it-IT" sz="2000" dirty="0">
                <a:latin typeface="Garamond" panose="02020404030301010803" pitchFamily="18" charset="0"/>
              </a:rPr>
              <a:t>cinte murarie.</a:t>
            </a:r>
          </a:p>
          <a:p>
            <a:pPr marL="0" indent="0" algn="just">
              <a:buNone/>
            </a:pP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65830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Demografia e densità abitativa</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100" dirty="0">
                <a:latin typeface="Garamond" panose="02020404030301010803" pitchFamily="18" charset="0"/>
              </a:rPr>
              <a:t>La quantità di popolazione possiede un rapporto strettissimo tra modalità di ottenere risorse, tecnologia </a:t>
            </a:r>
            <a:endParaRPr lang="it-IT" sz="2100" dirty="0" smtClean="0">
              <a:latin typeface="Garamond" panose="02020404030301010803" pitchFamily="18" charset="0"/>
            </a:endParaRPr>
          </a:p>
          <a:p>
            <a:pPr marL="0" indent="0" algn="just">
              <a:spcBef>
                <a:spcPts val="0"/>
              </a:spcBef>
              <a:buNone/>
            </a:pPr>
            <a:r>
              <a:rPr lang="it-IT" sz="2100" dirty="0" smtClean="0">
                <a:latin typeface="Garamond" panose="02020404030301010803" pitchFamily="18" charset="0"/>
              </a:rPr>
              <a:t>inclusa</a:t>
            </a:r>
            <a:r>
              <a:rPr lang="it-IT" sz="2100" dirty="0">
                <a:latin typeface="Garamond" panose="02020404030301010803" pitchFamily="18" charset="0"/>
              </a:rPr>
              <a:t>. Una maggiore densità abitativa rese possibile il recupero di vaste aree incolte, che furono sottratte alla foresta e alla palude con enormi fatiche; l’esigenza di soddisfare una popolazione in crescita stimolò innovazioni tecnologiche, come il maggiore utilizzo del ferro negli utensili quali asce e seghe. </a:t>
            </a:r>
          </a:p>
          <a:p>
            <a:pPr marL="0" indent="0" algn="just">
              <a:spcBef>
                <a:spcPts val="0"/>
              </a:spcBef>
              <a:buNone/>
            </a:pPr>
            <a:r>
              <a:rPr lang="it-IT" sz="2100" dirty="0">
                <a:latin typeface="Garamond" panose="02020404030301010803" pitchFamily="18" charset="0"/>
              </a:rPr>
              <a:t>Secondo il demografo americano J. C. Russell, </a:t>
            </a:r>
            <a:r>
              <a:rPr lang="it-IT" sz="2100" i="1" dirty="0" err="1">
                <a:latin typeface="Garamond" panose="02020404030301010803" pitchFamily="18" charset="0"/>
              </a:rPr>
              <a:t>Population</a:t>
            </a:r>
            <a:r>
              <a:rPr lang="it-IT" sz="2100" i="1" dirty="0">
                <a:latin typeface="Garamond" panose="02020404030301010803" pitchFamily="18" charset="0"/>
              </a:rPr>
              <a:t> in Europe</a:t>
            </a:r>
            <a:r>
              <a:rPr lang="it-IT" sz="2100" dirty="0">
                <a:latin typeface="Garamond" panose="02020404030301010803" pitchFamily="18" charset="0"/>
              </a:rPr>
              <a:t>, 1969, i dati tratti dal </a:t>
            </a:r>
            <a:r>
              <a:rPr lang="it-IT" sz="2100" dirty="0" err="1">
                <a:latin typeface="Garamond" panose="02020404030301010803" pitchFamily="18" charset="0"/>
              </a:rPr>
              <a:t>Domesday</a:t>
            </a:r>
            <a:r>
              <a:rPr lang="it-IT" sz="2100" dirty="0">
                <a:latin typeface="Garamond" panose="02020404030301010803" pitchFamily="18" charset="0"/>
              </a:rPr>
              <a:t> Book configurano per l’Inghilterra (Scozia e Galles esclusi) del 1068, su una estensione di 132.000 kmq, circa un milione e 100.000 abitanti. Un documento del 1377 a Russell suggerisce una stima, per l’epoca, di 2.200.000 abitanti. Ma nel tardo Trecento era già avvenuta la Peste Nera, che aveva decimato la popolazione inglese (come europea ed extra-europea). Possiamo quindi affermare, senza tema di smentita, che in Inghilterra la popolazione in 250 anni fosse più che triplicata. Ma questo incremento si può applicare anche al resto dell’Europa? La risposta è no.</a:t>
            </a:r>
          </a:p>
          <a:p>
            <a:pPr marL="0" indent="0" algn="just">
              <a:spcBef>
                <a:spcPts val="0"/>
              </a:spcBef>
              <a:buNone/>
            </a:pPr>
            <a:r>
              <a:rPr lang="it-IT" sz="2100" dirty="0">
                <a:latin typeface="Garamond" panose="02020404030301010803" pitchFamily="18" charset="0"/>
              </a:rPr>
              <a:t>A diversificare le potenzialità di sviluppo demografico erano le condizioni di partenza: aree come la penisola italiana e la Francia meridionale possedevano una storia già prolungata di popolamento, e quindi non avevano i ‘margini’ per una espansione che venivano garantiti, invece, in Germania e in Inghilterra. Lo sviluppo del sistema curtense (IX-X secolo) rese migliori le condizioni di vita delle popolazioni rurali, rendendo possibili iniziative quali dissodamenti collettivi, bonifiche, ripristino di reti viarie: la densità abitativa in alcuni mansi è stata calcolata tra i 20 e i 50 kmq (per fare un paragone, dopo le grandi migrazioni verso occidente – VI secolo – nell’area germanica la densità sarebbe stata di 2 abitanti a kmq). </a:t>
            </a:r>
            <a:endParaRPr lang="it-IT" sz="18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74597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Demografia e densità abitativa</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100" dirty="0" smtClean="0">
                <a:latin typeface="Garamond" panose="02020404030301010803" pitchFamily="18" charset="0"/>
              </a:rPr>
              <a:t>Vediamo </a:t>
            </a:r>
            <a:r>
              <a:rPr lang="it-IT" sz="2100" dirty="0">
                <a:latin typeface="Garamond" panose="02020404030301010803" pitchFamily="18" charset="0"/>
              </a:rPr>
              <a:t>più in dettaglio, con l’aiuto di Giovanni Cherubini, la geografia della densità abitativa europea, perlomeno dove è stato possibile ipotizzarla.</a:t>
            </a:r>
          </a:p>
          <a:p>
            <a:pPr marL="0" indent="0" algn="just">
              <a:spcBef>
                <a:spcPts val="0"/>
              </a:spcBef>
              <a:buNone/>
            </a:pPr>
            <a:r>
              <a:rPr lang="it-IT" sz="2200" dirty="0">
                <a:latin typeface="Garamond" panose="02020404030301010803" pitchFamily="18" charset="0"/>
              </a:rPr>
              <a:t>«I pochi e isolati dati che gli studiosi hanno potuto mettere insieme fanno supporre in verità, già per il IX secolo, </a:t>
            </a:r>
            <a:r>
              <a:rPr lang="it-IT" sz="2200" u="sng" dirty="0">
                <a:latin typeface="Garamond" panose="02020404030301010803" pitchFamily="18" charset="0"/>
              </a:rPr>
              <a:t>densità demografiche molto varie</a:t>
            </a:r>
            <a:r>
              <a:rPr lang="it-IT" sz="2200" dirty="0">
                <a:latin typeface="Garamond" panose="02020404030301010803" pitchFamily="18" charset="0"/>
              </a:rPr>
              <a:t>. All’inizio del secolo, otto parrocchie situate nella parte meridionale dell’attuale </a:t>
            </a:r>
            <a:r>
              <a:rPr lang="it-IT" sz="2200" i="1" dirty="0" err="1">
                <a:latin typeface="Garamond" panose="02020404030301010803" pitchFamily="18" charset="0"/>
              </a:rPr>
              <a:t>banlieu</a:t>
            </a:r>
            <a:r>
              <a:rPr lang="it-IT" sz="2200" dirty="0">
                <a:latin typeface="Garamond" panose="02020404030301010803" pitchFamily="18" charset="0"/>
              </a:rPr>
              <a:t> parigina sembrano suggerire che già a tale data la zona fosse molto fittamente popolata. Gli otto villaggi, vicinissimi ma non contigui, annoveravano 4100 abitanti, con una densità di circa </a:t>
            </a:r>
            <a:r>
              <a:rPr lang="it-IT" sz="2200" b="1" dirty="0">
                <a:latin typeface="Garamond" panose="02020404030301010803" pitchFamily="18" charset="0"/>
              </a:rPr>
              <a:t>39</a:t>
            </a:r>
            <a:r>
              <a:rPr lang="it-IT" sz="2200" dirty="0">
                <a:latin typeface="Garamond" panose="02020404030301010803" pitchFamily="18" charset="0"/>
              </a:rPr>
              <a:t> abitanti per kmq. Solo un po’ meno alta la densità nei dintorni di Saint-</a:t>
            </a:r>
            <a:r>
              <a:rPr lang="it-IT" sz="2200" dirty="0" err="1">
                <a:latin typeface="Garamond" panose="02020404030301010803" pitchFamily="18" charset="0"/>
              </a:rPr>
              <a:t>Omer</a:t>
            </a:r>
            <a:r>
              <a:rPr lang="it-IT" sz="2200" dirty="0">
                <a:latin typeface="Garamond" panose="02020404030301010803" pitchFamily="18" charset="0"/>
              </a:rPr>
              <a:t>: </a:t>
            </a:r>
            <a:r>
              <a:rPr lang="it-IT" sz="2200" b="1" dirty="0">
                <a:latin typeface="Garamond" panose="02020404030301010803" pitchFamily="18" charset="0"/>
              </a:rPr>
              <a:t>34</a:t>
            </a:r>
            <a:r>
              <a:rPr lang="it-IT" sz="2200" dirty="0">
                <a:latin typeface="Garamond" panose="02020404030301010803" pitchFamily="18" charset="0"/>
              </a:rPr>
              <a:t> abitanti per kmq. Ma questi dovevano essere livelli limite. Già molto rari dovevano essere i </a:t>
            </a:r>
            <a:r>
              <a:rPr lang="it-IT" sz="2200" b="1" dirty="0">
                <a:latin typeface="Garamond" panose="02020404030301010803" pitchFamily="18" charset="0"/>
              </a:rPr>
              <a:t>20</a:t>
            </a:r>
            <a:r>
              <a:rPr lang="it-IT" sz="2200" dirty="0">
                <a:latin typeface="Garamond" panose="02020404030301010803" pitchFamily="18" charset="0"/>
              </a:rPr>
              <a:t> abitanti per kmq che si incontravano nel </a:t>
            </a:r>
            <a:r>
              <a:rPr lang="it-IT" sz="2200" dirty="0" err="1">
                <a:latin typeface="Garamond" panose="02020404030301010803" pitchFamily="18" charset="0"/>
              </a:rPr>
              <a:t>Westergoo</a:t>
            </a:r>
            <a:r>
              <a:rPr lang="it-IT" sz="2200" dirty="0">
                <a:latin typeface="Garamond" panose="02020404030301010803" pitchFamily="18" charset="0"/>
              </a:rPr>
              <a:t> (Paesi Bassi) verso il 900. Più diffusa doveva essere una densità oscillante </a:t>
            </a:r>
            <a:r>
              <a:rPr lang="it-IT" sz="2200" b="1" dirty="0">
                <a:latin typeface="Garamond" panose="02020404030301010803" pitchFamily="18" charset="0"/>
              </a:rPr>
              <a:t>tra i 9 e i 12 abitanti</a:t>
            </a:r>
            <a:r>
              <a:rPr lang="it-IT" sz="2200" dirty="0">
                <a:latin typeface="Garamond" panose="02020404030301010803" pitchFamily="18" charset="0"/>
              </a:rPr>
              <a:t>. Queste erano le cifre per i dintorni di Lille nell’868-869, per i dintorni di Munster più tardi (inizio dell’XI secolo), per la Frisia e l'</a:t>
            </a:r>
            <a:r>
              <a:rPr lang="it-IT" sz="2200" dirty="0" err="1">
                <a:latin typeface="Garamond" panose="02020404030301010803" pitchFamily="18" charset="0"/>
              </a:rPr>
              <a:t>Oostergoo</a:t>
            </a:r>
            <a:r>
              <a:rPr lang="it-IT" sz="2200" dirty="0">
                <a:latin typeface="Garamond" panose="02020404030301010803" pitchFamily="18" charset="0"/>
              </a:rPr>
              <a:t> (Paesi Bassi) intorno al 900, per l’Inghilterra intera nel 1086 (ma la contea di </a:t>
            </a:r>
            <a:r>
              <a:rPr lang="it-IT" sz="2200" dirty="0" err="1">
                <a:latin typeface="Garamond" panose="02020404030301010803" pitchFamily="18" charset="0"/>
              </a:rPr>
              <a:t>Warvick</a:t>
            </a:r>
            <a:r>
              <a:rPr lang="it-IT" sz="2200" dirty="0">
                <a:latin typeface="Garamond" panose="02020404030301010803" pitchFamily="18" charset="0"/>
              </a:rPr>
              <a:t>, ad esempio, era completamente colonizzata nella sua parte meridionale e, al contrario, completamente coperta di boschi in quella settentrionale). Certe zone della Mosella o certe altre degli attuali Paesi Bassi non avevano forse raggiunto, invece, tra l’800 e il 900, densità superiori ai 4-5 abitanti per kmq. Addirittura fino al XII secolo la Brie orientale appariva un ‘deserto boschivo’ fra la Champagne, punteggiata di centri abitati fin dall’epoca romana, e l’Ile de France, intensamente colonizzata» (G. Cherubini, </a:t>
            </a:r>
            <a:r>
              <a:rPr lang="it-IT" sz="2200" i="1" dirty="0">
                <a:latin typeface="Garamond" panose="02020404030301010803" pitchFamily="18" charset="0"/>
              </a:rPr>
              <a:t>Agricoltura e società nel Medioevo</a:t>
            </a:r>
            <a:r>
              <a:rPr lang="it-IT" sz="2200" dirty="0">
                <a:latin typeface="Garamond" panose="02020404030301010803" pitchFamily="18" charset="0"/>
              </a:rPr>
              <a:t>, 1972).</a:t>
            </a:r>
          </a:p>
          <a:p>
            <a:pPr marL="0" indent="0" algn="just">
              <a:buNone/>
            </a:pPr>
            <a:endParaRPr lang="it-IT" sz="18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08479" y="1"/>
            <a:ext cx="1183520" cy="1933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800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 contratti agricoli medievali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r>
              <a:rPr lang="it-IT" sz="2200" dirty="0">
                <a:latin typeface="Garamond" panose="02020404030301010803" pitchFamily="18" charset="0"/>
              </a:rPr>
              <a:t>In epoca alto medievale le aziende fondiarie possedevano il controllo e lo sfruttamento </a:t>
            </a:r>
            <a:endParaRPr lang="it-IT" sz="2200" dirty="0" smtClean="0">
              <a:latin typeface="Garamond" panose="02020404030301010803" pitchFamily="18" charset="0"/>
            </a:endParaRPr>
          </a:p>
          <a:p>
            <a:pPr indent="0" algn="just">
              <a:spcBef>
                <a:spcPts val="0"/>
              </a:spcBef>
              <a:buNone/>
            </a:pPr>
            <a:r>
              <a:rPr lang="it-IT" sz="2200" dirty="0" smtClean="0">
                <a:latin typeface="Garamond" panose="02020404030301010803" pitchFamily="18" charset="0"/>
              </a:rPr>
              <a:t>delle </a:t>
            </a:r>
            <a:r>
              <a:rPr lang="it-IT" sz="2200" dirty="0">
                <a:latin typeface="Garamond" panose="02020404030301010803" pitchFamily="18" charset="0"/>
              </a:rPr>
              <a:t>risorse naturali loro limitrofe. I contadini, affittuari della terra tramite diverse tipologie </a:t>
            </a:r>
            <a:endParaRPr lang="it-IT" sz="2200" dirty="0" smtClean="0">
              <a:latin typeface="Garamond" panose="02020404030301010803" pitchFamily="18" charset="0"/>
            </a:endParaRPr>
          </a:p>
          <a:p>
            <a:pPr indent="0" algn="just">
              <a:spcBef>
                <a:spcPts val="0"/>
              </a:spcBef>
              <a:buNone/>
            </a:pPr>
            <a:r>
              <a:rPr lang="it-IT" sz="2200" dirty="0" smtClean="0">
                <a:latin typeface="Garamond" panose="02020404030301010803" pitchFamily="18" charset="0"/>
              </a:rPr>
              <a:t>di </a:t>
            </a:r>
            <a:r>
              <a:rPr lang="it-IT" sz="2200" dirty="0">
                <a:latin typeface="Garamond" panose="02020404030301010803" pitchFamily="18" charset="0"/>
              </a:rPr>
              <a:t>contratti, solitamente avevano in dotazione, insieme al fondo da coltivare, una quota di terreno boschivo o palustre, per il quale pagavano denaro a parte. Spesso dovevano consegnare, per lo sfruttamento dell’incolto, una porzione di quanto ricavato: un maiale o un ovino tra quelli allevati nel bosco allo stato brado, ad esempio. Fino a tutto il X secolo, e anche nell’XI, i boschi non si misurano per la loro estensione, ma in base al numero di maiali che potevano sostentare: nei contratti si legge quindi, ad esempio, di «boschi dove possono pascolare 1.000 maiali». Un documento del 1076 riguardante la pesca nella zona di Sermide, di proprietà del monastero benedettino di S. Benedetto </a:t>
            </a:r>
            <a:r>
              <a:rPr lang="it-IT" sz="2200" dirty="0" err="1">
                <a:latin typeface="Garamond" panose="02020404030301010803" pitchFamily="18" charset="0"/>
              </a:rPr>
              <a:t>Polirone</a:t>
            </a:r>
            <a:r>
              <a:rPr lang="it-IT" sz="2200" dirty="0">
                <a:latin typeface="Garamond" panose="02020404030301010803" pitchFamily="18" charset="0"/>
              </a:rPr>
              <a:t>, testimonia che anche per le zone non coltivate vigeva la distinzione esistente nelle grandi aziende curtensi, in merito alla </a:t>
            </a:r>
            <a:r>
              <a:rPr lang="it-IT" sz="2200" i="1" dirty="0">
                <a:latin typeface="Garamond" panose="02020404030301010803" pitchFamily="18" charset="0"/>
              </a:rPr>
              <a:t>pars dominica</a:t>
            </a:r>
            <a:r>
              <a:rPr lang="it-IT" sz="2200" dirty="0">
                <a:latin typeface="Garamond" panose="02020404030301010803" pitchFamily="18" charset="0"/>
              </a:rPr>
              <a:t>; ai coloni si impone di prestare </a:t>
            </a:r>
            <a:r>
              <a:rPr lang="it-IT" sz="2200" i="1" dirty="0" err="1">
                <a:latin typeface="Garamond" panose="02020404030301010803" pitchFamily="18" charset="0"/>
              </a:rPr>
              <a:t>corvées</a:t>
            </a:r>
            <a:r>
              <a:rPr lang="it-IT" sz="2200" dirty="0">
                <a:latin typeface="Garamond" panose="02020404030301010803" pitchFamily="18" charset="0"/>
              </a:rPr>
              <a:t> di pesca. Queste modalità di utilizzo dell’habitat naturale si mantenne a lungo nelle aree di diffuso impaludamento, che furono costrette a una economia semi-primitiva, fondando molto dei loro equilibri su attività quali caccia, pesca e pastorizia. Situazioni del genere avvennero in Maremma, come nelle valli comacchiesi o nella bassa mantovana; difatti aree paludose anche molto estese erano diffuse in tutta la penisola, dal Piemonte alla Sicilia. Soffermiamoci però su un concetto, quello dei contratti agrari. I contratti agrari furono una ‘invenzione’ del medioevo</a:t>
            </a:r>
            <a:r>
              <a:rPr lang="it-IT" sz="2200" dirty="0" smtClean="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I contratti agricoli medievali</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endParaRPr lang="it-IT" sz="2200" dirty="0" smtClean="0">
              <a:latin typeface="Garamond" panose="02020404030301010803" pitchFamily="18" charset="0"/>
            </a:endParaRPr>
          </a:p>
          <a:p>
            <a:pPr indent="0" algn="just">
              <a:buNone/>
            </a:pPr>
            <a:endParaRPr lang="it-IT" dirty="0" smtClean="0">
              <a:latin typeface="Garamond" panose="02020404030301010803" pitchFamily="18" charset="0"/>
            </a:endParaRPr>
          </a:p>
          <a:p>
            <a:pPr indent="0" algn="just">
              <a:buNone/>
            </a:pPr>
            <a:r>
              <a:rPr lang="it-IT" dirty="0" smtClean="0">
                <a:latin typeface="Garamond" panose="02020404030301010803" pitchFamily="18" charset="0"/>
              </a:rPr>
              <a:t>Il </a:t>
            </a:r>
            <a:r>
              <a:rPr lang="it-IT" dirty="0">
                <a:latin typeface="Garamond" panose="02020404030301010803" pitchFamily="18" charset="0"/>
              </a:rPr>
              <a:t>diritto romano non si era mai espresso sull’argomento, in quanto le attività agricole erano compiute dagli schiavi. Nel diritto romano, al massimo, si regolamentava la </a:t>
            </a:r>
            <a:r>
              <a:rPr lang="it-IT" i="1" dirty="0" err="1">
                <a:latin typeface="Garamond" panose="02020404030301010803" pitchFamily="18" charset="0"/>
              </a:rPr>
              <a:t>locatio</a:t>
            </a:r>
            <a:r>
              <a:rPr lang="it-IT" dirty="0">
                <a:latin typeface="Garamond" panose="02020404030301010803" pitchFamily="18" charset="0"/>
              </a:rPr>
              <a:t>: il locatario aveva la detenzione del bene, e non doveva intralciare il diritto di proprietà, assoluto, del proprietario del bene. Il modello prevalente era rappresentato dall’azienda schiavista autogestita, pertanto è comprensibile come la </a:t>
            </a:r>
            <a:r>
              <a:rPr lang="it-IT" i="1" dirty="0" err="1">
                <a:latin typeface="Garamond" panose="02020404030301010803" pitchFamily="18" charset="0"/>
              </a:rPr>
              <a:t>locatio</a:t>
            </a:r>
            <a:r>
              <a:rPr lang="it-IT" dirty="0">
                <a:latin typeface="Garamond" panose="02020404030301010803" pitchFamily="18" charset="0"/>
              </a:rPr>
              <a:t> non prevedesse specifiche o dettagliate modalità di gestione della terra. </a:t>
            </a:r>
            <a:endParaRPr lang="it-IT" dirty="0" smtClean="0">
              <a:latin typeface="Garamond" panose="02020404030301010803" pitchFamily="18" charset="0"/>
            </a:endParaRPr>
          </a:p>
          <a:p>
            <a:pPr indent="0" algn="just">
              <a:buNone/>
            </a:pPr>
            <a:r>
              <a:rPr lang="it-IT" dirty="0" smtClean="0">
                <a:latin typeface="Garamond" panose="02020404030301010803" pitchFamily="18" charset="0"/>
              </a:rPr>
              <a:t>Nel </a:t>
            </a:r>
            <a:r>
              <a:rPr lang="it-IT" dirty="0">
                <a:latin typeface="Garamond" panose="02020404030301010803" pitchFamily="18" charset="0"/>
              </a:rPr>
              <a:t>medioevo invece i contratti agrari vennero utilizzati, e vennero influenzati dallo sviluppo delle via via diverse esigenze sociali, economiche o ambientali, subendo notevoli mutamenti.</a:t>
            </a: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014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Il ‘livello’</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endParaRPr lang="it-IT" sz="2200" dirty="0" smtClean="0">
              <a:latin typeface="Garamond" panose="02020404030301010803" pitchFamily="18" charset="0"/>
            </a:endParaRPr>
          </a:p>
          <a:p>
            <a:pPr indent="0" algn="just">
              <a:buNone/>
            </a:pPr>
            <a:r>
              <a:rPr lang="it-IT" sz="2000" dirty="0">
                <a:latin typeface="Garamond" panose="02020404030301010803" pitchFamily="18" charset="0"/>
              </a:rPr>
              <a:t>Non è certo questa la sede per approfondire la comparsa e l’evoluzione dei contratti agrari. </a:t>
            </a:r>
            <a:endParaRPr lang="it-IT" sz="2000" dirty="0" smtClean="0">
              <a:latin typeface="Garamond" panose="02020404030301010803" pitchFamily="18" charset="0"/>
            </a:endParaRPr>
          </a:p>
          <a:p>
            <a:pPr indent="0" algn="just">
              <a:buNone/>
            </a:pPr>
            <a:r>
              <a:rPr lang="it-IT" sz="2000" dirty="0" smtClean="0">
                <a:latin typeface="Garamond" panose="02020404030301010803" pitchFamily="18" charset="0"/>
              </a:rPr>
              <a:t>Già </a:t>
            </a:r>
            <a:r>
              <a:rPr lang="it-IT" sz="2000" dirty="0">
                <a:latin typeface="Garamond" panose="02020404030301010803" pitchFamily="18" charset="0"/>
              </a:rPr>
              <a:t>Plinio il Giovane cita nel suo epistolario coloni affittuari della terra che coltivano: una nuova realtà della quale si lamenta, ma che ritiene necessaria, vista la dissoluzione in atto delle grandi aziende a conduzione diretta. Testimonianze di fondi dati in locazione si susseguono in età tardo antica; una costituzione degli imperatori Valente e Valentiniano (368 </a:t>
            </a:r>
            <a:r>
              <a:rPr lang="it-IT" sz="2000" dirty="0" err="1">
                <a:latin typeface="Garamond" panose="02020404030301010803" pitchFamily="18" charset="0"/>
              </a:rPr>
              <a:t>ca</a:t>
            </a:r>
            <a:r>
              <a:rPr lang="it-IT" sz="2000" dirty="0">
                <a:latin typeface="Garamond" panose="02020404030301010803" pitchFamily="18" charset="0"/>
              </a:rPr>
              <a:t>) prescrivono l’obbligatorietà della forma scritta per tali rapporti giuridici. Questa circostanza è considerata la nascita del contratto di livello: a caratterizzare l’istituto è «il termine stesso, derivante da </a:t>
            </a:r>
            <a:r>
              <a:rPr lang="it-IT" sz="2000" i="1" dirty="0" err="1">
                <a:latin typeface="Garamond" panose="02020404030301010803" pitchFamily="18" charset="0"/>
              </a:rPr>
              <a:t>libellus</a:t>
            </a:r>
            <a:r>
              <a:rPr lang="it-IT" sz="2000" dirty="0">
                <a:latin typeface="Garamond" panose="02020404030301010803" pitchFamily="18" charset="0"/>
              </a:rPr>
              <a:t>, ad indicare la particolare forma con cui esso veniva perfezionato. In sostanza, il contratto si concludeva con la redazione e consegna di </a:t>
            </a:r>
            <a:r>
              <a:rPr lang="it-IT" sz="2000" i="1" dirty="0">
                <a:latin typeface="Garamond" panose="02020404030301010803" pitchFamily="18" charset="0"/>
              </a:rPr>
              <a:t>duo libelli pari tenore </a:t>
            </a:r>
            <a:r>
              <a:rPr lang="it-IT" sz="2000" i="1" dirty="0" err="1">
                <a:latin typeface="Garamond" panose="02020404030301010803" pitchFamily="18" charset="0"/>
              </a:rPr>
              <a:t>conscripti</a:t>
            </a:r>
            <a:r>
              <a:rPr lang="it-IT" sz="2000" dirty="0">
                <a:latin typeface="Garamond" panose="02020404030301010803" pitchFamily="18" charset="0"/>
              </a:rPr>
              <a:t>, in cui erano contenute le condizioni con le quali il livellario chiedeva la concessione. Nel caso di accettazione, ognuno dei contraenti tratteneva l’originale firmato dall’altro. In origine, in particolare, il contratto di livello fu usato per le più svariate necessità, in alcun modo legato all’enfiteusi, che costituiva solo uno dei possibili contenuti cui il contratto di livello ‘forniva veste giuridica’» </a:t>
            </a:r>
            <a:endParaRPr lang="it-IT" sz="2000" dirty="0" smtClean="0">
              <a:latin typeface="Garamond" panose="02020404030301010803" pitchFamily="18" charset="0"/>
            </a:endParaRPr>
          </a:p>
          <a:p>
            <a:pPr indent="0" algn="r">
              <a:spcBef>
                <a:spcPts val="0"/>
              </a:spcBef>
              <a:buNone/>
            </a:pPr>
            <a:r>
              <a:rPr lang="it-IT" sz="2000" dirty="0" smtClean="0">
                <a:latin typeface="Garamond" panose="02020404030301010803" pitchFamily="18" charset="0"/>
              </a:rPr>
              <a:t>(</a:t>
            </a:r>
            <a:r>
              <a:rPr lang="it-IT" sz="2000" dirty="0">
                <a:latin typeface="Garamond" panose="02020404030301010803" pitchFamily="18" charset="0"/>
              </a:rPr>
              <a:t>N. Luciani, </a:t>
            </a:r>
            <a:r>
              <a:rPr lang="it-IT" sz="2000" i="1" dirty="0">
                <a:latin typeface="Garamond" panose="02020404030301010803" pitchFamily="18" charset="0"/>
              </a:rPr>
              <a:t>L’enfiteusi</a:t>
            </a:r>
            <a:r>
              <a:rPr lang="it-IT" sz="2000" dirty="0">
                <a:latin typeface="Garamond" panose="02020404030301010803" pitchFamily="18" charset="0"/>
              </a:rPr>
              <a:t>, in: </a:t>
            </a:r>
            <a:r>
              <a:rPr lang="it-IT" sz="2000" i="1" dirty="0">
                <a:latin typeface="Garamond" panose="02020404030301010803" pitchFamily="18" charset="0"/>
              </a:rPr>
              <a:t>Proprietà e diritti reali</a:t>
            </a:r>
            <a:r>
              <a:rPr lang="it-IT" sz="2000" dirty="0">
                <a:latin typeface="Garamond" panose="02020404030301010803" pitchFamily="18" charset="0"/>
              </a:rPr>
              <a:t>, a cura di C. </a:t>
            </a:r>
            <a:r>
              <a:rPr lang="it-IT" sz="2000" dirty="0" err="1">
                <a:latin typeface="Garamond" panose="02020404030301010803" pitchFamily="18" charset="0"/>
              </a:rPr>
              <a:t>Pacilio</a:t>
            </a:r>
            <a:r>
              <a:rPr lang="it-IT" sz="2000" dirty="0">
                <a:latin typeface="Garamond" panose="02020404030301010803" pitchFamily="18" charset="0"/>
              </a:rPr>
              <a:t>, Torino, UTET, 2008, p. 206</a:t>
            </a:r>
            <a:r>
              <a:rPr lang="it-IT" sz="2000" dirty="0" smtClean="0">
                <a:latin typeface="Garamond" panose="02020404030301010803" pitchFamily="18" charset="0"/>
              </a:rPr>
              <a:t>).</a:t>
            </a:r>
          </a:p>
          <a:p>
            <a:pPr indent="0" algn="just">
              <a:buNone/>
            </a:pPr>
            <a:r>
              <a:rPr lang="it-IT" sz="2000" dirty="0" smtClean="0">
                <a:latin typeface="Garamond" panose="02020404030301010803" pitchFamily="18" charset="0"/>
              </a:rPr>
              <a:t>I </a:t>
            </a:r>
            <a:r>
              <a:rPr lang="it-IT" sz="2000" dirty="0">
                <a:latin typeface="Garamond" panose="02020404030301010803" pitchFamily="18" charset="0"/>
              </a:rPr>
              <a:t>contratti di livello sono pertanto molto diversi da regione a regione, da periodo a periodo; in generale, il livellario si assume l’onere di coltivare del terreno in cambio di un censo in natura o in denaro, oppure in prestazioni d’opera, per un periodo di tempo piuttosto lungo (29 anni, rinnovabili, erano periodi ricorrenti nei contratti).</a:t>
            </a:r>
            <a:endParaRPr lang="it-IT" sz="20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0283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a:latin typeface="Garamond" panose="02020404030301010803" pitchFamily="18" charset="0"/>
              </a:rPr>
              <a:t>Il ‘livello’</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endParaRPr lang="it-IT" sz="2200" dirty="0" smtClean="0">
              <a:latin typeface="Garamond" panose="02020404030301010803" pitchFamily="18" charset="0"/>
            </a:endParaRPr>
          </a:p>
          <a:p>
            <a:pPr indent="0" algn="just">
              <a:buNone/>
            </a:pPr>
            <a:endParaRPr lang="it-IT" sz="2400" dirty="0" smtClean="0">
              <a:latin typeface="Garamond" panose="02020404030301010803" pitchFamily="18" charset="0"/>
            </a:endParaRPr>
          </a:p>
          <a:p>
            <a:pPr indent="0" algn="just">
              <a:buNone/>
            </a:pPr>
            <a:r>
              <a:rPr lang="it-IT" sz="2400" dirty="0" smtClean="0">
                <a:latin typeface="Garamond" panose="02020404030301010803" pitchFamily="18" charset="0"/>
              </a:rPr>
              <a:t>Questa </a:t>
            </a:r>
            <a:r>
              <a:rPr lang="it-IT" sz="2400" dirty="0">
                <a:latin typeface="Garamond" panose="02020404030301010803" pitchFamily="18" charset="0"/>
              </a:rPr>
              <a:t>tipologia contrattuale è testimoniata ampiamente in Italia, dove l’uso della scrittura si era mantenuto più che in altre aree d’Europa, e costituiva un’indubbia garanzia per i coltivatori, che erano tutelati dalla oggettività di accordi scritti. Penetrando nel X secolo, contratti di livello furono utilizzati pure per cedere terreno a terzi: con questa formula non si vendeva, di fatto, un terreno, ma i tempi lunghi alla base del livello potevano forse paragonarsi a una alienazione. Beni ecclesiastici, che non potevano essere venduti, vennero ceduti a livello da vescovi, a fianco di concessioni feudali. Possediamo numerose testimonianze preoccupate: Pier Damiani si scaglia contro l’alienazione di beni ecclesiastici operata dai vescovi; Ottone I, nel 967, all’interno di un diploma concesso al vescovile di Verona, ordina che tutte le «</a:t>
            </a:r>
            <a:r>
              <a:rPr lang="it-IT" sz="2400" dirty="0" err="1">
                <a:latin typeface="Garamond" panose="02020404030301010803" pitchFamily="18" charset="0"/>
              </a:rPr>
              <a:t>libellaria</a:t>
            </a:r>
            <a:r>
              <a:rPr lang="it-IT" sz="2400" dirty="0">
                <a:latin typeface="Garamond" panose="02020404030301010803" pitchFamily="18" charset="0"/>
              </a:rPr>
              <a:t> </a:t>
            </a:r>
            <a:r>
              <a:rPr lang="it-IT" sz="2400" dirty="0" err="1">
                <a:latin typeface="Garamond" panose="02020404030301010803" pitchFamily="18" charset="0"/>
              </a:rPr>
              <a:t>commutationes</a:t>
            </a:r>
            <a:r>
              <a:rPr lang="it-IT" sz="2400" dirty="0">
                <a:latin typeface="Garamond" panose="02020404030301010803" pitchFamily="18" charset="0"/>
              </a:rPr>
              <a:t>» fatte dal vescovo siano rescisse. A Lucca, esplicitamente, agli inizi del X secolo è prevista nei contratti una formula di proibizione verso la concessione di un livello a non coltivatori. </a:t>
            </a:r>
            <a:endParaRPr lang="it-IT" sz="18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9551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L’enfiteusi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85725" indent="0" algn="just">
              <a:buNone/>
            </a:pPr>
            <a:r>
              <a:rPr lang="it-IT" sz="2000" dirty="0">
                <a:latin typeface="Garamond" panose="02020404030301010803" pitchFamily="18" charset="0"/>
              </a:rPr>
              <a:t>Nel fare cenno a rapporti contrattuali, e nel nominare la tipicità del livello, dobbiamo però ricorrere a </a:t>
            </a:r>
            <a:endParaRPr lang="it-IT" sz="2000" dirty="0" smtClean="0">
              <a:latin typeface="Garamond" panose="02020404030301010803" pitchFamily="18" charset="0"/>
            </a:endParaRPr>
          </a:p>
          <a:p>
            <a:pPr marL="85725" indent="0" algn="just">
              <a:spcBef>
                <a:spcPts val="0"/>
              </a:spcBef>
              <a:buNone/>
            </a:pPr>
            <a:r>
              <a:rPr lang="it-IT" sz="2000" dirty="0" smtClean="0">
                <a:latin typeface="Garamond" panose="02020404030301010803" pitchFamily="18" charset="0"/>
              </a:rPr>
              <a:t>un </a:t>
            </a:r>
            <a:r>
              <a:rPr lang="it-IT" sz="2000" dirty="0">
                <a:latin typeface="Garamond" panose="02020404030301010803" pitchFamily="18" charset="0"/>
              </a:rPr>
              <a:t>distinguo. </a:t>
            </a:r>
            <a:r>
              <a:rPr lang="it-IT" sz="2000" i="1" dirty="0" err="1">
                <a:latin typeface="Garamond" panose="02020404030301010803" pitchFamily="18" charset="0"/>
              </a:rPr>
              <a:t>Libellus</a:t>
            </a:r>
            <a:r>
              <a:rPr lang="it-IT" sz="2000" dirty="0">
                <a:latin typeface="Garamond" panose="02020404030301010803" pitchFamily="18" charset="0"/>
              </a:rPr>
              <a:t>, abbiamo detto, indica genericamente la forma degli accordi, ossia il fatto che </a:t>
            </a:r>
            <a:endParaRPr lang="it-IT" sz="2000" dirty="0" smtClean="0">
              <a:latin typeface="Garamond" panose="02020404030301010803" pitchFamily="18" charset="0"/>
            </a:endParaRPr>
          </a:p>
          <a:p>
            <a:pPr marL="85725" indent="0" algn="just">
              <a:spcBef>
                <a:spcPts val="0"/>
              </a:spcBef>
              <a:buNone/>
            </a:pPr>
            <a:r>
              <a:rPr lang="it-IT" sz="2000" dirty="0" smtClean="0">
                <a:latin typeface="Garamond" panose="02020404030301010803" pitchFamily="18" charset="0"/>
              </a:rPr>
              <a:t>siano </a:t>
            </a:r>
            <a:r>
              <a:rPr lang="it-IT" sz="2000" dirty="0">
                <a:latin typeface="Garamond" panose="02020404030301010803" pitchFamily="18" charset="0"/>
              </a:rPr>
              <a:t>scritti; il termine non specifica altro dei contenuti. Eppure, forse non è chiaro che l’indeterminatezza era percepita anche all’epoca, e che poca fosse la differenza percepita a indicare contratti agrari dal nome diverso: l’</a:t>
            </a:r>
            <a:r>
              <a:rPr lang="it-IT" sz="2000" b="1" dirty="0">
                <a:latin typeface="Garamond" panose="02020404030301010803" pitchFamily="18" charset="0"/>
              </a:rPr>
              <a:t>enfiteusi</a:t>
            </a:r>
            <a:r>
              <a:rPr lang="it-IT" sz="2000" dirty="0">
                <a:latin typeface="Garamond" panose="02020404030301010803" pitchFamily="18" charset="0"/>
              </a:rPr>
              <a:t>, ad esempio. Lo studente perdonerà la lunga citazione, perché utile a comprendere quanto sia importante conoscere la realtà concreta che si cela dietro una definizione. Il recente lavoro dello storico del diritto medievale </a:t>
            </a:r>
            <a:r>
              <a:rPr lang="it-IT" sz="2000" dirty="0" err="1">
                <a:latin typeface="Garamond" panose="02020404030301010803" pitchFamily="18" charset="0"/>
              </a:rPr>
              <a:t>Massironi</a:t>
            </a:r>
            <a:r>
              <a:rPr lang="it-IT" sz="2000" dirty="0">
                <a:latin typeface="Garamond" panose="02020404030301010803" pitchFamily="18" charset="0"/>
              </a:rPr>
              <a:t> approfondisce proprio questo aspetto: «l’opinione comunemente accettata sovrappon</a:t>
            </a:r>
            <a:r>
              <a:rPr lang="it-IT" sz="2000" i="1" dirty="0">
                <a:latin typeface="Garamond" panose="02020404030301010803" pitchFamily="18" charset="0"/>
              </a:rPr>
              <a:t>e</a:t>
            </a:r>
            <a:r>
              <a:rPr lang="it-IT" sz="2000" dirty="0">
                <a:latin typeface="Garamond" panose="02020404030301010803" pitchFamily="18" charset="0"/>
              </a:rPr>
              <a:t> ed equipar</a:t>
            </a:r>
            <a:r>
              <a:rPr lang="it-IT" sz="2000" i="1" dirty="0">
                <a:latin typeface="Garamond" panose="02020404030301010803" pitchFamily="18" charset="0"/>
              </a:rPr>
              <a:t>a</a:t>
            </a:r>
            <a:r>
              <a:rPr lang="it-IT" sz="2000" dirty="0">
                <a:latin typeface="Garamond" panose="02020404030301010803" pitchFamily="18" charset="0"/>
              </a:rPr>
              <a:t> indifferentemente i contratti di enfiteusi, di livello e di precaria; questo accade non per errore né tantomeno per incertezza, ma semplicemente per il fatto che ‘enfiteusi è per la dottrina intermedia un termine lato, comprensivo di situazioni giuridiche diverse’. La definizione di enfiteusi, che assume il ruolo di vero e proprio ‘concetto contenitore’, si carica pertanto di un significato molto più ampio del suo originale, perché in esso si ricomprendono e confluiscono anche altre </a:t>
            </a:r>
            <a:r>
              <a:rPr lang="it-IT" sz="2000" i="1" dirty="0" err="1">
                <a:latin typeface="Garamond" panose="02020404030301010803" pitchFamily="18" charset="0"/>
              </a:rPr>
              <a:t>species</a:t>
            </a:r>
            <a:r>
              <a:rPr lang="it-IT" sz="2000" dirty="0">
                <a:latin typeface="Garamond" panose="02020404030301010803" pitchFamily="18" charset="0"/>
              </a:rPr>
              <a:t> contrattuali, e segnatamente […] ma non solo, il livello e la precaria […]. Tale confusione è presente già nell’Alto Medioevo, quando cioè i documenti negoziali sono governati da una certa ‘promiscuità dei termini’ nell’individuare lo strumento di composizione degli interessi delle parti. I </a:t>
            </a:r>
            <a:r>
              <a:rPr lang="it-IT" sz="2000" i="1" dirty="0" err="1">
                <a:latin typeface="Garamond" panose="02020404030301010803" pitchFamily="18" charset="0"/>
              </a:rPr>
              <a:t>tabelliones</a:t>
            </a:r>
            <a:r>
              <a:rPr lang="it-IT" sz="2000" dirty="0">
                <a:latin typeface="Garamond" panose="02020404030301010803" pitchFamily="18" charset="0"/>
              </a:rPr>
              <a:t> non sono in grado di cogliere le differenze di contenuti delle </a:t>
            </a:r>
            <a:r>
              <a:rPr lang="it-IT" sz="2000" i="1" dirty="0" err="1">
                <a:latin typeface="Garamond" panose="02020404030301010803" pitchFamily="18" charset="0"/>
              </a:rPr>
              <a:t>conventiones</a:t>
            </a:r>
            <a:r>
              <a:rPr lang="it-IT" sz="2000" dirty="0">
                <a:latin typeface="Garamond" panose="02020404030301010803" pitchFamily="18" charset="0"/>
              </a:rPr>
              <a:t> né in generale hanno una chiara percezione dei limiti delle diverse strutture negoziali: per questo motivo, al fine di verificare la natura giuridica di un accordo, bisogna riferirsi direttamente alla volontà e all’intenzione del disponente tradotta in un atto, poiché esso non traspare dal ‘tenore poco perspicuo del </a:t>
            </a:r>
            <a:r>
              <a:rPr lang="it-IT" sz="2000" dirty="0" err="1">
                <a:latin typeface="Garamond" panose="02020404030301010803" pitchFamily="18" charset="0"/>
              </a:rPr>
              <a:t>negozio’</a:t>
            </a:r>
            <a:r>
              <a:rPr lang="it-IT" sz="2000" dirty="0">
                <a:latin typeface="Garamond" panose="02020404030301010803" pitchFamily="18" charset="0"/>
              </a:rPr>
              <a:t>» (A. </a:t>
            </a:r>
            <a:r>
              <a:rPr lang="it-IT" sz="2000" dirty="0" err="1">
                <a:latin typeface="Garamond" panose="02020404030301010803" pitchFamily="18" charset="0"/>
              </a:rPr>
              <a:t>Massironi</a:t>
            </a:r>
            <a:r>
              <a:rPr lang="it-IT" sz="2000" dirty="0">
                <a:latin typeface="Garamond" panose="02020404030301010803" pitchFamily="18" charset="0"/>
              </a:rPr>
              <a:t>, </a:t>
            </a:r>
            <a:r>
              <a:rPr lang="it-IT" sz="2000" i="1" dirty="0">
                <a:latin typeface="Garamond" panose="02020404030301010803" pitchFamily="18" charset="0"/>
              </a:rPr>
              <a:t>Nell’officina dell’interprete. La qualificazione del contratto nel diritto comune</a:t>
            </a:r>
            <a:r>
              <a:rPr lang="it-IT" sz="2000" dirty="0">
                <a:latin typeface="Garamond" panose="02020404030301010803" pitchFamily="18" charset="0"/>
              </a:rPr>
              <a:t> (</a:t>
            </a:r>
            <a:r>
              <a:rPr lang="it-IT" sz="2000" i="1" dirty="0">
                <a:latin typeface="Garamond" panose="02020404030301010803" pitchFamily="18" charset="0"/>
              </a:rPr>
              <a:t>secoli XIV-XVI</a:t>
            </a:r>
            <a:r>
              <a:rPr lang="it-IT" sz="2000" dirty="0">
                <a:latin typeface="Garamond" panose="02020404030301010803" pitchFamily="18" charset="0"/>
              </a:rPr>
              <a:t>), Milano, </a:t>
            </a:r>
            <a:r>
              <a:rPr lang="it-IT" sz="2000" dirty="0" err="1">
                <a:latin typeface="Garamond" panose="02020404030301010803" pitchFamily="18" charset="0"/>
              </a:rPr>
              <a:t>Giuffré</a:t>
            </a:r>
            <a:r>
              <a:rPr lang="it-IT" sz="2000" dirty="0">
                <a:latin typeface="Garamond" panose="02020404030301010803" pitchFamily="18" charset="0"/>
              </a:rPr>
              <a:t>, 2012, pp. 170-171). </a:t>
            </a:r>
            <a:endParaRPr lang="it-IT" sz="14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1438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L’enfiteusi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85725" indent="0" algn="just">
              <a:buNone/>
            </a:pPr>
            <a:r>
              <a:rPr lang="it-IT" sz="2400" dirty="0">
                <a:latin typeface="Garamond" panose="02020404030301010803" pitchFamily="18" charset="0"/>
              </a:rPr>
              <a:t>Il giurista forse più noto del XIII secolo, Rolandino, e il suo allievo Bartolo da </a:t>
            </a:r>
            <a:endParaRPr lang="it-IT" sz="2400" dirty="0" smtClean="0">
              <a:latin typeface="Garamond" panose="02020404030301010803" pitchFamily="18" charset="0"/>
            </a:endParaRPr>
          </a:p>
          <a:p>
            <a:pPr marL="85725" indent="0" algn="just">
              <a:spcBef>
                <a:spcPts val="0"/>
              </a:spcBef>
              <a:buNone/>
            </a:pPr>
            <a:r>
              <a:rPr lang="it-IT" sz="2400" dirty="0" smtClean="0">
                <a:latin typeface="Garamond" panose="02020404030301010803" pitchFamily="18" charset="0"/>
              </a:rPr>
              <a:t>Sassoferrato</a:t>
            </a:r>
            <a:r>
              <a:rPr lang="it-IT" sz="2400" dirty="0">
                <a:latin typeface="Garamond" panose="02020404030301010803" pitchFamily="18" charset="0"/>
              </a:rPr>
              <a:t>, del secolo successivo, separano con estrema difficoltà enfiteusi e livello; </a:t>
            </a:r>
            <a:endParaRPr lang="it-IT" sz="2400" dirty="0" smtClean="0">
              <a:latin typeface="Garamond" panose="02020404030301010803" pitchFamily="18" charset="0"/>
            </a:endParaRPr>
          </a:p>
          <a:p>
            <a:pPr marL="85725" indent="0" algn="just">
              <a:spcBef>
                <a:spcPts val="0"/>
              </a:spcBef>
              <a:buNone/>
            </a:pPr>
            <a:r>
              <a:rPr lang="it-IT" sz="2400" dirty="0" smtClean="0">
                <a:latin typeface="Garamond" panose="02020404030301010803" pitchFamily="18" charset="0"/>
              </a:rPr>
              <a:t>Rolandino </a:t>
            </a:r>
            <a:r>
              <a:rPr lang="it-IT" sz="2400" dirty="0">
                <a:latin typeface="Garamond" panose="02020404030301010803" pitchFamily="18" charset="0"/>
              </a:rPr>
              <a:t>sottolinea come i termini varino da località a località, rendendo impossibile definire le tipologie di contratto; Bartolo ritiene le due tipologie di contratto identiche, anche se nota come in molti individuano una possibile differenza tra enfiteusi e livello nella durata: perpetua per l’enfiteusi, trentennale per il livello. Bartolo non concorda</a:t>
            </a:r>
            <a:r>
              <a:rPr lang="it-IT" sz="2400" dirty="0" smtClean="0">
                <a:latin typeface="Garamond" panose="02020404030301010803" pitchFamily="18" charset="0"/>
              </a:rPr>
              <a:t>.</a:t>
            </a:r>
          </a:p>
          <a:p>
            <a:pPr marL="0" indent="0">
              <a:buNone/>
            </a:pPr>
            <a:r>
              <a:rPr lang="it-IT" sz="2400" b="1" dirty="0">
                <a:latin typeface="Garamond" panose="02020404030301010803" pitchFamily="18" charset="0"/>
              </a:rPr>
              <a:t>Esempi </a:t>
            </a:r>
            <a:r>
              <a:rPr lang="it-IT" sz="2400" b="1" dirty="0" smtClean="0">
                <a:latin typeface="Garamond" panose="02020404030301010803" pitchFamily="18" charset="0"/>
              </a:rPr>
              <a:t>pratici:</a:t>
            </a:r>
            <a:endParaRPr lang="it-IT" sz="2400" dirty="0">
              <a:latin typeface="Garamond" panose="02020404030301010803" pitchFamily="18" charset="0"/>
            </a:endParaRPr>
          </a:p>
          <a:p>
            <a:pPr marL="0" indent="0">
              <a:buNone/>
            </a:pPr>
            <a:r>
              <a:rPr lang="it-IT" sz="2400" dirty="0">
                <a:latin typeface="Garamond" panose="02020404030301010803" pitchFamily="18" charset="0"/>
              </a:rPr>
              <a:t>Citiamo, per offrire esempi concreti, due situazioni diverse nello spazio e nel tempo. Il primo è l’elenco dei beni dell’abbazia di Saint-Germain-</a:t>
            </a:r>
            <a:r>
              <a:rPr lang="it-IT" sz="2400" dirty="0" err="1">
                <a:latin typeface="Garamond" panose="02020404030301010803" pitchFamily="18" charset="0"/>
              </a:rPr>
              <a:t>des</a:t>
            </a:r>
            <a:r>
              <a:rPr lang="it-IT" sz="2400" dirty="0">
                <a:latin typeface="Garamond" panose="02020404030301010803" pitchFamily="18" charset="0"/>
              </a:rPr>
              <a:t>-</a:t>
            </a:r>
            <a:r>
              <a:rPr lang="it-IT" sz="2400" dirty="0" err="1">
                <a:latin typeface="Garamond" panose="02020404030301010803" pitchFamily="18" charset="0"/>
              </a:rPr>
              <a:t>Prés</a:t>
            </a:r>
            <a:r>
              <a:rPr lang="it-IT" sz="2400" dirty="0">
                <a:latin typeface="Garamond" panose="02020404030301010803" pitchFamily="18" charset="0"/>
              </a:rPr>
              <a:t>, redatto tra l’806 e l’829 su ordine dell’abate </a:t>
            </a:r>
            <a:r>
              <a:rPr lang="it-IT" sz="2400" dirty="0" err="1" smtClean="0">
                <a:latin typeface="Garamond" panose="02020404030301010803" pitchFamily="18" charset="0"/>
              </a:rPr>
              <a:t>Irminone</a:t>
            </a:r>
            <a:r>
              <a:rPr lang="it-IT" sz="2400" dirty="0" smtClean="0">
                <a:latin typeface="Garamond" panose="02020404030301010803" pitchFamily="18" charset="0"/>
              </a:rPr>
              <a:t> </a:t>
            </a:r>
            <a:r>
              <a:rPr lang="en-GB" sz="2400" dirty="0">
                <a:latin typeface="Garamond" panose="02020404030301010803" pitchFamily="18" charset="0"/>
              </a:rPr>
              <a:t>(</a:t>
            </a:r>
            <a:r>
              <a:rPr lang="en-GB" sz="2400" i="1" dirty="0" err="1">
                <a:latin typeface="Garamond" panose="02020404030301010803" pitchFamily="18" charset="0"/>
              </a:rPr>
              <a:t>Textes</a:t>
            </a:r>
            <a:r>
              <a:rPr lang="en-GB" sz="2400" i="1" dirty="0">
                <a:latin typeface="Garamond" panose="02020404030301010803" pitchFamily="18" charset="0"/>
              </a:rPr>
              <a:t> et documents </a:t>
            </a:r>
            <a:r>
              <a:rPr lang="en-GB" sz="2400" i="1" dirty="0" err="1">
                <a:latin typeface="Garamond" panose="02020404030301010803" pitchFamily="18" charset="0"/>
              </a:rPr>
              <a:t>d'histoire</a:t>
            </a:r>
            <a:r>
              <a:rPr lang="en-GB" sz="2400" dirty="0">
                <a:latin typeface="Garamond" panose="02020404030301010803" pitchFamily="18" charset="0"/>
              </a:rPr>
              <a:t>, II. </a:t>
            </a:r>
            <a:r>
              <a:rPr lang="it-IT" sz="2400" i="1" dirty="0" err="1">
                <a:latin typeface="Garamond" panose="02020404030301010803" pitchFamily="18" charset="0"/>
              </a:rPr>
              <a:t>Moyen</a:t>
            </a:r>
            <a:r>
              <a:rPr lang="it-IT" sz="2400" i="1" dirty="0">
                <a:latin typeface="Garamond" panose="02020404030301010803" pitchFamily="18" charset="0"/>
              </a:rPr>
              <a:t> Age</a:t>
            </a:r>
            <a:r>
              <a:rPr lang="it-IT" sz="2400" dirty="0">
                <a:latin typeface="Garamond" panose="02020404030301010803" pitchFamily="18" charset="0"/>
              </a:rPr>
              <a:t>, a cura di J. CALMETTE, nuova ed. aumentata a cura di CH. HIGOUNET, Paris, P.U.F., 1953, pp. 87-88</a:t>
            </a:r>
            <a:r>
              <a:rPr lang="it-IT" sz="2400" dirty="0" smtClean="0">
                <a:latin typeface="Garamond" panose="02020404030301010803" pitchFamily="18" charset="0"/>
              </a:rPr>
              <a:t>):</a:t>
            </a:r>
            <a:endParaRPr lang="it-IT" sz="2400" dirty="0">
              <a:latin typeface="Garamond" panose="02020404030301010803" pitchFamily="18" charset="0"/>
            </a:endParaRPr>
          </a:p>
          <a:p>
            <a:pPr marL="85725" indent="0" algn="just">
              <a:spcBef>
                <a:spcPts val="0"/>
              </a:spcBef>
              <a:buNone/>
            </a:pPr>
            <a:endParaRPr lang="it-IT" sz="1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741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L’enfiteusi</a:t>
            </a:r>
            <a:endParaRPr lang="it-IT" sz="16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buNone/>
            </a:pPr>
            <a:r>
              <a:rPr lang="it-IT" sz="2000" dirty="0" smtClean="0">
                <a:latin typeface="Garamond" panose="02020404030301010803" pitchFamily="18" charset="0"/>
              </a:rPr>
              <a:t>[</a:t>
            </a:r>
            <a:r>
              <a:rPr lang="it-IT" sz="2000" dirty="0">
                <a:latin typeface="Garamond" panose="02020404030301010803" pitchFamily="18" charset="0"/>
              </a:rPr>
              <a:t>L'abbazia] possiede a </a:t>
            </a:r>
            <a:r>
              <a:rPr lang="it-IT" sz="2000" dirty="0" err="1">
                <a:latin typeface="Garamond" panose="02020404030301010803" pitchFamily="18" charset="0"/>
              </a:rPr>
              <a:t>Palaiseau</a:t>
            </a:r>
            <a:r>
              <a:rPr lang="it-IT" sz="2000" dirty="0">
                <a:latin typeface="Garamond" panose="02020404030301010803" pitchFamily="18" charset="0"/>
              </a:rPr>
              <a:t> un manso dominico con abitazione e altri immobili in numero sufficiente.</a:t>
            </a:r>
          </a:p>
          <a:p>
            <a:pPr marL="0" indent="0">
              <a:spcBef>
                <a:spcPts val="0"/>
              </a:spcBef>
              <a:buNone/>
            </a:pPr>
            <a:r>
              <a:rPr lang="it-IT" sz="2000" dirty="0">
                <a:latin typeface="Garamond" panose="02020404030301010803" pitchFamily="18" charset="0"/>
              </a:rPr>
              <a:t>Essa vi possiede 6 </a:t>
            </a:r>
            <a:r>
              <a:rPr lang="it-IT" sz="2000" i="1" dirty="0" err="1">
                <a:latin typeface="Garamond" panose="02020404030301010803" pitchFamily="18" charset="0"/>
              </a:rPr>
              <a:t>culturae</a:t>
            </a:r>
            <a:r>
              <a:rPr lang="it-IT" sz="2000" dirty="0">
                <a:latin typeface="Garamond" panose="02020404030301010803" pitchFamily="18" charset="0"/>
              </a:rPr>
              <a:t> di terra arabile, estese 287 </a:t>
            </a:r>
            <a:r>
              <a:rPr lang="it-IT" sz="2000" i="1" dirty="0" err="1">
                <a:latin typeface="Garamond" panose="02020404030301010803" pitchFamily="18" charset="0"/>
              </a:rPr>
              <a:t>bonniers</a:t>
            </a:r>
            <a:r>
              <a:rPr lang="it-IT" sz="2000" dirty="0">
                <a:latin typeface="Garamond" panose="02020404030301010803" pitchFamily="18" charset="0"/>
              </a:rPr>
              <a:t> dove possono essere seminati 1300 moggi di </a:t>
            </a:r>
            <a:endParaRPr lang="it-IT" sz="2000" dirty="0" smtClean="0">
              <a:latin typeface="Garamond" panose="02020404030301010803" pitchFamily="18" charset="0"/>
            </a:endParaRPr>
          </a:p>
          <a:p>
            <a:pPr marL="0" indent="0">
              <a:spcBef>
                <a:spcPts val="0"/>
              </a:spcBef>
              <a:buNone/>
            </a:pPr>
            <a:r>
              <a:rPr lang="it-IT" sz="2000" dirty="0" smtClean="0">
                <a:latin typeface="Garamond" panose="02020404030301010803" pitchFamily="18" charset="0"/>
              </a:rPr>
              <a:t>frumento</a:t>
            </a:r>
            <a:r>
              <a:rPr lang="it-IT" sz="2000" dirty="0">
                <a:latin typeface="Garamond" panose="02020404030301010803" pitchFamily="18" charset="0"/>
              </a:rPr>
              <a:t>; e 127 arpenti di vigna dove possono essere raccolti 800 moggi di vino. Essa possiede 100 arpenti di prato, su cui possono raccogliersi 150 carri di fieno.</a:t>
            </a:r>
          </a:p>
          <a:p>
            <a:pPr marL="0" indent="0">
              <a:spcBef>
                <a:spcPts val="0"/>
              </a:spcBef>
              <a:buNone/>
            </a:pPr>
            <a:r>
              <a:rPr lang="it-IT" sz="2000" dirty="0">
                <a:latin typeface="Garamond" panose="02020404030301010803" pitchFamily="18" charset="0"/>
              </a:rPr>
              <a:t>Essa possiede nella località un bosco stimato una lega di circonferenza, dove si possono ingrassare 50 porci.</a:t>
            </a:r>
          </a:p>
          <a:p>
            <a:pPr marL="0" indent="0">
              <a:spcBef>
                <a:spcPts val="0"/>
              </a:spcBef>
              <a:buNone/>
            </a:pPr>
            <a:r>
              <a:rPr lang="it-IT" sz="2000" dirty="0">
                <a:latin typeface="Garamond" panose="02020404030301010803" pitchFamily="18" charset="0"/>
              </a:rPr>
              <a:t>Essa vi possiede 3 mulini. Ne ricava un censo di 154 moggi di grano.</a:t>
            </a:r>
          </a:p>
          <a:p>
            <a:pPr marL="0" indent="0">
              <a:spcBef>
                <a:spcPts val="0"/>
              </a:spcBef>
              <a:buNone/>
            </a:pPr>
            <a:r>
              <a:rPr lang="it-IT" sz="2000" dirty="0">
                <a:latin typeface="Garamond" panose="02020404030301010803" pitchFamily="18" charset="0"/>
              </a:rPr>
              <a:t>Essa vi possiede una chiesa costruita con cura, con tutto il necessario. Le appartengono 17 </a:t>
            </a:r>
            <a:r>
              <a:rPr lang="it-IT" sz="2000" i="1" dirty="0" err="1">
                <a:latin typeface="Garamond" panose="02020404030301010803" pitchFamily="18" charset="0"/>
              </a:rPr>
              <a:t>bonniers</a:t>
            </a:r>
            <a:r>
              <a:rPr lang="it-IT" sz="2000" dirty="0">
                <a:latin typeface="Garamond" panose="02020404030301010803" pitchFamily="18" charset="0"/>
              </a:rPr>
              <a:t> di arativo, 5 arpenti e mezzo di vigna, 3 arpenti di </a:t>
            </a:r>
            <a:r>
              <a:rPr lang="it-IT" sz="2000" dirty="0" smtClean="0">
                <a:latin typeface="Garamond" panose="02020404030301010803" pitchFamily="18" charset="0"/>
              </a:rPr>
              <a:t>prato […]</a:t>
            </a:r>
            <a:endParaRPr lang="it-IT" sz="2000" dirty="0">
              <a:latin typeface="Garamond" panose="02020404030301010803" pitchFamily="18" charset="0"/>
            </a:endParaRPr>
          </a:p>
          <a:p>
            <a:pPr marL="0" indent="0">
              <a:spcBef>
                <a:spcPts val="0"/>
              </a:spcBef>
              <a:buNone/>
            </a:pPr>
            <a:r>
              <a:rPr lang="it-IT" sz="2000" dirty="0">
                <a:latin typeface="Garamond" panose="02020404030301010803" pitchFamily="18" charset="0"/>
              </a:rPr>
              <a:t>Essa possiede un'altra chiesa a </a:t>
            </a:r>
            <a:r>
              <a:rPr lang="it-IT" sz="2000" dirty="0" err="1">
                <a:latin typeface="Garamond" panose="02020404030301010803" pitchFamily="18" charset="0"/>
              </a:rPr>
              <a:t>Gif</a:t>
            </a:r>
            <a:r>
              <a:rPr lang="it-IT" sz="2000" dirty="0">
                <a:latin typeface="Garamond" panose="02020404030301010803" pitchFamily="18" charset="0"/>
              </a:rPr>
              <a:t>, che tiene il prete </a:t>
            </a:r>
            <a:r>
              <a:rPr lang="it-IT" sz="2000" dirty="0" err="1">
                <a:latin typeface="Garamond" panose="02020404030301010803" pitchFamily="18" charset="0"/>
              </a:rPr>
              <a:t>Warodo</a:t>
            </a:r>
            <a:r>
              <a:rPr lang="it-IT" sz="2000" dirty="0">
                <a:latin typeface="Garamond" panose="02020404030301010803" pitchFamily="18" charset="0"/>
              </a:rPr>
              <a:t>. Ne dipendono 7 «ospiti». Ed essa possiede, tra il prete e i suoi ospiti, 6 </a:t>
            </a:r>
            <a:r>
              <a:rPr lang="it-IT" sz="2000" i="1" dirty="0" err="1">
                <a:latin typeface="Garamond" panose="02020404030301010803" pitchFamily="18" charset="0"/>
              </a:rPr>
              <a:t>bonniers</a:t>
            </a:r>
            <a:r>
              <a:rPr lang="it-IT" sz="2000" dirty="0">
                <a:latin typeface="Garamond" panose="02020404030301010803" pitchFamily="18" charset="0"/>
              </a:rPr>
              <a:t> e mezzo di arativo, 5 arpenti di vigna, 5 arpenti di prato, 1 </a:t>
            </a:r>
            <a:r>
              <a:rPr lang="it-IT" sz="2000" dirty="0" err="1">
                <a:latin typeface="Garamond" panose="02020404030301010803" pitchFamily="18" charset="0"/>
              </a:rPr>
              <a:t>bonnier</a:t>
            </a:r>
            <a:r>
              <a:rPr lang="it-IT" sz="2000" dirty="0">
                <a:latin typeface="Garamond" panose="02020404030301010803" pitchFamily="18" charset="0"/>
              </a:rPr>
              <a:t> di giovane bosco (</a:t>
            </a:r>
            <a:r>
              <a:rPr lang="it-IT" sz="2000" dirty="0" err="1">
                <a:latin typeface="Garamond" panose="02020404030301010803" pitchFamily="18" charset="0"/>
              </a:rPr>
              <a:t>silva</a:t>
            </a:r>
            <a:r>
              <a:rPr lang="it-IT" sz="2000" dirty="0">
                <a:latin typeface="Garamond" panose="02020404030301010803" pitchFamily="18" charset="0"/>
              </a:rPr>
              <a:t> novella)… </a:t>
            </a:r>
            <a:r>
              <a:rPr lang="it-IT" sz="2000" dirty="0" err="1">
                <a:latin typeface="Garamond" panose="02020404030301010803" pitchFamily="18" charset="0"/>
              </a:rPr>
              <a:t>Walafredo</a:t>
            </a:r>
            <a:r>
              <a:rPr lang="it-IT" sz="2000" dirty="0">
                <a:latin typeface="Garamond" panose="02020404030301010803" pitchFamily="18" charset="0"/>
              </a:rPr>
              <a:t>, colono e </a:t>
            </a:r>
            <a:r>
              <a:rPr lang="it-IT" sz="2000" i="1" dirty="0" err="1">
                <a:latin typeface="Garamond" panose="02020404030301010803" pitchFamily="18" charset="0"/>
              </a:rPr>
              <a:t>maior</a:t>
            </a:r>
            <a:r>
              <a:rPr lang="it-IT" sz="2000" dirty="0">
                <a:latin typeface="Garamond" panose="02020404030301010803" pitchFamily="18" charset="0"/>
              </a:rPr>
              <a:t>, e la moglie, colona, chiamata </a:t>
            </a:r>
            <a:r>
              <a:rPr lang="it-IT" sz="2000" dirty="0" err="1">
                <a:latin typeface="Garamond" panose="02020404030301010803" pitchFamily="18" charset="0"/>
              </a:rPr>
              <a:t>Eudimia</a:t>
            </a:r>
            <a:r>
              <a:rPr lang="it-IT" sz="2000" dirty="0">
                <a:latin typeface="Garamond" panose="02020404030301010803" pitchFamily="18" charset="0"/>
              </a:rPr>
              <a:t>, uomini di San Germano, hanno in casa due bambini, di nome </a:t>
            </a:r>
            <a:r>
              <a:rPr lang="it-IT" sz="2000" dirty="0" err="1">
                <a:latin typeface="Garamond" panose="02020404030301010803" pitchFamily="18" charset="0"/>
              </a:rPr>
              <a:t>Walahildo</a:t>
            </a:r>
            <a:r>
              <a:rPr lang="it-IT" sz="2000" dirty="0">
                <a:latin typeface="Garamond" panose="02020404030301010803" pitchFamily="18" charset="0"/>
              </a:rPr>
              <a:t> e </a:t>
            </a:r>
            <a:r>
              <a:rPr lang="it-IT" sz="2000" dirty="0" err="1">
                <a:latin typeface="Garamond" panose="02020404030301010803" pitchFamily="18" charset="0"/>
              </a:rPr>
              <a:t>Leutgardo</a:t>
            </a:r>
            <a:r>
              <a:rPr lang="it-IT" sz="2000" dirty="0">
                <a:latin typeface="Garamond" panose="02020404030301010803" pitchFamily="18" charset="0"/>
              </a:rPr>
              <a:t>. Egli tiene 2 mansi </a:t>
            </a:r>
            <a:r>
              <a:rPr lang="it-IT" sz="2000" i="1" dirty="0" err="1">
                <a:latin typeface="Garamond" panose="02020404030301010803" pitchFamily="18" charset="0"/>
              </a:rPr>
              <a:t>ingenuili</a:t>
            </a:r>
            <a:r>
              <a:rPr lang="it-IT" sz="2000" dirty="0">
                <a:latin typeface="Garamond" panose="02020404030301010803" pitchFamily="18" charset="0"/>
              </a:rPr>
              <a:t>, costituiti da 7 </a:t>
            </a:r>
            <a:r>
              <a:rPr lang="it-IT" sz="2000" i="1" dirty="0" err="1">
                <a:latin typeface="Garamond" panose="02020404030301010803" pitchFamily="18" charset="0"/>
              </a:rPr>
              <a:t>bonniers</a:t>
            </a:r>
            <a:r>
              <a:rPr lang="it-IT" sz="2000" dirty="0">
                <a:latin typeface="Garamond" panose="02020404030301010803" pitchFamily="18" charset="0"/>
              </a:rPr>
              <a:t> di terra arabile, 6 arpenti di vigna, 4 arpenti di prato. Egli paga per ogni manso 1 bue, un altro anno 1 porco; 4 denari per il diritto d'uso del bosco, 2 moggi di vino per il diritto di pascolo, una pecora con un agnello. Lavora per i cereali d'inverno 4 pertiche, per quelli di marzo 2 pertiche; </a:t>
            </a:r>
            <a:r>
              <a:rPr lang="it-IT" sz="2000" i="1" dirty="0" err="1">
                <a:latin typeface="Garamond" panose="02020404030301010803" pitchFamily="18" charset="0"/>
              </a:rPr>
              <a:t>corvées</a:t>
            </a:r>
            <a:r>
              <a:rPr lang="it-IT" sz="2000" dirty="0">
                <a:latin typeface="Garamond" panose="02020404030301010803" pitchFamily="18" charset="0"/>
              </a:rPr>
              <a:t> , lavori con il carro, opere manuali, taglio di legna secondo quanto gli viene comandato; 3 polli; 15 </a:t>
            </a:r>
            <a:r>
              <a:rPr lang="it-IT" sz="2000" dirty="0" smtClean="0">
                <a:latin typeface="Garamond" panose="02020404030301010803" pitchFamily="18" charset="0"/>
              </a:rPr>
              <a:t>uova […]. L'abbazia </a:t>
            </a:r>
            <a:r>
              <a:rPr lang="it-IT" sz="2000" dirty="0">
                <a:latin typeface="Garamond" panose="02020404030301010803" pitchFamily="18" charset="0"/>
              </a:rPr>
              <a:t>possiede a </a:t>
            </a:r>
            <a:r>
              <a:rPr lang="it-IT" sz="2000" dirty="0" err="1">
                <a:latin typeface="Garamond" panose="02020404030301010803" pitchFamily="18" charset="0"/>
              </a:rPr>
              <a:t>Palaiseau</a:t>
            </a:r>
            <a:r>
              <a:rPr lang="it-IT" sz="2000" dirty="0">
                <a:latin typeface="Garamond" panose="02020404030301010803" pitchFamily="18" charset="0"/>
              </a:rPr>
              <a:t> 108 mansi </a:t>
            </a:r>
            <a:r>
              <a:rPr lang="it-IT" sz="2000" i="1" dirty="0" err="1">
                <a:latin typeface="Garamond" panose="02020404030301010803" pitchFamily="18" charset="0"/>
              </a:rPr>
              <a:t>ingenuili</a:t>
            </a:r>
            <a:r>
              <a:rPr lang="it-IT" sz="2000" dirty="0">
                <a:latin typeface="Garamond" panose="02020404030301010803" pitchFamily="18" charset="0"/>
              </a:rPr>
              <a:t>, che corrispondono ogni anno al momento dell'esercito 6 carri, ogni tre anni 108 porci, ogni due anni 108 pecore con gli agnelli, 240 moggi di vino per il diritto di pascolo, 35 soldi per il diritto d'uso del bosco, 350 polli, 1750 uova, 9 soldi di testatico</a:t>
            </a:r>
            <a:r>
              <a:rPr lang="it-IT" sz="2000" dirty="0" smtClean="0">
                <a:latin typeface="Garamond" panose="02020404030301010803" pitchFamily="18" charset="0"/>
              </a:rPr>
              <a:t>. </a:t>
            </a:r>
            <a:endParaRPr lang="it-IT" sz="2000" dirty="0">
              <a:latin typeface="Garamond" panose="02020404030301010803" pitchFamily="18" charset="0"/>
            </a:endParaRPr>
          </a:p>
          <a:p>
            <a:pPr marL="0" indent="0">
              <a:spcBef>
                <a:spcPts val="0"/>
              </a:spcBef>
              <a:buNone/>
            </a:pPr>
            <a:r>
              <a:rPr lang="it-IT" sz="2000" dirty="0">
                <a:latin typeface="Garamond" panose="02020404030301010803" pitchFamily="18" charset="0"/>
              </a:rPr>
              <a:t>I mansi, mansi </a:t>
            </a:r>
            <a:r>
              <a:rPr lang="it-IT" sz="2000" i="1" dirty="0" err="1">
                <a:latin typeface="Garamond" panose="02020404030301010803" pitchFamily="18" charset="0"/>
              </a:rPr>
              <a:t>ingenuili</a:t>
            </a:r>
            <a:r>
              <a:rPr lang="it-IT" sz="2000" dirty="0">
                <a:latin typeface="Garamond" panose="02020404030301010803" pitchFamily="18" charset="0"/>
              </a:rPr>
              <a:t>, </a:t>
            </a:r>
            <a:r>
              <a:rPr lang="it-IT" sz="2000" i="1" dirty="0" err="1">
                <a:latin typeface="Garamond" panose="02020404030301010803" pitchFamily="18" charset="0"/>
              </a:rPr>
              <a:t>absi</a:t>
            </a:r>
            <a:r>
              <a:rPr lang="it-IT" sz="2000" dirty="0">
                <a:latin typeface="Garamond" panose="02020404030301010803" pitchFamily="18" charset="0"/>
              </a:rPr>
              <a:t> e servili, sono in complesso 127</a:t>
            </a:r>
            <a:r>
              <a:rPr lang="it-IT" sz="2000" dirty="0" smtClean="0">
                <a:latin typeface="Garamond" panose="02020404030301010803" pitchFamily="18" charset="0"/>
              </a:rPr>
              <a:t>.</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2073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5622</TotalTime>
  <Words>4352</Words>
  <Application>Microsoft Office PowerPoint</Application>
  <PresentationFormat>Widescreen</PresentationFormat>
  <Paragraphs>89</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8</vt:lpstr>
      <vt:lpstr>I contratti agricoli medievali</vt:lpstr>
      <vt:lpstr>I contratti agricoli medievali</vt:lpstr>
      <vt:lpstr>Il ‘livello’</vt:lpstr>
      <vt:lpstr>Il ‘livello’</vt:lpstr>
      <vt:lpstr>L’enfiteusi</vt:lpstr>
      <vt:lpstr>L’enfiteusi</vt:lpstr>
      <vt:lpstr>L’enfiteusi</vt:lpstr>
      <vt:lpstr>L’enfiteusi</vt:lpstr>
      <vt:lpstr>Schiavi o no?</vt:lpstr>
      <vt:lpstr>Schiavi o no?</vt:lpstr>
      <vt:lpstr>Schiavi o no?</vt:lpstr>
      <vt:lpstr>Servitù e corvées </vt:lpstr>
      <vt:lpstr>Servitù e corvées </vt:lpstr>
      <vt:lpstr>Dalla servitù curtense alla libertà </vt:lpstr>
      <vt:lpstr>Dalla servitù curtense alla libertà </vt:lpstr>
      <vt:lpstr>Aspettative di vita </vt:lpstr>
      <vt:lpstr>Aspettative di vita </vt:lpstr>
      <vt:lpstr>Demografia medievale</vt:lpstr>
      <vt:lpstr>Demografia e densità abitativa</vt:lpstr>
      <vt:lpstr>Demografia e densità abitativa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126</cp:revision>
  <cp:lastPrinted>2019-10-15T11:51:55Z</cp:lastPrinted>
  <dcterms:created xsi:type="dcterms:W3CDTF">2018-11-14T14:16:16Z</dcterms:created>
  <dcterms:modified xsi:type="dcterms:W3CDTF">2019-10-16T08:07:50Z</dcterms:modified>
</cp:coreProperties>
</file>