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7"/>
  </p:notesMasterIdLst>
  <p:sldIdLst>
    <p:sldId id="269" r:id="rId2"/>
    <p:sldId id="262" r:id="rId3"/>
    <p:sldId id="272" r:id="rId4"/>
    <p:sldId id="275" r:id="rId5"/>
    <p:sldId id="276" r:id="rId6"/>
    <p:sldId id="278" r:id="rId7"/>
    <p:sldId id="277" r:id="rId8"/>
    <p:sldId id="280" r:id="rId9"/>
    <p:sldId id="279" r:id="rId10"/>
    <p:sldId id="281" r:id="rId11"/>
    <p:sldId id="282" r:id="rId12"/>
    <p:sldId id="283" r:id="rId13"/>
    <p:sldId id="284" r:id="rId14"/>
    <p:sldId id="285" r:id="rId15"/>
    <p:sldId id="286" r:id="rId16"/>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14/10/2019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5</a:t>
            </a:fld>
            <a:endParaRPr lang="it-IT"/>
          </a:p>
        </p:txBody>
      </p:sp>
    </p:spTree>
    <p:extLst>
      <p:ext uri="{BB962C8B-B14F-4D97-AF65-F5344CB8AC3E}">
        <p14:creationId xmlns:p14="http://schemas.microsoft.com/office/powerpoint/2010/main" val="895817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6</a:t>
            </a:fld>
            <a:endParaRPr lang="it-IT"/>
          </a:p>
        </p:txBody>
      </p:sp>
    </p:spTree>
    <p:extLst>
      <p:ext uri="{BB962C8B-B14F-4D97-AF65-F5344CB8AC3E}">
        <p14:creationId xmlns:p14="http://schemas.microsoft.com/office/powerpoint/2010/main" val="3253067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Il sistema vassallatico</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000" dirty="0">
                <a:latin typeface="Garamond" panose="02020404030301010803" pitchFamily="18" charset="0"/>
              </a:rPr>
              <a:t>D</a:t>
            </a:r>
            <a:r>
              <a:rPr lang="it-IT" sz="2000" dirty="0" smtClean="0">
                <a:latin typeface="Garamond" panose="02020404030301010803" pitchFamily="18" charset="0"/>
              </a:rPr>
              <a:t>obbiamo </a:t>
            </a:r>
            <a:r>
              <a:rPr lang="it-IT" sz="2000" dirty="0">
                <a:latin typeface="Garamond" panose="02020404030301010803" pitchFamily="18" charset="0"/>
              </a:rPr>
              <a:t>ora riferirci a concetti di grande peso nella società medievale: il vassallaggio, e la cavalleria</a:t>
            </a:r>
            <a:r>
              <a:rPr lang="it-IT" sz="2000" dirty="0" smtClean="0">
                <a:latin typeface="Garamond" panose="02020404030301010803" pitchFamily="18" charset="0"/>
              </a:rPr>
              <a:t>.</a:t>
            </a:r>
          </a:p>
          <a:p>
            <a:pPr marL="0" indent="0" algn="just">
              <a:lnSpc>
                <a:spcPct val="120000"/>
              </a:lnSpc>
              <a:spcBef>
                <a:spcPts val="0"/>
              </a:spcBef>
              <a:buNone/>
            </a:pPr>
            <a:r>
              <a:rPr lang="it-IT" sz="2000" dirty="0" smtClean="0">
                <a:latin typeface="Garamond" panose="02020404030301010803" pitchFamily="18" charset="0"/>
              </a:rPr>
              <a:t>Per </a:t>
            </a:r>
            <a:r>
              <a:rPr lang="it-IT" sz="2000" dirty="0">
                <a:latin typeface="Garamond" panose="02020404030301010803" pitchFamily="18" charset="0"/>
              </a:rPr>
              <a:t>quanto riguarda le normative che regolavano i rapporti di ‘cavalleria’, questi vennero stabiliti per </a:t>
            </a:r>
            <a:endParaRPr lang="it-IT" sz="2000" dirty="0" smtClean="0">
              <a:latin typeface="Garamond" panose="02020404030301010803" pitchFamily="18" charset="0"/>
            </a:endParaRPr>
          </a:p>
          <a:p>
            <a:pPr marL="0" indent="0" algn="just">
              <a:lnSpc>
                <a:spcPct val="120000"/>
              </a:lnSpc>
              <a:spcBef>
                <a:spcPts val="0"/>
              </a:spcBef>
              <a:buNone/>
            </a:pPr>
            <a:r>
              <a:rPr lang="it-IT" sz="2000" dirty="0" smtClean="0">
                <a:latin typeface="Garamond" panose="02020404030301010803" pitchFamily="18" charset="0"/>
              </a:rPr>
              <a:t>iscritto </a:t>
            </a:r>
            <a:r>
              <a:rPr lang="it-IT" sz="2000" dirty="0">
                <a:latin typeface="Garamond" panose="02020404030301010803" pitchFamily="18" charset="0"/>
              </a:rPr>
              <a:t>soltanto nel XII-XIII secolo; ci troviamo pertanto di fronte a sistemazioni molto posteriori. Ripartiamo dall’impero carolingio, che riorganizzò vastissimi territori dal punto di vista politico (e, di conseguenza, amministrativo). L’estensione dei domini Franchi non poteva certo garantire che le suddivisioni al suo interno fossero omogenee. Contro questa eventualità giocavano le vicende dei singoli territori: Gallia e Italia, ad esempio, possedevano numerose contee, mentre per esigenze difensive i territori di recente acquisizione erano stati organizzati in marche; i vice re e i duchi potevano vantare autorità su regioni ancora più grandi (ad esempio il regno d’Italia, o il ducato di Baviera). La struttura si reggeva però sul consenso personale, mostrando evidenti fragilità. I sudditi che combattevano con Carlo Magno dovevano giurargli fedeltà, secondo contenuti prestabiliti. In questo modo, per ‘libera scelta’, uomini liberi si legavano al sovrano con vincoli singolari e personali: i giuramenti andavano difatti ripetuti. Nel mondo bizantino non esisteva nulla del genere: i funzionari pubblici non svolgevano i loro incarichi per ‘fedeltà personale’. </a:t>
            </a:r>
            <a:endParaRPr lang="it-IT" sz="1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335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Il sistema vassallatico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20000"/>
              </a:lnSpc>
              <a:spcBef>
                <a:spcPts val="0"/>
              </a:spcBef>
              <a:buNone/>
            </a:pPr>
            <a:r>
              <a:rPr lang="it-IT" sz="2000" dirty="0">
                <a:latin typeface="Garamond" panose="02020404030301010803" pitchFamily="18" charset="0"/>
              </a:rPr>
              <a:t>Carlo Magno invece scelse di avvalersi, per incarichi istituzionali, di uomini che gli avevano </a:t>
            </a:r>
            <a:r>
              <a:rPr lang="it-IT" sz="2000" dirty="0" smtClean="0">
                <a:latin typeface="Garamond" panose="02020404030301010803" pitchFamily="18" charset="0"/>
              </a:rPr>
              <a:t>giurato</a:t>
            </a:r>
          </a:p>
          <a:p>
            <a:pPr marL="0" indent="0" algn="just">
              <a:lnSpc>
                <a:spcPct val="120000"/>
              </a:lnSpc>
              <a:spcBef>
                <a:spcPts val="0"/>
              </a:spcBef>
              <a:buNone/>
            </a:pPr>
            <a:r>
              <a:rPr lang="it-IT" sz="2000" dirty="0" smtClean="0">
                <a:latin typeface="Garamond" panose="02020404030301010803" pitchFamily="18" charset="0"/>
              </a:rPr>
              <a:t>fedeltà</a:t>
            </a:r>
            <a:r>
              <a:rPr lang="it-IT" sz="2000" dirty="0">
                <a:latin typeface="Garamond" panose="02020404030301010803" pitchFamily="18" charset="0"/>
              </a:rPr>
              <a:t>, che ricambiò con doni e terre. Le terre, tuttavia, erano concesse soltanto come vitalizio, e </a:t>
            </a:r>
            <a:r>
              <a:rPr lang="it-IT" sz="2000" dirty="0">
                <a:latin typeface="Garamond" panose="02020404030301010803" pitchFamily="18" charset="0"/>
              </a:rPr>
              <a:t>non ne </a:t>
            </a:r>
            <a:endParaRPr lang="it-IT" sz="2000" dirty="0" smtClean="0">
              <a:latin typeface="Garamond" panose="02020404030301010803" pitchFamily="18" charset="0"/>
            </a:endParaRPr>
          </a:p>
          <a:p>
            <a:pPr marL="0" indent="0" algn="just">
              <a:lnSpc>
                <a:spcPct val="120000"/>
              </a:lnSpc>
              <a:spcBef>
                <a:spcPts val="0"/>
              </a:spcBef>
              <a:buNone/>
            </a:pPr>
            <a:r>
              <a:rPr lang="it-IT" sz="2000" dirty="0" smtClean="0">
                <a:latin typeface="Garamond" panose="02020404030301010803" pitchFamily="18" charset="0"/>
              </a:rPr>
              <a:t>veniva </a:t>
            </a:r>
            <a:r>
              <a:rPr lang="it-IT" sz="2000" dirty="0">
                <a:latin typeface="Garamond" panose="02020404030301010803" pitchFamily="18" charset="0"/>
              </a:rPr>
              <a:t>ceduta la proprietà. Le attribuzioni, e la loro distribuzione, non possedevano un ordine specifico: il concetto di «sistema feudale» non deve rendere l’idea di un organismo coerentemente regolamentato, perché quanto ben lontano dal reale. Una volta esaurita l’espansione dell’impero – e le risorse da donare – il sovrano era destinato, in assenza di rinnovi costanti dei vincoli vassallatici, a perdere il controllo sull’effettivo esercizio del potere locale. Così difatti avvenne in numerosissime località: conti, duchi, marchesi riuscirono a mantenere coeso il territorio loro affidato, e </a:t>
            </a:r>
            <a:r>
              <a:rPr lang="it-IT" sz="2000" dirty="0" smtClean="0">
                <a:latin typeface="Garamond" panose="02020404030301010803" pitchFamily="18" charset="0"/>
              </a:rPr>
              <a:t>infine </a:t>
            </a:r>
            <a:r>
              <a:rPr lang="it-IT" sz="2000" dirty="0">
                <a:latin typeface="Garamond" panose="02020404030301010803" pitchFamily="18" charset="0"/>
              </a:rPr>
              <a:t>a trasmettere alla propria famiglia il titolo di governo</a:t>
            </a:r>
            <a:r>
              <a:rPr lang="it-IT" sz="1600" dirty="0" smtClean="0">
                <a:latin typeface="Garamond" panose="02020404030301010803" pitchFamily="18" charset="0"/>
              </a:rPr>
              <a:t>. </a:t>
            </a:r>
            <a:r>
              <a:rPr lang="it-IT" sz="2000" dirty="0">
                <a:latin typeface="Garamond" panose="02020404030301010803" pitchFamily="18" charset="0"/>
              </a:rPr>
              <a:t>Con il dissolversi dell’impero carolingio si era attuata una polverizzazione dei poteri, ma l’instabilità del periodo tra IX e X secolo, che fu per l’Italia e non solo periodo di reiterate invasioni barbariche, portò di necessità nuovi esiti di governo: localmente, l’esigenza di protezione sviluppò strettissimi rapporti di dipendenza interpersonale (rispecchiavano la realtà dei fatti), e si diede vita pertanto al fenomeno noto come ‘incastellamento’, comune all’area dell’Europa occidentale nel suo complesso. I territori cui faceva capo un castello erano inseriti in unità giuridiche più ampie, al vertice delle quali risiedeva un individuo (un conte, un marchese...) rivestito di una carica pubblica anche giuridica, e dipendenti in via diretta dal sovrano.</a:t>
            </a:r>
          </a:p>
          <a:p>
            <a:pPr marL="0" indent="0" algn="just">
              <a:lnSpc>
                <a:spcPct val="120000"/>
              </a:lnSpc>
              <a:spcBef>
                <a:spcPts val="0"/>
              </a:spcBef>
              <a:buNone/>
            </a:pPr>
            <a:endParaRPr lang="it-IT" sz="11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984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Il sistema vassallatico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400" dirty="0">
                <a:latin typeface="Garamond" panose="02020404030301010803" pitchFamily="18" charset="0"/>
              </a:rPr>
              <a:t>«A livello schematico e teorico, si può dire che tre sono gli elementi fondamentali del </a:t>
            </a:r>
            <a:endParaRPr lang="it-IT" sz="2400" dirty="0" smtClean="0">
              <a:latin typeface="Garamond" panose="02020404030301010803" pitchFamily="18" charset="0"/>
            </a:endParaRPr>
          </a:p>
          <a:p>
            <a:pPr marL="0" indent="0">
              <a:buNone/>
            </a:pPr>
            <a:r>
              <a:rPr lang="it-IT" sz="2400" dirty="0" smtClean="0">
                <a:latin typeface="Garamond" panose="02020404030301010803" pitchFamily="18" charset="0"/>
              </a:rPr>
              <a:t>sistema </a:t>
            </a:r>
            <a:r>
              <a:rPr lang="it-IT" sz="2400" dirty="0">
                <a:latin typeface="Garamond" panose="02020404030301010803" pitchFamily="18" charset="0"/>
              </a:rPr>
              <a:t>‘vassallatico-beneficiario’:</a:t>
            </a:r>
          </a:p>
          <a:p>
            <a:pPr marL="0" lvl="0" indent="0">
              <a:buNone/>
            </a:pPr>
            <a:r>
              <a:rPr lang="it-IT" sz="2400" dirty="0" smtClean="0">
                <a:latin typeface="Garamond" panose="02020404030301010803" pitchFamily="18" charset="0"/>
              </a:rPr>
              <a:t>1) Un </a:t>
            </a:r>
            <a:r>
              <a:rPr lang="it-IT" sz="2400" dirty="0">
                <a:latin typeface="Garamond" panose="02020404030301010803" pitchFamily="18" charset="0"/>
              </a:rPr>
              <a:t>elemento reale: </a:t>
            </a:r>
            <a:r>
              <a:rPr lang="it-IT" sz="2400" dirty="0" err="1">
                <a:latin typeface="Garamond" panose="02020404030301010803" pitchFamily="18" charset="0"/>
              </a:rPr>
              <a:t>l’</a:t>
            </a:r>
            <a:r>
              <a:rPr lang="it-IT" sz="2400" i="1" dirty="0" err="1">
                <a:latin typeface="Garamond" panose="02020404030301010803" pitchFamily="18" charset="0"/>
              </a:rPr>
              <a:t>honor</a:t>
            </a:r>
            <a:r>
              <a:rPr lang="it-IT" sz="2400" dirty="0">
                <a:latin typeface="Garamond" panose="02020404030301010803" pitchFamily="18" charset="0"/>
              </a:rPr>
              <a:t> o </a:t>
            </a:r>
            <a:r>
              <a:rPr lang="it-IT" sz="2400" i="1" dirty="0" err="1">
                <a:latin typeface="Garamond" panose="02020404030301010803" pitchFamily="18" charset="0"/>
              </a:rPr>
              <a:t>beneficium</a:t>
            </a:r>
            <a:r>
              <a:rPr lang="it-IT" sz="2400" dirty="0">
                <a:latin typeface="Garamond" panose="02020404030301010803" pitchFamily="18" charset="0"/>
              </a:rPr>
              <a:t>, cioè l’oggetto concreto (terre, beni mobili</a:t>
            </a:r>
            <a:r>
              <a:rPr lang="it-IT" sz="2400" dirty="0" smtClean="0">
                <a:latin typeface="Garamond" panose="02020404030301010803" pitchFamily="18" charset="0"/>
              </a:rPr>
              <a:t>, uffici </a:t>
            </a:r>
            <a:r>
              <a:rPr lang="it-IT" sz="2400" dirty="0">
                <a:latin typeface="Garamond" panose="02020404030301010803" pitchFamily="18" charset="0"/>
              </a:rPr>
              <a:t>a vario titolo remunerativi) della concessione del </a:t>
            </a:r>
            <a:r>
              <a:rPr lang="it-IT" sz="2400" i="1" dirty="0">
                <a:latin typeface="Garamond" panose="02020404030301010803" pitchFamily="18" charset="0"/>
              </a:rPr>
              <a:t>dominus</a:t>
            </a:r>
            <a:r>
              <a:rPr lang="it-IT" sz="2400" dirty="0">
                <a:latin typeface="Garamond" panose="02020404030301010803" pitchFamily="18" charset="0"/>
              </a:rPr>
              <a:t> o </a:t>
            </a:r>
            <a:r>
              <a:rPr lang="it-IT" sz="2400" i="1" dirty="0">
                <a:latin typeface="Garamond" panose="02020404030301010803" pitchFamily="18" charset="0"/>
              </a:rPr>
              <a:t>senior</a:t>
            </a:r>
            <a:r>
              <a:rPr lang="it-IT" sz="2400" dirty="0">
                <a:latin typeface="Garamond" panose="02020404030301010803" pitchFamily="18" charset="0"/>
              </a:rPr>
              <a:t> (‘padrone’, ‘signore’, ma anche ‘il vecchio’ […]) al </a:t>
            </a:r>
            <a:r>
              <a:rPr lang="it-IT" sz="2400" i="1" dirty="0" err="1">
                <a:latin typeface="Garamond" panose="02020404030301010803" pitchFamily="18" charset="0"/>
              </a:rPr>
              <a:t>vassus</a:t>
            </a:r>
            <a:r>
              <a:rPr lang="it-IT" sz="2400" dirty="0">
                <a:latin typeface="Garamond" panose="02020404030301010803" pitchFamily="18" charset="0"/>
              </a:rPr>
              <a:t> (letteralmente, con termine di antica origine celtica, il ‘ragazzo’, il ‘giovane’, quindi colui che accettava di subordinarsi al concedente);</a:t>
            </a:r>
          </a:p>
          <a:p>
            <a:pPr marL="0" lvl="0" indent="0">
              <a:buNone/>
            </a:pPr>
            <a:r>
              <a:rPr lang="it-IT" sz="2400" dirty="0">
                <a:latin typeface="Garamond" panose="02020404030301010803" pitchFamily="18" charset="0"/>
              </a:rPr>
              <a:t>2) Un elemento personale: il ‘vassallaggio’, cioè la condizione di fedeltà personale garantita da un rito, l’</a:t>
            </a:r>
            <a:r>
              <a:rPr lang="it-IT" sz="2400" i="1" dirty="0" err="1">
                <a:latin typeface="Garamond" panose="02020404030301010803" pitchFamily="18" charset="0"/>
              </a:rPr>
              <a:t>homagium</a:t>
            </a:r>
            <a:r>
              <a:rPr lang="it-IT" sz="2400" dirty="0">
                <a:latin typeface="Garamond" panose="02020404030301010803" pitchFamily="18" charset="0"/>
              </a:rPr>
              <a:t>, con il quale il </a:t>
            </a:r>
            <a:r>
              <a:rPr lang="it-IT" sz="2400" i="1" dirty="0" err="1">
                <a:latin typeface="Garamond" panose="02020404030301010803" pitchFamily="18" charset="0"/>
              </a:rPr>
              <a:t>vassus</a:t>
            </a:r>
            <a:r>
              <a:rPr lang="it-IT" sz="2400" dirty="0">
                <a:latin typeface="Garamond" panose="02020404030301010803" pitchFamily="18" charset="0"/>
              </a:rPr>
              <a:t> si dichiarava </a:t>
            </a:r>
            <a:r>
              <a:rPr lang="it-IT" sz="2400" i="1" dirty="0">
                <a:latin typeface="Garamond" panose="02020404030301010803" pitchFamily="18" charset="0"/>
              </a:rPr>
              <a:t>homo</a:t>
            </a:r>
            <a:r>
              <a:rPr lang="it-IT" sz="2400" dirty="0">
                <a:latin typeface="Garamond" panose="02020404030301010803" pitchFamily="18" charset="0"/>
              </a:rPr>
              <a:t>, cioè </a:t>
            </a:r>
            <a:r>
              <a:rPr lang="it-IT" sz="2400" i="1" dirty="0" err="1">
                <a:latin typeface="Garamond" panose="02020404030301010803" pitchFamily="18" charset="0"/>
              </a:rPr>
              <a:t>fidelis</a:t>
            </a:r>
            <a:r>
              <a:rPr lang="it-IT" sz="2400" dirty="0">
                <a:latin typeface="Garamond" panose="02020404030301010803" pitchFamily="18" charset="0"/>
              </a:rPr>
              <a:t> del suo </a:t>
            </a:r>
            <a:r>
              <a:rPr lang="it-IT" sz="2400" i="1" dirty="0">
                <a:latin typeface="Garamond" panose="02020404030301010803" pitchFamily="18" charset="0"/>
              </a:rPr>
              <a:t>dominus</a:t>
            </a:r>
            <a:r>
              <a:rPr lang="it-IT" sz="2400" dirty="0">
                <a:latin typeface="Garamond" panose="02020404030301010803" pitchFamily="18" charset="0"/>
              </a:rPr>
              <a:t> o </a:t>
            </a:r>
            <a:r>
              <a:rPr lang="it-IT" sz="2400" i="1" dirty="0">
                <a:latin typeface="Garamond" panose="02020404030301010803" pitchFamily="18" charset="0"/>
              </a:rPr>
              <a:t>senior</a:t>
            </a:r>
            <a:r>
              <a:rPr lang="it-IT" sz="2400" dirty="0">
                <a:latin typeface="Garamond" panose="02020404030301010803" pitchFamily="18" charset="0"/>
              </a:rPr>
              <a:t>;</a:t>
            </a:r>
          </a:p>
          <a:p>
            <a:pPr marL="0" lvl="0" indent="0">
              <a:buNone/>
            </a:pPr>
            <a:r>
              <a:rPr lang="it-IT" sz="2400" dirty="0">
                <a:latin typeface="Garamond" panose="02020404030301010803" pitchFamily="18" charset="0"/>
              </a:rPr>
              <a:t>3) Un elemento giuridico: l’immunità </a:t>
            </a:r>
            <a:r>
              <a:rPr lang="it-IT" sz="2400" dirty="0" smtClean="0">
                <a:latin typeface="Garamond" panose="02020404030301010803" pitchFamily="18" charset="0"/>
              </a:rPr>
              <a:t>giudiziaria» </a:t>
            </a:r>
          </a:p>
          <a:p>
            <a:pPr marL="0" lvl="0" indent="0" algn="r">
              <a:buNone/>
            </a:pPr>
            <a:r>
              <a:rPr lang="it-IT" sz="2400" dirty="0" smtClean="0">
                <a:latin typeface="Garamond" panose="02020404030301010803" pitchFamily="18" charset="0"/>
              </a:rPr>
              <a:t>(</a:t>
            </a:r>
            <a:r>
              <a:rPr lang="it-IT" sz="2400" dirty="0">
                <a:latin typeface="Garamond" panose="02020404030301010803" pitchFamily="18" charset="0"/>
              </a:rPr>
              <a:t>Cardini-Montesano, </a:t>
            </a:r>
            <a:r>
              <a:rPr lang="it-IT" sz="2400" i="1" dirty="0">
                <a:latin typeface="Garamond" panose="02020404030301010803" pitchFamily="18" charset="0"/>
              </a:rPr>
              <a:t>Storia medievale</a:t>
            </a:r>
            <a:r>
              <a:rPr lang="it-IT" sz="2400" dirty="0">
                <a:latin typeface="Garamond" panose="02020404030301010803" pitchFamily="18" charset="0"/>
              </a:rPr>
              <a:t>, Firenze, Le </a:t>
            </a:r>
            <a:r>
              <a:rPr lang="it-IT" sz="2400" dirty="0" err="1">
                <a:latin typeface="Garamond" panose="02020404030301010803" pitchFamily="18" charset="0"/>
              </a:rPr>
              <a:t>Monnier</a:t>
            </a:r>
            <a:r>
              <a:rPr lang="it-IT" sz="2400" dirty="0">
                <a:latin typeface="Garamond" panose="02020404030301010803" pitchFamily="18" charset="0"/>
              </a:rPr>
              <a:t>, 2006, p. 166).</a:t>
            </a:r>
          </a:p>
          <a:p>
            <a:pPr marL="0" indent="0" algn="just">
              <a:lnSpc>
                <a:spcPct val="120000"/>
              </a:lnSpc>
              <a:spcBef>
                <a:spcPts val="0"/>
              </a:spcBef>
              <a:buNone/>
            </a:pPr>
            <a:endParaRPr lang="it-IT" sz="11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195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Vassalli, nobili, cavalieri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spcBef>
                <a:spcPts val="0"/>
              </a:spcBef>
              <a:buNone/>
            </a:pPr>
            <a:r>
              <a:rPr lang="it-IT" sz="2000" dirty="0">
                <a:latin typeface="Garamond" panose="02020404030301010803" pitchFamily="18" charset="0"/>
              </a:rPr>
              <a:t>Insistiamo sul fatto che il vassallo non era tale solo in relazione al sovrano: si articolarono relazioni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vassallatiche </a:t>
            </a:r>
            <a:r>
              <a:rPr lang="it-IT" sz="2000" dirty="0">
                <a:latin typeface="Garamond" panose="02020404030301010803" pitchFamily="18" charset="0"/>
              </a:rPr>
              <a:t>anche in posizioni diverse, più lontane dal vertice del potere. Ma per quanto riguardava i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beni </a:t>
            </a:r>
            <a:r>
              <a:rPr lang="it-IT" sz="2000" dirty="0">
                <a:latin typeface="Garamond" panose="02020404030301010803" pitchFamily="18" charset="0"/>
              </a:rPr>
              <a:t>immobili concessi in feudo troppo forti erano gli interessi perché potessero restare nelle mani del sovrano, che li ridistribuisse a ogni morte di un vassallo, o in occasione di tradimenti; con il </a:t>
            </a:r>
            <a:r>
              <a:rPr lang="it-IT" sz="2000" b="1" dirty="0">
                <a:latin typeface="Garamond" panose="02020404030301010803" pitchFamily="18" charset="0"/>
              </a:rPr>
              <a:t>capitolare di </a:t>
            </a:r>
            <a:r>
              <a:rPr lang="it-IT" sz="2000" b="1" dirty="0" err="1">
                <a:latin typeface="Garamond" panose="02020404030301010803" pitchFamily="18" charset="0"/>
              </a:rPr>
              <a:t>Quierzy</a:t>
            </a:r>
            <a:r>
              <a:rPr lang="it-IT" sz="2000" b="1" dirty="0">
                <a:latin typeface="Garamond" panose="02020404030301010803" pitchFamily="18" charset="0"/>
              </a:rPr>
              <a:t> </a:t>
            </a:r>
            <a:r>
              <a:rPr lang="it-IT" sz="2000" dirty="0">
                <a:latin typeface="Garamond" panose="02020404030301010803" pitchFamily="18" charset="0"/>
              </a:rPr>
              <a:t>(877) Carlo il Calvo concesse la trasmissibilità ereditaria dei feudi. La frammentarietà dei governi locali e la pratica del vassallaggio su più livelli rese molto problematica l’attuazione del capitolare, in quanto anche feudatari minori pretesero di avvalersi della ereditarietà dei terreni che detenevano. </a:t>
            </a:r>
          </a:p>
          <a:p>
            <a:pPr marL="0" indent="0" algn="just">
              <a:spcBef>
                <a:spcPts val="0"/>
              </a:spcBef>
              <a:buNone/>
            </a:pPr>
            <a:r>
              <a:rPr lang="it-IT" sz="2000" dirty="0">
                <a:latin typeface="Garamond" panose="02020404030301010803" pitchFamily="18" charset="0"/>
              </a:rPr>
              <a:t>Per regolare le sempre più numerose questioni di competenze l’imperatore Corrado II emanò nel 1037 la </a:t>
            </a:r>
            <a:r>
              <a:rPr lang="it-IT" sz="2000" b="1" i="1" dirty="0" err="1">
                <a:latin typeface="Garamond" panose="02020404030301010803" pitchFamily="18" charset="0"/>
              </a:rPr>
              <a:t>Constitutio</a:t>
            </a:r>
            <a:r>
              <a:rPr lang="it-IT" sz="2000" b="1" i="1" dirty="0">
                <a:latin typeface="Garamond" panose="02020404030301010803" pitchFamily="18" charset="0"/>
              </a:rPr>
              <a:t> de </a:t>
            </a:r>
            <a:r>
              <a:rPr lang="it-IT" sz="2000" b="1" i="1" dirty="0" err="1">
                <a:latin typeface="Garamond" panose="02020404030301010803" pitchFamily="18" charset="0"/>
              </a:rPr>
              <a:t>feudis</a:t>
            </a:r>
            <a:r>
              <a:rPr lang="it-IT" sz="2000" dirty="0">
                <a:latin typeface="Garamond" panose="02020404030301010803" pitchFamily="18" charset="0"/>
              </a:rPr>
              <a:t>, che sanciva la legittimità dei diritti dei feudatari minori. Ricordiamo però che il diritto feudale ancora all’epoca non esisteva, e che la sua origine deriva nientemeno che dall’esperienza, estrema e affatto originale, del Regno Latino di Gerusalemme.</a:t>
            </a:r>
          </a:p>
          <a:p>
            <a:pPr marL="0" indent="0" algn="just">
              <a:spcBef>
                <a:spcPts val="0"/>
              </a:spcBef>
              <a:buNone/>
            </a:pPr>
            <a:r>
              <a:rPr lang="it-IT" sz="2000" b="1" dirty="0">
                <a:latin typeface="Garamond" panose="02020404030301010803" pitchFamily="18" charset="0"/>
              </a:rPr>
              <a:t>In questo quadro, molto tardi compare il concetto di ‘nobile’</a:t>
            </a:r>
            <a:r>
              <a:rPr lang="it-IT" sz="2000" dirty="0">
                <a:latin typeface="Garamond" panose="02020404030301010803" pitchFamily="18" charset="0"/>
              </a:rPr>
              <a:t>. Il vincolo feudale aveva, con l’esperienza carolingia, beneficiato efficaci combattenti; con il capitolare i loro discendenti avevano potuto mantenerne i possessi. Ma non entrava, in queste relazioni, il concetto di nobiltà quale si sarebbe sviluppato più tardi: la nobiltà si poteva acquisire in virtù di incarichi, o attraverso meriti. Con il giuramento feudale, la nobiltà divenne via via un ceto sociale, profondamente connesso all’esercizio delle armi. In effetti, in area Franca ‘nobile’ era colui che poteva pagare il costoso equipaggiamento per sé e per il proprio cavallo. Il vassallo finì quindi con identificarsi con la figura del cavaliere, per confondersi con quella del ‘nobile’.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9846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Vassalli, nobili, cavalieri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000" dirty="0">
                <a:latin typeface="Garamond" panose="02020404030301010803" pitchFamily="18" charset="0"/>
              </a:rPr>
              <a:t>Queste osservazioni sono alla base della tesi proposta dal grande storico Marc Bloch, ossia che i rapporti </a:t>
            </a:r>
            <a:endParaRPr lang="it-IT" sz="2000" dirty="0" smtClean="0">
              <a:latin typeface="Garamond" panose="02020404030301010803" pitchFamily="18" charset="0"/>
            </a:endParaRPr>
          </a:p>
          <a:p>
            <a:pPr marL="0" indent="0">
              <a:buNone/>
            </a:pPr>
            <a:r>
              <a:rPr lang="it-IT" sz="2000" dirty="0" smtClean="0">
                <a:latin typeface="Garamond" panose="02020404030301010803" pitchFamily="18" charset="0"/>
              </a:rPr>
              <a:t>feudali </a:t>
            </a:r>
            <a:r>
              <a:rPr lang="it-IT" sz="2000" dirty="0">
                <a:latin typeface="Garamond" panose="02020404030301010803" pitchFamily="18" charset="0"/>
              </a:rPr>
              <a:t>arrecarono, facendo nascere la nobiltà, un cambiamento rivoluzionario nella società europea. </a:t>
            </a: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Oggi </a:t>
            </a:r>
            <a:r>
              <a:rPr lang="it-IT" sz="2000" dirty="0">
                <a:latin typeface="Garamond" panose="02020404030301010803" pitchFamily="18" charset="0"/>
              </a:rPr>
              <a:t>la tesi di Bloch è accolta con spirito più critico, e si tende a evidenziare le differenze nelle varie aree europee (più vincolata a legami di sangue in Germania, più rappresentata dalle investiture in Francia), ma resta tuttavia una valida chiave di lettura. È degli ultimi secoli del medioevo l’idea di una intrinseca ‘diversità’ fondata sul sangue a caratterizzare il nobile.</a:t>
            </a:r>
          </a:p>
          <a:p>
            <a:pPr marL="0" indent="0" algn="just">
              <a:spcBef>
                <a:spcPts val="0"/>
              </a:spcBef>
              <a:buNone/>
            </a:pPr>
            <a:r>
              <a:rPr lang="it-IT" sz="2000" dirty="0" smtClean="0">
                <a:latin typeface="Garamond" panose="02020404030301010803" pitchFamily="18" charset="0"/>
              </a:rPr>
              <a:t>Se </a:t>
            </a:r>
            <a:r>
              <a:rPr lang="it-IT" sz="2000" dirty="0">
                <a:latin typeface="Garamond" panose="02020404030301010803" pitchFamily="18" charset="0"/>
              </a:rPr>
              <a:t>il sistema feudale trova la sua origine nella necessità di salvaguardare obiettivi minimali quali la difesa territoriale, questo non significa che esso non divenne l’unica modalità di gestione del potere, sostituendosi uniformemente alle realtà pregresse. A fianco di terreni soggetti a vincoli feudali restavano aree soggette a proprietà privata (allodio). Le esigenze primarie di quei secoli restavano tuttavia la sicurezza; l’</a:t>
            </a:r>
            <a:r>
              <a:rPr lang="it-IT" sz="2000" dirty="0" err="1">
                <a:latin typeface="Garamond" panose="02020404030301010803" pitchFamily="18" charset="0"/>
              </a:rPr>
              <a:t>allodiere</a:t>
            </a:r>
            <a:r>
              <a:rPr lang="it-IT" sz="2000" dirty="0">
                <a:latin typeface="Garamond" panose="02020404030301010803" pitchFamily="18" charset="0"/>
              </a:rPr>
              <a:t> aveva spesso tutto da guadagnare, anche solo in termini di sopravvivenza fisica, dal sottomettersi a un feudatario. </a:t>
            </a:r>
          </a:p>
          <a:p>
            <a:pPr marL="0" indent="0" algn="just">
              <a:spcBef>
                <a:spcPts val="0"/>
              </a:spcBef>
              <a:buNone/>
            </a:pPr>
            <a:r>
              <a:rPr lang="it-IT" sz="2000" dirty="0">
                <a:latin typeface="Garamond" panose="02020404030301010803" pitchFamily="18" charset="0"/>
              </a:rPr>
              <a:t>Da ricordi di scuola, o da vaghe associazioni di idee, spesso a molti può venire alla mente l’equazione cavaliere = nobile, dedito alla caccia e alla guerra, animato da ideali di giustizia e lealtà. Se abbiamo appena negato verosimiglianza, prima del XIII secolo, all’idea di nobiltà fondata sul sangue, dobbiamo ancora restringere l’ideazione di un sistema di valori attorno alla figura del cavaliere, e soprattutto l’ambito di tali valori (puramente astratto):</a:t>
            </a:r>
          </a:p>
          <a:p>
            <a:pPr marL="0" indent="0">
              <a:spcBef>
                <a:spcPts val="0"/>
              </a:spcBef>
              <a:buNone/>
            </a:pPr>
            <a:r>
              <a:rPr lang="it-IT" sz="2000" dirty="0" smtClean="0">
                <a:latin typeface="Garamond" panose="02020404030301010803" pitchFamily="18" charset="0"/>
              </a:rPr>
              <a:t> </a:t>
            </a:r>
            <a:endParaRPr lang="it-IT" sz="2000" dirty="0">
              <a:latin typeface="Garamond" panose="02020404030301010803" pitchFamily="18" charset="0"/>
            </a:endParaRPr>
          </a:p>
          <a:p>
            <a:pPr marL="0" indent="0" algn="just">
              <a:spcBef>
                <a:spcPts val="0"/>
              </a:spcBef>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7530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Vassalli, nobili, cavalieri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spcBef>
                <a:spcPts val="0"/>
              </a:spcBef>
              <a:buNone/>
            </a:pPr>
            <a:endParaRPr lang="it-IT" sz="2000" dirty="0" smtClean="0">
              <a:latin typeface="Garamond" panose="02020404030301010803" pitchFamily="18" charset="0"/>
            </a:endParaRPr>
          </a:p>
          <a:p>
            <a:pPr marL="0" indent="0">
              <a:spcBef>
                <a:spcPts val="0"/>
              </a:spcBef>
              <a:buNone/>
            </a:pPr>
            <a:endParaRPr lang="it-IT" sz="2000" dirty="0">
              <a:latin typeface="Garamond" panose="02020404030301010803" pitchFamily="18" charset="0"/>
            </a:endParaRPr>
          </a:p>
          <a:p>
            <a:pPr marL="0" indent="0">
              <a:spcBef>
                <a:spcPts val="0"/>
              </a:spcBef>
              <a:buNone/>
            </a:pPr>
            <a:endParaRPr lang="it-IT" sz="20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a:t>
            </a:r>
            <a:r>
              <a:rPr lang="it-IT" sz="2400" dirty="0">
                <a:latin typeface="Garamond" panose="02020404030301010803" pitchFamily="18" charset="0"/>
              </a:rPr>
              <a:t>La nascita della cavalleria è […] una conseguenza immediata della disgregazione del potere pubblico nei secoli intorno al Mille: anche se occorre sottolineare che i valori cavallereschi, in questo senso, rimasero sempre confinati alle teorizzazioni dei chierici, trovando ben poca applicazione pratica. Con la nascita della letteratura in volgare si assiste a un’ulteriore metamorfosi, giacché s’intendono allora per cavalleria gli ideali celebrati da poeti e romanzieri allo scopo di divertire ed educare il pubblico cavalleresco, come l’amor cortese e il sacrificio di sé per la propria dama e per la fede cristiana. È soprattutto in questo contesto che nasce l’immagine del cavaliere ebbro di purezza e dedito alla ricerca dell’assoluto, di Parsifal all’inseguimento del Graal; curiosamente, proprio quest’immagine è quella che ancor oggi associamo più volentieri alla cavalleria medievale, senza renderci ben conto, per lo più, che si trattava di una costruzione tutta letteraria, priva di qualsiasi rapporto con la realtà» </a:t>
            </a:r>
            <a:endParaRPr lang="it-IT" sz="2400" dirty="0" smtClean="0">
              <a:latin typeface="Garamond" panose="02020404030301010803" pitchFamily="18" charset="0"/>
            </a:endParaRPr>
          </a:p>
          <a:p>
            <a:pPr marL="0" indent="0" algn="r">
              <a:spcBef>
                <a:spcPts val="0"/>
              </a:spcBef>
              <a:buNone/>
            </a:pPr>
            <a:r>
              <a:rPr lang="it-IT" sz="2000" dirty="0" smtClean="0">
                <a:latin typeface="Garamond" panose="02020404030301010803" pitchFamily="18" charset="0"/>
              </a:rPr>
              <a:t>(</a:t>
            </a:r>
            <a:r>
              <a:rPr lang="it-IT" sz="2000" dirty="0">
                <a:latin typeface="Garamond" panose="02020404030301010803" pitchFamily="18" charset="0"/>
              </a:rPr>
              <a:t>A. Barbero- C. </a:t>
            </a:r>
            <a:r>
              <a:rPr lang="it-IT" sz="2000" dirty="0" err="1">
                <a:latin typeface="Garamond" panose="02020404030301010803" pitchFamily="18" charset="0"/>
              </a:rPr>
              <a:t>Frugoni</a:t>
            </a:r>
            <a:r>
              <a:rPr lang="it-IT" sz="2000" dirty="0">
                <a:latin typeface="Garamond" panose="02020404030301010803" pitchFamily="18" charset="0"/>
              </a:rPr>
              <a:t>, </a:t>
            </a:r>
            <a:r>
              <a:rPr lang="it-IT" sz="2000" i="1" dirty="0">
                <a:latin typeface="Garamond" panose="02020404030301010803" pitchFamily="18" charset="0"/>
              </a:rPr>
              <a:t>Dizionario del medioevo</a:t>
            </a:r>
            <a:r>
              <a:rPr lang="it-IT" sz="2000" dirty="0">
                <a:latin typeface="Garamond" panose="02020404030301010803" pitchFamily="18" charset="0"/>
              </a:rPr>
              <a:t>, Roma-Bari, Laterza, 1994 (2001), voce </a:t>
            </a:r>
            <a:r>
              <a:rPr lang="it-IT" sz="2000" i="1" dirty="0">
                <a:latin typeface="Garamond" panose="02020404030301010803" pitchFamily="18" charset="0"/>
              </a:rPr>
              <a:t>cavalleria</a:t>
            </a:r>
            <a:r>
              <a:rPr lang="it-IT" sz="2000" dirty="0">
                <a:latin typeface="Garamond" panose="02020404030301010803" pitchFamily="18" charset="0"/>
              </a:rPr>
              <a:t>). </a:t>
            </a:r>
          </a:p>
          <a:p>
            <a:pPr marL="0" indent="0" algn="just">
              <a:spcBef>
                <a:spcPts val="0"/>
              </a:spcBef>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18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a:t>
            </a:r>
            <a:r>
              <a:rPr lang="it-IT" sz="3600" b="1" dirty="0" smtClean="0">
                <a:latin typeface="Garamond" panose="02020404030301010803" pitchFamily="18" charset="0"/>
                <a:ea typeface="Helvetica Neue LT Std 65 Medium" charset="0"/>
                <a:cs typeface="Arial"/>
              </a:rPr>
              <a:t>7</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15/10/2019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625600"/>
            <a:ext cx="11294716" cy="5041900"/>
          </a:xfrm>
        </p:spPr>
        <p:txBody>
          <a:bodyPr>
            <a:normAutofit/>
          </a:bodyPr>
          <a:lstStyle/>
          <a:p>
            <a:pPr indent="0" algn="just">
              <a:buNone/>
            </a:pPr>
            <a:r>
              <a:rPr lang="it-IT" sz="2400" dirty="0" smtClean="0">
                <a:latin typeface="Garamond" panose="02020404030301010803" pitchFamily="18" charset="0"/>
              </a:rPr>
              <a:t>L’incoronazione di Carlo Magno: a capo di quale impero??</a:t>
            </a:r>
          </a:p>
          <a:p>
            <a:pPr indent="0" algn="just">
              <a:buNone/>
            </a:pPr>
            <a:r>
              <a:rPr lang="it-IT" sz="2400" dirty="0" smtClean="0">
                <a:latin typeface="Garamond" panose="02020404030301010803" pitchFamily="18" charset="0"/>
              </a:rPr>
              <a:t>800 Carlo Magno a Roma viene incoronato </a:t>
            </a:r>
          </a:p>
          <a:p>
            <a:pPr indent="0" algn="ctr">
              <a:buNone/>
            </a:pPr>
            <a:r>
              <a:rPr lang="it-IT" sz="2400" dirty="0" smtClean="0">
                <a:latin typeface="Garamond" panose="02020404030301010803" pitchFamily="18" charset="0"/>
              </a:rPr>
              <a:t>IMPERATORE del SACRO ROMANO IMPERO </a:t>
            </a:r>
          </a:p>
          <a:p>
            <a:pPr indent="0" algn="just">
              <a:buNone/>
            </a:pPr>
            <a:r>
              <a:rPr lang="it-IT" sz="2400" dirty="0" smtClean="0">
                <a:latin typeface="Garamond" panose="02020404030301010803" pitchFamily="18" charset="0"/>
              </a:rPr>
              <a:t>da papa Leone III.</a:t>
            </a:r>
          </a:p>
          <a:p>
            <a:pPr indent="0" algn="just">
              <a:buNone/>
            </a:pPr>
            <a:r>
              <a:rPr lang="it-IT" sz="2400" dirty="0" smtClean="0">
                <a:latin typeface="Garamond" panose="02020404030301010803" pitchFamily="18" charset="0"/>
              </a:rPr>
              <a:t>Il contesto è il ‘</a:t>
            </a:r>
            <a:r>
              <a:rPr lang="it-IT" sz="2400" dirty="0" err="1" smtClean="0">
                <a:latin typeface="Garamond" panose="02020404030301010803" pitchFamily="18" charset="0"/>
              </a:rPr>
              <a:t>Leonegate</a:t>
            </a:r>
            <a:r>
              <a:rPr lang="it-IT" sz="2400" dirty="0" smtClean="0">
                <a:latin typeface="Garamond" panose="02020404030301010803" pitchFamily="18" charset="0"/>
              </a:rPr>
              <a:t>’: tentativo di cattura e conseguente fuga da Spoleto a </a:t>
            </a:r>
            <a:r>
              <a:rPr lang="it-IT" sz="2400" dirty="0" err="1" smtClean="0">
                <a:latin typeface="Garamond" panose="02020404030301010803" pitchFamily="18" charset="0"/>
              </a:rPr>
              <a:t>Padeborn</a:t>
            </a:r>
            <a:r>
              <a:rPr lang="it-IT" sz="2400" dirty="0" smtClean="0">
                <a:latin typeface="Garamond" panose="02020404030301010803" pitchFamily="18" charset="0"/>
              </a:rPr>
              <a:t>.</a:t>
            </a:r>
          </a:p>
          <a:p>
            <a:pPr indent="0" algn="just">
              <a:buNone/>
            </a:pPr>
            <a:r>
              <a:rPr lang="it-IT" sz="2400" dirty="0" smtClean="0">
                <a:latin typeface="Garamond" panose="02020404030301010803" pitchFamily="18" charset="0"/>
              </a:rPr>
              <a:t>Chi ha autorità di valutare l’adeguatezza del papa?</a:t>
            </a:r>
            <a:endParaRPr lang="it-IT" sz="2400" dirty="0" smtClean="0">
              <a:latin typeface="Garamond" panose="02020404030301010803" pitchFamily="18" charset="0"/>
            </a:endParaRPr>
          </a:p>
          <a:p>
            <a:pPr indent="0" algn="just">
              <a:buNone/>
            </a:pPr>
            <a:r>
              <a:rPr lang="it-IT" sz="2400" dirty="0" smtClean="0">
                <a:latin typeface="Garamond" panose="02020404030301010803" pitchFamily="18" charset="0"/>
              </a:rPr>
              <a:t>Inchiesta          contenuto distrutto.</a:t>
            </a:r>
          </a:p>
          <a:p>
            <a:pPr indent="0" algn="just">
              <a:buNone/>
            </a:pPr>
            <a:r>
              <a:rPr lang="it-IT" sz="2400" dirty="0" smtClean="0">
                <a:latin typeface="Garamond" panose="02020404030301010803" pitchFamily="18" charset="0"/>
              </a:rPr>
              <a:t>Leone percorre 12 miglia fuori da Roma per andare incontro a Carlo (</a:t>
            </a:r>
            <a:r>
              <a:rPr lang="it-IT" sz="2400" b="1" i="1" dirty="0" err="1" smtClean="0">
                <a:latin typeface="Garamond" panose="02020404030301010803" pitchFamily="18" charset="0"/>
              </a:rPr>
              <a:t>adventus</a:t>
            </a:r>
            <a:r>
              <a:rPr lang="it-IT" sz="2400" b="1" i="1" dirty="0" smtClean="0">
                <a:latin typeface="Garamond" panose="02020404030301010803" pitchFamily="18" charset="0"/>
              </a:rPr>
              <a:t> </a:t>
            </a:r>
            <a:r>
              <a:rPr lang="it-IT" sz="2400" b="1" i="1" dirty="0" err="1" smtClean="0">
                <a:latin typeface="Garamond" panose="02020404030301010803" pitchFamily="18" charset="0"/>
              </a:rPr>
              <a:t>Caesaris</a:t>
            </a:r>
            <a:r>
              <a:rPr lang="it-IT" sz="2400" dirty="0" smtClean="0">
                <a:latin typeface="Garamond" panose="02020404030301010803" pitchFamily="18" charset="0"/>
              </a:rPr>
              <a:t>)</a:t>
            </a:r>
          </a:p>
          <a:p>
            <a:pPr indent="0" algn="just">
              <a:buNone/>
            </a:pPr>
            <a:r>
              <a:rPr lang="it-IT" sz="2400" dirty="0" smtClean="0">
                <a:latin typeface="Garamond" panose="02020404030301010803" pitchFamily="18" charset="0"/>
              </a:rPr>
              <a:t>1 dicembre: Carlo APRE I LAVORI CONCILIARI.</a:t>
            </a:r>
          </a:p>
          <a:p>
            <a:pPr indent="0" algn="just">
              <a:buNone/>
            </a:pPr>
            <a:r>
              <a:rPr lang="it-IT" sz="2400" dirty="0" smtClean="0">
                <a:latin typeface="Garamond" panose="02020404030301010803" pitchFamily="18" charset="0"/>
              </a:rPr>
              <a:t>25 dicembre: Leone incorona Carlo e lo unge.</a:t>
            </a:r>
          </a:p>
          <a:p>
            <a:pPr indent="0" algn="just">
              <a:buNone/>
            </a:pPr>
            <a:r>
              <a:rPr lang="it-IT" sz="2400" dirty="0" smtClean="0">
                <a:latin typeface="Garamond" panose="02020404030301010803" pitchFamily="18" charset="0"/>
              </a:rPr>
              <a:t>(forse) </a:t>
            </a:r>
            <a:r>
              <a:rPr lang="it-IT" sz="2400" i="1" dirty="0" err="1" smtClean="0">
                <a:latin typeface="Garamond" panose="02020404030301010803" pitchFamily="18" charset="0"/>
              </a:rPr>
              <a:t>proskynesis</a:t>
            </a:r>
            <a:r>
              <a:rPr lang="it-IT" sz="2400" dirty="0" smtClean="0">
                <a:latin typeface="Garamond" panose="02020404030301010803" pitchFamily="18" charset="0"/>
              </a:rPr>
              <a:t> del papa QUINDI  il clero lo acclama imperatore.</a:t>
            </a:r>
          </a:p>
          <a:p>
            <a:pPr indent="0" algn="just">
              <a:buNone/>
            </a:pPr>
            <a:endParaRPr lang="it-IT" sz="2400" dirty="0">
              <a:latin typeface="Garamond" panose="02020404030301010803" pitchFamily="18" charset="0"/>
            </a:endParaRPr>
          </a:p>
          <a:p>
            <a:pPr indent="0" algn="ctr">
              <a:buNone/>
            </a:pPr>
            <a:endParaRPr lang="it-IT" sz="24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05312" y="0"/>
            <a:ext cx="1486688" cy="2428875"/>
          </a:xfrm>
          <a:prstGeom prst="rect">
            <a:avLst/>
          </a:prstGeom>
          <a:noFill/>
          <a:extLst>
            <a:ext uri="{909E8E84-426E-40DD-AFC4-6F175D3DCCD1}">
              <a14:hiddenFill xmlns:a14="http://schemas.microsoft.com/office/drawing/2010/main">
                <a:solidFill>
                  <a:srgbClr val="FFFFFF"/>
                </a:solidFill>
              </a14:hiddenFill>
            </a:ext>
          </a:extLst>
        </p:spPr>
      </p:pic>
      <p:cxnSp>
        <p:nvCxnSpPr>
          <p:cNvPr id="4" name="Connettore 2 3"/>
          <p:cNvCxnSpPr/>
          <p:nvPr/>
        </p:nvCxnSpPr>
        <p:spPr>
          <a:xfrm>
            <a:off x="1735536" y="4600575"/>
            <a:ext cx="4572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905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Un modello problematico</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err="1" smtClean="0">
                <a:latin typeface="Garamond" panose="02020404030301010803" pitchFamily="18" charset="0"/>
              </a:rPr>
              <a:t>Eginardo</a:t>
            </a:r>
            <a:r>
              <a:rPr lang="it-IT" sz="2400" dirty="0" smtClean="0">
                <a:latin typeface="Garamond" panose="02020404030301010803" pitchFamily="18" charset="0"/>
              </a:rPr>
              <a:t> scrive che Carlo non avrebbe voluto la cerimonia, una sorta di trappola.</a:t>
            </a:r>
          </a:p>
          <a:p>
            <a:pPr marL="0" indent="0" algn="ctr">
              <a:lnSpc>
                <a:spcPct val="120000"/>
              </a:lnSpc>
              <a:spcBef>
                <a:spcPts val="0"/>
              </a:spcBef>
              <a:buNone/>
            </a:pPr>
            <a:r>
              <a:rPr lang="it-IT" sz="2400" dirty="0" smtClean="0">
                <a:latin typeface="Garamond" panose="02020404030301010803" pitchFamily="18" charset="0"/>
              </a:rPr>
              <a:t>Perché?</a:t>
            </a:r>
          </a:p>
          <a:p>
            <a:pPr algn="just">
              <a:lnSpc>
                <a:spcPct val="120000"/>
              </a:lnSpc>
              <a:spcBef>
                <a:spcPts val="0"/>
              </a:spcBef>
              <a:buFontTx/>
              <a:buChar char="-"/>
            </a:pPr>
            <a:r>
              <a:rPr lang="it-IT" sz="2400" dirty="0">
                <a:latin typeface="Garamond" panose="02020404030301010803" pitchFamily="18" charset="0"/>
              </a:rPr>
              <a:t>Carlo era a Roma (non la ‘sua’ capitale, Aquisgrana)</a:t>
            </a:r>
          </a:p>
          <a:p>
            <a:pPr algn="just">
              <a:lnSpc>
                <a:spcPct val="120000"/>
              </a:lnSpc>
              <a:spcBef>
                <a:spcPts val="0"/>
              </a:spcBef>
              <a:buFontTx/>
              <a:buChar char="-"/>
            </a:pPr>
            <a:r>
              <a:rPr lang="it-IT" sz="2400" dirty="0" smtClean="0">
                <a:latin typeface="Garamond" panose="02020404030301010803" pitchFamily="18" charset="0"/>
              </a:rPr>
              <a:t>Carlo era in ginocchio</a:t>
            </a:r>
          </a:p>
          <a:p>
            <a:pPr algn="just">
              <a:lnSpc>
                <a:spcPct val="120000"/>
              </a:lnSpc>
              <a:spcBef>
                <a:spcPts val="0"/>
              </a:spcBef>
              <a:buFontTx/>
              <a:buChar char="-"/>
            </a:pPr>
            <a:r>
              <a:rPr lang="it-IT" sz="2400" dirty="0" smtClean="0">
                <a:latin typeface="Garamond" panose="02020404030301010803" pitchFamily="18" charset="0"/>
              </a:rPr>
              <a:t>La corona la impone il papa</a:t>
            </a:r>
          </a:p>
          <a:p>
            <a:pPr algn="just">
              <a:lnSpc>
                <a:spcPct val="120000"/>
              </a:lnSpc>
              <a:spcBef>
                <a:spcPts val="0"/>
              </a:spcBef>
              <a:buFontTx/>
              <a:buChar char="-"/>
            </a:pPr>
            <a:r>
              <a:rPr lang="it-IT" sz="2400" dirty="0" smtClean="0">
                <a:latin typeface="Garamond" panose="02020404030301010803" pitchFamily="18" charset="0"/>
              </a:rPr>
              <a:t>L’acclamazione viene fatta da membri del clero romano, a rappresentanza del ‘popolo’ romano</a:t>
            </a:r>
          </a:p>
          <a:p>
            <a:pPr marL="0" indent="0" algn="just">
              <a:lnSpc>
                <a:spcPct val="120000"/>
              </a:lnSpc>
              <a:spcBef>
                <a:spcPts val="0"/>
              </a:spcBef>
              <a:buNone/>
            </a:pPr>
            <a:r>
              <a:rPr lang="it-IT" sz="2400" dirty="0" smtClean="0">
                <a:latin typeface="Garamond" panose="02020404030301010803" pitchFamily="18" charset="0"/>
              </a:rPr>
              <a:t>All’incoronazione di Ludovico il Pio, Carlo progettò un rituale MOLTO diverso:</a:t>
            </a:r>
          </a:p>
          <a:p>
            <a:pPr algn="just">
              <a:lnSpc>
                <a:spcPct val="120000"/>
              </a:lnSpc>
              <a:spcBef>
                <a:spcPts val="0"/>
              </a:spcBef>
              <a:buFontTx/>
              <a:buChar char="-"/>
            </a:pPr>
            <a:r>
              <a:rPr lang="it-IT" sz="2400" dirty="0" smtClean="0">
                <a:latin typeface="Garamond" panose="02020404030301010803" pitchFamily="18" charset="0"/>
              </a:rPr>
              <a:t>Era ad Aquisgrana</a:t>
            </a:r>
          </a:p>
          <a:p>
            <a:pPr algn="just">
              <a:lnSpc>
                <a:spcPct val="120000"/>
              </a:lnSpc>
              <a:spcBef>
                <a:spcPts val="0"/>
              </a:spcBef>
              <a:buFontTx/>
              <a:buChar char="-"/>
            </a:pPr>
            <a:r>
              <a:rPr lang="it-IT" sz="2400" dirty="0" smtClean="0">
                <a:latin typeface="Garamond" panose="02020404030301010803" pitchFamily="18" charset="0"/>
              </a:rPr>
              <a:t>Ludovico non era in ginocchio</a:t>
            </a:r>
          </a:p>
          <a:p>
            <a:pPr algn="just">
              <a:lnSpc>
                <a:spcPct val="120000"/>
              </a:lnSpc>
              <a:spcBef>
                <a:spcPts val="0"/>
              </a:spcBef>
              <a:buFontTx/>
              <a:buChar char="-"/>
            </a:pPr>
            <a:r>
              <a:rPr lang="it-IT" sz="2400" dirty="0" smtClean="0">
                <a:latin typeface="Garamond" panose="02020404030301010803" pitchFamily="18" charset="0"/>
              </a:rPr>
              <a:t>La corona la indossa da sé (o la pone il padre Carlo)</a:t>
            </a:r>
          </a:p>
          <a:p>
            <a:pPr algn="just">
              <a:lnSpc>
                <a:spcPct val="120000"/>
              </a:lnSpc>
              <a:spcBef>
                <a:spcPts val="0"/>
              </a:spcBef>
              <a:buFontTx/>
              <a:buChar char="-"/>
            </a:pPr>
            <a:r>
              <a:rPr lang="it-IT" sz="2400" dirty="0" smtClean="0">
                <a:latin typeface="Garamond" panose="02020404030301010803" pitchFamily="18" charset="0"/>
              </a:rPr>
              <a:t>L’acclamazione viene fatta dal popolo Franco.</a:t>
            </a:r>
          </a:p>
          <a:p>
            <a:pPr algn="just">
              <a:lnSpc>
                <a:spcPct val="120000"/>
              </a:lnSpc>
              <a:spcBef>
                <a:spcPts val="0"/>
              </a:spcBef>
              <a:buFontTx/>
              <a:buChar char="-"/>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Impero nuovo o ‘vecchio’?</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L’impero di Carlo era il proseguimento dell’impero romano in veste integralmente</a:t>
            </a:r>
          </a:p>
          <a:p>
            <a:pPr marL="0" indent="0" algn="just">
              <a:lnSpc>
                <a:spcPct val="120000"/>
              </a:lnSpc>
              <a:spcBef>
                <a:spcPts val="0"/>
              </a:spcBef>
              <a:buNone/>
            </a:pPr>
            <a:r>
              <a:rPr lang="it-IT" sz="2400" dirty="0" smtClean="0">
                <a:latin typeface="Garamond" panose="02020404030301010803" pitchFamily="18" charset="0"/>
              </a:rPr>
              <a:t>Cristiana. </a:t>
            </a:r>
          </a:p>
          <a:p>
            <a:pPr marL="0" indent="0" algn="just">
              <a:lnSpc>
                <a:spcPct val="120000"/>
              </a:lnSpc>
              <a:spcBef>
                <a:spcPts val="0"/>
              </a:spcBef>
              <a:buNone/>
            </a:pPr>
            <a:r>
              <a:rPr lang="it-IT" sz="2400" dirty="0" smtClean="0">
                <a:latin typeface="Garamond" panose="02020404030301010803" pitchFamily="18" charset="0"/>
              </a:rPr>
              <a:t>I sudditi coincidono con il popolo di Dio, quindi l’impero è l’insieme di </a:t>
            </a:r>
            <a:r>
              <a:rPr lang="it-IT" sz="2400" dirty="0" err="1" smtClean="0">
                <a:latin typeface="Garamond" panose="02020404030301010803" pitchFamily="18" charset="0"/>
              </a:rPr>
              <a:t>regnum</a:t>
            </a:r>
            <a:r>
              <a:rPr lang="it-IT" sz="2400" dirty="0" smtClean="0">
                <a:latin typeface="Garamond" panose="02020404030301010803" pitchFamily="18" charset="0"/>
              </a:rPr>
              <a:t> ed ecclesia: una costruzione ecclesiale e politica che è sostenuta dalla potenza militare e dalla capacità di controllo delle masse del clero. </a:t>
            </a:r>
          </a:p>
          <a:p>
            <a:pPr marL="0" indent="0" algn="just">
              <a:lnSpc>
                <a:spcPct val="120000"/>
              </a:lnSpc>
              <a:spcBef>
                <a:spcPts val="0"/>
              </a:spcBef>
              <a:buNone/>
            </a:pPr>
            <a:r>
              <a:rPr lang="it-IT" sz="2400" dirty="0" smtClean="0">
                <a:latin typeface="Garamond" panose="02020404030301010803" pitchFamily="18" charset="0"/>
              </a:rPr>
              <a:t>Teoria della </a:t>
            </a:r>
            <a:r>
              <a:rPr lang="it-IT" sz="2400" dirty="0" err="1" smtClean="0">
                <a:latin typeface="Garamond" panose="02020404030301010803" pitchFamily="18" charset="0"/>
              </a:rPr>
              <a:t>Translatio</a:t>
            </a:r>
            <a:r>
              <a:rPr lang="it-IT" sz="2400" dirty="0" smtClean="0">
                <a:latin typeface="Garamond" panose="02020404030301010803" pitchFamily="18" charset="0"/>
              </a:rPr>
              <a:t> imperii (871)</a:t>
            </a:r>
            <a:endParaRPr lang="it-IT" sz="2400" dirty="0">
              <a:latin typeface="Garamond" panose="02020404030301010803" pitchFamily="18" charset="0"/>
            </a:endParaRPr>
          </a:p>
          <a:p>
            <a:pPr marL="0" indent="0" algn="just">
              <a:lnSpc>
                <a:spcPct val="120000"/>
              </a:lnSpc>
              <a:spcBef>
                <a:spcPts val="0"/>
              </a:spcBef>
              <a:buNone/>
            </a:pPr>
            <a:r>
              <a:rPr lang="it-IT" sz="2400" dirty="0" smtClean="0">
                <a:latin typeface="Garamond" panose="02020404030301010803" pitchFamily="18" charset="0"/>
              </a:rPr>
              <a:t>Carlo controlla la Chiesa e la liturgia.</a:t>
            </a:r>
          </a:p>
          <a:p>
            <a:pPr marL="0" indent="0" algn="just">
              <a:lnSpc>
                <a:spcPct val="120000"/>
              </a:lnSpc>
              <a:spcBef>
                <a:spcPts val="0"/>
              </a:spcBef>
              <a:buNone/>
            </a:pPr>
            <a:r>
              <a:rPr lang="it-IT" sz="2400" dirty="0" smtClean="0">
                <a:latin typeface="Garamond" panose="02020404030301010803" pitchFamily="18" charset="0"/>
              </a:rPr>
              <a:t>Decide le cariche di vescovi e abati.</a:t>
            </a:r>
          </a:p>
          <a:p>
            <a:pPr marL="0" indent="0" algn="just">
              <a:lnSpc>
                <a:spcPct val="120000"/>
              </a:lnSpc>
              <a:spcBef>
                <a:spcPts val="0"/>
              </a:spcBef>
              <a:buNone/>
            </a:pPr>
            <a:r>
              <a:rPr lang="it-IT" sz="2400" dirty="0" smtClean="0">
                <a:latin typeface="Garamond" panose="02020404030301010803" pitchFamily="18" charset="0"/>
              </a:rPr>
              <a:t>Convoca e presiede i concili.</a:t>
            </a:r>
          </a:p>
          <a:p>
            <a:pPr marL="0" indent="0" algn="just">
              <a:lnSpc>
                <a:spcPct val="120000"/>
              </a:lnSpc>
              <a:spcBef>
                <a:spcPts val="0"/>
              </a:spcBef>
              <a:buNone/>
            </a:pPr>
            <a:r>
              <a:rPr lang="it-IT" sz="2400" dirty="0" smtClean="0">
                <a:latin typeface="Garamond" panose="02020404030301010803" pitchFamily="18" charset="0"/>
              </a:rPr>
              <a:t>Emana i libri Carolini (forse esito del concilio di Francoforte, 794).</a:t>
            </a:r>
          </a:p>
          <a:p>
            <a:pPr marL="0" indent="0" algn="ctr">
              <a:lnSpc>
                <a:spcPct val="120000"/>
              </a:lnSpc>
              <a:spcBef>
                <a:spcPts val="0"/>
              </a:spcBef>
              <a:buNone/>
            </a:pPr>
            <a:r>
              <a:rPr lang="it-IT" sz="2400" dirty="0" smtClean="0">
                <a:latin typeface="Garamond" panose="02020404030301010803" pitchFamily="18" charset="0"/>
              </a:rPr>
              <a:t>Lo strumento di unificazione dell’impero è la Chiesa.</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536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Impero </a:t>
            </a:r>
            <a:r>
              <a:rPr lang="it-IT" sz="2800" b="1" dirty="0" smtClean="0">
                <a:latin typeface="Garamond" panose="02020404030301010803" pitchFamily="18" charset="0"/>
              </a:rPr>
              <a:t>nella</a:t>
            </a:r>
            <a:r>
              <a:rPr lang="it-IT" sz="2800" b="1" dirty="0" smtClean="0">
                <a:latin typeface="Garamond" panose="02020404030301010803" pitchFamily="18" charset="0"/>
              </a:rPr>
              <a:t> Chiesa o Chiesa nell’Impero?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Quello di Aquisgrana era detto Sacro palazzo, e Carlo nomina un </a:t>
            </a:r>
            <a:r>
              <a:rPr lang="it-IT" sz="2400" u="sng" dirty="0" smtClean="0">
                <a:latin typeface="Garamond" panose="02020404030301010803" pitchFamily="18" charset="0"/>
              </a:rPr>
              <a:t>arcivescovo</a:t>
            </a:r>
            <a:r>
              <a:rPr lang="it-IT" sz="2400" dirty="0" smtClean="0">
                <a:latin typeface="Garamond" panose="02020404030301010803" pitchFamily="18" charset="0"/>
              </a:rPr>
              <a:t> del Sacro </a:t>
            </a:r>
          </a:p>
          <a:p>
            <a:pPr marL="0" indent="0" algn="just">
              <a:lnSpc>
                <a:spcPct val="120000"/>
              </a:lnSpc>
              <a:spcBef>
                <a:spcPts val="0"/>
              </a:spcBef>
              <a:buNone/>
            </a:pPr>
            <a:r>
              <a:rPr lang="it-IT" sz="2400" dirty="0">
                <a:latin typeface="Garamond" panose="02020404030301010803" pitchFamily="18" charset="0"/>
              </a:rPr>
              <a:t>p</a:t>
            </a:r>
            <a:r>
              <a:rPr lang="it-IT" sz="2400" dirty="0" smtClean="0">
                <a:latin typeface="Garamond" panose="02020404030301010803" pitchFamily="18" charset="0"/>
              </a:rPr>
              <a:t>alazzo. Anche le campagne contro </a:t>
            </a:r>
            <a:r>
              <a:rPr lang="it-IT" sz="2400" dirty="0" err="1" smtClean="0">
                <a:latin typeface="Garamond" panose="02020404030301010803" pitchFamily="18" charset="0"/>
              </a:rPr>
              <a:t>Àvari</a:t>
            </a:r>
            <a:r>
              <a:rPr lang="it-IT" sz="2400" dirty="0" smtClean="0">
                <a:latin typeface="Garamond" panose="02020404030301010803" pitchFamily="18" charset="0"/>
              </a:rPr>
              <a:t> e Sassoni sono motivate nell’entourage di Carlo dai delitti di quei popoli contro la Chiesa.</a:t>
            </a:r>
          </a:p>
          <a:p>
            <a:pPr marL="0" indent="0" algn="just">
              <a:lnSpc>
                <a:spcPct val="120000"/>
              </a:lnSpc>
              <a:spcBef>
                <a:spcPts val="0"/>
              </a:spcBef>
              <a:buNone/>
            </a:pPr>
            <a:r>
              <a:rPr lang="it-IT" sz="2400" dirty="0" smtClean="0">
                <a:latin typeface="Garamond" panose="02020404030301010803" pitchFamily="18" charset="0"/>
              </a:rPr>
              <a:t>Nell’813 Carlo convoca 5 </a:t>
            </a:r>
            <a:r>
              <a:rPr lang="it-IT" sz="2400" dirty="0" err="1" smtClean="0">
                <a:latin typeface="Garamond" panose="02020404030301010803" pitchFamily="18" charset="0"/>
              </a:rPr>
              <a:t>concilii</a:t>
            </a:r>
            <a:r>
              <a:rPr lang="it-IT" sz="2400" dirty="0" smtClean="0">
                <a:latin typeface="Garamond" panose="02020404030301010803" pitchFamily="18" charset="0"/>
              </a:rPr>
              <a:t> regionali per migliorare le condizioni di quelle chiese: un esempio di come </a:t>
            </a:r>
            <a:r>
              <a:rPr lang="it-IT" sz="2400" b="1" dirty="0" smtClean="0">
                <a:latin typeface="Garamond" panose="02020404030301010803" pitchFamily="18" charset="0"/>
              </a:rPr>
              <a:t>il servizio di Dio fosse una pratica di governo</a:t>
            </a:r>
            <a:r>
              <a:rPr lang="it-IT" sz="2400" dirty="0" smtClean="0">
                <a:latin typeface="Garamond" panose="02020404030301010803" pitchFamily="18" charset="0"/>
              </a:rPr>
              <a:t>.</a:t>
            </a:r>
          </a:p>
          <a:p>
            <a:pPr marL="0" indent="0" algn="just">
              <a:lnSpc>
                <a:spcPct val="120000"/>
              </a:lnSpc>
              <a:spcBef>
                <a:spcPts val="0"/>
              </a:spcBef>
              <a:buNone/>
            </a:pPr>
            <a:r>
              <a:rPr lang="it-IT" sz="2400" dirty="0" smtClean="0">
                <a:latin typeface="Garamond" panose="02020404030301010803" pitchFamily="18" charset="0"/>
              </a:rPr>
              <a:t>Rivoluzione penitenziale (Penitenziale di Reims, in. VIII).</a:t>
            </a:r>
          </a:p>
          <a:p>
            <a:pPr marL="0" indent="0" algn="just">
              <a:lnSpc>
                <a:spcPct val="120000"/>
              </a:lnSpc>
              <a:spcBef>
                <a:spcPts val="0"/>
              </a:spcBef>
              <a:buNone/>
            </a:pPr>
            <a:r>
              <a:rPr lang="it-IT" sz="2400" dirty="0" smtClean="0">
                <a:latin typeface="Garamond" panose="02020404030301010803" pitchFamily="18" charset="0"/>
              </a:rPr>
              <a:t>‘Rivoluzione’ delle decime (765, 779 etc.)</a:t>
            </a:r>
          </a:p>
          <a:p>
            <a:pPr marL="0" indent="0" algn="just">
              <a:lnSpc>
                <a:spcPct val="120000"/>
              </a:lnSpc>
              <a:spcBef>
                <a:spcPts val="0"/>
              </a:spcBef>
              <a:buNone/>
            </a:pPr>
            <a:r>
              <a:rPr lang="it-IT" sz="2400" dirty="0" smtClean="0">
                <a:latin typeface="Garamond" panose="02020404030301010803" pitchFamily="18" charset="0"/>
              </a:rPr>
              <a:t>Carlo organizzò l’impero in contee e marche. Per evitare uno scollamento tra l’imperatore</a:t>
            </a:r>
          </a:p>
          <a:p>
            <a:pPr marL="0" indent="0" algn="just">
              <a:lnSpc>
                <a:spcPct val="120000"/>
              </a:lnSpc>
              <a:spcBef>
                <a:spcPts val="0"/>
              </a:spcBef>
              <a:buNone/>
            </a:pPr>
            <a:r>
              <a:rPr lang="it-IT" sz="2400" dirty="0" smtClean="0">
                <a:latin typeface="Garamond" panose="02020404030301010803" pitchFamily="18" charset="0"/>
              </a:rPr>
              <a:t>e le innumerevoli contee istituì dei funzionari itineranti, i </a:t>
            </a:r>
            <a:r>
              <a:rPr lang="it-IT" sz="2400" i="1" dirty="0" smtClean="0">
                <a:latin typeface="Garamond" panose="02020404030301010803" pitchFamily="18" charset="0"/>
              </a:rPr>
              <a:t>missi</a:t>
            </a:r>
            <a:r>
              <a:rPr lang="it-IT" sz="2400" dirty="0" smtClean="0">
                <a:latin typeface="Garamond" panose="02020404030301010803" pitchFamily="18" charset="0"/>
              </a:rPr>
              <a:t> dominici.</a:t>
            </a:r>
          </a:p>
          <a:p>
            <a:pPr marL="0" indent="0" algn="just">
              <a:lnSpc>
                <a:spcPct val="120000"/>
              </a:lnSpc>
              <a:spcBef>
                <a:spcPts val="0"/>
              </a:spcBef>
              <a:buNone/>
            </a:pPr>
            <a:r>
              <a:rPr lang="it-IT" sz="2400" dirty="0" smtClean="0">
                <a:latin typeface="Garamond" panose="02020404030301010803" pitchFamily="18" charset="0"/>
              </a:rPr>
              <a:t>Nonostante la forte funzione simbolica di Aquisgrana, la corte di Carlo era itinerante, e l’imperatore indiceva di continuo riunioni molto estese  (i </a:t>
            </a:r>
            <a:r>
              <a:rPr lang="it-IT" sz="2400" i="1" dirty="0" smtClean="0">
                <a:latin typeface="Garamond" panose="02020404030301010803" pitchFamily="18" charset="0"/>
              </a:rPr>
              <a:t>placita</a:t>
            </a:r>
            <a:r>
              <a:rPr lang="it-IT" sz="2400" dirty="0" smtClean="0">
                <a:latin typeface="Garamond" panose="02020404030301010803" pitchFamily="18" charset="0"/>
              </a:rPr>
              <a:t>).</a:t>
            </a: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515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 caratteri amministrativi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Prima della </a:t>
            </a:r>
            <a:r>
              <a:rPr lang="it-IT" sz="2400" i="1" dirty="0" err="1" smtClean="0">
                <a:latin typeface="Garamond" panose="02020404030301010803" pitchFamily="18" charset="0"/>
              </a:rPr>
              <a:t>Renovatio</a:t>
            </a:r>
            <a:r>
              <a:rPr lang="it-IT" sz="2400" i="1" dirty="0" smtClean="0">
                <a:latin typeface="Garamond" panose="02020404030301010803" pitchFamily="18" charset="0"/>
              </a:rPr>
              <a:t> imperii</a:t>
            </a:r>
            <a:r>
              <a:rPr lang="it-IT" sz="2400" dirty="0" smtClean="0">
                <a:latin typeface="Garamond" panose="02020404030301010803" pitchFamily="18" charset="0"/>
              </a:rPr>
              <a:t>, tanto nella Spagna dei Visigoti quanto nella Francia </a:t>
            </a:r>
          </a:p>
          <a:p>
            <a:pPr marL="0" indent="0" algn="just">
              <a:lnSpc>
                <a:spcPct val="120000"/>
              </a:lnSpc>
              <a:spcBef>
                <a:spcPts val="0"/>
              </a:spcBef>
              <a:buNone/>
            </a:pPr>
            <a:r>
              <a:rPr lang="it-IT" sz="2400" dirty="0" smtClean="0">
                <a:latin typeface="Garamond" panose="02020404030301010803" pitchFamily="18" charset="0"/>
              </a:rPr>
              <a:t>burgunda o nell’Italia longobarda la legge tribale dei nuovi abitanti ‘barbari’ si affianca a quella territoriale dell’impero. Nel corso del VII secolo, tanto il banno regio franco quanto il diritto longobardo e visigoto hanno carattere territoriale.</a:t>
            </a:r>
          </a:p>
          <a:p>
            <a:pPr marL="0" indent="0" algn="just">
              <a:lnSpc>
                <a:spcPct val="120000"/>
              </a:lnSpc>
              <a:spcBef>
                <a:spcPts val="0"/>
              </a:spcBef>
              <a:buNone/>
            </a:pPr>
            <a:r>
              <a:rPr lang="it-IT" sz="2400" dirty="0" smtClean="0">
                <a:latin typeface="Garamond" panose="02020404030301010803" pitchFamily="18" charset="0"/>
              </a:rPr>
              <a:t>È una grande differenza rispetto </a:t>
            </a:r>
            <a:r>
              <a:rPr lang="it-IT" sz="2400" dirty="0" err="1" smtClean="0">
                <a:latin typeface="Garamond" panose="02020404030301010803" pitchFamily="18" charset="0"/>
              </a:rPr>
              <a:t>all’</a:t>
            </a:r>
            <a:r>
              <a:rPr lang="it-IT" sz="2400" i="1" dirty="0" err="1" smtClean="0">
                <a:latin typeface="Garamond" panose="02020404030301010803" pitchFamily="18" charset="0"/>
              </a:rPr>
              <a:t>honor</a:t>
            </a:r>
            <a:r>
              <a:rPr lang="it-IT" sz="2400" dirty="0" smtClean="0">
                <a:latin typeface="Garamond" panose="02020404030301010803" pitchFamily="18" charset="0"/>
              </a:rPr>
              <a:t> (officio) merovingio, attribuito ai conti in relazione al gruppo su cui questi aveva autorità.</a:t>
            </a:r>
          </a:p>
          <a:p>
            <a:pPr marL="0" indent="0" algn="just">
              <a:lnSpc>
                <a:spcPct val="120000"/>
              </a:lnSpc>
              <a:spcBef>
                <a:spcPts val="0"/>
              </a:spcBef>
              <a:buNone/>
            </a:pPr>
            <a:r>
              <a:rPr lang="it-IT" sz="2400" dirty="0" smtClean="0">
                <a:latin typeface="Garamond" panose="02020404030301010803" pitchFamily="18" charset="0"/>
              </a:rPr>
              <a:t>I conti carolingi possiedono deleghe su tutte le funzioni pubbliche. Al loro fianco i vescovi, </a:t>
            </a:r>
            <a:r>
              <a:rPr lang="it-IT" sz="2400" b="1" dirty="0" smtClean="0">
                <a:latin typeface="Garamond" panose="02020404030301010803" pitchFamily="18" charset="0"/>
              </a:rPr>
              <a:t>assimilati a funzionari regi</a:t>
            </a:r>
            <a:r>
              <a:rPr lang="it-IT" sz="2400" dirty="0" smtClean="0">
                <a:latin typeface="Garamond" panose="02020404030301010803" pitchFamily="18" charset="0"/>
              </a:rPr>
              <a:t>.</a:t>
            </a:r>
          </a:p>
          <a:p>
            <a:pPr marL="0" indent="0" algn="just">
              <a:lnSpc>
                <a:spcPct val="120000"/>
              </a:lnSpc>
              <a:spcBef>
                <a:spcPts val="0"/>
              </a:spcBef>
              <a:buNone/>
            </a:pPr>
            <a:r>
              <a:rPr lang="it-IT" sz="2400" dirty="0" smtClean="0">
                <a:latin typeface="Garamond" panose="02020404030301010803" pitchFamily="18" charset="0"/>
              </a:rPr>
              <a:t>Lo ‘stipendio’ si basa su quote di gettiti fiscali e di condanne.</a:t>
            </a:r>
          </a:p>
          <a:p>
            <a:pPr marL="0" indent="0" algn="just">
              <a:lnSpc>
                <a:spcPct val="120000"/>
              </a:lnSpc>
              <a:spcBef>
                <a:spcPts val="0"/>
              </a:spcBef>
              <a:buNone/>
            </a:pPr>
            <a:r>
              <a:rPr lang="it-IT" sz="2400" dirty="0" smtClean="0">
                <a:latin typeface="Garamond" panose="02020404030301010803" pitchFamily="18" charset="0"/>
              </a:rPr>
              <a:t>Collaboratori dei conti: gli </a:t>
            </a:r>
            <a:r>
              <a:rPr lang="it-IT" sz="2400" i="1" dirty="0" smtClean="0">
                <a:latin typeface="Garamond" panose="02020404030301010803" pitchFamily="18" charset="0"/>
              </a:rPr>
              <a:t>scabini</a:t>
            </a:r>
            <a:r>
              <a:rPr lang="it-IT" sz="2400" dirty="0" smtClean="0">
                <a:latin typeface="Garamond" panose="02020404030301010803" pitchFamily="18" charset="0"/>
              </a:rPr>
              <a:t>.</a:t>
            </a:r>
          </a:p>
          <a:p>
            <a:pPr marL="0" indent="0" algn="just">
              <a:lnSpc>
                <a:spcPct val="120000"/>
              </a:lnSpc>
              <a:spcBef>
                <a:spcPts val="0"/>
              </a:spcBef>
              <a:buNone/>
            </a:pPr>
            <a:r>
              <a:rPr lang="it-IT" sz="2400" dirty="0" smtClean="0">
                <a:latin typeface="Garamond" panose="02020404030301010803" pitchFamily="18" charset="0"/>
              </a:rPr>
              <a:t>Il </a:t>
            </a:r>
            <a:r>
              <a:rPr lang="it-IT" sz="2400" i="1" dirty="0" err="1" smtClean="0">
                <a:latin typeface="Garamond" panose="02020404030301010803" pitchFamily="18" charset="0"/>
              </a:rPr>
              <a:t>comes</a:t>
            </a:r>
            <a:r>
              <a:rPr lang="it-IT" sz="2400" dirty="0" smtClean="0">
                <a:latin typeface="Garamond" panose="02020404030301010803" pitchFamily="18" charset="0"/>
              </a:rPr>
              <a:t> viene dopo l’</a:t>
            </a:r>
            <a:r>
              <a:rPr lang="it-IT" sz="2400" i="1" dirty="0" err="1" smtClean="0">
                <a:latin typeface="Garamond" panose="02020404030301010803" pitchFamily="18" charset="0"/>
              </a:rPr>
              <a:t>officium</a:t>
            </a:r>
            <a:endParaRPr lang="it-IT" sz="2400" i="1" dirty="0" smtClean="0">
              <a:latin typeface="Garamond" panose="02020404030301010803" pitchFamily="18" charset="0"/>
            </a:endParaRPr>
          </a:p>
          <a:p>
            <a:pPr algn="just">
              <a:lnSpc>
                <a:spcPct val="120000"/>
              </a:lnSpc>
              <a:spcBef>
                <a:spcPts val="0"/>
              </a:spcBef>
              <a:buFontTx/>
              <a:buChar char="-"/>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0525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 caratteri amministrativi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Al momento della massima espansione del regno, questo contava più centinaia di </a:t>
            </a:r>
          </a:p>
          <a:p>
            <a:pPr marL="0" indent="0" algn="just">
              <a:lnSpc>
                <a:spcPct val="120000"/>
              </a:lnSpc>
              <a:spcBef>
                <a:spcPts val="0"/>
              </a:spcBef>
              <a:buNone/>
            </a:pPr>
            <a:r>
              <a:rPr lang="it-IT" sz="2400" i="1" dirty="0" err="1" smtClean="0">
                <a:latin typeface="Garamond" panose="02020404030301010803" pitchFamily="18" charset="0"/>
              </a:rPr>
              <a:t>comites</a:t>
            </a:r>
            <a:r>
              <a:rPr lang="it-IT" sz="2400" dirty="0" smtClean="0">
                <a:latin typeface="Garamond" panose="02020404030301010803" pitchFamily="18" charset="0"/>
              </a:rPr>
              <a:t> e migliaia di funzionari minori.</a:t>
            </a:r>
          </a:p>
          <a:p>
            <a:pPr marL="0" indent="0" algn="just">
              <a:lnSpc>
                <a:spcPct val="120000"/>
              </a:lnSpc>
              <a:spcBef>
                <a:spcPts val="0"/>
              </a:spcBef>
              <a:buNone/>
            </a:pPr>
            <a:r>
              <a:rPr lang="it-IT" sz="2400" dirty="0" smtClean="0">
                <a:latin typeface="Garamond" panose="02020404030301010803" pitchFamily="18" charset="0"/>
              </a:rPr>
              <a:t>In qualità di funzionari specifici del re, per le questioni pubbliche, erano chiamati gli </a:t>
            </a:r>
            <a:r>
              <a:rPr lang="it-IT" sz="2400" i="1" dirty="0" err="1" smtClean="0">
                <a:latin typeface="Garamond" panose="02020404030301010803" pitchFamily="18" charset="0"/>
              </a:rPr>
              <a:t>advocati</a:t>
            </a:r>
            <a:r>
              <a:rPr lang="it-IT" sz="2400" i="1" dirty="0" smtClean="0">
                <a:latin typeface="Garamond" panose="02020404030301010803" pitchFamily="18" charset="0"/>
              </a:rPr>
              <a:t>, </a:t>
            </a:r>
            <a:r>
              <a:rPr lang="it-IT" sz="2400" dirty="0" smtClean="0">
                <a:latin typeface="Garamond" panose="02020404030301010803" pitchFamily="18" charset="0"/>
              </a:rPr>
              <a:t>che gestivano i rapporti con gli enti ecclesiastici dotati di immunità e detentori di estesi patrimoni fondiari.</a:t>
            </a:r>
          </a:p>
          <a:p>
            <a:pPr marL="0" indent="0" algn="just">
              <a:lnSpc>
                <a:spcPct val="120000"/>
              </a:lnSpc>
              <a:spcBef>
                <a:spcPts val="0"/>
              </a:spcBef>
              <a:buNone/>
            </a:pPr>
            <a:r>
              <a:rPr lang="it-IT" sz="2400" dirty="0" smtClean="0">
                <a:latin typeface="Garamond" panose="02020404030301010803" pitchFamily="18" charset="0"/>
              </a:rPr>
              <a:t>Le terre fiscali (tra ville, </a:t>
            </a:r>
            <a:r>
              <a:rPr lang="it-IT" sz="2400" i="1" dirty="0" err="1" smtClean="0">
                <a:latin typeface="Garamond" panose="02020404030301010803" pitchFamily="18" charset="0"/>
              </a:rPr>
              <a:t>curtes</a:t>
            </a:r>
            <a:r>
              <a:rPr lang="it-IT" sz="2400" dirty="0" smtClean="0">
                <a:latin typeface="Garamond" panose="02020404030301010803" pitchFamily="18" charset="0"/>
              </a:rPr>
              <a:t> e foreste circa 600) erano amministrate da </a:t>
            </a:r>
            <a:r>
              <a:rPr lang="it-IT" sz="2400" i="1" dirty="0" err="1" smtClean="0">
                <a:latin typeface="Garamond" panose="02020404030301010803" pitchFamily="18" charset="0"/>
              </a:rPr>
              <a:t>actores</a:t>
            </a:r>
            <a:r>
              <a:rPr lang="it-IT" sz="2400" dirty="0" smtClean="0">
                <a:latin typeface="Garamond" panose="02020404030301010803" pitchFamily="18" charset="0"/>
              </a:rPr>
              <a:t>.</a:t>
            </a:r>
          </a:p>
          <a:p>
            <a:pPr marL="0" indent="0" algn="just">
              <a:lnSpc>
                <a:spcPct val="120000"/>
              </a:lnSpc>
              <a:spcBef>
                <a:spcPts val="0"/>
              </a:spcBef>
              <a:buNone/>
            </a:pPr>
            <a:r>
              <a:rPr lang="it-IT" sz="2400" dirty="0" smtClean="0">
                <a:latin typeface="Garamond" panose="02020404030301010803" pitchFamily="18" charset="0"/>
              </a:rPr>
              <a:t>Dai </a:t>
            </a:r>
            <a:r>
              <a:rPr lang="it-IT" sz="2400" i="1" dirty="0" err="1" smtClean="0">
                <a:latin typeface="Garamond" panose="02020404030301010803" pitchFamily="18" charset="0"/>
              </a:rPr>
              <a:t>vassi</a:t>
            </a:r>
            <a:r>
              <a:rPr lang="it-IT" sz="2400" dirty="0" smtClean="0">
                <a:latin typeface="Garamond" panose="02020404030301010803" pitchFamily="18" charset="0"/>
              </a:rPr>
              <a:t> si passa ai </a:t>
            </a:r>
            <a:r>
              <a:rPr lang="it-IT" sz="2400" i="1" dirty="0" smtClean="0">
                <a:latin typeface="Garamond" panose="02020404030301010803" pitchFamily="18" charset="0"/>
              </a:rPr>
              <a:t>missi</a:t>
            </a:r>
            <a:r>
              <a:rPr lang="it-IT" sz="2400" dirty="0" smtClean="0">
                <a:latin typeface="Garamond" panose="02020404030301010803" pitchFamily="18" charset="0"/>
              </a:rPr>
              <a:t>. Spesso sono membri del clero, di elevata preparazione e stato sociale.</a:t>
            </a:r>
          </a:p>
          <a:p>
            <a:pPr marL="0" indent="0" algn="just">
              <a:lnSpc>
                <a:spcPct val="120000"/>
              </a:lnSpc>
              <a:spcBef>
                <a:spcPts val="0"/>
              </a:spcBef>
              <a:buNone/>
            </a:pPr>
            <a:r>
              <a:rPr lang="it-IT" sz="2400" dirty="0" smtClean="0">
                <a:latin typeface="Garamond" panose="02020404030301010803" pitchFamily="18" charset="0"/>
              </a:rPr>
              <a:t>L’organizzazione del controllo nel regno viene razionalizzata tracciando circoscrizioni fisse (</a:t>
            </a:r>
            <a:r>
              <a:rPr lang="it-IT" sz="2400" i="1" dirty="0" err="1" smtClean="0">
                <a:latin typeface="Garamond" panose="02020404030301010803" pitchFamily="18" charset="0"/>
              </a:rPr>
              <a:t>missatica</a:t>
            </a:r>
            <a:r>
              <a:rPr lang="it-IT" sz="2400" dirty="0" smtClean="0">
                <a:latin typeface="Garamond" panose="02020404030301010803" pitchFamily="18" charset="0"/>
              </a:rPr>
              <a:t>), nell’802.</a:t>
            </a:r>
          </a:p>
          <a:p>
            <a:pPr algn="just">
              <a:lnSpc>
                <a:spcPct val="120000"/>
              </a:lnSpc>
              <a:spcBef>
                <a:spcPts val="0"/>
              </a:spcBef>
              <a:buFontTx/>
              <a:buChar char="-"/>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002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Rinnovamento</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In epoca carolingia c’è scarsità di moneta, tanto che spesso si ricorre al baratto.</a:t>
            </a:r>
          </a:p>
          <a:p>
            <a:pPr marL="0" indent="0" algn="just">
              <a:lnSpc>
                <a:spcPct val="120000"/>
              </a:lnSpc>
              <a:spcBef>
                <a:spcPts val="0"/>
              </a:spcBef>
              <a:buNone/>
            </a:pPr>
            <a:r>
              <a:rPr lang="it-IT" sz="2400" dirty="0" smtClean="0">
                <a:latin typeface="Garamond" panose="02020404030301010803" pitchFamily="18" charset="0"/>
              </a:rPr>
              <a:t>L’unica moneta d’oro in circolazione è bizantina; i sovrani di regni barbarici che </a:t>
            </a:r>
            <a:r>
              <a:rPr lang="it-IT" sz="2400" dirty="0" smtClean="0">
                <a:latin typeface="Garamond" panose="02020404030301010803" pitchFamily="18" charset="0"/>
              </a:rPr>
              <a:t>hanno coniato monete non hanno immesso quantità tali da renderne costante l’utilizzo. </a:t>
            </a:r>
          </a:p>
          <a:p>
            <a:pPr marL="0" indent="0" algn="just">
              <a:lnSpc>
                <a:spcPct val="120000"/>
              </a:lnSpc>
              <a:spcBef>
                <a:spcPts val="0"/>
              </a:spcBef>
              <a:buNone/>
            </a:pPr>
            <a:r>
              <a:rPr lang="it-IT" sz="2400" dirty="0" smtClean="0">
                <a:latin typeface="Garamond" panose="02020404030301010803" pitchFamily="18" charset="0"/>
              </a:rPr>
              <a:t>Carlo fa coniare una moneta d’argento, il denaro (contenente circa 2 grammi di metallo pregiato).</a:t>
            </a:r>
          </a:p>
          <a:p>
            <a:pPr marL="0" indent="0" algn="just">
              <a:lnSpc>
                <a:spcPct val="120000"/>
              </a:lnSpc>
              <a:spcBef>
                <a:spcPts val="0"/>
              </a:spcBef>
              <a:buNone/>
            </a:pPr>
            <a:r>
              <a:rPr lang="it-IT" sz="2400" dirty="0" smtClean="0">
                <a:latin typeface="Garamond" panose="02020404030301010803" pitchFamily="18" charset="0"/>
              </a:rPr>
              <a:t>Rete di scuole monastiche.</a:t>
            </a:r>
          </a:p>
          <a:p>
            <a:pPr marL="0" indent="0" algn="just">
              <a:lnSpc>
                <a:spcPct val="120000"/>
              </a:lnSpc>
              <a:spcBef>
                <a:spcPts val="0"/>
              </a:spcBef>
              <a:buNone/>
            </a:pPr>
            <a:r>
              <a:rPr lang="it-IT" sz="2400" dirty="0" smtClean="0">
                <a:latin typeface="Garamond" panose="02020404030301010803" pitchFamily="18" charset="0"/>
              </a:rPr>
              <a:t>Scrittura carolina.</a:t>
            </a:r>
          </a:p>
          <a:p>
            <a:pPr marL="0" indent="0" algn="just">
              <a:lnSpc>
                <a:spcPct val="120000"/>
              </a:lnSpc>
              <a:spcBef>
                <a:spcPts val="0"/>
              </a:spcBef>
              <a:buNone/>
            </a:pPr>
            <a:r>
              <a:rPr lang="it-IT" sz="2400" dirty="0" smtClean="0">
                <a:latin typeface="Garamond" panose="02020404030301010803" pitchFamily="18" charset="0"/>
              </a:rPr>
              <a:t>Unificazione delle regole.</a:t>
            </a:r>
          </a:p>
          <a:p>
            <a:pPr marL="0" indent="0" algn="just">
              <a:lnSpc>
                <a:spcPct val="120000"/>
              </a:lnSpc>
              <a:spcBef>
                <a:spcPts val="0"/>
              </a:spcBef>
              <a:buNone/>
            </a:pPr>
            <a:endParaRPr lang="it-IT" sz="2400" dirty="0" smtClean="0">
              <a:latin typeface="Garamond" panose="02020404030301010803" pitchFamily="18" charset="0"/>
            </a:endParaRPr>
          </a:p>
          <a:p>
            <a:pPr marL="0" indent="0" algn="just">
              <a:lnSpc>
                <a:spcPct val="120000"/>
              </a:lnSpc>
              <a:spcBef>
                <a:spcPts val="0"/>
              </a:spcBef>
              <a:buNone/>
            </a:pPr>
            <a:endParaRPr lang="it-IT" sz="2400" dirty="0">
              <a:latin typeface="Garamond" panose="02020404030301010803" pitchFamily="18" charset="0"/>
            </a:endParaRPr>
          </a:p>
          <a:p>
            <a:pPr marL="0" indent="0" algn="just">
              <a:lnSpc>
                <a:spcPct val="120000"/>
              </a:lnSpc>
              <a:spcBef>
                <a:spcPts val="0"/>
              </a:spcBef>
              <a:buNone/>
            </a:pPr>
            <a:endParaRPr lang="it-IT" sz="2400" dirty="0" smtClean="0">
              <a:latin typeface="Garamond" panose="02020404030301010803" pitchFamily="18" charset="0"/>
            </a:endParaRPr>
          </a:p>
          <a:p>
            <a:pPr marL="0" indent="0" algn="just">
              <a:lnSpc>
                <a:spcPct val="120000"/>
              </a:lnSpc>
              <a:spcBef>
                <a:spcPts val="0"/>
              </a:spcBef>
              <a:buNone/>
            </a:pPr>
            <a:endParaRPr lang="it-IT" sz="2400" dirty="0" smtClean="0">
              <a:latin typeface="Garamond" panose="02020404030301010803" pitchFamily="18" charset="0"/>
            </a:endParaRPr>
          </a:p>
          <a:p>
            <a:pPr algn="just">
              <a:lnSpc>
                <a:spcPct val="120000"/>
              </a:lnSpc>
              <a:spcBef>
                <a:spcPts val="0"/>
              </a:spcBef>
              <a:buFontTx/>
              <a:buChar char="-"/>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708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5360</TotalTime>
  <Words>2268</Words>
  <Application>Microsoft Office PowerPoint</Application>
  <PresentationFormat>Widescreen</PresentationFormat>
  <Paragraphs>105</Paragraphs>
  <Slides>15</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7</vt:lpstr>
      <vt:lpstr>Presentazione standard di PowerPoint</vt:lpstr>
      <vt:lpstr>Un modello problematico</vt:lpstr>
      <vt:lpstr>Impero nuovo o ‘vecchio’?</vt:lpstr>
      <vt:lpstr>Impero nella Chiesa o Chiesa nell’Impero?</vt:lpstr>
      <vt:lpstr>I caratteri amministrativi</vt:lpstr>
      <vt:lpstr>I caratteri amministrativi</vt:lpstr>
      <vt:lpstr>Rinnovamento</vt:lpstr>
      <vt:lpstr>Il sistema vassallatico</vt:lpstr>
      <vt:lpstr>Il sistema vassallatico</vt:lpstr>
      <vt:lpstr>Il sistema vassallatico</vt:lpstr>
      <vt:lpstr>Vassalli, nobili, cavalieri</vt:lpstr>
      <vt:lpstr>Vassalli, nobili, cavalieri</vt:lpstr>
      <vt:lpstr>Vassalli, nobili, cavalieri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116</cp:revision>
  <cp:lastPrinted>2019-10-15T11:51:55Z</cp:lastPrinted>
  <dcterms:created xsi:type="dcterms:W3CDTF">2018-11-14T14:16:16Z</dcterms:created>
  <dcterms:modified xsi:type="dcterms:W3CDTF">2019-10-15T14:13:35Z</dcterms:modified>
</cp:coreProperties>
</file>