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15"/>
  </p:notesMasterIdLst>
  <p:sldIdLst>
    <p:sldId id="269" r:id="rId2"/>
    <p:sldId id="262" r:id="rId3"/>
    <p:sldId id="272" r:id="rId4"/>
    <p:sldId id="275" r:id="rId5"/>
    <p:sldId id="276" r:id="rId6"/>
    <p:sldId id="279" r:id="rId7"/>
    <p:sldId id="277" r:id="rId8"/>
    <p:sldId id="285" r:id="rId9"/>
    <p:sldId id="280" r:id="rId10"/>
    <p:sldId id="281" r:id="rId11"/>
    <p:sldId id="282" r:id="rId12"/>
    <p:sldId id="283" r:id="rId13"/>
    <p:sldId id="284"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32D04-B328-C548-A723-9E979D099E2A}" type="datetimeFigureOut">
              <a:rPr lang="it-IT" smtClean="0"/>
              <a:pPr/>
              <a:t>14/10/2019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14/10/2019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14/10/2019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Privilegi </a:t>
            </a:r>
            <a:r>
              <a:rPr lang="it-IT" sz="2800" b="1" dirty="0">
                <a:latin typeface="Garamond" panose="02020404030301010803" pitchFamily="18" charset="0"/>
              </a:rPr>
              <a:t>e rendite del clero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buNone/>
            </a:pPr>
            <a:r>
              <a:rPr lang="it-IT" sz="2400" dirty="0" smtClean="0">
                <a:latin typeface="Garamond" panose="02020404030301010803" pitchFamily="18" charset="0"/>
              </a:rPr>
              <a:t>Appartenere </a:t>
            </a:r>
            <a:r>
              <a:rPr lang="it-IT" sz="2400" dirty="0">
                <a:latin typeface="Garamond" panose="02020404030301010803" pitchFamily="18" charset="0"/>
              </a:rPr>
              <a:t>al clero offriva indubbi vantaggi, sotto numerosi punti di vista.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Nella </a:t>
            </a:r>
            <a:r>
              <a:rPr lang="it-IT" sz="2400" dirty="0">
                <a:latin typeface="Garamond" panose="02020404030301010803" pitchFamily="18" charset="0"/>
              </a:rPr>
              <a:t>visione medievale della società la religione permeava ogni aspetto, quindi appartenere alla categoria dei religiosi conferiva prestigio sociale. Notevoli erano comunque le ricadute pratiche: famiglie con prole numerosa potevano cedere i figli ai monasteri, che allevavano i bambini al servizio di Dio (</a:t>
            </a:r>
            <a:r>
              <a:rPr lang="it-IT" sz="2400" i="1" dirty="0" err="1">
                <a:latin typeface="Garamond" panose="02020404030301010803" pitchFamily="18" charset="0"/>
              </a:rPr>
              <a:t>pueri</a:t>
            </a:r>
            <a:r>
              <a:rPr lang="it-IT" sz="2400" i="1" dirty="0">
                <a:latin typeface="Garamond" panose="02020404030301010803" pitchFamily="18" charset="0"/>
              </a:rPr>
              <a:t> oblati</a:t>
            </a:r>
            <a:r>
              <a:rPr lang="it-IT" sz="2400" dirty="0">
                <a:latin typeface="Garamond" panose="02020404030301010803" pitchFamily="18" charset="0"/>
              </a:rPr>
              <a:t>); dall’epoca carolingia il pagamento a sostegno della chiesa era dovuto da tutti i proprietari di terre e dai coltivatori alla chiesa matrice, sotto forma di </a:t>
            </a:r>
            <a:r>
              <a:rPr lang="it-IT" sz="2400" b="1" dirty="0">
                <a:latin typeface="Garamond" panose="02020404030301010803" pitchFamily="18" charset="0"/>
              </a:rPr>
              <a:t>decima</a:t>
            </a:r>
            <a:r>
              <a:rPr lang="it-IT" sz="2400" dirty="0">
                <a:latin typeface="Garamond" panose="02020404030301010803" pitchFamily="18" charset="0"/>
              </a:rPr>
              <a:t>; ancora in epoca carolingia l’istituto della </a:t>
            </a:r>
            <a:r>
              <a:rPr lang="it-IT" sz="2400" b="1" dirty="0">
                <a:latin typeface="Garamond" panose="02020404030301010803" pitchFamily="18" charset="0"/>
              </a:rPr>
              <a:t>immunità</a:t>
            </a:r>
            <a:r>
              <a:rPr lang="it-IT" sz="2400" dirty="0">
                <a:latin typeface="Garamond" panose="02020404030301010803" pitchFamily="18" charset="0"/>
              </a:rPr>
              <a:t> stabiliva che vescovi o monasteri titolari di immunità erano esentati dall’intervento della giustizia pubblica, e potevano giudicare e, se necessario, punire i contadini soggetti alle terre di pertinenza; l’</a:t>
            </a:r>
            <a:r>
              <a:rPr lang="it-IT" sz="2400" dirty="0" err="1">
                <a:latin typeface="Garamond" panose="02020404030301010803" pitchFamily="18" charset="0"/>
              </a:rPr>
              <a:t>immunista</a:t>
            </a:r>
            <a:r>
              <a:rPr lang="it-IT" sz="2400" dirty="0">
                <a:latin typeface="Garamond" panose="02020404030301010803" pitchFamily="18" charset="0"/>
              </a:rPr>
              <a:t> inoltre riscuoteva le tasse da trasmettere al re. In questa fase non possiamo ancora trattare dei più caratteristici privilegi che connoteranno lo stato ecclesiastico alcuni secoli più tardi, ma bastano questi scarni e approssimativi elementi per suggerire che, in un mondo violento e instabile, la ‘carriera ecclesiastica’ offriva, anche nei suoi gradini più bassi, non trascurabili opportunità.</a:t>
            </a:r>
          </a:p>
          <a:p>
            <a:pPr marL="0" indent="0" algn="just">
              <a:lnSpc>
                <a:spcPct val="120000"/>
              </a:lnSpc>
              <a:spcBef>
                <a:spcPts val="0"/>
              </a:spcBef>
              <a:buNone/>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2726" y="1"/>
            <a:ext cx="1329273" cy="2171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2008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Privilegi </a:t>
            </a:r>
            <a:r>
              <a:rPr lang="it-IT" sz="2800" b="1" dirty="0">
                <a:latin typeface="Garamond" panose="02020404030301010803" pitchFamily="18" charset="0"/>
              </a:rPr>
              <a:t>e rendite del clero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0" y="1625600"/>
            <a:ext cx="12020550" cy="5232400"/>
          </a:xfrm>
        </p:spPr>
        <p:txBody>
          <a:bodyPr>
            <a:noAutofit/>
          </a:bodyPr>
          <a:lstStyle/>
          <a:p>
            <a:pPr marL="0" indent="0" algn="just">
              <a:buNone/>
            </a:pPr>
            <a:r>
              <a:rPr lang="it-IT" sz="2400" dirty="0">
                <a:latin typeface="Garamond" panose="02020404030301010803" pitchFamily="18" charset="0"/>
              </a:rPr>
              <a:t>I chierici avrebbero dovuto vivere dei proventi delle decime, nonché delle offerte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dei </a:t>
            </a:r>
            <a:r>
              <a:rPr lang="it-IT" sz="2400" dirty="0">
                <a:latin typeface="Garamond" panose="02020404030301010803" pitchFamily="18" charset="0"/>
              </a:rPr>
              <a:t>fedeli; potevano tuttavia esercitare altre attività, nel caso queste non pregiudicassero il loro decoro: l’insegnamento, ad esempio, faceva al caso; lavori manuali come il muratore, che obbligava alla promiscuità con laici, no</a:t>
            </a:r>
            <a:r>
              <a:rPr lang="it-IT" sz="2400" dirty="0" smtClean="0">
                <a:latin typeface="Garamond" panose="02020404030301010803" pitchFamily="18" charset="0"/>
              </a:rPr>
              <a:t>. A </a:t>
            </a:r>
            <a:r>
              <a:rPr lang="it-IT" sz="2400" dirty="0">
                <a:latin typeface="Garamond" panose="02020404030301010803" pitchFamily="18" charset="0"/>
              </a:rPr>
              <a:t>partire, circa, dal IX secolo, fa la sua comparsa il termine </a:t>
            </a:r>
            <a:r>
              <a:rPr lang="it-IT" sz="2400" b="1" i="1" dirty="0" err="1">
                <a:latin typeface="Garamond" panose="02020404030301010803" pitchFamily="18" charset="0"/>
              </a:rPr>
              <a:t>beneficium</a:t>
            </a:r>
            <a:r>
              <a:rPr lang="it-IT" sz="2400" dirty="0">
                <a:latin typeface="Garamond" panose="02020404030301010803" pitchFamily="18" charset="0"/>
              </a:rPr>
              <a:t> </a:t>
            </a:r>
            <a:r>
              <a:rPr lang="it-IT" sz="2400" b="1" i="1" dirty="0" err="1">
                <a:latin typeface="Garamond" panose="02020404030301010803" pitchFamily="18" charset="0"/>
              </a:rPr>
              <a:t>ecclesiasticum</a:t>
            </a:r>
            <a:r>
              <a:rPr lang="it-IT" sz="2400" dirty="0">
                <a:latin typeface="Garamond" panose="02020404030301010803" pitchFamily="18" charset="0"/>
              </a:rPr>
              <a:t>. </a:t>
            </a:r>
            <a:r>
              <a:rPr lang="it-IT" sz="2400" i="1" dirty="0" err="1">
                <a:latin typeface="Garamond" panose="02020404030301010803" pitchFamily="18" charset="0"/>
              </a:rPr>
              <a:t>Beneficium</a:t>
            </a:r>
            <a:r>
              <a:rPr lang="it-IT" sz="2400" dirty="0">
                <a:latin typeface="Garamond" panose="02020404030301010803" pitchFamily="18" charset="0"/>
              </a:rPr>
              <a:t> era parola utilizzata dai tempi di Carlo Magno a indicare un vitalizio in beni immobili concesso per ricompensare il servizio militare di un vassallo (in sostanza, un feudo). In ambito clericale, il beneficio ecclesiastico è il reddito connesso a un ufficio ecclesiastico. «Il beneficio ecclesiastico può essere definito come il diritto di percepire in perpetuo i frutti provenienti da patrimoni ecclesiastici: un diritto concesso a un chierico per un ufficio sacro, instituito con autorità della Chiesa […]. Le sue origini storiche sono assai varie, ma si può fare riferimento soprattutto all’affitto o alla concessione in livello enfiteutico di chiese, con tutti i loro diritti, oneri e beni, alla fondazione e istituzione di chiese proprie, da parte di famiglie, consorterie, villaggi, corporazioni, città e altri, e alla Nascita delle prebende canonicali» </a:t>
            </a:r>
            <a:r>
              <a:rPr lang="it-IT" sz="2400" dirty="0" smtClean="0">
                <a:latin typeface="Garamond" panose="02020404030301010803" pitchFamily="18" charset="0"/>
              </a:rPr>
              <a:t>(Greco</a:t>
            </a:r>
            <a:r>
              <a:rPr lang="it-IT" sz="2400" dirty="0">
                <a:latin typeface="Garamond" panose="02020404030301010803" pitchFamily="18" charset="0"/>
              </a:rPr>
              <a:t>, </a:t>
            </a:r>
            <a:r>
              <a:rPr lang="it-IT" sz="2400" i="1" dirty="0">
                <a:latin typeface="Garamond" panose="02020404030301010803" pitchFamily="18" charset="0"/>
              </a:rPr>
              <a:t>La chiesa in </a:t>
            </a:r>
            <a:r>
              <a:rPr lang="it-IT" sz="2400" i="1" dirty="0" smtClean="0">
                <a:latin typeface="Garamond" panose="02020404030301010803" pitchFamily="18" charset="0"/>
              </a:rPr>
              <a:t>occidente</a:t>
            </a:r>
            <a:r>
              <a:rPr lang="it-IT" sz="2400" dirty="0" smtClean="0">
                <a:latin typeface="Garamond" panose="02020404030301010803" pitchFamily="18" charset="0"/>
              </a:rPr>
              <a:t>, 2006</a:t>
            </a:r>
            <a:r>
              <a:rPr lang="it-IT" sz="2400" dirty="0">
                <a:latin typeface="Garamond" panose="02020404030301010803" pitchFamily="18" charset="0"/>
              </a:rPr>
              <a:t>, p. 193). Dopo aver chiarito alcuni capisaldi strutturali della chiesa, avendo anticipato alcuni sviluppi propri dell’epoca carolingia, torniamo ora agli equilibri tra potere laico e religioso.</a:t>
            </a:r>
          </a:p>
          <a:p>
            <a:pPr marL="0" indent="0" algn="just">
              <a:lnSpc>
                <a:spcPct val="120000"/>
              </a:lnSpc>
              <a:spcBef>
                <a:spcPts val="0"/>
              </a:spcBef>
              <a:buNone/>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2726" y="1"/>
            <a:ext cx="1329273" cy="2171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9291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fontScale="90000"/>
          </a:bodyPr>
          <a:lstStyle/>
          <a:p>
            <a:r>
              <a:rPr lang="it-IT" sz="3600" b="1" dirty="0" smtClean="0">
                <a:latin typeface="Garamond" panose="02020404030301010803" pitchFamily="18" charset="0"/>
              </a:rPr>
              <a:t/>
            </a:r>
            <a:br>
              <a:rPr lang="it-IT" sz="3600" b="1" dirty="0" smtClean="0">
                <a:latin typeface="Garamond" panose="02020404030301010803" pitchFamily="18" charset="0"/>
              </a:rPr>
            </a:br>
            <a:r>
              <a:rPr lang="it-IT" sz="3600" b="1" dirty="0" smtClean="0">
                <a:latin typeface="Garamond" panose="02020404030301010803" pitchFamily="18" charset="0"/>
              </a:rPr>
              <a:t>I </a:t>
            </a:r>
            <a:r>
              <a:rPr lang="it-IT" sz="3600" b="1" dirty="0">
                <a:latin typeface="Garamond" panose="02020404030301010803" pitchFamily="18" charset="0"/>
              </a:rPr>
              <a:t>Franchi, il papa, l’Italia</a:t>
            </a:r>
            <a:r>
              <a:rPr lang="it-IT" dirty="0"/>
              <a:t/>
            </a:r>
            <a:br>
              <a:rPr lang="it-IT" dirty="0"/>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0" y="1625600"/>
            <a:ext cx="12020550" cy="5232400"/>
          </a:xfrm>
        </p:spPr>
        <p:txBody>
          <a:bodyPr>
            <a:noAutofit/>
          </a:bodyPr>
          <a:lstStyle/>
          <a:p>
            <a:pPr marL="0" indent="0" algn="just">
              <a:lnSpc>
                <a:spcPct val="120000"/>
              </a:lnSpc>
              <a:spcBef>
                <a:spcPts val="0"/>
              </a:spcBef>
              <a:buNone/>
            </a:pPr>
            <a:r>
              <a:rPr lang="it-IT" sz="2200" dirty="0">
                <a:latin typeface="Garamond" panose="02020404030301010803" pitchFamily="18" charset="0"/>
              </a:rPr>
              <a:t>Comprensibilmente, l’incoronazione di Carlo Magno non venne accolta con favore a Bisanzio. </a:t>
            </a:r>
            <a:endParaRPr lang="it-IT" sz="2200" dirty="0" smtClean="0">
              <a:latin typeface="Garamond" panose="02020404030301010803" pitchFamily="18" charset="0"/>
            </a:endParaRPr>
          </a:p>
          <a:p>
            <a:pPr marL="0" indent="0" algn="just">
              <a:lnSpc>
                <a:spcPct val="120000"/>
              </a:lnSpc>
              <a:spcBef>
                <a:spcPts val="0"/>
              </a:spcBef>
              <a:buNone/>
            </a:pPr>
            <a:r>
              <a:rPr lang="it-IT" sz="2200" dirty="0" smtClean="0">
                <a:latin typeface="Garamond" panose="02020404030301010803" pitchFamily="18" charset="0"/>
              </a:rPr>
              <a:t>Poco </a:t>
            </a:r>
            <a:r>
              <a:rPr lang="it-IT" sz="2200" dirty="0">
                <a:latin typeface="Garamond" panose="02020404030301010803" pitchFamily="18" charset="0"/>
              </a:rPr>
              <a:t>dopo l’incoronazione di Carlo, l’imperatrice Irene venne deposta (802). Ma anche per gli imperatori successivi Carlo restava un usurpatore, e il papa uno scismatico; motivi di opportunità politica (un graditissimo aiuto militare che i Franchi fornirono a Bisanzio contro i Bulgari) portarono l’impero di Oriente a riconoscere legittimità all’impero carolingio, nell’815 circa, con la cosiddetta </a:t>
            </a:r>
            <a:r>
              <a:rPr lang="it-IT" sz="2200" b="1" dirty="0">
                <a:latin typeface="Garamond" panose="02020404030301010803" pitchFamily="18" charset="0"/>
              </a:rPr>
              <a:t>pax </a:t>
            </a:r>
            <a:r>
              <a:rPr lang="it-IT" sz="2200" b="1" dirty="0" err="1">
                <a:latin typeface="Garamond" panose="02020404030301010803" pitchFamily="18" charset="0"/>
              </a:rPr>
              <a:t>Nicephori</a:t>
            </a:r>
            <a:r>
              <a:rPr lang="it-IT" sz="2200" dirty="0">
                <a:latin typeface="Garamond" panose="02020404030301010803" pitchFamily="18" charset="0"/>
              </a:rPr>
              <a:t> (l’imperatore </a:t>
            </a:r>
            <a:r>
              <a:rPr lang="it-IT" sz="2200" dirty="0" err="1">
                <a:latin typeface="Garamond" panose="02020404030301010803" pitchFamily="18" charset="0"/>
              </a:rPr>
              <a:t>Niceforo</a:t>
            </a:r>
            <a:r>
              <a:rPr lang="it-IT" sz="2200" dirty="0">
                <a:latin typeface="Garamond" panose="02020404030301010803" pitchFamily="18" charset="0"/>
              </a:rPr>
              <a:t> era all’epoca già morto, e sul trono regnava Michele, ma era stato </a:t>
            </a:r>
            <a:r>
              <a:rPr lang="it-IT" sz="2200" dirty="0" err="1">
                <a:latin typeface="Garamond" panose="02020404030301010803" pitchFamily="18" charset="0"/>
              </a:rPr>
              <a:t>Niceforo</a:t>
            </a:r>
            <a:r>
              <a:rPr lang="it-IT" sz="2200" dirty="0">
                <a:latin typeface="Garamond" panose="02020404030301010803" pitchFamily="18" charset="0"/>
              </a:rPr>
              <a:t> a patrocinare ambasciate per raggiungere gli accordi). L’importanza della pax consiste non solo nel reciproco riconoscimento tra le potenze Franche e Bizantine, ma nella novità costituita dalla coesistenza di due imperi cristiani, autonomi tra loro, che derivavano entrambi la propria autorità politica dall’impero romano. In sostanza, le due realtà politiche restavano l’un con l’altra diffidenti e sprezzanti: l’imperatore d’Oriente Michele, ad esempio, nel 827 si rivolse a Ludovico il Pio quale «glorioso re dei Franchi e dei Longobardi, </a:t>
            </a:r>
            <a:r>
              <a:rPr lang="it-IT" sz="2200" b="1" dirty="0">
                <a:latin typeface="Garamond" panose="02020404030301010803" pitchFamily="18" charset="0"/>
              </a:rPr>
              <a:t>dai quali è chiamato imperatore</a:t>
            </a:r>
            <a:r>
              <a:rPr lang="it-IT" sz="2200" dirty="0">
                <a:latin typeface="Garamond" panose="02020404030301010803" pitchFamily="18" charset="0"/>
              </a:rPr>
              <a:t>»; in tal modo, non lo dichiarava esplicitamente imperatore. </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2726" y="1"/>
            <a:ext cx="1329273" cy="2171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888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fontScale="90000"/>
          </a:bodyPr>
          <a:lstStyle/>
          <a:p>
            <a:r>
              <a:rPr lang="it-IT" sz="3600" b="1" dirty="0" smtClean="0">
                <a:latin typeface="Garamond" panose="02020404030301010803" pitchFamily="18" charset="0"/>
              </a:rPr>
              <a:t/>
            </a:r>
            <a:br>
              <a:rPr lang="it-IT" sz="3600" b="1" dirty="0" smtClean="0">
                <a:latin typeface="Garamond" panose="02020404030301010803" pitchFamily="18" charset="0"/>
              </a:rPr>
            </a:br>
            <a:r>
              <a:rPr lang="it-IT" sz="3600" b="1" dirty="0" smtClean="0">
                <a:latin typeface="Garamond" panose="02020404030301010803" pitchFamily="18" charset="0"/>
              </a:rPr>
              <a:t>I </a:t>
            </a:r>
            <a:r>
              <a:rPr lang="it-IT" sz="3600" b="1" dirty="0">
                <a:latin typeface="Garamond" panose="02020404030301010803" pitchFamily="18" charset="0"/>
              </a:rPr>
              <a:t>Franchi, il papa, l’Italia</a:t>
            </a:r>
            <a:r>
              <a:rPr lang="it-IT" dirty="0"/>
              <a:t/>
            </a:r>
            <a:br>
              <a:rPr lang="it-IT" dirty="0"/>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0" y="1625600"/>
            <a:ext cx="12020550" cy="5232400"/>
          </a:xfrm>
        </p:spPr>
        <p:txBody>
          <a:bodyPr>
            <a:noAutofit/>
          </a:bodyPr>
          <a:lstStyle/>
          <a:p>
            <a:pPr marL="0" indent="0" algn="just">
              <a:buNone/>
            </a:pPr>
            <a:r>
              <a:rPr lang="it-IT" sz="2400" dirty="0">
                <a:latin typeface="Garamond" panose="02020404030301010803" pitchFamily="18" charset="0"/>
              </a:rPr>
              <a:t>In Italia, Carlo aveva preferito una formula di continuità: suo figlio </a:t>
            </a:r>
            <a:r>
              <a:rPr lang="it-IT" sz="2400" dirty="0" err="1">
                <a:latin typeface="Garamond" panose="02020404030301010803" pitchFamily="18" charset="0"/>
              </a:rPr>
              <a:t>Carlomanno</a:t>
            </a:r>
            <a:r>
              <a:rPr lang="it-IT" sz="2400" dirty="0">
                <a:latin typeface="Garamond" panose="02020404030301010803" pitchFamily="18" charset="0"/>
              </a:rPr>
              <a:t> era stato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incoronato </a:t>
            </a:r>
            <a:r>
              <a:rPr lang="it-IT" sz="2400" dirty="0">
                <a:latin typeface="Garamond" panose="02020404030301010803" pitchFamily="18" charset="0"/>
              </a:rPr>
              <a:t>nel 781 </a:t>
            </a:r>
            <a:r>
              <a:rPr lang="it-IT" sz="2400" b="1" dirty="0" err="1">
                <a:latin typeface="Garamond" panose="02020404030301010803" pitchFamily="18" charset="0"/>
              </a:rPr>
              <a:t>rex</a:t>
            </a:r>
            <a:r>
              <a:rPr lang="it-IT" sz="2400" b="1" dirty="0">
                <a:latin typeface="Garamond" panose="02020404030301010803" pitchFamily="18" charset="0"/>
              </a:rPr>
              <a:t> </a:t>
            </a:r>
            <a:r>
              <a:rPr lang="it-IT" sz="2400" b="1" dirty="0" err="1">
                <a:latin typeface="Garamond" panose="02020404030301010803" pitchFamily="18" charset="0"/>
              </a:rPr>
              <a:t>langobardorum</a:t>
            </a:r>
            <a:r>
              <a:rPr lang="it-IT" sz="2400" dirty="0">
                <a:latin typeface="Garamond" panose="02020404030301010803" pitchFamily="18" charset="0"/>
              </a:rPr>
              <a:t>. Il regno dei longobardi corrispondeva all’Italia settentrionale - Venezia esclusa - fino al Lazio; il resto della penisola apparteneva in parte al Pontefice, in parte a Bisanzio (Venezia, Sicilia - sino alla conquista islamica – Sardegna), in parte a signorie autonome longobarde: il ducato di Benevento e Spoleto, comprendenti una ampia porzione dell’Italia meridionale (Molise, Puglia, Calabria, Campania). I rapporti tra impero Franco e papato furono regolati dalla </a:t>
            </a:r>
            <a:r>
              <a:rPr lang="it-IT" sz="2400" b="1" i="1" dirty="0" err="1">
                <a:latin typeface="Garamond" panose="02020404030301010803" pitchFamily="18" charset="0"/>
              </a:rPr>
              <a:t>constitutio</a:t>
            </a:r>
            <a:r>
              <a:rPr lang="it-IT" sz="2400" b="1" i="1" dirty="0">
                <a:latin typeface="Garamond" panose="02020404030301010803" pitchFamily="18" charset="0"/>
              </a:rPr>
              <a:t> romana </a:t>
            </a:r>
            <a:r>
              <a:rPr lang="it-IT" sz="2400" dirty="0">
                <a:latin typeface="Garamond" panose="02020404030301010803" pitchFamily="18" charset="0"/>
              </a:rPr>
              <a:t>emanato da Lotario nel 824, secondo la quale un papa poteva essere consacrato soltanto dopo la conferma imperiale. Il papato, di fatto, era tornato alla subordinazione: le frequenti incursioni islamiche sulle coste Tirreniche, le razzie nel cuore di Roma, resero necessaria la protezione da parte dei vicini più influenti: «dopo la morte di Ludovico [875] ai papi non restò altro da fare che consacrare imperatori o chi deteneva il potere a Spoleto oppure, in seguito, i signori della Tuscia e dell’Italia settentrionale, piuttosto che gli imbelli e lontani carolingi» (B. </a:t>
            </a:r>
            <a:r>
              <a:rPr lang="it-IT" sz="2400" dirty="0" err="1">
                <a:latin typeface="Garamond" panose="02020404030301010803" pitchFamily="18" charset="0"/>
              </a:rPr>
              <a:t>Schimmelpfennig</a:t>
            </a:r>
            <a:r>
              <a:rPr lang="it-IT" sz="2400" dirty="0">
                <a:latin typeface="Garamond" panose="02020404030301010803" pitchFamily="18" charset="0"/>
              </a:rPr>
              <a:t>, </a:t>
            </a:r>
            <a:r>
              <a:rPr lang="it-IT" sz="2400" i="1" dirty="0">
                <a:latin typeface="Garamond" panose="02020404030301010803" pitchFamily="18" charset="0"/>
              </a:rPr>
              <a:t>Il Papato: antichità medioevo rinascimento</a:t>
            </a:r>
            <a:r>
              <a:rPr lang="it-IT" sz="2400" dirty="0">
                <a:latin typeface="Garamond" panose="02020404030301010803" pitchFamily="18" charset="0"/>
              </a:rPr>
              <a:t>, Roma, Viella, 2006, p. 110).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44225" y="2"/>
            <a:ext cx="1247774" cy="2038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424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6</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a:latin typeface="Garamond" panose="02020404030301010803" pitchFamily="18" charset="0"/>
                <a:ea typeface="Helvetica Neue LT Std 65 Medium" charset="0"/>
                <a:cs typeface="Arial"/>
              </a:rPr>
              <a:t/>
            </a:r>
            <a:br>
              <a:rPr lang="it-IT" sz="3000">
                <a:latin typeface="Garamond" panose="02020404030301010803" pitchFamily="18" charset="0"/>
                <a:ea typeface="Helvetica Neue LT Std 65 Medium" charset="0"/>
                <a:cs typeface="Arial"/>
              </a:rPr>
            </a:br>
            <a:r>
              <a:rPr lang="it-IT" sz="3000" smtClean="0">
                <a:latin typeface="Garamond" panose="02020404030301010803" pitchFamily="18" charset="0"/>
                <a:ea typeface="Helvetica Neue LT Std 65 Medium" charset="0"/>
                <a:cs typeface="Arial"/>
              </a:rPr>
              <a:t>09/10/2019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784" y="1625600"/>
            <a:ext cx="11294716" cy="5041900"/>
          </a:xfrm>
        </p:spPr>
        <p:txBody>
          <a:bodyPr>
            <a:normAutofit fontScale="77500" lnSpcReduction="20000"/>
          </a:bodyPr>
          <a:lstStyle/>
          <a:p>
            <a:pPr indent="0" algn="just">
              <a:buNone/>
            </a:pPr>
            <a:r>
              <a:rPr lang="it-IT" cap="all" dirty="0" smtClean="0">
                <a:latin typeface="Garamond" panose="02020404030301010803" pitchFamily="18" charset="0"/>
              </a:rPr>
              <a:t>I</a:t>
            </a:r>
            <a:r>
              <a:rPr lang="it-IT" dirty="0" smtClean="0">
                <a:latin typeface="Garamond" panose="02020404030301010803" pitchFamily="18" charset="0"/>
              </a:rPr>
              <a:t>mitazione di modelli romano-bizantini da parte dei longobardi:</a:t>
            </a:r>
          </a:p>
          <a:p>
            <a:pPr indent="0" algn="just">
              <a:buNone/>
            </a:pPr>
            <a:r>
              <a:rPr lang="it-IT" dirty="0" smtClean="0">
                <a:latin typeface="Garamond" panose="02020404030301010803" pitchFamily="18" charset="0"/>
              </a:rPr>
              <a:t>Agilulfo dona corone alla chiesa di S. Giovanni, a Monza</a:t>
            </a:r>
          </a:p>
          <a:p>
            <a:pPr indent="0" algn="just">
              <a:buNone/>
            </a:pPr>
            <a:r>
              <a:rPr lang="it-IT" dirty="0" smtClean="0">
                <a:latin typeface="Garamond" panose="02020404030301010803" pitchFamily="18" charset="0"/>
              </a:rPr>
              <a:t>Sovrani longobardi fondano chiese e monasteri (il santo più popolare è san Michele arcangelo)</a:t>
            </a:r>
          </a:p>
          <a:p>
            <a:pPr indent="0" algn="just">
              <a:buNone/>
            </a:pPr>
            <a:r>
              <a:rPr lang="it-IT" dirty="0" smtClean="0">
                <a:latin typeface="Garamond" panose="02020404030301010803" pitchFamily="18" charset="0"/>
              </a:rPr>
              <a:t>Quando gli Islamici minacciano la Sardegna (722), le reliquie di san Agostino vengono trasportate a Pavia</a:t>
            </a:r>
          </a:p>
          <a:p>
            <a:pPr indent="0" algn="ctr">
              <a:buNone/>
            </a:pPr>
            <a:endParaRPr lang="it-IT" b="1" dirty="0" smtClean="0">
              <a:latin typeface="Garamond" panose="02020404030301010803" pitchFamily="18" charset="0"/>
            </a:endParaRPr>
          </a:p>
          <a:p>
            <a:pPr indent="0" algn="ctr">
              <a:buNone/>
            </a:pPr>
            <a:r>
              <a:rPr lang="it-IT" b="1" dirty="0" smtClean="0">
                <a:latin typeface="Garamond" panose="02020404030301010803" pitchFamily="18" charset="0"/>
              </a:rPr>
              <a:t>Perché i Franchi sono vincenti e i Longobardi no?</a:t>
            </a:r>
          </a:p>
          <a:p>
            <a:pPr indent="0" algn="just">
              <a:buNone/>
            </a:pPr>
            <a:r>
              <a:rPr lang="it-IT" dirty="0" smtClean="0">
                <a:latin typeface="Garamond" panose="02020404030301010803" pitchFamily="18" charset="0"/>
              </a:rPr>
              <a:t>Ipotesi di B. </a:t>
            </a:r>
            <a:r>
              <a:rPr lang="it-IT" dirty="0" err="1" smtClean="0">
                <a:latin typeface="Garamond" panose="02020404030301010803" pitchFamily="18" charset="0"/>
              </a:rPr>
              <a:t>Jussen</a:t>
            </a:r>
            <a:r>
              <a:rPr lang="it-IT" dirty="0" smtClean="0">
                <a:latin typeface="Garamond" panose="02020404030301010803" pitchFamily="18" charset="0"/>
              </a:rPr>
              <a:t>:</a:t>
            </a:r>
          </a:p>
          <a:p>
            <a:pPr marL="95250" indent="-9525" algn="just">
              <a:buAutoNum type="arabicPeriod"/>
            </a:pPr>
            <a:r>
              <a:rPr lang="it-IT" dirty="0" smtClean="0">
                <a:latin typeface="Garamond" panose="02020404030301010803" pitchFamily="18" charset="0"/>
              </a:rPr>
              <a:t> I Franchi erano nati in Gallia, e non costituivano gruppi di recente stanziamento. Erano integrati e le relazioni con altri gruppi etnici o sociali NON erano conflittuali.</a:t>
            </a:r>
          </a:p>
          <a:p>
            <a:pPr marL="95250" indent="-9525" algn="just">
              <a:buAutoNum type="arabicPeriod"/>
            </a:pPr>
            <a:r>
              <a:rPr lang="it-IT" dirty="0">
                <a:latin typeface="Garamond" panose="02020404030301010803" pitchFamily="18" charset="0"/>
              </a:rPr>
              <a:t> </a:t>
            </a:r>
            <a:r>
              <a:rPr lang="it-IT" dirty="0" smtClean="0">
                <a:latin typeface="Garamond" panose="02020404030301010803" pitchFamily="18" charset="0"/>
              </a:rPr>
              <a:t>Il dominio raggiunto dai sovrani franchi non venne, se non dopo secoli, imposto all’esterno della Gallia.</a:t>
            </a:r>
          </a:p>
          <a:p>
            <a:pPr marL="95250" indent="-9525" algn="just">
              <a:buAutoNum type="arabicPeriod"/>
            </a:pPr>
            <a:r>
              <a:rPr lang="it-IT" dirty="0">
                <a:latin typeface="Garamond" panose="02020404030301010803" pitchFamily="18" charset="0"/>
              </a:rPr>
              <a:t> </a:t>
            </a:r>
            <a:r>
              <a:rPr lang="it-IT" dirty="0" smtClean="0">
                <a:latin typeface="Garamond" panose="02020404030301010803" pitchFamily="18" charset="0"/>
              </a:rPr>
              <a:t>Non venne attuata alcuna politica di separazione tra popoli.</a:t>
            </a:r>
          </a:p>
          <a:p>
            <a:pPr marL="95250" indent="-9525" algn="just">
              <a:buAutoNum type="arabicPeriod"/>
            </a:pPr>
            <a:r>
              <a:rPr lang="it-IT" dirty="0">
                <a:latin typeface="Garamond" panose="02020404030301010803" pitchFamily="18" charset="0"/>
              </a:rPr>
              <a:t> </a:t>
            </a:r>
            <a:r>
              <a:rPr lang="it-IT" dirty="0" smtClean="0">
                <a:latin typeface="Garamond" panose="02020404030301010803" pitchFamily="18" charset="0"/>
              </a:rPr>
              <a:t>Scarso interesse da parte di Bisanzio.</a:t>
            </a:r>
          </a:p>
          <a:p>
            <a:pPr marL="685800" indent="-457200" algn="just">
              <a:buAutoNum type="arabicPeriod"/>
            </a:pPr>
            <a:endParaRPr lang="it-IT" sz="2400" dirty="0">
              <a:latin typeface="Garamond" panose="02020404030301010803" pitchFamily="18" charset="0"/>
            </a:endParaRPr>
          </a:p>
          <a:p>
            <a:pPr indent="0" algn="ctr">
              <a:buNone/>
            </a:pPr>
            <a:endParaRPr lang="it-IT" sz="2400" cap="all"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05312" y="0"/>
            <a:ext cx="1486688"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905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L’ascesa franca</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La costruzione imperiale carolingia si può interpretare come l’esito di una triangolazione</a:t>
            </a:r>
          </a:p>
          <a:p>
            <a:pPr marL="0" indent="0" algn="just">
              <a:lnSpc>
                <a:spcPct val="120000"/>
              </a:lnSpc>
              <a:spcBef>
                <a:spcPts val="0"/>
              </a:spcBef>
              <a:buNone/>
            </a:pPr>
            <a:r>
              <a:rPr lang="it-IT" sz="2400" dirty="0" smtClean="0">
                <a:latin typeface="Garamond" panose="02020404030301010803" pitchFamily="18" charset="0"/>
              </a:rPr>
              <a:t>tra i maestri di palazzo franchi, la Chiesa romana e l’opera dei missionari anglosassoni, ma pure del sistema clientelare armato carolingio.</a:t>
            </a:r>
          </a:p>
          <a:p>
            <a:pPr marL="0" indent="0" algn="just">
              <a:lnSpc>
                <a:spcPct val="120000"/>
              </a:lnSpc>
              <a:spcBef>
                <a:spcPts val="0"/>
              </a:spcBef>
              <a:buNone/>
            </a:pPr>
            <a:r>
              <a:rPr lang="it-IT" sz="2400" dirty="0" smtClean="0">
                <a:latin typeface="Garamond" panose="02020404030301010803" pitchFamily="18" charset="0"/>
              </a:rPr>
              <a:t>La posizione di maestri di palazzo permise ai </a:t>
            </a:r>
            <a:r>
              <a:rPr lang="it-IT" sz="2400" dirty="0" err="1" smtClean="0">
                <a:latin typeface="Garamond" panose="02020404030301010803" pitchFamily="18" charset="0"/>
              </a:rPr>
              <a:t>Pipinidi</a:t>
            </a:r>
            <a:r>
              <a:rPr lang="it-IT" sz="2400" dirty="0" smtClean="0">
                <a:latin typeface="Garamond" panose="02020404030301010803" pitchFamily="18" charset="0"/>
              </a:rPr>
              <a:t> di dotarsi di:</a:t>
            </a:r>
          </a:p>
          <a:p>
            <a:pPr marL="0" indent="542925" algn="just">
              <a:lnSpc>
                <a:spcPct val="120000"/>
              </a:lnSpc>
              <a:spcBef>
                <a:spcPts val="0"/>
              </a:spcBef>
              <a:buNone/>
            </a:pPr>
            <a:r>
              <a:rPr lang="it-IT" sz="2400" dirty="0">
                <a:latin typeface="Garamond" panose="02020404030301010803" pitchFamily="18" charset="0"/>
              </a:rPr>
              <a:t>U</a:t>
            </a:r>
            <a:r>
              <a:rPr lang="it-IT" sz="2400" dirty="0" smtClean="0">
                <a:latin typeface="Garamond" panose="02020404030301010803" pitchFamily="18" charset="0"/>
              </a:rPr>
              <a:t>n’ampia estensione fondiaria</a:t>
            </a:r>
          </a:p>
          <a:p>
            <a:pPr marL="0" indent="542925" algn="just">
              <a:lnSpc>
                <a:spcPct val="120000"/>
              </a:lnSpc>
              <a:spcBef>
                <a:spcPts val="0"/>
              </a:spcBef>
              <a:buNone/>
            </a:pPr>
            <a:r>
              <a:rPr lang="it-IT" sz="2400" dirty="0">
                <a:latin typeface="Garamond" panose="02020404030301010803" pitchFamily="18" charset="0"/>
              </a:rPr>
              <a:t>B</a:t>
            </a:r>
            <a:r>
              <a:rPr lang="it-IT" sz="2400" dirty="0" smtClean="0">
                <a:latin typeface="Garamond" panose="02020404030301010803" pitchFamily="18" charset="0"/>
              </a:rPr>
              <a:t>eni che potevano essere utilizzati per costruirsi una rete clientelare</a:t>
            </a:r>
          </a:p>
          <a:p>
            <a:pPr marL="0" indent="542925" algn="just">
              <a:lnSpc>
                <a:spcPct val="120000"/>
              </a:lnSpc>
              <a:spcBef>
                <a:spcPts val="0"/>
              </a:spcBef>
              <a:buNone/>
            </a:pPr>
            <a:r>
              <a:rPr lang="it-IT" sz="2400" dirty="0" smtClean="0">
                <a:latin typeface="Garamond" panose="02020404030301010803" pitchFamily="18" charset="0"/>
              </a:rPr>
              <a:t>Organizzare efficaci spedizioni militari</a:t>
            </a:r>
            <a:endParaRPr lang="it-IT" sz="2400" dirty="0">
              <a:latin typeface="Garamond" panose="02020404030301010803" pitchFamily="18" charset="0"/>
            </a:endParaRPr>
          </a:p>
          <a:p>
            <a:pPr marL="0" indent="0" algn="just">
              <a:lnSpc>
                <a:spcPct val="120000"/>
              </a:lnSpc>
              <a:spcBef>
                <a:spcPts val="600"/>
              </a:spcBef>
              <a:buNone/>
            </a:pPr>
            <a:r>
              <a:rPr lang="it-IT" sz="2400" dirty="0" smtClean="0">
                <a:latin typeface="Garamond" panose="02020404030301010803" pitchFamily="18" charset="0"/>
              </a:rPr>
              <a:t>Gasparri nota come i rapporti clientelari non fossero invenzioni del Franchi, e </a:t>
            </a:r>
            <a:r>
              <a:rPr lang="it-IT" sz="2400" dirty="0" err="1" smtClean="0">
                <a:latin typeface="Garamond" panose="02020404030301010803" pitchFamily="18" charset="0"/>
              </a:rPr>
              <a:t>pre</a:t>
            </a:r>
            <a:r>
              <a:rPr lang="it-IT" sz="2400" dirty="0" smtClean="0">
                <a:latin typeface="Garamond" panose="02020404030301010803" pitchFamily="18" charset="0"/>
              </a:rPr>
              <a:t>-esistessero al loro governo in Gallia. Ma è in epoca merovingia che assunsero la forma dell’ </a:t>
            </a:r>
            <a:r>
              <a:rPr lang="it-IT" sz="2400" b="1" i="1" dirty="0" err="1" smtClean="0">
                <a:latin typeface="Garamond" panose="02020404030301010803" pitchFamily="18" charset="0"/>
              </a:rPr>
              <a:t>accommendatio</a:t>
            </a:r>
            <a:r>
              <a:rPr lang="it-IT" sz="2400" dirty="0" smtClean="0">
                <a:latin typeface="Garamond" panose="02020404030301010803" pitchFamily="18" charset="0"/>
              </a:rPr>
              <a:t>. Se prima i vincoli erano essenzialmente tra i latifondisti e i loro contadini, ora potevano coinvolgere anche altri ranghi sociali.</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5927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L’ascesa franca: le reti di relazioni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Purtroppo l’</a:t>
            </a:r>
            <a:r>
              <a:rPr lang="it-IT" sz="2400" b="1" i="1" dirty="0" err="1" smtClean="0">
                <a:latin typeface="Garamond" panose="02020404030301010803" pitchFamily="18" charset="0"/>
              </a:rPr>
              <a:t>accommendatio</a:t>
            </a:r>
            <a:r>
              <a:rPr lang="it-IT" sz="2400" dirty="0">
                <a:latin typeface="Garamond" panose="02020404030301010803" pitchFamily="18" charset="0"/>
              </a:rPr>
              <a:t> </a:t>
            </a:r>
            <a:r>
              <a:rPr lang="it-IT" sz="2400" dirty="0" smtClean="0">
                <a:latin typeface="Garamond" panose="02020404030301010803" pitchFamily="18" charset="0"/>
              </a:rPr>
              <a:t>non aveva bisogno di una formulazione scritta. Ci è noto</a:t>
            </a:r>
          </a:p>
          <a:p>
            <a:pPr marL="0" indent="0" algn="just">
              <a:lnSpc>
                <a:spcPct val="120000"/>
              </a:lnSpc>
              <a:spcBef>
                <a:spcPts val="0"/>
              </a:spcBef>
              <a:buNone/>
            </a:pPr>
            <a:r>
              <a:rPr lang="it-IT" sz="2400" dirty="0">
                <a:latin typeface="Garamond" panose="02020404030301010803" pitchFamily="18" charset="0"/>
              </a:rPr>
              <a:t>p</a:t>
            </a:r>
            <a:r>
              <a:rPr lang="it-IT" sz="2400" dirty="0" smtClean="0">
                <a:latin typeface="Garamond" panose="02020404030301010803" pitchFamily="18" charset="0"/>
              </a:rPr>
              <a:t>iuttosto perché sono stati tramandati entro raccolte di formulari, che non rendevano conto dei gesti simbolici e della loro stipulazione pubblica. Nonostante ci sfuggano molti elementi di questi rapporti, si hanno molte testimonianze del fatto che chi si ‘accomandava’ si assoggettava a vita a chi poteva garantirgli il sostentamento.</a:t>
            </a:r>
          </a:p>
          <a:p>
            <a:pPr marL="0" indent="0" algn="just">
              <a:lnSpc>
                <a:spcPct val="120000"/>
              </a:lnSpc>
              <a:spcBef>
                <a:spcPts val="0"/>
              </a:spcBef>
              <a:buNone/>
            </a:pPr>
            <a:r>
              <a:rPr lang="it-IT" sz="2400" dirty="0" smtClean="0">
                <a:latin typeface="Garamond" panose="02020404030301010803" pitchFamily="18" charset="0"/>
              </a:rPr>
              <a:t>Un diverso vincolo, riguardante la sfera militare, è quello stretto dagli </a:t>
            </a:r>
            <a:r>
              <a:rPr lang="it-IT" sz="2400" b="1" i="1" dirty="0" err="1" smtClean="0">
                <a:latin typeface="Garamond" panose="02020404030301010803" pitchFamily="18" charset="0"/>
              </a:rPr>
              <a:t>antustriones</a:t>
            </a:r>
            <a:r>
              <a:rPr lang="it-IT" sz="2400" dirty="0" smtClean="0">
                <a:latin typeface="Garamond" panose="02020404030301010803" pitchFamily="18" charset="0"/>
              </a:rPr>
              <a:t> e dei </a:t>
            </a:r>
            <a:r>
              <a:rPr lang="it-IT" sz="2400" b="1" i="1" dirty="0" err="1" smtClean="0">
                <a:latin typeface="Garamond" panose="02020404030301010803" pitchFamily="18" charset="0"/>
              </a:rPr>
              <a:t>vassi</a:t>
            </a:r>
            <a:r>
              <a:rPr lang="it-IT" sz="2400" dirty="0" smtClean="0">
                <a:latin typeface="Garamond" panose="02020404030301010803" pitchFamily="18" charset="0"/>
              </a:rPr>
              <a:t> (già citati nella scorsa lezione). In epoca merovingia, il valore della fedeltà a re era considerato fondamentale. È tuttavia verosimile che un legame analogo a quello tra il re franco e la sua guardia personale potesse svilupparsi a livelli più bassi, nei confronti di membri dell’aristocrazia militare. Nel VIII secolo il modello dei rapporti di dipendenza in ambito produttivo e militare permearono anche l’aristocrazia:</a:t>
            </a:r>
          </a:p>
          <a:p>
            <a:pPr marL="0" indent="0" algn="just">
              <a:lnSpc>
                <a:spcPct val="100000"/>
              </a:lnSpc>
              <a:spcBef>
                <a:spcPts val="0"/>
              </a:spcBef>
              <a:buNone/>
            </a:pPr>
            <a:r>
              <a:rPr lang="it-IT" sz="2400" dirty="0" smtClean="0">
                <a:latin typeface="Garamond" panose="02020404030301010803" pitchFamily="18" charset="0"/>
              </a:rPr>
              <a:t>Tale passaggio fornì al sistema vassallatico, inizialmente solo militare, un forte contenuto politico.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277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L’ascesa franca: le reti di relazioni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err="1" smtClean="0">
                <a:latin typeface="Garamond" panose="02020404030301010803" pitchFamily="18" charset="0"/>
              </a:rPr>
              <a:t>Lex</a:t>
            </a:r>
            <a:r>
              <a:rPr lang="it-IT" sz="2400" dirty="0" smtClean="0">
                <a:latin typeface="Garamond" panose="02020404030301010803" pitchFamily="18" charset="0"/>
              </a:rPr>
              <a:t> salica, testo legislativo dei Franchi (non meno di 5 redazioni, ultima del 763-64)</a:t>
            </a:r>
          </a:p>
          <a:p>
            <a:pPr marL="0" indent="0" algn="just">
              <a:lnSpc>
                <a:spcPct val="120000"/>
              </a:lnSpc>
              <a:spcBef>
                <a:spcPts val="0"/>
              </a:spcBef>
              <a:buNone/>
            </a:pPr>
            <a:r>
              <a:rPr lang="it-IT" sz="2400" dirty="0" smtClean="0">
                <a:latin typeface="Garamond" panose="02020404030301010803" pitchFamily="18" charset="0"/>
              </a:rPr>
              <a:t>Stralci dal prologo</a:t>
            </a:r>
          </a:p>
          <a:p>
            <a:pPr marL="0" indent="0" algn="just">
              <a:lnSpc>
                <a:spcPct val="120000"/>
              </a:lnSpc>
              <a:spcBef>
                <a:spcPts val="0"/>
              </a:spcBef>
              <a:buNone/>
            </a:pPr>
            <a:r>
              <a:rPr lang="it-IT" sz="2400" dirty="0" smtClean="0">
                <a:latin typeface="Garamond" panose="02020404030301010803" pitchFamily="18" charset="0"/>
              </a:rPr>
              <a:t>«Viva il Cristo, che ama i Franchi»</a:t>
            </a:r>
          </a:p>
          <a:p>
            <a:pPr marL="0" indent="0" algn="just">
              <a:lnSpc>
                <a:spcPct val="120000"/>
              </a:lnSpc>
              <a:spcBef>
                <a:spcPts val="0"/>
              </a:spcBef>
              <a:buNone/>
            </a:pPr>
            <a:r>
              <a:rPr lang="it-IT" sz="2400" dirty="0" smtClean="0">
                <a:latin typeface="Garamond" panose="02020404030301010803" pitchFamily="18" charset="0"/>
              </a:rPr>
              <a:t>«questo è il popolo che ha rigettato con la forza il grave giogo imposto dai Romani e, dopo aver ricevuto il battesimo, ha coperto d’oro e gioielli i corpi dei santi martiri che i Romani avevano bruciato o decapitato o fatto dilaniare dalle belve»</a:t>
            </a:r>
          </a:p>
          <a:p>
            <a:pPr marL="0" indent="0" algn="just">
              <a:lnSpc>
                <a:spcPct val="120000"/>
              </a:lnSpc>
              <a:spcBef>
                <a:spcPts val="0"/>
              </a:spcBef>
              <a:buNone/>
            </a:pPr>
            <a:r>
              <a:rPr lang="it-IT" sz="2400" dirty="0" smtClean="0">
                <a:latin typeface="Garamond" panose="02020404030301010803" pitchFamily="18" charset="0"/>
              </a:rPr>
              <a:t>L’ «inclita gente dei Franchi, fondata da Dio, coraggiosa in guerra e costante in pace, convertita alla fede cattolica e </a:t>
            </a:r>
            <a:r>
              <a:rPr lang="it-IT" sz="2400" b="1" dirty="0" smtClean="0">
                <a:latin typeface="Garamond" panose="02020404030301010803" pitchFamily="18" charset="0"/>
              </a:rPr>
              <a:t>indenne da ogni eresia </a:t>
            </a:r>
            <a:r>
              <a:rPr lang="it-IT" sz="2400" dirty="0" smtClean="0">
                <a:latin typeface="Garamond" panose="02020404030301010803" pitchFamily="18" charset="0"/>
              </a:rPr>
              <a:t>anche quando era ancora barbara»</a:t>
            </a:r>
          </a:p>
          <a:p>
            <a:pPr marL="0" indent="0" algn="just">
              <a:lnSpc>
                <a:spcPct val="100000"/>
              </a:lnSpc>
              <a:spcBef>
                <a:spcPts val="0"/>
              </a:spcBef>
              <a:buNone/>
            </a:pPr>
            <a:r>
              <a:rPr lang="it-IT" sz="2400" dirty="0" smtClean="0">
                <a:latin typeface="Garamond" panose="02020404030301010803" pitchFamily="18" charset="0"/>
              </a:rPr>
              <a:t>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21916" y="1"/>
            <a:ext cx="1370084" cy="2238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8921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Le norme franche: i capitolari</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‘capitolare’ indica una raccolta di norme suddivisa al suo interno in capitoli.</a:t>
            </a:r>
          </a:p>
          <a:p>
            <a:pPr marL="0" indent="0" algn="just">
              <a:lnSpc>
                <a:spcPct val="120000"/>
              </a:lnSpc>
              <a:spcBef>
                <a:spcPts val="0"/>
              </a:spcBef>
              <a:buNone/>
            </a:pPr>
            <a:r>
              <a:rPr lang="it-IT" sz="2400" dirty="0" smtClean="0">
                <a:latin typeface="Garamond" panose="02020404030301010803" pitchFamily="18" charset="0"/>
              </a:rPr>
              <a:t>Tale termine è tipico del periodo carolingio, perché prima compare di rado, e in contesti molto eterogenei, e ha una marcata matrice ecclesiastica.</a:t>
            </a:r>
          </a:p>
          <a:p>
            <a:pPr marL="0" indent="0" algn="just">
              <a:lnSpc>
                <a:spcPct val="120000"/>
              </a:lnSpc>
              <a:spcBef>
                <a:spcPts val="0"/>
              </a:spcBef>
              <a:buNone/>
            </a:pPr>
            <a:r>
              <a:rPr lang="it-IT" sz="2400" dirty="0" smtClean="0">
                <a:latin typeface="Garamond" panose="02020404030301010803" pitchFamily="18" charset="0"/>
              </a:rPr>
              <a:t>Nel periodo carolingio assume il significato di ‘editto’.</a:t>
            </a:r>
          </a:p>
          <a:p>
            <a:pPr marL="0" indent="0" algn="just">
              <a:lnSpc>
                <a:spcPct val="120000"/>
              </a:lnSpc>
              <a:spcBef>
                <a:spcPts val="0"/>
              </a:spcBef>
              <a:buNone/>
            </a:pPr>
            <a:r>
              <a:rPr lang="it-IT" sz="2400" dirty="0" smtClean="0">
                <a:latin typeface="Garamond" panose="02020404030301010803" pitchFamily="18" charset="0"/>
              </a:rPr>
              <a:t>I capitolari si differenziano dalla produzione legislativa anteriore perché attraverso il potere di banno i sovrani potevano dare ordini e farli eseguire.</a:t>
            </a:r>
          </a:p>
          <a:p>
            <a:pPr marL="0" indent="0" algn="just">
              <a:lnSpc>
                <a:spcPct val="120000"/>
              </a:lnSpc>
              <a:spcBef>
                <a:spcPts val="0"/>
              </a:spcBef>
              <a:buNone/>
            </a:pPr>
            <a:r>
              <a:rPr lang="it-IT" sz="2400" dirty="0" smtClean="0">
                <a:latin typeface="Garamond" panose="02020404030301010803" pitchFamily="18" charset="0"/>
              </a:rPr>
              <a:t>Solo successivamente le norme perdono il carattere personale, si assume la personalità del diritto, e i sovrani si pongono come esclusive fonti di diritto, tanto territoriale che generale.</a:t>
            </a:r>
          </a:p>
          <a:p>
            <a:pPr marL="0" indent="0" algn="just">
              <a:lnSpc>
                <a:spcPct val="120000"/>
              </a:lnSpc>
              <a:spcBef>
                <a:spcPts val="0"/>
              </a:spcBef>
              <a:buNone/>
            </a:pPr>
            <a:endParaRPr lang="it-IT" sz="2400" dirty="0" smtClean="0">
              <a:latin typeface="Garamond" panose="02020404030301010803" pitchFamily="18" charset="0"/>
            </a:endParaRPr>
          </a:p>
          <a:p>
            <a:pPr marL="0" indent="0" algn="ctr">
              <a:lnSpc>
                <a:spcPct val="120000"/>
              </a:lnSpc>
              <a:spcBef>
                <a:spcPts val="0"/>
              </a:spcBef>
              <a:buNone/>
            </a:pPr>
            <a:r>
              <a:rPr lang="it-IT" sz="2400" dirty="0" smtClean="0">
                <a:latin typeface="Garamond" panose="02020404030301010803" pitchFamily="18" charset="0"/>
              </a:rPr>
              <a:t>PRIMO CAPITOLO ITALICO DI CARLO MAGNO: 776</a:t>
            </a:r>
          </a:p>
          <a:p>
            <a:pPr marL="0" indent="0" algn="just">
              <a:lnSpc>
                <a:spcPct val="120000"/>
              </a:lnSpc>
              <a:spcBef>
                <a:spcPts val="0"/>
              </a:spcBef>
              <a:buNone/>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2726" y="1"/>
            <a:ext cx="1329273" cy="2171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236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Carlo Magno (742-814): un re in guerra</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r>
              <a:rPr lang="it-IT" sz="2400" dirty="0" smtClean="0">
                <a:latin typeface="Garamond" panose="02020404030301010803" pitchFamily="18" charset="0"/>
              </a:rPr>
              <a:t>Campagna d’Italia 774, 776, 779</a:t>
            </a:r>
          </a:p>
          <a:p>
            <a:pPr marL="0" indent="0" algn="just">
              <a:lnSpc>
                <a:spcPct val="120000"/>
              </a:lnSpc>
              <a:spcBef>
                <a:spcPts val="0"/>
              </a:spcBef>
              <a:buNone/>
            </a:pPr>
            <a:r>
              <a:rPr lang="it-IT" sz="2400" dirty="0" smtClean="0">
                <a:latin typeface="Garamond" panose="02020404030301010803" pitchFamily="18" charset="0"/>
              </a:rPr>
              <a:t>Guerra ai Sassoni 772-806 </a:t>
            </a:r>
            <a:r>
              <a:rPr lang="it-IT" sz="2400" dirty="0" err="1" smtClean="0">
                <a:latin typeface="Garamond" panose="02020404030301010803" pitchFamily="18" charset="0"/>
              </a:rPr>
              <a:t>c.a</a:t>
            </a:r>
            <a:endParaRPr lang="it-IT" sz="2400" dirty="0" smtClean="0">
              <a:latin typeface="Garamond" panose="02020404030301010803" pitchFamily="18" charset="0"/>
            </a:endParaRPr>
          </a:p>
          <a:p>
            <a:pPr marL="0" indent="0" algn="just">
              <a:lnSpc>
                <a:spcPct val="120000"/>
              </a:lnSpc>
              <a:spcBef>
                <a:spcPts val="0"/>
              </a:spcBef>
              <a:buNone/>
            </a:pPr>
            <a:r>
              <a:rPr lang="it-IT" sz="2400" dirty="0" smtClean="0">
                <a:latin typeface="Garamond" panose="02020404030301010803" pitchFamily="18" charset="0"/>
              </a:rPr>
              <a:t>Guerra agli </a:t>
            </a:r>
            <a:r>
              <a:rPr lang="it-IT" sz="2400" dirty="0" err="1" smtClean="0">
                <a:latin typeface="Garamond" panose="02020404030301010803" pitchFamily="18" charset="0"/>
              </a:rPr>
              <a:t>Àvari</a:t>
            </a:r>
            <a:r>
              <a:rPr lang="it-IT" sz="2400" dirty="0" smtClean="0">
                <a:latin typeface="Garamond" panose="02020404030301010803" pitchFamily="18" charset="0"/>
              </a:rPr>
              <a:t> (collocati tra Danubio e </a:t>
            </a:r>
            <a:r>
              <a:rPr lang="it-IT" sz="2400" dirty="0" err="1" smtClean="0">
                <a:latin typeface="Garamond" panose="02020404030301010803" pitchFamily="18" charset="0"/>
              </a:rPr>
              <a:t>Tibisco</a:t>
            </a:r>
            <a:r>
              <a:rPr lang="it-IT" sz="2400" dirty="0" smtClean="0">
                <a:latin typeface="Garamond" panose="02020404030301010803" pitchFamily="18" charset="0"/>
              </a:rPr>
              <a:t>)</a:t>
            </a:r>
          </a:p>
          <a:p>
            <a:pPr marL="0" indent="0" algn="just">
              <a:lnSpc>
                <a:spcPct val="120000"/>
              </a:lnSpc>
              <a:spcBef>
                <a:spcPts val="0"/>
              </a:spcBef>
              <a:buNone/>
            </a:pPr>
            <a:r>
              <a:rPr lang="it-IT" sz="2400" dirty="0" smtClean="0">
                <a:latin typeface="Garamond" panose="02020404030301010803" pitchFamily="18" charset="0"/>
              </a:rPr>
              <a:t>Guerra ai Bavari 787</a:t>
            </a:r>
          </a:p>
          <a:p>
            <a:pPr marL="0" indent="0" algn="just">
              <a:lnSpc>
                <a:spcPct val="120000"/>
              </a:lnSpc>
              <a:spcBef>
                <a:spcPts val="0"/>
              </a:spcBef>
              <a:buNone/>
            </a:pPr>
            <a:r>
              <a:rPr lang="it-IT" sz="2400" dirty="0" smtClean="0">
                <a:latin typeface="Garamond" panose="02020404030301010803" pitchFamily="18" charset="0"/>
              </a:rPr>
              <a:t>Guerra agli Islamici 778</a:t>
            </a:r>
          </a:p>
          <a:p>
            <a:pPr marL="0" indent="0" algn="just">
              <a:lnSpc>
                <a:spcPct val="120000"/>
              </a:lnSpc>
              <a:spcBef>
                <a:spcPts val="0"/>
              </a:spcBef>
              <a:buNone/>
            </a:pPr>
            <a:endParaRPr lang="it-IT" sz="2400" dirty="0">
              <a:latin typeface="Garamond" panose="02020404030301010803" pitchFamily="18" charset="0"/>
            </a:endParaRPr>
          </a:p>
          <a:p>
            <a:pPr marL="0" indent="0" algn="just">
              <a:lnSpc>
                <a:spcPct val="120000"/>
              </a:lnSpc>
              <a:spcBef>
                <a:spcPts val="0"/>
              </a:spcBef>
              <a:buNone/>
            </a:pPr>
            <a:r>
              <a:rPr lang="it-IT" sz="2400" dirty="0" smtClean="0">
                <a:latin typeface="Garamond" panose="02020404030301010803" pitchFamily="18" charset="0"/>
              </a:rPr>
              <a:t>Relazioni diplomatiche con Bisanzio e Baghdad</a:t>
            </a:r>
          </a:p>
          <a:p>
            <a:pPr marL="0" indent="0" algn="just">
              <a:lnSpc>
                <a:spcPct val="120000"/>
              </a:lnSpc>
              <a:spcBef>
                <a:spcPts val="0"/>
              </a:spcBef>
              <a:buNone/>
            </a:pPr>
            <a:r>
              <a:rPr lang="it-IT" sz="2400" dirty="0" smtClean="0">
                <a:latin typeface="Garamond" panose="02020404030301010803" pitchFamily="18" charset="0"/>
              </a:rPr>
              <a:t>Creazione della «Marca Spagnola</a:t>
            </a:r>
            <a:r>
              <a:rPr lang="it-IT" sz="2400" smtClean="0">
                <a:latin typeface="Garamond" panose="02020404030301010803" pitchFamily="18" charset="0"/>
              </a:rPr>
              <a:t>» 801-817</a:t>
            </a:r>
            <a:endParaRPr lang="it-IT" sz="2400" dirty="0" smtClean="0">
              <a:latin typeface="Garamond" panose="02020404030301010803" pitchFamily="18" charset="0"/>
            </a:endParaRPr>
          </a:p>
          <a:p>
            <a:pPr marL="0" indent="0" algn="just">
              <a:lnSpc>
                <a:spcPct val="120000"/>
              </a:lnSpc>
              <a:spcBef>
                <a:spcPts val="0"/>
              </a:spcBef>
              <a:buNone/>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2726" y="1"/>
            <a:ext cx="1329273" cy="2171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760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4" y="730251"/>
            <a:ext cx="7200900" cy="895349"/>
          </a:xfrm>
        </p:spPr>
        <p:txBody>
          <a:bodyPr>
            <a:normAutofit/>
          </a:bodyPr>
          <a:lstStyle/>
          <a:p>
            <a:r>
              <a:rPr lang="it-IT" sz="2800" b="1" dirty="0" smtClean="0">
                <a:latin typeface="Garamond" panose="02020404030301010803" pitchFamily="18" charset="0"/>
              </a:rPr>
              <a:t>Instabilità in Italia</a:t>
            </a:r>
            <a:endParaRPr lang="it-IT" sz="2800" dirty="0">
              <a:latin typeface="Garamond" panose="02020404030301010803" pitchFamily="18" charset="0"/>
            </a:endParaRPr>
          </a:p>
        </p:txBody>
      </p:sp>
      <p:sp>
        <p:nvSpPr>
          <p:cNvPr id="3" name="Segnaposto contenuto 2"/>
          <p:cNvSpPr>
            <a:spLocks noGrp="1"/>
          </p:cNvSpPr>
          <p:nvPr>
            <p:ph idx="1"/>
          </p:nvPr>
        </p:nvSpPr>
        <p:spPr>
          <a:xfrm>
            <a:off x="315260" y="1625600"/>
            <a:ext cx="11705290" cy="5232400"/>
          </a:xfrm>
        </p:spPr>
        <p:txBody>
          <a:bodyPr>
            <a:noAutofit/>
          </a:bodyPr>
          <a:lstStyle/>
          <a:p>
            <a:pPr marL="0" indent="0" algn="just">
              <a:lnSpc>
                <a:spcPct val="120000"/>
              </a:lnSpc>
              <a:spcBef>
                <a:spcPts val="0"/>
              </a:spcBef>
              <a:buNone/>
            </a:pPr>
            <a:endParaRPr lang="it-IT" sz="3200" dirty="0" smtClean="0">
              <a:latin typeface="Garamond" panose="02020404030301010803" pitchFamily="18" charset="0"/>
            </a:endParaRPr>
          </a:p>
          <a:p>
            <a:pPr marL="0" indent="0" algn="just">
              <a:lnSpc>
                <a:spcPct val="120000"/>
              </a:lnSpc>
              <a:spcBef>
                <a:spcPts val="0"/>
              </a:spcBef>
              <a:buNone/>
            </a:pPr>
            <a:endParaRPr lang="it-IT" sz="3200" dirty="0">
              <a:latin typeface="Garamond" panose="02020404030301010803" pitchFamily="18" charset="0"/>
            </a:endParaRPr>
          </a:p>
          <a:p>
            <a:pPr marL="0" indent="0" algn="just">
              <a:lnSpc>
                <a:spcPct val="120000"/>
              </a:lnSpc>
              <a:spcBef>
                <a:spcPts val="0"/>
              </a:spcBef>
              <a:buNone/>
            </a:pPr>
            <a:r>
              <a:rPr lang="it-IT" sz="3200" dirty="0" smtClean="0">
                <a:latin typeface="Garamond" panose="02020404030301010803" pitchFamily="18" charset="0"/>
              </a:rPr>
              <a:t>Coalizione dei duchi Friuli-Benevento</a:t>
            </a:r>
          </a:p>
          <a:p>
            <a:pPr marL="0" indent="0" algn="just">
              <a:lnSpc>
                <a:spcPct val="120000"/>
              </a:lnSpc>
              <a:spcBef>
                <a:spcPts val="0"/>
              </a:spcBef>
              <a:buNone/>
            </a:pPr>
            <a:r>
              <a:rPr lang="it-IT" sz="3200" dirty="0" smtClean="0">
                <a:latin typeface="Garamond" panose="02020404030301010803" pitchFamily="18" charset="0"/>
              </a:rPr>
              <a:t>Persistenza di cariche amministrative longobarde (gastaldi, </a:t>
            </a:r>
            <a:r>
              <a:rPr lang="it-IT" sz="3200" dirty="0" err="1" smtClean="0">
                <a:latin typeface="Garamond" panose="02020404030301010803" pitchFamily="18" charset="0"/>
              </a:rPr>
              <a:t>sculdasci</a:t>
            </a:r>
            <a:r>
              <a:rPr lang="it-IT" sz="3200" dirty="0" smtClean="0">
                <a:latin typeface="Garamond" panose="02020404030301010803" pitchFamily="18" charset="0"/>
              </a:rPr>
              <a:t>…)</a:t>
            </a:r>
          </a:p>
          <a:p>
            <a:pPr marL="0" indent="0" algn="just">
              <a:lnSpc>
                <a:spcPct val="120000"/>
              </a:lnSpc>
              <a:spcBef>
                <a:spcPts val="0"/>
              </a:spcBef>
              <a:buNone/>
            </a:pPr>
            <a:r>
              <a:rPr lang="it-IT" sz="3200" dirty="0" smtClean="0">
                <a:latin typeface="Garamond" panose="02020404030301010803" pitchFamily="18" charset="0"/>
              </a:rPr>
              <a:t>Guerra di Venezia (802-812)</a:t>
            </a:r>
          </a:p>
          <a:p>
            <a:pPr marL="0" indent="0" algn="just">
              <a:lnSpc>
                <a:spcPct val="120000"/>
              </a:lnSpc>
              <a:spcBef>
                <a:spcPts val="0"/>
              </a:spcBef>
              <a:buNone/>
            </a:pPr>
            <a:r>
              <a:rPr lang="it-IT" sz="3200" dirty="0" smtClean="0">
                <a:latin typeface="Garamond" panose="02020404030301010803" pitchFamily="18" charset="0"/>
              </a:rPr>
              <a:t>806 </a:t>
            </a:r>
            <a:r>
              <a:rPr lang="it-IT" sz="3200" dirty="0" err="1" smtClean="0">
                <a:latin typeface="Garamond" panose="02020404030301010803" pitchFamily="18" charset="0"/>
              </a:rPr>
              <a:t>divisio</a:t>
            </a:r>
            <a:r>
              <a:rPr lang="it-IT" sz="3200" dirty="0" smtClean="0">
                <a:latin typeface="Garamond" panose="02020404030301010803" pitchFamily="18" charset="0"/>
              </a:rPr>
              <a:t> </a:t>
            </a:r>
            <a:r>
              <a:rPr lang="it-IT" sz="3200" dirty="0" err="1" smtClean="0">
                <a:latin typeface="Garamond" panose="02020404030301010803" pitchFamily="18" charset="0"/>
              </a:rPr>
              <a:t>regnorum</a:t>
            </a:r>
            <a:endParaRPr lang="it-IT" sz="3200" dirty="0" smtClean="0">
              <a:latin typeface="Garamond" panose="02020404030301010803" pitchFamily="18" charset="0"/>
            </a:endParaRPr>
          </a:p>
          <a:p>
            <a:pPr marL="0" indent="0" algn="just">
              <a:lnSpc>
                <a:spcPct val="120000"/>
              </a:lnSpc>
              <a:spcBef>
                <a:spcPts val="0"/>
              </a:spcBef>
              <a:buNone/>
            </a:pPr>
            <a:endParaRPr lang="it-IT" sz="24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62726" y="1"/>
            <a:ext cx="1329273" cy="2171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3548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3979</TotalTime>
  <Words>1673</Words>
  <Application>Microsoft Office PowerPoint</Application>
  <PresentationFormat>Widescreen</PresentationFormat>
  <Paragraphs>69</Paragraphs>
  <Slides>13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6</vt:lpstr>
      <vt:lpstr>Presentazione standard di PowerPoint</vt:lpstr>
      <vt:lpstr>L’ascesa franca</vt:lpstr>
      <vt:lpstr>L’ascesa franca: le reti di relazioni</vt:lpstr>
      <vt:lpstr>L’ascesa franca: le reti di relazioni</vt:lpstr>
      <vt:lpstr>Le norme franche: i capitolari</vt:lpstr>
      <vt:lpstr>Carlo Magno (742-814): un re in guerra</vt:lpstr>
      <vt:lpstr>Instabilità in Italia</vt:lpstr>
      <vt:lpstr>Privilegi e rendite del clero </vt:lpstr>
      <vt:lpstr>Privilegi e rendite del clero </vt:lpstr>
      <vt:lpstr> I Franchi, il papa, l’Italia  </vt:lpstr>
      <vt:lpstr> I Franchi, il papa, l’Italia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94</cp:revision>
  <dcterms:created xsi:type="dcterms:W3CDTF">2018-11-14T14:16:16Z</dcterms:created>
  <dcterms:modified xsi:type="dcterms:W3CDTF">2019-10-14T15:10:49Z</dcterms:modified>
</cp:coreProperties>
</file>