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16"/>
  </p:notesMasterIdLst>
  <p:sldIdLst>
    <p:sldId id="269" r:id="rId2"/>
    <p:sldId id="262" r:id="rId3"/>
    <p:sldId id="272" r:id="rId4"/>
    <p:sldId id="275" r:id="rId5"/>
    <p:sldId id="276" r:id="rId6"/>
    <p:sldId id="277" r:id="rId7"/>
    <p:sldId id="278" r:id="rId8"/>
    <p:sldId id="279" r:id="rId9"/>
    <p:sldId id="280" r:id="rId10"/>
    <p:sldId id="281" r:id="rId11"/>
    <p:sldId id="282" r:id="rId12"/>
    <p:sldId id="283" r:id="rId13"/>
    <p:sldId id="284" r:id="rId14"/>
    <p:sldId id="285"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232D04-B328-C548-A723-9E979D099E2A}" type="datetimeFigureOut">
              <a:rPr lang="it-IT" smtClean="0"/>
              <a:pPr/>
              <a:t>08/10/2019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08/10/2019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08/10/2019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Società ed economia franca</a:t>
            </a:r>
            <a:endParaRPr lang="it-IT" sz="2800" dirty="0">
              <a:latin typeface="Garamond" panose="02020404030301010803" pitchFamily="18" charset="0"/>
            </a:endParaRPr>
          </a:p>
        </p:txBody>
      </p:sp>
      <p:sp>
        <p:nvSpPr>
          <p:cNvPr id="3" name="Segnaposto contenuto 2"/>
          <p:cNvSpPr>
            <a:spLocks noGrp="1"/>
          </p:cNvSpPr>
          <p:nvPr>
            <p:ph idx="1"/>
          </p:nvPr>
        </p:nvSpPr>
        <p:spPr>
          <a:xfrm>
            <a:off x="66675" y="1457325"/>
            <a:ext cx="11953875" cy="5400675"/>
          </a:xfrm>
        </p:spPr>
        <p:txBody>
          <a:bodyPr>
            <a:noAutofit/>
          </a:bodyPr>
          <a:lstStyle/>
          <a:p>
            <a:pPr marL="0" indent="0" algn="just">
              <a:buNone/>
            </a:pPr>
            <a:r>
              <a:rPr lang="it-IT" sz="2000" dirty="0" smtClean="0">
                <a:latin typeface="Garamond" panose="02020404030301010803" pitchFamily="18" charset="0"/>
              </a:rPr>
              <a:t>I </a:t>
            </a:r>
            <a:r>
              <a:rPr lang="it-IT" sz="2000" dirty="0">
                <a:latin typeface="Garamond" panose="02020404030301010803" pitchFamily="18" charset="0"/>
              </a:rPr>
              <a:t>nuovi equilibri politici e territoriali generarono </a:t>
            </a:r>
            <a:r>
              <a:rPr lang="it-IT" sz="2000" dirty="0" smtClean="0">
                <a:latin typeface="Garamond" panose="02020404030301010803" pitchFamily="18" charset="0"/>
              </a:rPr>
              <a:t>nuove </a:t>
            </a:r>
            <a:r>
              <a:rPr lang="it-IT" sz="2000" dirty="0">
                <a:latin typeface="Garamond" panose="02020404030301010803" pitchFamily="18" charset="0"/>
              </a:rPr>
              <a:t>relazioni di proprietà. Tra il VI e il XI </a:t>
            </a:r>
            <a:r>
              <a:rPr lang="it-IT" sz="2000" dirty="0" smtClean="0">
                <a:latin typeface="Garamond" panose="02020404030301010803" pitchFamily="18" charset="0"/>
              </a:rPr>
              <a:t>secolo si</a:t>
            </a:r>
          </a:p>
          <a:p>
            <a:pPr marL="0" indent="0" algn="just">
              <a:spcBef>
                <a:spcPts val="0"/>
              </a:spcBef>
              <a:buNone/>
            </a:pPr>
            <a:r>
              <a:rPr lang="it-IT" sz="2000" dirty="0" smtClean="0">
                <a:latin typeface="Garamond" panose="02020404030301010803" pitchFamily="18" charset="0"/>
              </a:rPr>
              <a:t>diffuse </a:t>
            </a:r>
            <a:r>
              <a:rPr lang="it-IT" sz="2000" dirty="0">
                <a:latin typeface="Garamond" panose="02020404030301010803" pitchFamily="18" charset="0"/>
              </a:rPr>
              <a:t>in Europa occidentale il sistema della ‘</a:t>
            </a:r>
            <a:r>
              <a:rPr lang="it-IT" sz="2000" b="1" dirty="0">
                <a:latin typeface="Garamond" panose="02020404030301010803" pitchFamily="18" charset="0"/>
              </a:rPr>
              <a:t>corte</a:t>
            </a:r>
            <a:r>
              <a:rPr lang="it-IT" sz="2000" dirty="0">
                <a:latin typeface="Garamond" panose="02020404030301010803" pitchFamily="18" charset="0"/>
              </a:rPr>
              <a:t>’ o ‘villa’. Il modello curtense prevedeva una suddivisione </a:t>
            </a:r>
            <a:endParaRPr lang="it-IT" sz="2000" dirty="0" smtClean="0">
              <a:latin typeface="Garamond" panose="02020404030301010803" pitchFamily="18" charset="0"/>
            </a:endParaRPr>
          </a:p>
          <a:p>
            <a:pPr marL="0" indent="0" algn="just">
              <a:spcBef>
                <a:spcPts val="0"/>
              </a:spcBef>
              <a:buNone/>
            </a:pPr>
            <a:r>
              <a:rPr lang="it-IT" sz="2000" dirty="0" smtClean="0">
                <a:latin typeface="Garamond" panose="02020404030301010803" pitchFamily="18" charset="0"/>
              </a:rPr>
              <a:t>in </a:t>
            </a:r>
            <a:r>
              <a:rPr lang="it-IT" sz="2000" dirty="0">
                <a:latin typeface="Garamond" panose="02020404030301010803" pitchFamily="18" charset="0"/>
              </a:rPr>
              <a:t>due parti dell’azienda: una in mano al proprietario, che le gestiva direttamente (la cosiddetta </a:t>
            </a:r>
            <a:r>
              <a:rPr lang="it-IT" sz="2000" i="1" dirty="0">
                <a:latin typeface="Garamond" panose="02020404030301010803" pitchFamily="18" charset="0"/>
              </a:rPr>
              <a:t>pars </a:t>
            </a:r>
            <a:endParaRPr lang="it-IT" sz="2000" i="1" dirty="0" smtClean="0">
              <a:latin typeface="Garamond" panose="02020404030301010803" pitchFamily="18" charset="0"/>
            </a:endParaRPr>
          </a:p>
          <a:p>
            <a:pPr marL="0" indent="0" algn="just">
              <a:spcBef>
                <a:spcPts val="0"/>
              </a:spcBef>
              <a:buNone/>
            </a:pPr>
            <a:r>
              <a:rPr lang="it-IT" sz="2000" i="1" dirty="0" smtClean="0">
                <a:latin typeface="Garamond" panose="02020404030301010803" pitchFamily="18" charset="0"/>
              </a:rPr>
              <a:t>dominica</a:t>
            </a:r>
            <a:r>
              <a:rPr lang="it-IT" sz="2000" dirty="0">
                <a:latin typeface="Garamond" panose="02020404030301010803" pitchFamily="18" charset="0"/>
              </a:rPr>
              <a:t>), l’altra suddivisa a un numero variabile di coltivatori, dipendenti (</a:t>
            </a:r>
            <a:r>
              <a:rPr lang="it-IT" sz="2000" i="1" dirty="0">
                <a:latin typeface="Garamond" panose="02020404030301010803" pitchFamily="18" charset="0"/>
              </a:rPr>
              <a:t>pars </a:t>
            </a:r>
            <a:r>
              <a:rPr lang="it-IT" sz="2000" i="1" dirty="0" err="1">
                <a:latin typeface="Garamond" panose="02020404030301010803" pitchFamily="18" charset="0"/>
              </a:rPr>
              <a:t>massaricia</a:t>
            </a:r>
            <a:r>
              <a:rPr lang="it-IT" sz="2000" dirty="0">
                <a:latin typeface="Garamond" panose="02020404030301010803" pitchFamily="18" charset="0"/>
              </a:rPr>
              <a:t>). Ogni porzione affidata a contadini era un </a:t>
            </a:r>
            <a:r>
              <a:rPr lang="it-IT" sz="2000" b="1" dirty="0">
                <a:latin typeface="Garamond" panose="02020404030301010803" pitchFamily="18" charset="0"/>
              </a:rPr>
              <a:t>manso</a:t>
            </a:r>
            <a:r>
              <a:rPr lang="it-IT" sz="2000" dirty="0">
                <a:latin typeface="Garamond" panose="02020404030301010803" pitchFamily="18" charset="0"/>
              </a:rPr>
              <a:t>, e i contadini </a:t>
            </a:r>
            <a:r>
              <a:rPr lang="it-IT" sz="2000" b="1" dirty="0">
                <a:latin typeface="Garamond" panose="02020404030301010803" pitchFamily="18" charset="0"/>
              </a:rPr>
              <a:t>massari</a:t>
            </a:r>
            <a:r>
              <a:rPr lang="it-IT" sz="2000" dirty="0">
                <a:latin typeface="Garamond" panose="02020404030301010803" pitchFamily="18" charset="0"/>
              </a:rPr>
              <a:t> (oppure ‘livellari’: il termine deriva dall’usanza di redigere un contratto scritto, </a:t>
            </a:r>
            <a:r>
              <a:rPr lang="it-IT" sz="2000" i="1" dirty="0" err="1">
                <a:latin typeface="Garamond" panose="02020404030301010803" pitchFamily="18" charset="0"/>
              </a:rPr>
              <a:t>libellum</a:t>
            </a:r>
            <a:r>
              <a:rPr lang="it-IT" sz="2000" dirty="0">
                <a:latin typeface="Garamond" panose="02020404030301010803" pitchFamily="18" charset="0"/>
              </a:rPr>
              <a:t>, per regolamentare la relazione tra padrone e contadino). A coltivare la </a:t>
            </a:r>
            <a:r>
              <a:rPr lang="it-IT" sz="2000" i="1" dirty="0">
                <a:latin typeface="Garamond" panose="02020404030301010803" pitchFamily="18" charset="0"/>
              </a:rPr>
              <a:t>pars dominica</a:t>
            </a:r>
            <a:r>
              <a:rPr lang="it-IT" sz="2000" dirty="0">
                <a:latin typeface="Garamond" panose="02020404030301010803" pitchFamily="18" charset="0"/>
              </a:rPr>
              <a:t>, schiavi. L’estensione delle terre poteva variare da poche decine di ettari a decine di migliaia di ettari. La </a:t>
            </a:r>
            <a:r>
              <a:rPr lang="it-IT" sz="2000" i="1" dirty="0" err="1">
                <a:latin typeface="Garamond" panose="02020404030301010803" pitchFamily="18" charset="0"/>
              </a:rPr>
              <a:t>curtis</a:t>
            </a:r>
            <a:r>
              <a:rPr lang="it-IT" sz="2000" dirty="0">
                <a:latin typeface="Garamond" panose="02020404030301010803" pitchFamily="18" charset="0"/>
              </a:rPr>
              <a:t> era, allo stesso tempo, la residenza del signore e dei suoi servi, fattoria, laboratorio e azienda agricola: si costruivano manufatti quali tessuti, utensili, armi, attrezzi agricoli; si lavoravano prodotti alimentari (uva per fare vino; grano per fare farina; animali per tagliarne e salarne la carne…). A circondare la casa padronale erano mulini, frantoi, fienili, pozzi, scuderie, una chiesa.</a:t>
            </a:r>
          </a:p>
          <a:p>
            <a:pPr marL="0" indent="0" algn="just">
              <a:spcBef>
                <a:spcPts val="0"/>
              </a:spcBef>
              <a:buNone/>
            </a:pPr>
            <a:r>
              <a:rPr lang="it-IT" sz="2000" dirty="0">
                <a:latin typeface="Garamond" panose="02020404030301010803" pitchFamily="18" charset="0"/>
              </a:rPr>
              <a:t>La </a:t>
            </a:r>
            <a:r>
              <a:rPr lang="it-IT" sz="2000" b="1" i="1" dirty="0" err="1">
                <a:latin typeface="Garamond" panose="02020404030301010803" pitchFamily="18" charset="0"/>
              </a:rPr>
              <a:t>curtis</a:t>
            </a:r>
            <a:r>
              <a:rPr lang="it-IT" sz="2000" dirty="0">
                <a:latin typeface="Garamond" panose="02020404030301010803" pitchFamily="18" charset="0"/>
              </a:rPr>
              <a:t> si sviluppò ovunque in Europa, ma nacque in territorio franco. Si diffuse pure in Inghilterra, e nella penisola iberica; in Italia vennero organizzate </a:t>
            </a:r>
            <a:r>
              <a:rPr lang="it-IT" sz="2000" i="1" dirty="0" err="1">
                <a:latin typeface="Garamond" panose="02020404030301010803" pitchFamily="18" charset="0"/>
              </a:rPr>
              <a:t>curtes</a:t>
            </a:r>
            <a:r>
              <a:rPr lang="it-IT" sz="2000" dirty="0">
                <a:latin typeface="Garamond" panose="02020404030301010803" pitchFamily="18" charset="0"/>
              </a:rPr>
              <a:t> all’indomani della sconfitta dei longobardi da parte di Carlo Magno, ma la loro collocazione non avvenne in maniera omogenea: per ovvi motivi, le terre sotto controllo longobardo non subirono tale modello. La massima applicazione di questo istituto avvenne in pianura padana, in Toscana e nel ducato di Spoleto; poco praticata nel Trentino e in Friuli. Una simile gestione aziendale, il </a:t>
            </a:r>
            <a:r>
              <a:rPr lang="it-IT" sz="2000" b="1" dirty="0">
                <a:latin typeface="Garamond" panose="02020404030301010803" pitchFamily="18" charset="0"/>
              </a:rPr>
              <a:t>casale longobardo</a:t>
            </a:r>
            <a:r>
              <a:rPr lang="it-IT" sz="2000" dirty="0">
                <a:latin typeface="Garamond" panose="02020404030301010803" pitchFamily="18" charset="0"/>
              </a:rPr>
              <a:t>, si differenziava dalla </a:t>
            </a:r>
            <a:r>
              <a:rPr lang="it-IT" sz="2000" i="1" dirty="0" err="1">
                <a:latin typeface="Garamond" panose="02020404030301010803" pitchFamily="18" charset="0"/>
              </a:rPr>
              <a:t>curtis</a:t>
            </a:r>
            <a:r>
              <a:rPr lang="it-IT" sz="2000" dirty="0">
                <a:latin typeface="Garamond" panose="02020404030301010803" pitchFamily="18" charset="0"/>
              </a:rPr>
              <a:t> in quanto non erano regolamentate le </a:t>
            </a:r>
            <a:r>
              <a:rPr lang="it-IT" sz="2000" i="1" dirty="0" err="1">
                <a:latin typeface="Garamond" panose="02020404030301010803" pitchFamily="18" charset="0"/>
              </a:rPr>
              <a:t>corvées</a:t>
            </a:r>
            <a:r>
              <a:rPr lang="it-IT" sz="2000" dirty="0">
                <a:latin typeface="Garamond" panose="02020404030301010803" pitchFamily="18" charset="0"/>
              </a:rPr>
              <a:t> dovute al signore, i lavoratori erano esclusivamente schiavi, e la casa del proprietario era unicamente un centro di riscossione di tributi. Proprio una definizione precisa delle prestazioni d’opera cui erano tenuti i detentori di </a:t>
            </a:r>
            <a:r>
              <a:rPr lang="it-IT" sz="2000" i="1" dirty="0">
                <a:latin typeface="Garamond" panose="02020404030301010803" pitchFamily="18" charset="0"/>
              </a:rPr>
              <a:t>mansi</a:t>
            </a:r>
            <a:r>
              <a:rPr lang="it-IT" sz="2000" dirty="0">
                <a:latin typeface="Garamond" panose="02020404030301010803" pitchFamily="18" charset="0"/>
              </a:rPr>
              <a:t> costituì l’elemento di innovazione della gestione agricola curtense.</a:t>
            </a:r>
            <a:r>
              <a:rPr lang="it-IT" sz="2000" dirty="0" smtClean="0">
                <a:latin typeface="Garamond" panose="02020404030301010803" pitchFamily="18" charset="0"/>
              </a:rPr>
              <a:t>)</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26859" y="2"/>
            <a:ext cx="1265140" cy="20669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28501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Società ed economia franca</a:t>
            </a:r>
            <a:endParaRPr lang="it-IT" sz="2800" dirty="0">
              <a:latin typeface="Garamond" panose="02020404030301010803" pitchFamily="18" charset="0"/>
            </a:endParaRPr>
          </a:p>
        </p:txBody>
      </p:sp>
      <p:sp>
        <p:nvSpPr>
          <p:cNvPr id="3" name="Segnaposto contenuto 2"/>
          <p:cNvSpPr>
            <a:spLocks noGrp="1"/>
          </p:cNvSpPr>
          <p:nvPr>
            <p:ph idx="1"/>
          </p:nvPr>
        </p:nvSpPr>
        <p:spPr>
          <a:xfrm>
            <a:off x="66675" y="1457325"/>
            <a:ext cx="11953875" cy="5400675"/>
          </a:xfrm>
        </p:spPr>
        <p:txBody>
          <a:bodyPr>
            <a:noAutofit/>
          </a:bodyPr>
          <a:lstStyle/>
          <a:p>
            <a:pPr marL="0" indent="0">
              <a:buNone/>
            </a:pPr>
            <a:r>
              <a:rPr lang="it-IT" sz="2200" dirty="0">
                <a:latin typeface="Garamond" panose="02020404030301010803" pitchFamily="18" charset="0"/>
              </a:rPr>
              <a:t>L’economia dell’alto medioevo vide, per una serie di circostanze delle quali non tratteremo qui, </a:t>
            </a:r>
            <a:endParaRPr lang="it-IT" sz="2200" dirty="0" smtClean="0">
              <a:latin typeface="Garamond" panose="02020404030301010803" pitchFamily="18" charset="0"/>
            </a:endParaRPr>
          </a:p>
          <a:p>
            <a:pPr marL="0" indent="0">
              <a:spcBef>
                <a:spcPts val="0"/>
              </a:spcBef>
              <a:buNone/>
            </a:pPr>
            <a:r>
              <a:rPr lang="it-IT" sz="2200" dirty="0" smtClean="0">
                <a:latin typeface="Garamond" panose="02020404030301010803" pitchFamily="18" charset="0"/>
              </a:rPr>
              <a:t>collassare </a:t>
            </a:r>
            <a:r>
              <a:rPr lang="it-IT" sz="2200" dirty="0">
                <a:latin typeface="Garamond" panose="02020404030301010803" pitchFamily="18" charset="0"/>
              </a:rPr>
              <a:t>il sistema di circolazione monetaria. Senza la possibilità di pagare un salario, i padroni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della </a:t>
            </a:r>
            <a:r>
              <a:rPr lang="it-IT" sz="2200" dirty="0">
                <a:latin typeface="Garamond" panose="02020404030301010803" pitchFamily="18" charset="0"/>
              </a:rPr>
              <a:t>terra dovevano di necessità costringere al lavoro i massari anche nella loro porzione di terra, in quanto il numero degli schiavi non era particolarmente elevato da garantire i lavori agricoli pure nei picchi stagionali.</a:t>
            </a:r>
          </a:p>
          <a:p>
            <a:pPr marL="0" indent="0" algn="just">
              <a:buNone/>
            </a:pPr>
            <a:r>
              <a:rPr lang="it-IT" sz="2200" dirty="0">
                <a:latin typeface="Garamond" panose="02020404030301010803" pitchFamily="18" charset="0"/>
              </a:rPr>
              <a:t>Questa è l’origine della </a:t>
            </a:r>
            <a:r>
              <a:rPr lang="it-IT" sz="2200" b="1" i="1" dirty="0">
                <a:latin typeface="Garamond" panose="02020404030301010803" pitchFamily="18" charset="0"/>
              </a:rPr>
              <a:t>corvée</a:t>
            </a:r>
            <a:r>
              <a:rPr lang="it-IT" sz="2200" dirty="0">
                <a:latin typeface="Garamond" panose="02020404030301010803" pitchFamily="18" charset="0"/>
              </a:rPr>
              <a:t>, ossia una prestazione d’opera gratuita, che nacque nel mondo franco e si diffuse in tutta l’Europa carolingia. Dato che la </a:t>
            </a:r>
            <a:r>
              <a:rPr lang="it-IT" sz="2200" i="1" dirty="0" err="1">
                <a:latin typeface="Garamond" panose="02020404030301010803" pitchFamily="18" charset="0"/>
              </a:rPr>
              <a:t>curtis</a:t>
            </a:r>
            <a:r>
              <a:rPr lang="it-IT" sz="2200" dirty="0">
                <a:latin typeface="Garamond" panose="02020404030301010803" pitchFamily="18" charset="0"/>
              </a:rPr>
              <a:t> coinvolgeva, per la sua natura, proprietà di enormi dimensioni, queste appartenevano a sovrani, nobili ed enti ecclesiastici. «Accanto alla grande proprietà sopravviveva inoltre, pur con crescenti difficoltà, la libera proprietà contadina, la cui organizzazione non aveva nulla a che fare col sistema curtense, se non in quanto i piccoli proprietari lavoravano talvolta fianco a fianco con i coloni e i servi di un grande proprietario, abitanti del medesimo villaggio; gli uni e gli altri, all’occasione, riuscivano a vendere sul mercato l’eccedenza della loro produzione, come si deduce dal fatto che i censi imposti ai coloni comprendono quasi sempre una quota, sia pur minoritaria, versata in denaro» (A. Barbero - C. </a:t>
            </a:r>
            <a:r>
              <a:rPr lang="it-IT" sz="2200" dirty="0" err="1">
                <a:latin typeface="Garamond" panose="02020404030301010803" pitchFamily="18" charset="0"/>
              </a:rPr>
              <a:t>Frugoni</a:t>
            </a:r>
            <a:r>
              <a:rPr lang="it-IT" sz="2200" dirty="0">
                <a:latin typeface="Garamond" panose="02020404030301010803" pitchFamily="18" charset="0"/>
              </a:rPr>
              <a:t>, voce </a:t>
            </a:r>
            <a:r>
              <a:rPr lang="it-IT" sz="2200" i="1" dirty="0">
                <a:latin typeface="Garamond" panose="02020404030301010803" pitchFamily="18" charset="0"/>
              </a:rPr>
              <a:t>Curtis</a:t>
            </a:r>
            <a:r>
              <a:rPr lang="it-IT" sz="2200" dirty="0">
                <a:latin typeface="Garamond" panose="02020404030301010803" pitchFamily="18" charset="0"/>
              </a:rPr>
              <a:t>, in </a:t>
            </a:r>
            <a:r>
              <a:rPr lang="it-IT" sz="2200" i="1" dirty="0">
                <a:latin typeface="Garamond" panose="02020404030301010803" pitchFamily="18" charset="0"/>
              </a:rPr>
              <a:t>Dizionario del Medioevo</a:t>
            </a:r>
            <a:r>
              <a:rPr lang="it-IT" sz="2200" dirty="0">
                <a:latin typeface="Garamond" panose="02020404030301010803" pitchFamily="18" charset="0"/>
              </a:rPr>
              <a:t>, Laterza, Bari, 2001</a:t>
            </a:r>
            <a:r>
              <a:rPr lang="it-IT" sz="2200" baseline="30000" dirty="0">
                <a:latin typeface="Garamond" panose="02020404030301010803" pitchFamily="18" charset="0"/>
              </a:rPr>
              <a:t>3</a:t>
            </a:r>
            <a:r>
              <a:rPr lang="it-IT" sz="2200" dirty="0">
                <a:latin typeface="Garamond" panose="02020404030301010803" pitchFamily="18" charset="0"/>
              </a:rPr>
              <a:t>).</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86048" y="2"/>
            <a:ext cx="1305951" cy="21335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2587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Società ed economia franca</a:t>
            </a:r>
            <a:endParaRPr lang="it-IT" sz="2800" dirty="0">
              <a:latin typeface="Garamond" panose="02020404030301010803" pitchFamily="18" charset="0"/>
            </a:endParaRPr>
          </a:p>
        </p:txBody>
      </p:sp>
      <p:sp>
        <p:nvSpPr>
          <p:cNvPr id="3" name="Segnaposto contenuto 2"/>
          <p:cNvSpPr>
            <a:spLocks noGrp="1"/>
          </p:cNvSpPr>
          <p:nvPr>
            <p:ph idx="1"/>
          </p:nvPr>
        </p:nvSpPr>
        <p:spPr>
          <a:xfrm>
            <a:off x="66675" y="1457325"/>
            <a:ext cx="11953875" cy="5400675"/>
          </a:xfrm>
        </p:spPr>
        <p:txBody>
          <a:bodyPr>
            <a:noAutofit/>
          </a:bodyPr>
          <a:lstStyle/>
          <a:p>
            <a:pPr marL="0" indent="0" algn="just">
              <a:buNone/>
            </a:pPr>
            <a:r>
              <a:rPr lang="it-IT" sz="2000" dirty="0">
                <a:latin typeface="Garamond" panose="02020404030301010803" pitchFamily="18" charset="0"/>
              </a:rPr>
              <a:t>A lungo le </a:t>
            </a:r>
            <a:r>
              <a:rPr lang="it-IT" sz="2000" i="1" dirty="0" err="1">
                <a:latin typeface="Garamond" panose="02020404030301010803" pitchFamily="18" charset="0"/>
              </a:rPr>
              <a:t>curtes</a:t>
            </a:r>
            <a:r>
              <a:rPr lang="it-IT" sz="2000" dirty="0">
                <a:latin typeface="Garamond" panose="02020404030301010803" pitchFamily="18" charset="0"/>
              </a:rPr>
              <a:t> sono state additate dalla storiografia come il simbolo della contrazione altomedievale, </a:t>
            </a:r>
            <a:endParaRPr lang="it-IT" sz="2000" dirty="0" smtClean="0">
              <a:latin typeface="Garamond" panose="02020404030301010803" pitchFamily="18" charset="0"/>
            </a:endParaRPr>
          </a:p>
          <a:p>
            <a:pPr marL="0" indent="0" algn="just">
              <a:spcBef>
                <a:spcPts val="0"/>
              </a:spcBef>
              <a:buNone/>
            </a:pPr>
            <a:r>
              <a:rPr lang="it-IT" sz="2000" dirty="0" smtClean="0">
                <a:latin typeface="Garamond" panose="02020404030301010803" pitchFamily="18" charset="0"/>
              </a:rPr>
              <a:t>mesto </a:t>
            </a:r>
            <a:r>
              <a:rPr lang="it-IT" sz="2000" dirty="0">
                <a:latin typeface="Garamond" panose="02020404030301010803" pitchFamily="18" charset="0"/>
              </a:rPr>
              <a:t>ripiegamento di un’epoca insicura e pericolosa, quasi priva di moneta e costretta all’autarchia e </a:t>
            </a:r>
          </a:p>
          <a:p>
            <a:pPr marL="0" indent="0" algn="just">
              <a:spcBef>
                <a:spcPts val="0"/>
              </a:spcBef>
              <a:buNone/>
            </a:pPr>
            <a:r>
              <a:rPr lang="it-IT" sz="2000" dirty="0" smtClean="0">
                <a:latin typeface="Garamond" panose="02020404030301010803" pitchFamily="18" charset="0"/>
              </a:rPr>
              <a:t>all’autoconsumo</a:t>
            </a:r>
            <a:r>
              <a:rPr lang="it-IT" sz="2000" dirty="0">
                <a:latin typeface="Garamond" panose="02020404030301010803" pitchFamily="18" charset="0"/>
              </a:rPr>
              <a:t>. Se alcuni di questi aspetti non possono venire negati, è altresì indubbio che proprio il razionalizzare le risorse portò a produrre eccedenze, le quali a loro volta permisero la creazione di magazzini, situati in luoghi strategici (urbani o meno che fossero) per la loro commercializzazione. La concentrazione, nelle mani di pochi individui o enti, di ampi patrimoni fondiari, favorì una sia pur circoscritta circolazione tra </a:t>
            </a:r>
            <a:r>
              <a:rPr lang="it-IT" sz="2000" i="1" dirty="0" err="1">
                <a:latin typeface="Garamond" panose="02020404030301010803" pitchFamily="18" charset="0"/>
              </a:rPr>
              <a:t>curtes</a:t>
            </a:r>
            <a:r>
              <a:rPr lang="it-IT" sz="2000" dirty="0">
                <a:latin typeface="Garamond" panose="02020404030301010803" pitchFamily="18" charset="0"/>
              </a:rPr>
              <a:t> di prodotti agricoli, motivata dalle differenti vocazioni produttive dei terreni e dei climi. Va notato come, secondo lo storico dell’economia P. Jones (autore di testi quali </a:t>
            </a:r>
            <a:r>
              <a:rPr lang="it-IT" sz="2000" i="1" dirty="0">
                <a:latin typeface="Garamond" panose="02020404030301010803" pitchFamily="18" charset="0"/>
              </a:rPr>
              <a:t>Per la storia agraria italiana nel medioevo</a:t>
            </a:r>
            <a:r>
              <a:rPr lang="it-IT" sz="2000" dirty="0">
                <a:latin typeface="Garamond" panose="02020404030301010803" pitchFamily="18" charset="0"/>
              </a:rPr>
              <a:t>, del 1964, e </a:t>
            </a:r>
            <a:r>
              <a:rPr lang="it-IT" sz="2000" i="1" dirty="0">
                <a:latin typeface="Garamond" panose="02020404030301010803" pitchFamily="18" charset="0"/>
              </a:rPr>
              <a:t>Economia e società nell’Italia medievale</a:t>
            </a:r>
            <a:r>
              <a:rPr lang="it-IT" sz="2000" dirty="0">
                <a:latin typeface="Garamond" panose="02020404030301010803" pitchFamily="18" charset="0"/>
              </a:rPr>
              <a:t>, del 1978), in epoca carolingia 1/3 dell’intero patrimonio produttivo italiano fosse proprietà di enti ecclesiastici; furono pertanto </a:t>
            </a:r>
            <a:r>
              <a:rPr lang="it-IT" sz="2000" i="1" dirty="0" err="1">
                <a:latin typeface="Garamond" panose="02020404030301010803" pitchFamily="18" charset="0"/>
              </a:rPr>
              <a:t>curtes</a:t>
            </a:r>
            <a:r>
              <a:rPr lang="it-IT" sz="2000" dirty="0">
                <a:latin typeface="Garamond" panose="02020404030301010803" pitchFamily="18" charset="0"/>
              </a:rPr>
              <a:t> appartenenti a monasteri le più diffuse, perlomeno in Italia.</a:t>
            </a:r>
          </a:p>
          <a:p>
            <a:pPr marL="0" indent="0" algn="just">
              <a:spcBef>
                <a:spcPts val="0"/>
              </a:spcBef>
              <a:buNone/>
            </a:pPr>
            <a:r>
              <a:rPr lang="it-IT" sz="2000" dirty="0">
                <a:latin typeface="Garamond" panose="02020404030301010803" pitchFamily="18" charset="0"/>
              </a:rPr>
              <a:t>«Spinta dalla necessità della schematizzazione concettuale, la manualistica storica ha talora semplificato eccessivamente i quadri di questo sistema economico-sociale, facendo </a:t>
            </a:r>
            <a:r>
              <a:rPr lang="it-IT" sz="2000" dirty="0" smtClean="0">
                <a:latin typeface="Garamond" panose="02020404030301010803" pitchFamily="18" charset="0"/>
              </a:rPr>
              <a:t>di esso il simbolo di una pausa nello sviluppo dell’agricoltura medievale. L’organizzazione curtense fu in realtà l’unica risposta possibile nei quadri ambientali ed antropici dell’Europa del tempo» (</a:t>
            </a:r>
            <a:r>
              <a:rPr lang="it-IT" sz="2000" dirty="0">
                <a:latin typeface="Garamond" panose="02020404030301010803" pitchFamily="18" charset="0"/>
              </a:rPr>
              <a:t>F. Cardini – M. Montesano, </a:t>
            </a:r>
            <a:r>
              <a:rPr lang="it-IT" sz="2000" i="1" dirty="0">
                <a:latin typeface="Garamond" panose="02020404030301010803" pitchFamily="18" charset="0"/>
              </a:rPr>
              <a:t>Storia Medievale</a:t>
            </a:r>
            <a:r>
              <a:rPr lang="it-IT" sz="2000" dirty="0">
                <a:latin typeface="Garamond" panose="02020404030301010803" pitchFamily="18" charset="0"/>
              </a:rPr>
              <a:t>, </a:t>
            </a:r>
            <a:r>
              <a:rPr lang="it-IT" sz="2000" dirty="0" smtClean="0">
                <a:latin typeface="Garamond" panose="02020404030301010803" pitchFamily="18" charset="0"/>
              </a:rPr>
              <a:t>p</a:t>
            </a:r>
            <a:r>
              <a:rPr lang="it-IT" sz="2000" dirty="0">
                <a:latin typeface="Garamond" panose="02020404030301010803" pitchFamily="18" charset="0"/>
              </a:rPr>
              <a:t>. 133). In Italia, date le caratteristiche </a:t>
            </a:r>
            <a:r>
              <a:rPr lang="it-IT" sz="2000" dirty="0" err="1">
                <a:latin typeface="Garamond" panose="02020404030301010803" pitchFamily="18" charset="0"/>
              </a:rPr>
              <a:t>pre</a:t>
            </a:r>
            <a:r>
              <a:rPr lang="it-IT" sz="2000" dirty="0">
                <a:latin typeface="Garamond" panose="02020404030301010803" pitchFamily="18" charset="0"/>
              </a:rPr>
              <a:t>-esistenti, ossia una alta densità abitativa di forte impronta urbana, la </a:t>
            </a:r>
            <a:r>
              <a:rPr lang="it-IT" sz="2000" i="1" dirty="0" err="1">
                <a:latin typeface="Garamond" panose="02020404030301010803" pitchFamily="18" charset="0"/>
              </a:rPr>
              <a:t>curtis</a:t>
            </a:r>
            <a:r>
              <a:rPr lang="it-IT" sz="2000" dirty="0">
                <a:latin typeface="Garamond" panose="02020404030301010803" pitchFamily="18" charset="0"/>
              </a:rPr>
              <a:t> fu più aperta al mercato, e la quota di fondo destinata alla </a:t>
            </a:r>
            <a:r>
              <a:rPr lang="it-IT" sz="2000" i="1" dirty="0">
                <a:latin typeface="Garamond" panose="02020404030301010803" pitchFamily="18" charset="0"/>
              </a:rPr>
              <a:t>pars </a:t>
            </a:r>
            <a:r>
              <a:rPr lang="it-IT" sz="2000" i="1" dirty="0" err="1">
                <a:latin typeface="Garamond" panose="02020404030301010803" pitchFamily="18" charset="0"/>
              </a:rPr>
              <a:t>massaricia</a:t>
            </a:r>
            <a:r>
              <a:rPr lang="it-IT" sz="2000" i="1" dirty="0">
                <a:latin typeface="Garamond" panose="02020404030301010803" pitchFamily="18" charset="0"/>
              </a:rPr>
              <a:t> </a:t>
            </a:r>
            <a:r>
              <a:rPr lang="it-IT" sz="2000" dirty="0">
                <a:latin typeface="Garamond" panose="02020404030301010803" pitchFamily="18" charset="0"/>
              </a:rPr>
              <a:t>divenne preponderante su quella dominica. Infatti nonostante la grave contrazione della attività commerciali in Italia il denaro aveva, sia pure in forma ridotta, continuato a circolare; questo implicò che a volte i censi venissero corrisposti per via monetaria, e che le prestazioni d’opera venissero richieste in funzione di attività agricole particolarmente redditizie. </a:t>
            </a:r>
            <a:endParaRPr lang="it-IT" sz="18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38519" y="2"/>
            <a:ext cx="1253480" cy="2047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05346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Società ed economia franca</a:t>
            </a:r>
            <a:endParaRPr lang="it-IT" sz="2800" dirty="0">
              <a:latin typeface="Garamond" panose="02020404030301010803" pitchFamily="18" charset="0"/>
            </a:endParaRPr>
          </a:p>
        </p:txBody>
      </p:sp>
      <p:sp>
        <p:nvSpPr>
          <p:cNvPr id="3" name="Segnaposto contenuto 2"/>
          <p:cNvSpPr>
            <a:spLocks noGrp="1"/>
          </p:cNvSpPr>
          <p:nvPr>
            <p:ph idx="1"/>
          </p:nvPr>
        </p:nvSpPr>
        <p:spPr>
          <a:xfrm>
            <a:off x="66675" y="1457325"/>
            <a:ext cx="11953875" cy="5400675"/>
          </a:xfrm>
        </p:spPr>
        <p:txBody>
          <a:bodyPr>
            <a:noAutofit/>
          </a:bodyPr>
          <a:lstStyle/>
          <a:p>
            <a:pPr marL="0" indent="0" algn="just">
              <a:buNone/>
            </a:pPr>
            <a:r>
              <a:rPr lang="it-IT" sz="2400" dirty="0">
                <a:latin typeface="Garamond" panose="02020404030301010803" pitchFamily="18" charset="0"/>
              </a:rPr>
              <a:t>La comunità della </a:t>
            </a:r>
            <a:r>
              <a:rPr lang="it-IT" sz="2400" i="1" dirty="0" err="1">
                <a:latin typeface="Garamond" panose="02020404030301010803" pitchFamily="18" charset="0"/>
              </a:rPr>
              <a:t>curtis</a:t>
            </a:r>
            <a:r>
              <a:rPr lang="it-IT" sz="2400" dirty="0">
                <a:latin typeface="Garamond" panose="02020404030301010803" pitchFamily="18" charset="0"/>
              </a:rPr>
              <a:t> non era costituita soltanto da contadini o servi: un gruppo </a:t>
            </a:r>
            <a:r>
              <a:rPr lang="it-IT" sz="2400" dirty="0" smtClean="0">
                <a:latin typeface="Garamond" panose="02020404030301010803" pitchFamily="18" charset="0"/>
              </a:rPr>
              <a:t>di</a:t>
            </a:r>
          </a:p>
          <a:p>
            <a:pPr marL="0" indent="0" algn="just">
              <a:spcBef>
                <a:spcPts val="0"/>
              </a:spcBef>
              <a:buNone/>
            </a:pPr>
            <a:r>
              <a:rPr lang="it-IT" sz="2400" dirty="0" smtClean="0">
                <a:latin typeface="Garamond" panose="02020404030301010803" pitchFamily="18" charset="0"/>
              </a:rPr>
              <a:t>amici </a:t>
            </a:r>
            <a:r>
              <a:rPr lang="it-IT" sz="2400" dirty="0">
                <a:latin typeface="Garamond" panose="02020404030301010803" pitchFamily="18" charset="0"/>
              </a:rPr>
              <a:t>e guardie del corpo ruotava attorno al </a:t>
            </a:r>
            <a:r>
              <a:rPr lang="it-IT" sz="2400" i="1" dirty="0">
                <a:latin typeface="Garamond" panose="02020404030301010803" pitchFamily="18" charset="0"/>
              </a:rPr>
              <a:t>dominus</a:t>
            </a:r>
            <a:r>
              <a:rPr lang="it-IT" sz="2400" dirty="0">
                <a:latin typeface="Garamond" panose="02020404030301010803" pitchFamily="18" charset="0"/>
              </a:rPr>
              <a:t>. Le fonti chiamano questi individui</a:t>
            </a:r>
            <a:r>
              <a:rPr lang="it-IT" sz="2400" dirty="0" smtClean="0">
                <a:latin typeface="Garamond" panose="02020404030301010803" pitchFamily="18" charset="0"/>
              </a:rPr>
              <a:t>,</a:t>
            </a:r>
          </a:p>
          <a:p>
            <a:pPr marL="0" indent="0" algn="just">
              <a:spcBef>
                <a:spcPts val="0"/>
              </a:spcBef>
              <a:buNone/>
            </a:pPr>
            <a:r>
              <a:rPr lang="it-IT" sz="2400" dirty="0" smtClean="0">
                <a:latin typeface="Garamond" panose="02020404030301010803" pitchFamily="18" charset="0"/>
              </a:rPr>
              <a:t>fedeli </a:t>
            </a:r>
            <a:r>
              <a:rPr lang="it-IT" sz="2400" dirty="0">
                <a:latin typeface="Garamond" panose="02020404030301010803" pitchFamily="18" charset="0"/>
              </a:rPr>
              <a:t>al signore, in diversi modi: a indicare un gruppo, </a:t>
            </a:r>
            <a:r>
              <a:rPr lang="it-IT" sz="2400" b="1" i="1" dirty="0" err="1">
                <a:latin typeface="Garamond" panose="02020404030301010803" pitchFamily="18" charset="0"/>
              </a:rPr>
              <a:t>comitatus</a:t>
            </a:r>
            <a:r>
              <a:rPr lang="it-IT" sz="2400" dirty="0">
                <a:latin typeface="Garamond" panose="02020404030301010803" pitchFamily="18" charset="0"/>
              </a:rPr>
              <a:t>, o </a:t>
            </a:r>
            <a:r>
              <a:rPr lang="it-IT" sz="2400" i="1" dirty="0" err="1">
                <a:latin typeface="Garamond" panose="02020404030301010803" pitchFamily="18" charset="0"/>
              </a:rPr>
              <a:t>trustis</a:t>
            </a:r>
            <a:r>
              <a:rPr lang="it-IT" sz="2400" dirty="0">
                <a:latin typeface="Garamond" panose="02020404030301010803" pitchFamily="18" charset="0"/>
              </a:rPr>
              <a:t>; i singoli, </a:t>
            </a:r>
            <a:r>
              <a:rPr lang="it-IT" sz="2400" i="1" dirty="0" err="1">
                <a:latin typeface="Garamond" panose="02020404030301010803" pitchFamily="18" charset="0"/>
              </a:rPr>
              <a:t>antrustiones</a:t>
            </a:r>
            <a:r>
              <a:rPr lang="it-IT" sz="2400" dirty="0">
                <a:latin typeface="Garamond" panose="02020404030301010803" pitchFamily="18" charset="0"/>
              </a:rPr>
              <a:t>, o </a:t>
            </a:r>
            <a:r>
              <a:rPr lang="it-IT" sz="2400" i="1" dirty="0" err="1">
                <a:latin typeface="Garamond" panose="02020404030301010803" pitchFamily="18" charset="0"/>
              </a:rPr>
              <a:t>fideles</a:t>
            </a:r>
            <a:r>
              <a:rPr lang="it-IT" sz="2400" dirty="0">
                <a:latin typeface="Garamond" panose="02020404030301010803" pitchFamily="18" charset="0"/>
              </a:rPr>
              <a:t>, ma più spesso </a:t>
            </a:r>
            <a:r>
              <a:rPr lang="it-IT" sz="2400" b="1" i="1" dirty="0" err="1">
                <a:latin typeface="Garamond" panose="02020404030301010803" pitchFamily="18" charset="0"/>
              </a:rPr>
              <a:t>vassi</a:t>
            </a:r>
            <a:r>
              <a:rPr lang="it-IT" sz="2400" dirty="0">
                <a:latin typeface="Garamond" panose="02020404030301010803" pitchFamily="18" charset="0"/>
              </a:rPr>
              <a:t>. A partire circa dal VIII secolo ricorrono con sempre maggiore insistenza testimonianze di giuramenti di fedeltà al </a:t>
            </a:r>
            <a:r>
              <a:rPr lang="it-IT" sz="2400" i="1" dirty="0">
                <a:latin typeface="Garamond" panose="02020404030301010803" pitchFamily="18" charset="0"/>
              </a:rPr>
              <a:t>senior</a:t>
            </a:r>
            <a:r>
              <a:rPr lang="it-IT" sz="2400" dirty="0">
                <a:latin typeface="Garamond" panose="02020404030301010803" pitchFamily="18" charset="0"/>
              </a:rPr>
              <a:t> (ossia ‘vecchio’, termine utilizzato in ambito militare), il quale ricambia con </a:t>
            </a:r>
            <a:r>
              <a:rPr lang="it-IT" sz="2400" b="1" i="1" dirty="0">
                <a:latin typeface="Garamond" panose="02020404030301010803" pitchFamily="18" charset="0"/>
              </a:rPr>
              <a:t>beneficia</a:t>
            </a:r>
            <a:r>
              <a:rPr lang="it-IT" sz="2400" dirty="0">
                <a:latin typeface="Garamond" panose="02020404030301010803" pitchFamily="18" charset="0"/>
              </a:rPr>
              <a:t>: oggetti pregiati, armi, terre. Non è certo cosa sia venuto prima: la necessità delle guardie del corpo di affidarsi a qualcuno per poterne ottenere protezione o quella del signore di retribuire le proprie guardie del corpo? C’è chi ipotizza (E. </a:t>
            </a:r>
            <a:r>
              <a:rPr lang="it-IT" sz="2400" dirty="0" err="1">
                <a:latin typeface="Garamond" panose="02020404030301010803" pitchFamily="18" charset="0"/>
              </a:rPr>
              <a:t>Metzner</a:t>
            </a:r>
            <a:r>
              <a:rPr lang="it-IT" sz="2400" dirty="0">
                <a:latin typeface="Garamond" panose="02020404030301010803" pitchFamily="18" charset="0"/>
              </a:rPr>
              <a:t>, ad esempio) che i </a:t>
            </a:r>
            <a:r>
              <a:rPr lang="it-IT" sz="2400" i="1" dirty="0" err="1">
                <a:latin typeface="Garamond" panose="02020404030301010803" pitchFamily="18" charset="0"/>
              </a:rPr>
              <a:t>vassi</a:t>
            </a:r>
            <a:r>
              <a:rPr lang="it-IT" sz="2400" dirty="0">
                <a:latin typeface="Garamond" panose="02020404030301010803" pitchFamily="18" charset="0"/>
              </a:rPr>
              <a:t> iniziarono ad assumere una fisionomia giuridica e sociale più definita, comprendendo pure esponenti dei ceti più elevati, in relazione alla trasformazione della carica di maggiordomo in senso dinastico voluta dai carolingi. Il maggiordomo, lo ricordiamo, era colui che sovrintendeva (tra l’altro) ai beni demaniali; i carolingi ottennero la corona regia dopo aver ottenuto il titolo di maggiordomo; alla loro ascesa avevano contribuito i </a:t>
            </a:r>
            <a:r>
              <a:rPr lang="it-IT" sz="2400" i="1" dirty="0" err="1">
                <a:latin typeface="Garamond" panose="02020404030301010803" pitchFamily="18" charset="0"/>
              </a:rPr>
              <a:t>vassi</a:t>
            </a:r>
            <a:r>
              <a:rPr lang="it-IT" sz="2400" dirty="0">
                <a:latin typeface="Garamond" panose="02020404030301010803" pitchFamily="18" charset="0"/>
              </a:rPr>
              <a:t>. I </a:t>
            </a:r>
            <a:r>
              <a:rPr lang="it-IT" sz="2400" i="1" dirty="0" err="1">
                <a:latin typeface="Garamond" panose="02020404030301010803" pitchFamily="18" charset="0"/>
              </a:rPr>
              <a:t>vassi</a:t>
            </a:r>
            <a:r>
              <a:rPr lang="it-IT" sz="2400" dirty="0">
                <a:latin typeface="Garamond" panose="02020404030301010803" pitchFamily="18" charset="0"/>
              </a:rPr>
              <a:t>, dunque, nella </a:t>
            </a:r>
            <a:r>
              <a:rPr lang="it-IT" sz="2400" i="1" dirty="0" err="1">
                <a:latin typeface="Garamond" panose="02020404030301010803" pitchFamily="18" charset="0"/>
              </a:rPr>
              <a:t>curtes</a:t>
            </a:r>
            <a:r>
              <a:rPr lang="it-IT" sz="2400" dirty="0">
                <a:latin typeface="Garamond" panose="02020404030301010803" pitchFamily="18" charset="0"/>
              </a:rPr>
              <a:t> vivono un rapporto privilegiato, se pure di fedeltà e subordinazione rispetto al </a:t>
            </a:r>
            <a:r>
              <a:rPr lang="it-IT" sz="2400" i="1" dirty="0">
                <a:latin typeface="Garamond" panose="02020404030301010803" pitchFamily="18" charset="0"/>
              </a:rPr>
              <a:t>dominus</a:t>
            </a:r>
            <a:r>
              <a:rPr lang="it-IT" sz="2400" dirty="0">
                <a:latin typeface="Garamond" panose="02020404030301010803" pitchFamily="18" charset="0"/>
              </a:rPr>
              <a:t>, e ottengono l’usufrutto di parte dei suoi beni. Con il tempo, la relazione tra </a:t>
            </a:r>
            <a:r>
              <a:rPr lang="it-IT" sz="2400" i="1" dirty="0" err="1">
                <a:latin typeface="Garamond" panose="02020404030301010803" pitchFamily="18" charset="0"/>
              </a:rPr>
              <a:t>vassi</a:t>
            </a:r>
            <a:r>
              <a:rPr lang="it-IT" sz="2400" dirty="0">
                <a:latin typeface="Garamond" panose="02020404030301010803" pitchFamily="18" charset="0"/>
              </a:rPr>
              <a:t> e terreni diventerà profondamente diversa.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38519" y="2"/>
            <a:ext cx="1253480" cy="2047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95924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err="1" smtClean="0">
                <a:latin typeface="Garamond" panose="02020404030301010803" pitchFamily="18" charset="0"/>
              </a:rPr>
              <a:t>Deconstructing</a:t>
            </a:r>
            <a:r>
              <a:rPr lang="it-IT" sz="2800" b="1" dirty="0" smtClean="0">
                <a:latin typeface="Garamond" panose="02020404030301010803" pitchFamily="18" charset="0"/>
              </a:rPr>
              <a:t> Poitiers</a:t>
            </a:r>
            <a:endParaRPr lang="it-IT" sz="2800" dirty="0">
              <a:latin typeface="Garamond" panose="02020404030301010803" pitchFamily="18" charset="0"/>
            </a:endParaRPr>
          </a:p>
        </p:txBody>
      </p:sp>
      <p:sp>
        <p:nvSpPr>
          <p:cNvPr id="3" name="Segnaposto contenuto 2"/>
          <p:cNvSpPr>
            <a:spLocks noGrp="1"/>
          </p:cNvSpPr>
          <p:nvPr>
            <p:ph idx="1"/>
          </p:nvPr>
        </p:nvSpPr>
        <p:spPr>
          <a:xfrm>
            <a:off x="66675" y="1457325"/>
            <a:ext cx="11953875" cy="5400675"/>
          </a:xfrm>
        </p:spPr>
        <p:txBody>
          <a:bodyPr>
            <a:noAutofit/>
          </a:bodyPr>
          <a:lstStyle/>
          <a:p>
            <a:pPr marL="0" indent="0" algn="just">
              <a:buNone/>
            </a:pPr>
            <a:r>
              <a:rPr lang="it-IT" sz="2400" dirty="0" smtClean="0">
                <a:latin typeface="Garamond" panose="02020404030301010803" pitchFamily="18" charset="0"/>
              </a:rPr>
              <a:t>Secondo una visione teleologica, la battaglia di Poitiers avrebbe segnato l’arresto </a:t>
            </a:r>
          </a:p>
          <a:p>
            <a:pPr marL="0" indent="0" algn="just">
              <a:buNone/>
            </a:pPr>
            <a:r>
              <a:rPr lang="it-IT" sz="2400" dirty="0" smtClean="0">
                <a:latin typeface="Garamond" panose="02020404030301010803" pitchFamily="18" charset="0"/>
              </a:rPr>
              <a:t>dell’aggressione islamica nei confronti dell’occidente europeo. </a:t>
            </a:r>
          </a:p>
          <a:p>
            <a:pPr marL="0" indent="0" algn="just">
              <a:buNone/>
            </a:pPr>
            <a:r>
              <a:rPr lang="it-IT" sz="2400" dirty="0" smtClean="0">
                <a:latin typeface="Garamond" panose="02020404030301010803" pitchFamily="18" charset="0"/>
              </a:rPr>
              <a:t>Solo (relativamente) da poco si è ridimensionato l’episodio.</a:t>
            </a:r>
          </a:p>
          <a:p>
            <a:pPr marL="0" indent="0" algn="just">
              <a:buNone/>
            </a:pPr>
            <a:r>
              <a:rPr lang="it-IT" sz="2400" dirty="0" smtClean="0">
                <a:latin typeface="Garamond" panose="02020404030301010803" pitchFamily="18" charset="0"/>
              </a:rPr>
              <a:t>Il ruolo indubitabile di Carlo Martello nella storia è più verosimilmente meno episodico, ma altrettanto fondamentale: </a:t>
            </a:r>
            <a:r>
              <a:rPr lang="it-IT" sz="2400" b="1" dirty="0" smtClean="0">
                <a:latin typeface="Garamond" panose="02020404030301010803" pitchFamily="18" charset="0"/>
              </a:rPr>
              <a:t>l’utilizzo di beni ecclesiastici per ricompensare i vassalli</a:t>
            </a:r>
            <a:r>
              <a:rPr lang="it-IT" sz="2400" dirty="0" smtClean="0">
                <a:latin typeface="Garamond" panose="02020404030301010803" pitchFamily="18" charset="0"/>
              </a:rPr>
              <a:t>.</a:t>
            </a:r>
          </a:p>
          <a:p>
            <a:pPr marL="0" indent="0" algn="just">
              <a:buNone/>
            </a:pPr>
            <a:r>
              <a:rPr lang="it-IT" sz="2400" dirty="0" smtClean="0">
                <a:latin typeface="Garamond" panose="02020404030301010803" pitchFamily="18" charset="0"/>
              </a:rPr>
              <a:t>«A causa delle guerre imminenti e delle persecuzioni delle altre genti che confinano con noi, [stabiliamo] di trattenere per un po’ di tempo, con l’indulgenza di Dio e per l’aiuto del nostro esercito, una parte dei beni ecclesiastici»</a:t>
            </a:r>
          </a:p>
          <a:p>
            <a:pPr marL="0" indent="0" algn="r">
              <a:buNone/>
            </a:pPr>
            <a:r>
              <a:rPr lang="it-IT" sz="2400" dirty="0" smtClean="0">
                <a:latin typeface="Garamond" panose="02020404030301010803" pitchFamily="18" charset="0"/>
              </a:rPr>
              <a:t>(Concilio di </a:t>
            </a:r>
            <a:r>
              <a:rPr lang="it-IT" sz="2400" dirty="0" err="1" smtClean="0">
                <a:latin typeface="Garamond" panose="02020404030301010803" pitchFamily="18" charset="0"/>
              </a:rPr>
              <a:t>Estimes</a:t>
            </a:r>
            <a:r>
              <a:rPr lang="it-IT" sz="2400" dirty="0" smtClean="0">
                <a:latin typeface="Garamond" panose="02020404030301010803" pitchFamily="18" charset="0"/>
              </a:rPr>
              <a:t>, 743)</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38519" y="2"/>
            <a:ext cx="1253480" cy="2047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03477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5</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08/10/2019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8784" y="1625600"/>
            <a:ext cx="11294716" cy="4051198"/>
          </a:xfrm>
        </p:spPr>
        <p:txBody>
          <a:bodyPr>
            <a:normAutofit/>
          </a:bodyPr>
          <a:lstStyle/>
          <a:p>
            <a:pPr indent="0" algn="just">
              <a:buNone/>
            </a:pPr>
            <a:r>
              <a:rPr lang="it-IT" sz="2400" cap="all" dirty="0" smtClean="0">
                <a:latin typeface="Garamond" panose="02020404030301010803" pitchFamily="18" charset="0"/>
              </a:rPr>
              <a:t>«è </a:t>
            </a:r>
            <a:r>
              <a:rPr lang="it-IT" sz="2400" dirty="0" smtClean="0">
                <a:latin typeface="Garamond" panose="02020404030301010803" pitchFamily="18" charset="0"/>
              </a:rPr>
              <a:t>molto difficile capire l’Europa contemporanea senza volgere lo sguardo ai primi </a:t>
            </a:r>
          </a:p>
          <a:p>
            <a:pPr indent="0" algn="just">
              <a:buNone/>
            </a:pPr>
            <a:r>
              <a:rPr lang="it-IT" sz="2400" dirty="0" smtClean="0">
                <a:latin typeface="Garamond" panose="02020404030301010803" pitchFamily="18" charset="0"/>
              </a:rPr>
              <a:t>secoli dopo la caduta dell’impero romano, e in particolare alla società franca tra il </a:t>
            </a:r>
          </a:p>
          <a:p>
            <a:pPr indent="0" algn="just">
              <a:buNone/>
            </a:pPr>
            <a:r>
              <a:rPr lang="it-IT" sz="2400" dirty="0" smtClean="0">
                <a:latin typeface="Garamond" panose="02020404030301010803" pitchFamily="18" charset="0"/>
              </a:rPr>
              <a:t>V e il X secolo»</a:t>
            </a:r>
          </a:p>
          <a:p>
            <a:pPr indent="0" algn="just">
              <a:buNone/>
            </a:pPr>
            <a:r>
              <a:rPr lang="it-IT" sz="2400" dirty="0" smtClean="0">
                <a:latin typeface="Garamond" panose="02020404030301010803" pitchFamily="18" charset="0"/>
              </a:rPr>
              <a:t>(B. </a:t>
            </a:r>
            <a:r>
              <a:rPr lang="it-IT" sz="2400" dirty="0" err="1" smtClean="0">
                <a:latin typeface="Garamond" panose="02020404030301010803" pitchFamily="18" charset="0"/>
              </a:rPr>
              <a:t>Jussen</a:t>
            </a:r>
            <a:r>
              <a:rPr lang="it-IT" sz="2400" dirty="0" smtClean="0">
                <a:latin typeface="Garamond" panose="02020404030301010803" pitchFamily="18" charset="0"/>
              </a:rPr>
              <a:t>, </a:t>
            </a:r>
            <a:r>
              <a:rPr lang="it-IT" sz="2400" i="1" dirty="0" smtClean="0">
                <a:latin typeface="Garamond" panose="02020404030301010803" pitchFamily="18" charset="0"/>
              </a:rPr>
              <a:t>Die </a:t>
            </a:r>
            <a:r>
              <a:rPr lang="it-IT" sz="2400" i="1" dirty="0" err="1" smtClean="0">
                <a:latin typeface="Garamond" panose="02020404030301010803" pitchFamily="18" charset="0"/>
              </a:rPr>
              <a:t>Franken</a:t>
            </a:r>
            <a:r>
              <a:rPr lang="it-IT" sz="2400" dirty="0" smtClean="0">
                <a:latin typeface="Garamond" panose="02020404030301010803" pitchFamily="18" charset="0"/>
              </a:rPr>
              <a:t>, 2014)</a:t>
            </a:r>
          </a:p>
          <a:p>
            <a:pPr indent="0" algn="just">
              <a:buNone/>
            </a:pPr>
            <a:endParaRPr lang="it-IT" sz="2400" dirty="0">
              <a:latin typeface="Garamond" panose="02020404030301010803" pitchFamily="18" charset="0"/>
            </a:endParaRPr>
          </a:p>
          <a:p>
            <a:pPr indent="0" algn="just">
              <a:buNone/>
            </a:pPr>
            <a:r>
              <a:rPr lang="it-IT" sz="2400" dirty="0" smtClean="0">
                <a:latin typeface="Garamond" panose="02020404030301010803" pitchFamily="18" charset="0"/>
              </a:rPr>
              <a:t>«è con Carlo Magno che per la prima volta si costituisce in Europa uno spazio politico unitario, che va da Amburgo a Benevento, da Vienna a Barcellona, il cui asse commerciale sono il Reno e i porti del mare del Nord»</a:t>
            </a:r>
          </a:p>
          <a:p>
            <a:pPr indent="0" algn="just">
              <a:buNone/>
            </a:pPr>
            <a:r>
              <a:rPr lang="it-IT" sz="2400" dirty="0" smtClean="0">
                <a:latin typeface="Garamond" panose="02020404030301010803" pitchFamily="18" charset="0"/>
              </a:rPr>
              <a:t>(A. Barbero, </a:t>
            </a:r>
            <a:r>
              <a:rPr lang="it-IT" sz="2400" i="1" dirty="0" smtClean="0">
                <a:latin typeface="Garamond" panose="02020404030301010803" pitchFamily="18" charset="0"/>
              </a:rPr>
              <a:t>Carlo </a:t>
            </a:r>
            <a:r>
              <a:rPr lang="it-IT" sz="2400" i="1" dirty="0" smtClean="0">
                <a:latin typeface="Garamond" panose="02020404030301010803" pitchFamily="18" charset="0"/>
              </a:rPr>
              <a:t>Magno</a:t>
            </a:r>
            <a:r>
              <a:rPr lang="it-IT" sz="2400" dirty="0" smtClean="0">
                <a:latin typeface="Garamond" panose="02020404030301010803" pitchFamily="18" charset="0"/>
              </a:rPr>
              <a:t>, 2000)</a:t>
            </a:r>
          </a:p>
          <a:p>
            <a:pPr indent="0" algn="just">
              <a:buNone/>
            </a:pPr>
            <a:endParaRPr lang="it-IT" sz="2400" dirty="0" smtClean="0">
              <a:latin typeface="Garamond" panose="02020404030301010803" pitchFamily="18" charset="0"/>
            </a:endParaRPr>
          </a:p>
          <a:p>
            <a:pPr indent="0" algn="just">
              <a:buNone/>
            </a:pPr>
            <a:endParaRPr lang="it-IT" sz="2400" dirty="0">
              <a:latin typeface="Garamond" panose="02020404030301010803" pitchFamily="18" charset="0"/>
            </a:endParaRPr>
          </a:p>
          <a:p>
            <a:pPr indent="0" algn="ctr">
              <a:buNone/>
            </a:pPr>
            <a:endParaRPr lang="it-IT" sz="2400" cap="all"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12030" y="0"/>
            <a:ext cx="1579970"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9055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Franchi vs Longobardi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625600"/>
            <a:ext cx="11705290" cy="5232400"/>
          </a:xfrm>
        </p:spPr>
        <p:txBody>
          <a:bodyPr>
            <a:noAutofit/>
          </a:bodyPr>
          <a:lstStyle/>
          <a:p>
            <a:pPr marL="0" indent="0" algn="ctr">
              <a:lnSpc>
                <a:spcPct val="120000"/>
              </a:lnSpc>
              <a:spcBef>
                <a:spcPts val="0"/>
              </a:spcBef>
              <a:buNone/>
            </a:pPr>
            <a:r>
              <a:rPr lang="it-IT" sz="2400" dirty="0" smtClean="0">
                <a:latin typeface="Garamond" panose="02020404030301010803" pitchFamily="18" charset="0"/>
              </a:rPr>
              <a:t>Arianesimo longobardo: quanto ostacolo e quanto teleologia?</a:t>
            </a:r>
          </a:p>
          <a:p>
            <a:pPr marL="0" indent="0" algn="ctr">
              <a:lnSpc>
                <a:spcPct val="120000"/>
              </a:lnSpc>
              <a:spcBef>
                <a:spcPts val="0"/>
              </a:spcBef>
              <a:buNone/>
            </a:pPr>
            <a:endParaRPr lang="it-IT" sz="2400" dirty="0" smtClean="0">
              <a:latin typeface="Garamond" panose="02020404030301010803" pitchFamily="18" charset="0"/>
            </a:endParaRPr>
          </a:p>
          <a:p>
            <a:pPr marL="0" indent="0" algn="ctr">
              <a:lnSpc>
                <a:spcPct val="120000"/>
              </a:lnSpc>
              <a:spcBef>
                <a:spcPts val="0"/>
              </a:spcBef>
              <a:buNone/>
            </a:pPr>
            <a:r>
              <a:rPr lang="it-IT" sz="2400" dirty="0" smtClean="0">
                <a:latin typeface="Garamond" panose="02020404030301010803" pitchFamily="18" charset="0"/>
              </a:rPr>
              <a:t>Cristianesimo franco: quanto il suo ruolo, e quanta teleologia?</a:t>
            </a:r>
          </a:p>
          <a:p>
            <a:pPr marL="0" indent="0" algn="just">
              <a:lnSpc>
                <a:spcPct val="120000"/>
              </a:lnSpc>
              <a:spcBef>
                <a:spcPts val="0"/>
              </a:spcBef>
              <a:buNone/>
            </a:pPr>
            <a:endParaRPr lang="it-IT" sz="2400" dirty="0">
              <a:latin typeface="Garamond" panose="02020404030301010803" pitchFamily="18" charset="0"/>
            </a:endParaRPr>
          </a:p>
          <a:p>
            <a:pPr marL="0" indent="0" algn="just">
              <a:lnSpc>
                <a:spcPct val="120000"/>
              </a:lnSpc>
              <a:spcBef>
                <a:spcPts val="0"/>
              </a:spcBef>
              <a:buNone/>
            </a:pPr>
            <a:r>
              <a:rPr lang="it-IT" sz="2400" dirty="0" smtClean="0">
                <a:latin typeface="Garamond" panose="02020404030301010803" pitchFamily="18" charset="0"/>
              </a:rPr>
              <a:t>Clodoveo: battesimo cristiano 496/506</a:t>
            </a:r>
          </a:p>
          <a:p>
            <a:pPr marL="0" indent="0" algn="just">
              <a:lnSpc>
                <a:spcPct val="120000"/>
              </a:lnSpc>
              <a:spcBef>
                <a:spcPts val="0"/>
              </a:spcBef>
              <a:buNone/>
            </a:pPr>
            <a:r>
              <a:rPr lang="it-IT" sz="2400" dirty="0" smtClean="0">
                <a:latin typeface="Garamond" panose="02020404030301010803" pitchFamily="18" charset="0"/>
              </a:rPr>
              <a:t>Concilio di Toledo ‘abolisce’ l’arianesimo: 589</a:t>
            </a:r>
          </a:p>
          <a:p>
            <a:pPr marL="0" indent="0" algn="just">
              <a:lnSpc>
                <a:spcPct val="120000"/>
              </a:lnSpc>
              <a:spcBef>
                <a:spcPts val="0"/>
              </a:spcBef>
              <a:buNone/>
            </a:pPr>
            <a:r>
              <a:rPr lang="it-IT" sz="2400" dirty="0" smtClean="0">
                <a:latin typeface="Garamond" panose="02020404030301010803" pitchFamily="18" charset="0"/>
              </a:rPr>
              <a:t>Autari impone il battesimo ariano a tutti i longobardi: 590</a:t>
            </a:r>
          </a:p>
          <a:p>
            <a:pPr marL="0" indent="0" algn="just">
              <a:lnSpc>
                <a:spcPct val="120000"/>
              </a:lnSpc>
              <a:spcBef>
                <a:spcPts val="0"/>
              </a:spcBef>
              <a:buNone/>
            </a:pPr>
            <a:r>
              <a:rPr lang="it-IT" sz="2400" dirty="0" err="1" smtClean="0">
                <a:latin typeface="Garamond" panose="02020404030301010803" pitchFamily="18" charset="0"/>
              </a:rPr>
              <a:t>Ariperto</a:t>
            </a:r>
            <a:r>
              <a:rPr lang="it-IT" sz="2400" dirty="0" smtClean="0">
                <a:latin typeface="Garamond" panose="02020404030301010803" pitchFamily="18" charset="0"/>
              </a:rPr>
              <a:t> </a:t>
            </a:r>
            <a:r>
              <a:rPr lang="it-IT" sz="2400" dirty="0" smtClean="0">
                <a:latin typeface="Garamond" panose="02020404030301010803" pitchFamily="18" charset="0"/>
              </a:rPr>
              <a:t>‘abolisce’ </a:t>
            </a:r>
            <a:r>
              <a:rPr lang="it-IT" sz="2400" dirty="0" smtClean="0">
                <a:latin typeface="Garamond" panose="02020404030301010803" pitchFamily="18" charset="0"/>
              </a:rPr>
              <a:t>l’arianesimo: 653</a:t>
            </a:r>
          </a:p>
          <a:p>
            <a:pPr marL="0" indent="0" algn="just">
              <a:lnSpc>
                <a:spcPct val="120000"/>
              </a:lnSpc>
              <a:spcBef>
                <a:spcPts val="0"/>
              </a:spcBef>
              <a:buNone/>
            </a:pPr>
            <a:r>
              <a:rPr lang="it-IT" sz="2400" dirty="0" smtClean="0">
                <a:latin typeface="Garamond" panose="02020404030301010803" pitchFamily="18" charset="0"/>
              </a:rPr>
              <a:t>Stefano II unge Pipino e i figli: 754</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927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Franchi vs Longobardi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457325"/>
            <a:ext cx="11705290" cy="5400675"/>
          </a:xfrm>
        </p:spPr>
        <p:txBody>
          <a:bodyPr>
            <a:noAutofit/>
          </a:bodyPr>
          <a:lstStyle/>
          <a:p>
            <a:pPr marL="0" indent="0" algn="just">
              <a:lnSpc>
                <a:spcPct val="120000"/>
              </a:lnSpc>
              <a:spcBef>
                <a:spcPts val="0"/>
              </a:spcBef>
              <a:buNone/>
            </a:pPr>
            <a:r>
              <a:rPr lang="it-IT" sz="2000" dirty="0" smtClean="0">
                <a:latin typeface="Garamond" panose="02020404030301010803" pitchFamily="18" charset="0"/>
              </a:rPr>
              <a:t>VII secolo grandi e piccoli contrasti interni alla compagine longobarda (rivalità)</a:t>
            </a:r>
          </a:p>
          <a:p>
            <a:pPr marL="0" indent="0" algn="just">
              <a:lnSpc>
                <a:spcPct val="120000"/>
              </a:lnSpc>
              <a:spcBef>
                <a:spcPts val="0"/>
              </a:spcBef>
              <a:buNone/>
            </a:pPr>
            <a:r>
              <a:rPr lang="it-IT" sz="2000" dirty="0" smtClean="0">
                <a:latin typeface="Garamond" panose="02020404030301010803" pitchFamily="18" charset="0"/>
              </a:rPr>
              <a:t>Vuoto documentario in merito ai rapporti tra governo longobardo e Chiesa romana</a:t>
            </a:r>
          </a:p>
          <a:p>
            <a:pPr marL="0" indent="0" algn="just">
              <a:lnSpc>
                <a:spcPct val="120000"/>
              </a:lnSpc>
              <a:spcBef>
                <a:spcPts val="0"/>
              </a:spcBef>
              <a:buNone/>
            </a:pPr>
            <a:r>
              <a:rPr lang="it-IT" sz="2000" b="1" dirty="0" smtClean="0">
                <a:latin typeface="Garamond" panose="02020404030301010803" pitchFamily="18" charset="0"/>
              </a:rPr>
              <a:t>728 </a:t>
            </a:r>
            <a:r>
              <a:rPr lang="it-IT" sz="2000" b="1" dirty="0" err="1" smtClean="0">
                <a:latin typeface="Garamond" panose="02020404030301010803" pitchFamily="18" charset="0"/>
              </a:rPr>
              <a:t>c.a</a:t>
            </a:r>
            <a:r>
              <a:rPr lang="it-IT" sz="2000" dirty="0" smtClean="0">
                <a:latin typeface="Garamond" panose="02020404030301010803" pitchFamily="18" charset="0"/>
              </a:rPr>
              <a:t>: L’esarca Paolo tenta di catturare Gregorio II, ma è contrastato dai longobardi. </a:t>
            </a:r>
            <a:endParaRPr lang="it-IT" sz="2000" dirty="0">
              <a:latin typeface="Garamond" panose="02020404030301010803" pitchFamily="18" charset="0"/>
            </a:endParaRPr>
          </a:p>
          <a:p>
            <a:pPr marL="0" indent="0" algn="just">
              <a:lnSpc>
                <a:spcPct val="120000"/>
              </a:lnSpc>
              <a:spcBef>
                <a:spcPts val="0"/>
              </a:spcBef>
              <a:buNone/>
            </a:pPr>
            <a:r>
              <a:rPr lang="it-IT" sz="2000" dirty="0" smtClean="0">
                <a:latin typeface="Garamond" panose="02020404030301010803" pitchFamily="18" charset="0"/>
              </a:rPr>
              <a:t>Liutprando espande i domini longobardi e minaccia l’autonomia dei ducati di Spoleto e Benevento</a:t>
            </a:r>
          </a:p>
          <a:p>
            <a:pPr marL="0" indent="0" algn="just">
              <a:lnSpc>
                <a:spcPct val="120000"/>
              </a:lnSpc>
              <a:spcBef>
                <a:spcPts val="0"/>
              </a:spcBef>
              <a:buNone/>
            </a:pPr>
            <a:r>
              <a:rPr lang="it-IT" sz="2000" b="1" dirty="0">
                <a:latin typeface="Garamond" panose="02020404030301010803" pitchFamily="18" charset="0"/>
              </a:rPr>
              <a:t>728 </a:t>
            </a:r>
            <a:r>
              <a:rPr lang="it-IT" sz="2000" b="1" dirty="0" err="1" smtClean="0">
                <a:latin typeface="Garamond" panose="02020404030301010803" pitchFamily="18" charset="0"/>
              </a:rPr>
              <a:t>c.a</a:t>
            </a:r>
            <a:r>
              <a:rPr lang="it-IT" sz="2000" dirty="0" smtClean="0">
                <a:latin typeface="Garamond" panose="02020404030301010803" pitchFamily="18" charset="0"/>
              </a:rPr>
              <a:t>:</a:t>
            </a:r>
            <a:r>
              <a:rPr lang="it-IT" sz="2000" b="1" dirty="0" smtClean="0">
                <a:latin typeface="Garamond" panose="02020404030301010803" pitchFamily="18" charset="0"/>
              </a:rPr>
              <a:t> </a:t>
            </a:r>
            <a:r>
              <a:rPr lang="it-IT" sz="2000" dirty="0" smtClean="0">
                <a:latin typeface="Garamond" panose="02020404030301010803" pitchFamily="18" charset="0"/>
              </a:rPr>
              <a:t>Assedio di Roma</a:t>
            </a:r>
          </a:p>
          <a:p>
            <a:pPr marL="0" indent="0" algn="just">
              <a:lnSpc>
                <a:spcPct val="120000"/>
              </a:lnSpc>
              <a:spcBef>
                <a:spcPts val="0"/>
              </a:spcBef>
              <a:buNone/>
            </a:pPr>
            <a:r>
              <a:rPr lang="it-IT" sz="2000" b="1" dirty="0" smtClean="0">
                <a:latin typeface="Garamond" panose="02020404030301010803" pitchFamily="18" charset="0"/>
              </a:rPr>
              <a:t>742</a:t>
            </a:r>
            <a:r>
              <a:rPr lang="it-IT" sz="2000" dirty="0" smtClean="0">
                <a:latin typeface="Garamond" panose="02020404030301010803" pitchFamily="18" charset="0"/>
              </a:rPr>
              <a:t>: Liutprando deve consegnare al papa centri appartenuti all’impero e da lui conquistati</a:t>
            </a:r>
          </a:p>
          <a:p>
            <a:pPr marL="0" indent="0" algn="just">
              <a:lnSpc>
                <a:spcPct val="120000"/>
              </a:lnSpc>
              <a:spcBef>
                <a:spcPts val="0"/>
              </a:spcBef>
              <a:buNone/>
            </a:pPr>
            <a:r>
              <a:rPr lang="it-IT" sz="2000" b="1" dirty="0" smtClean="0">
                <a:latin typeface="Garamond" panose="02020404030301010803" pitchFamily="18" charset="0"/>
              </a:rPr>
              <a:t>751</a:t>
            </a:r>
            <a:r>
              <a:rPr lang="it-IT" sz="2000" dirty="0" smtClean="0">
                <a:latin typeface="Garamond" panose="02020404030301010803" pitchFamily="18" charset="0"/>
              </a:rPr>
              <a:t>: Astolfo conquista Ravenna, poi Ferrara, Comacchio e l’Istria. I Venetici probabilmente supportano i longobardi contro le ultime </a:t>
            </a:r>
            <a:r>
              <a:rPr lang="it-IT" sz="2000" i="1" dirty="0" smtClean="0">
                <a:latin typeface="Garamond" panose="02020404030301010803" pitchFamily="18" charset="0"/>
              </a:rPr>
              <a:t>enclave</a:t>
            </a:r>
            <a:r>
              <a:rPr lang="it-IT" sz="2000" dirty="0" smtClean="0">
                <a:latin typeface="Garamond" panose="02020404030301010803" pitchFamily="18" charset="0"/>
              </a:rPr>
              <a:t> bizantine</a:t>
            </a:r>
          </a:p>
          <a:p>
            <a:pPr marL="0" indent="0" algn="just">
              <a:lnSpc>
                <a:spcPct val="120000"/>
              </a:lnSpc>
              <a:spcBef>
                <a:spcPts val="0"/>
              </a:spcBef>
              <a:buNone/>
            </a:pPr>
            <a:r>
              <a:rPr lang="it-IT" sz="2000" b="1" dirty="0" smtClean="0">
                <a:latin typeface="Garamond" panose="02020404030301010803" pitchFamily="18" charset="0"/>
              </a:rPr>
              <a:t>754</a:t>
            </a:r>
            <a:r>
              <a:rPr lang="it-IT" sz="2000" dirty="0" smtClean="0">
                <a:latin typeface="Garamond" panose="02020404030301010803" pitchFamily="18" charset="0"/>
              </a:rPr>
              <a:t>: dopo un vano tentativo a Pavia, da Astolfo, Stefano II si reca da Pipino e lo convince a difenderlo e recuperare i territori imperiali (accordo ratificato)</a:t>
            </a:r>
          </a:p>
          <a:p>
            <a:pPr marL="0" indent="0" algn="just">
              <a:lnSpc>
                <a:spcPct val="120000"/>
              </a:lnSpc>
              <a:spcBef>
                <a:spcPts val="0"/>
              </a:spcBef>
              <a:buNone/>
            </a:pPr>
            <a:r>
              <a:rPr lang="it-IT" sz="2000" dirty="0" smtClean="0">
                <a:latin typeface="Garamond" panose="02020404030301010803" pitchFamily="18" charset="0"/>
              </a:rPr>
              <a:t>Lo stesso anno Pipino scende in Italia e sconfigge i longobardi.</a:t>
            </a:r>
          </a:p>
          <a:p>
            <a:pPr marL="0" indent="0" algn="just">
              <a:lnSpc>
                <a:spcPct val="120000"/>
              </a:lnSpc>
              <a:spcBef>
                <a:spcPts val="0"/>
              </a:spcBef>
              <a:buNone/>
            </a:pPr>
            <a:r>
              <a:rPr lang="it-IT" sz="2000" dirty="0" smtClean="0">
                <a:latin typeface="Garamond" panose="02020404030301010803" pitchFamily="18" charset="0"/>
              </a:rPr>
              <a:t>Astolfo è costretto a donare formalmente al papa, ovvero alla sede dell’apostolo Pietro, tutte le terre imperiali conquistate dell’Italia settentrionale e centrale (dall’Emilia all’Umbria e Lazio).</a:t>
            </a:r>
          </a:p>
          <a:p>
            <a:pPr marL="0" indent="0" algn="ctr">
              <a:lnSpc>
                <a:spcPct val="120000"/>
              </a:lnSpc>
              <a:spcBef>
                <a:spcPts val="0"/>
              </a:spcBef>
              <a:buNone/>
            </a:pPr>
            <a:r>
              <a:rPr lang="it-IT" sz="2000" b="1" dirty="0" smtClean="0">
                <a:latin typeface="Garamond" panose="02020404030301010803" pitchFamily="18" charset="0"/>
              </a:rPr>
              <a:t>Perché non rende i territori all’imperatore?</a:t>
            </a:r>
          </a:p>
          <a:p>
            <a:pPr marL="0" indent="0" algn="just">
              <a:lnSpc>
                <a:spcPct val="120000"/>
              </a:lnSpc>
              <a:spcBef>
                <a:spcPts val="0"/>
              </a:spcBef>
              <a:buNone/>
            </a:pPr>
            <a:endParaRPr lang="it-IT" sz="20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1141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Franchi vs Longobardi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457325"/>
            <a:ext cx="11705290" cy="5400675"/>
          </a:xfrm>
        </p:spPr>
        <p:txBody>
          <a:bodyPr>
            <a:noAutofit/>
          </a:bodyPr>
          <a:lstStyle/>
          <a:p>
            <a:pPr marL="0" indent="0" algn="just">
              <a:buNone/>
            </a:pPr>
            <a:r>
              <a:rPr lang="it-IT" sz="2400" dirty="0" smtClean="0">
                <a:latin typeface="Garamond" panose="02020404030301010803" pitchFamily="18" charset="0"/>
              </a:rPr>
              <a:t>Con l’unzione </a:t>
            </a:r>
            <a:r>
              <a:rPr lang="it-IT" sz="2400" dirty="0">
                <a:latin typeface="Garamond" panose="02020404030301010803" pitchFamily="18" charset="0"/>
              </a:rPr>
              <a:t>di Pipino il papa non solo ne avallava il potere, ma ribadiva la propria </a:t>
            </a:r>
            <a:endParaRPr lang="it-IT" sz="24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autonomia </a:t>
            </a:r>
            <a:r>
              <a:rPr lang="it-IT" sz="2400" dirty="0">
                <a:latin typeface="Garamond" panose="02020404030301010803" pitchFamily="18" charset="0"/>
              </a:rPr>
              <a:t>rispetto all’imperatore. Secondo le norme imperiali, l’unico in grado </a:t>
            </a:r>
            <a:r>
              <a:rPr lang="it-IT" sz="2400" dirty="0" smtClean="0">
                <a:latin typeface="Garamond" panose="02020404030301010803" pitchFamily="18" charset="0"/>
              </a:rPr>
              <a:t>di</a:t>
            </a:r>
          </a:p>
          <a:p>
            <a:pPr marL="0" indent="0" algn="just">
              <a:spcBef>
                <a:spcPts val="0"/>
              </a:spcBef>
              <a:buNone/>
            </a:pPr>
            <a:r>
              <a:rPr lang="it-IT" sz="2400" dirty="0" smtClean="0">
                <a:latin typeface="Garamond" panose="02020404030301010803" pitchFamily="18" charset="0"/>
              </a:rPr>
              <a:t>concedere </a:t>
            </a:r>
            <a:r>
              <a:rPr lang="it-IT" sz="2400" dirty="0">
                <a:latin typeface="Garamond" panose="02020404030301010803" pitchFamily="18" charset="0"/>
              </a:rPr>
              <a:t>dignità regia a un barbaro era l’imperatore stesso: ungendo re Pipino </a:t>
            </a:r>
            <a:r>
              <a:rPr lang="it-IT" sz="2400" dirty="0" smtClean="0">
                <a:latin typeface="Garamond" panose="02020404030301010803" pitchFamily="18" charset="0"/>
              </a:rPr>
              <a:t>Stefano</a:t>
            </a:r>
          </a:p>
          <a:p>
            <a:pPr marL="0" indent="0" algn="just">
              <a:spcBef>
                <a:spcPts val="0"/>
              </a:spcBef>
              <a:buNone/>
            </a:pPr>
            <a:r>
              <a:rPr lang="it-IT" sz="2400" dirty="0" smtClean="0">
                <a:latin typeface="Garamond" panose="02020404030301010803" pitchFamily="18" charset="0"/>
              </a:rPr>
              <a:t>si </a:t>
            </a:r>
            <a:r>
              <a:rPr lang="it-IT" sz="2400" dirty="0">
                <a:latin typeface="Garamond" panose="02020404030301010803" pitchFamily="18" charset="0"/>
              </a:rPr>
              <a:t>era, per così dire, sostituito all’imperatore. Con quella cerimonia, inoltre, veniva mutato radicalmente il senso della regalità; acclamati dall’esercito, poi succedutisi per vie dinastiche, i re dei Franchi merovingi erano stati esautorati, ma il papa conferiva alla corona franca il carisma della grazia divina. Se con le donazioni ‘barbare’ del VIII secolo si fa iniziare lo stato della Chiesa, ciò si deve a un cambio di prospettiva. Non bastava al papa, per diventare – nel tempo – un capo di stato, l’essere proprietario di vastissimi terreni: occorreva la volontà di applicare all’interno di quei confini diritti pubblici riconducibili alla autorità politica del pontefice. </a:t>
            </a:r>
          </a:p>
          <a:p>
            <a:pPr marL="0" indent="0" algn="just">
              <a:buNone/>
            </a:pPr>
            <a:r>
              <a:rPr lang="it-IT" sz="2400" dirty="0">
                <a:latin typeface="Garamond" panose="02020404030301010803" pitchFamily="18" charset="0"/>
              </a:rPr>
              <a:t>Questo processo, questo progetto divennero via via più evidenti; Gregorio II aveva esortato i napoletani a riprendere </a:t>
            </a:r>
            <a:r>
              <a:rPr lang="it-IT" sz="2400" dirty="0" err="1">
                <a:latin typeface="Garamond" panose="02020404030301010803" pitchFamily="18" charset="0"/>
              </a:rPr>
              <a:t>Cuma</a:t>
            </a:r>
            <a:r>
              <a:rPr lang="it-IT" sz="2400" dirty="0">
                <a:latin typeface="Garamond" panose="02020404030301010803" pitchFamily="18" charset="0"/>
              </a:rPr>
              <a:t>, caduta in possesso dei </a:t>
            </a:r>
            <a:r>
              <a:rPr lang="it-IT" sz="2400" dirty="0" smtClean="0">
                <a:latin typeface="Garamond" panose="02020404030301010803" pitchFamily="18" charset="0"/>
              </a:rPr>
              <a:t>longobardi (717), </a:t>
            </a:r>
            <a:r>
              <a:rPr lang="it-IT" sz="2400" dirty="0">
                <a:latin typeface="Garamond" panose="02020404030301010803" pitchFamily="18" charset="0"/>
              </a:rPr>
              <a:t>per la Chiesa. </a:t>
            </a:r>
            <a:r>
              <a:rPr lang="it-IT" sz="2400" b="1" dirty="0">
                <a:latin typeface="Garamond" panose="02020404030301010803" pitchFamily="18" charset="0"/>
              </a:rPr>
              <a:t>Non per l’impero</a:t>
            </a:r>
            <a:r>
              <a:rPr lang="it-IT" sz="2400" dirty="0">
                <a:latin typeface="Garamond" panose="02020404030301010803" pitchFamily="18" charset="0"/>
              </a:rPr>
              <a:t>. La riconquista di Ravenna, presa dai longobardi, venne organizzata da Gregorio III, non da altre autorità imperiali o comunque civili</a:t>
            </a:r>
            <a:r>
              <a:rPr lang="it-IT" sz="2400" dirty="0" smtClean="0">
                <a:latin typeface="Garamond" panose="02020404030301010803" pitchFamily="18" charset="0"/>
              </a:rPr>
              <a:t>.</a:t>
            </a:r>
            <a:endParaRPr lang="it-IT" sz="18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4010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Franchi vs Longobardi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457325"/>
            <a:ext cx="11705290" cy="5400675"/>
          </a:xfrm>
        </p:spPr>
        <p:txBody>
          <a:bodyPr>
            <a:noAutofit/>
          </a:bodyPr>
          <a:lstStyle/>
          <a:p>
            <a:pPr marL="0" indent="0" algn="just">
              <a:buNone/>
            </a:pPr>
            <a:r>
              <a:rPr lang="it-IT" sz="2400" dirty="0" smtClean="0">
                <a:latin typeface="Garamond" panose="02020404030301010803" pitchFamily="18" charset="0"/>
              </a:rPr>
              <a:t>756 l’impero bizantino è alle prese con l’aggressione islamica ed è ritenuto eretico</a:t>
            </a:r>
          </a:p>
          <a:p>
            <a:pPr marL="0" indent="0" algn="just">
              <a:buNone/>
            </a:pPr>
            <a:r>
              <a:rPr lang="it-IT" sz="2400" dirty="0">
                <a:latin typeface="Garamond" panose="02020404030301010803" pitchFamily="18" charset="0"/>
              </a:rPr>
              <a:t>p</a:t>
            </a:r>
            <a:r>
              <a:rPr lang="it-IT" sz="2400" dirty="0" smtClean="0">
                <a:latin typeface="Garamond" panose="02020404030301010803" pitchFamily="18" charset="0"/>
              </a:rPr>
              <a:t>erché </a:t>
            </a:r>
            <a:r>
              <a:rPr lang="it-IT" sz="2400" dirty="0" smtClean="0">
                <a:latin typeface="Garamond" panose="02020404030301010803" pitchFamily="18" charset="0"/>
              </a:rPr>
              <a:t>promotore dell’iconoclastia.</a:t>
            </a:r>
          </a:p>
          <a:p>
            <a:pPr marL="0" indent="0" algn="just">
              <a:buNone/>
            </a:pPr>
            <a:r>
              <a:rPr lang="it-IT" sz="2400" dirty="0" smtClean="0">
                <a:latin typeface="Garamond" panose="02020404030301010803" pitchFamily="18" charset="0"/>
              </a:rPr>
              <a:t>La (falsa) donazione di Costantino viene creata proprio in questo periodo, negli ambienti della cancelleria pontificia.</a:t>
            </a:r>
          </a:p>
          <a:p>
            <a:pPr marL="0" indent="0" algn="just">
              <a:buNone/>
            </a:pPr>
            <a:r>
              <a:rPr lang="it-IT" sz="2400" dirty="0" smtClean="0">
                <a:latin typeface="Garamond" panose="02020404030301010803" pitchFamily="18" charset="0"/>
              </a:rPr>
              <a:t>771 Carlo invade l’Italia e si fa proclamare </a:t>
            </a:r>
            <a:r>
              <a:rPr lang="it-IT" sz="2400" b="1" dirty="0" smtClean="0">
                <a:latin typeface="Garamond" panose="02020404030301010803" pitchFamily="18" charset="0"/>
              </a:rPr>
              <a:t>re dei longobardi</a:t>
            </a:r>
          </a:p>
          <a:p>
            <a:pPr marL="0" indent="0" algn="just">
              <a:buNone/>
            </a:pPr>
            <a:r>
              <a:rPr lang="it-IT" sz="2400" b="1" dirty="0" smtClean="0">
                <a:latin typeface="Garamond" panose="02020404030301010803" pitchFamily="18" charset="0"/>
              </a:rPr>
              <a:t>(solo nel 751 Pipino aveva interrotto la dinastia merovingia, e da maestro di Palazzo diventa Re)</a:t>
            </a:r>
          </a:p>
          <a:p>
            <a:pPr marL="0" indent="0" algn="ctr">
              <a:buNone/>
            </a:pPr>
            <a:r>
              <a:rPr lang="it-IT" sz="2400" b="1" dirty="0" err="1" smtClean="0">
                <a:latin typeface="Garamond" panose="02020404030301010803" pitchFamily="18" charset="0"/>
              </a:rPr>
              <a:t>Pipinidi</a:t>
            </a:r>
            <a:r>
              <a:rPr lang="it-IT" sz="2400" b="1" dirty="0" smtClean="0">
                <a:latin typeface="Garamond" panose="02020404030301010803" pitchFamily="18" charset="0"/>
              </a:rPr>
              <a:t> vs Merovingi</a:t>
            </a:r>
          </a:p>
          <a:p>
            <a:pPr marL="0" indent="0" algn="just">
              <a:buNone/>
            </a:pPr>
            <a:r>
              <a:rPr lang="it-IT" sz="2400" dirty="0" err="1" smtClean="0">
                <a:latin typeface="Garamond" panose="02020404030301010803" pitchFamily="18" charset="0"/>
              </a:rPr>
              <a:t>Childerico</a:t>
            </a:r>
            <a:r>
              <a:rPr lang="it-IT" sz="2400" dirty="0" smtClean="0">
                <a:latin typeface="Garamond" panose="02020404030301010803" pitchFamily="18" charset="0"/>
              </a:rPr>
              <a:t> è l’ultimo sovrano merovingio. </a:t>
            </a:r>
          </a:p>
          <a:p>
            <a:pPr marL="0" indent="0" algn="just">
              <a:buNone/>
            </a:pPr>
            <a:r>
              <a:rPr lang="it-IT" sz="2400" dirty="0" smtClean="0">
                <a:latin typeface="Garamond" panose="02020404030301010803" pitchFamily="18" charset="0"/>
              </a:rPr>
              <a:t>Dal primo VII secolo le tre aree </a:t>
            </a:r>
            <a:r>
              <a:rPr lang="it-IT" sz="2400" dirty="0" err="1" smtClean="0">
                <a:latin typeface="Garamond" panose="02020404030301010803" pitchFamily="18" charset="0"/>
              </a:rPr>
              <a:t>Neustrasia</a:t>
            </a:r>
            <a:r>
              <a:rPr lang="it-IT" sz="2400" dirty="0" smtClean="0">
                <a:latin typeface="Garamond" panose="02020404030301010803" pitchFamily="18" charset="0"/>
              </a:rPr>
              <a:t>, </a:t>
            </a:r>
            <a:r>
              <a:rPr lang="it-IT" sz="2400" dirty="0" err="1" smtClean="0">
                <a:latin typeface="Garamond" panose="02020404030301010803" pitchFamily="18" charset="0"/>
              </a:rPr>
              <a:t>Austrasia</a:t>
            </a:r>
            <a:r>
              <a:rPr lang="it-IT" sz="2400" dirty="0" smtClean="0">
                <a:latin typeface="Garamond" panose="02020404030301010803" pitchFamily="18" charset="0"/>
              </a:rPr>
              <a:t> e Burgundia possiedono identità separata</a:t>
            </a:r>
          </a:p>
          <a:p>
            <a:pPr marL="0" indent="0" algn="just">
              <a:buNone/>
            </a:pPr>
            <a:endParaRPr lang="it-IT" sz="2400" b="1" dirty="0" smtClean="0">
              <a:latin typeface="Garamond" panose="02020404030301010803" pitchFamily="18" charset="0"/>
            </a:endParaRPr>
          </a:p>
          <a:p>
            <a:pPr marL="0" indent="0" algn="just">
              <a:buNone/>
            </a:pPr>
            <a:endParaRPr lang="it-IT" sz="2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3099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L’eredità dei Franchi</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457325"/>
            <a:ext cx="11705290" cy="5400675"/>
          </a:xfrm>
        </p:spPr>
        <p:txBody>
          <a:bodyPr>
            <a:noAutofit/>
          </a:bodyPr>
          <a:lstStyle/>
          <a:p>
            <a:pPr marL="0" indent="0" algn="just">
              <a:buNone/>
            </a:pPr>
            <a:endParaRPr lang="it-IT" sz="2400" b="1" dirty="0" smtClean="0">
              <a:latin typeface="Garamond" panose="02020404030301010803" pitchFamily="18" charset="0"/>
            </a:endParaRPr>
          </a:p>
          <a:p>
            <a:pPr marL="0" indent="0" algn="just">
              <a:buNone/>
            </a:pPr>
            <a:r>
              <a:rPr lang="it-IT" sz="2400" dirty="0" smtClean="0">
                <a:latin typeface="Garamond" panose="02020404030301010803" pitchFamily="18" charset="0"/>
              </a:rPr>
              <a:t>La storia dei Franchi a che periodo si riferisce?</a:t>
            </a:r>
          </a:p>
          <a:p>
            <a:pPr marL="0" indent="0" algn="just">
              <a:buNone/>
            </a:pPr>
            <a:r>
              <a:rPr lang="it-IT" sz="2400" dirty="0" smtClean="0">
                <a:latin typeface="Garamond" panose="02020404030301010803" pitchFamily="18" charset="0"/>
              </a:rPr>
              <a:t>Per noi che affrontiamo un corso in storia medievale sulle istituzioni politiche in Italia,</a:t>
            </a:r>
          </a:p>
          <a:p>
            <a:pPr marL="0" indent="0" algn="just">
              <a:buNone/>
            </a:pPr>
            <a:r>
              <a:rPr lang="it-IT" sz="2400" dirty="0" smtClean="0">
                <a:latin typeface="Garamond" panose="02020404030301010803" pitchFamily="18" charset="0"/>
              </a:rPr>
              <a:t>Dal IV secolo (prime attestazioni sui Franchi nel contesto sociale imperiale) finché ci pare</a:t>
            </a:r>
          </a:p>
          <a:p>
            <a:pPr marL="0" indent="0" algn="just">
              <a:buNone/>
            </a:pPr>
            <a:r>
              <a:rPr lang="it-IT" sz="2400" dirty="0" smtClean="0">
                <a:latin typeface="Garamond" panose="02020404030301010803" pitchFamily="18" charset="0"/>
              </a:rPr>
              <a:t>Usando invece </a:t>
            </a:r>
            <a:r>
              <a:rPr lang="it-IT" sz="2400" b="1" dirty="0" smtClean="0">
                <a:latin typeface="Garamond" panose="02020404030301010803" pitchFamily="18" charset="0"/>
              </a:rPr>
              <a:t>una prospettiva ‘linguistica</a:t>
            </a:r>
            <a:r>
              <a:rPr lang="it-IT" sz="2400" dirty="0" smtClean="0">
                <a:latin typeface="Garamond" panose="02020404030301010803" pitchFamily="18" charset="0"/>
              </a:rPr>
              <a:t>’, la storia termina quando re e imperatori non si definiscono più re dei franchi, ma DEI ROMANI. L’identità Franca, circa dal mille, non aveva più attrattiva.</a:t>
            </a:r>
          </a:p>
          <a:p>
            <a:pPr marL="0" indent="0" algn="just">
              <a:buNone/>
            </a:pPr>
            <a:r>
              <a:rPr lang="it-IT" sz="2400" dirty="0" smtClean="0">
                <a:latin typeface="Garamond" panose="02020404030301010803" pitchFamily="18" charset="0"/>
              </a:rPr>
              <a:t>Usando una </a:t>
            </a:r>
            <a:r>
              <a:rPr lang="it-IT" sz="2400" b="1" dirty="0" smtClean="0">
                <a:latin typeface="Garamond" panose="02020404030301010803" pitchFamily="18" charset="0"/>
              </a:rPr>
              <a:t>prospettiva istituzionale</a:t>
            </a:r>
            <a:r>
              <a:rPr lang="it-IT" sz="2400" dirty="0" smtClean="0">
                <a:latin typeface="Garamond" panose="02020404030301010803" pitchFamily="18" charset="0"/>
              </a:rPr>
              <a:t>, la storia dei franchi termina con l’avvento della dinastia ottoniana (919)</a:t>
            </a:r>
          </a:p>
          <a:p>
            <a:pPr marL="0" indent="0" algn="just">
              <a:buNone/>
            </a:pPr>
            <a:r>
              <a:rPr lang="it-IT" sz="2400" dirty="0" smtClean="0">
                <a:latin typeface="Garamond" panose="02020404030301010803" pitchFamily="18" charset="0"/>
              </a:rPr>
              <a:t>Usando una </a:t>
            </a:r>
            <a:r>
              <a:rPr lang="it-IT" sz="2400" b="1" dirty="0" smtClean="0">
                <a:latin typeface="Garamond" panose="02020404030301010803" pitchFamily="18" charset="0"/>
              </a:rPr>
              <a:t>prospettiva socio-culturale</a:t>
            </a:r>
            <a:r>
              <a:rPr lang="it-IT" sz="2400" dirty="0" smtClean="0">
                <a:latin typeface="Garamond" panose="02020404030301010803" pitchFamily="18" charset="0"/>
              </a:rPr>
              <a:t>, relativa al ‘popolo’ franco, la periodizzazione si restringe molto: da Clodoveo al tramonto dei Merovingi.</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28634" y="1"/>
            <a:ext cx="1463366" cy="2390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15518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Società ed economia franca</a:t>
            </a:r>
            <a:endParaRPr lang="it-IT" sz="2800" dirty="0">
              <a:latin typeface="Garamond" panose="02020404030301010803" pitchFamily="18" charset="0"/>
            </a:endParaRPr>
          </a:p>
        </p:txBody>
      </p:sp>
      <p:sp>
        <p:nvSpPr>
          <p:cNvPr id="3" name="Segnaposto contenuto 2"/>
          <p:cNvSpPr>
            <a:spLocks noGrp="1"/>
          </p:cNvSpPr>
          <p:nvPr>
            <p:ph idx="1"/>
          </p:nvPr>
        </p:nvSpPr>
        <p:spPr>
          <a:xfrm>
            <a:off x="315260" y="1457325"/>
            <a:ext cx="11705290" cy="5400675"/>
          </a:xfrm>
        </p:spPr>
        <p:txBody>
          <a:bodyPr>
            <a:noAutofit/>
          </a:bodyPr>
          <a:lstStyle/>
          <a:p>
            <a:pPr marL="0" indent="0" algn="just">
              <a:buNone/>
            </a:pPr>
            <a:endParaRPr lang="it-IT" sz="2400" b="1" dirty="0" smtClean="0">
              <a:latin typeface="Garamond" panose="02020404030301010803" pitchFamily="18" charset="0"/>
            </a:endParaRPr>
          </a:p>
          <a:p>
            <a:pPr marL="0" indent="0" algn="just">
              <a:buNone/>
            </a:pPr>
            <a:r>
              <a:rPr lang="it-IT" sz="2400" dirty="0" smtClean="0">
                <a:latin typeface="Garamond" panose="02020404030301010803" pitchFamily="18" charset="0"/>
              </a:rPr>
              <a:t>«La riserva cui i re attinsero per ricompensare – in maniera temporanea, legata cioè al </a:t>
            </a:r>
          </a:p>
          <a:p>
            <a:pPr marL="0" indent="0" algn="just">
              <a:spcBef>
                <a:spcPts val="0"/>
              </a:spcBef>
              <a:buNone/>
            </a:pPr>
            <a:r>
              <a:rPr lang="it-IT" sz="2400" dirty="0">
                <a:latin typeface="Garamond" panose="02020404030301010803" pitchFamily="18" charset="0"/>
              </a:rPr>
              <a:t> </a:t>
            </a:r>
            <a:r>
              <a:rPr lang="it-IT" sz="2400" dirty="0" smtClean="0">
                <a:latin typeface="Garamond" panose="02020404030301010803" pitchFamily="18" charset="0"/>
              </a:rPr>
              <a:t>servizio effettivamente prestato – i loro servitori militari si era andato costituendo sia con le eredità rimaste intestate, sia con l’acquisizione di terre imperiali, sia infine con quelle appartenenti alla chiesa. La legge salica prevedeva espressamente una parità di diritti tra romani e franchi, entro la quale si collocò la preservazione del patrimonio fondiario dei primi […].</a:t>
            </a:r>
          </a:p>
          <a:p>
            <a:pPr marL="0" indent="0" algn="just">
              <a:spcBef>
                <a:spcPts val="0"/>
              </a:spcBef>
              <a:buNone/>
            </a:pPr>
            <a:r>
              <a:rPr lang="it-IT" sz="2400" dirty="0" smtClean="0">
                <a:latin typeface="Garamond" panose="02020404030301010803" pitchFamily="18" charset="0"/>
              </a:rPr>
              <a:t>Le fonti testimoniano di forme di continuità significative nella genesi dell’amministrazione curtense, come la presenza di un uso comune degli incolti e dei territori boschivi che erano stati oggetto di specifiche contribuzioni fiscali anche in età tardoantica»</a:t>
            </a:r>
          </a:p>
          <a:p>
            <a:pPr marL="0" indent="0" algn="r">
              <a:spcBef>
                <a:spcPts val="0"/>
              </a:spcBef>
              <a:buNone/>
            </a:pPr>
            <a:r>
              <a:rPr lang="it-IT" sz="2400" dirty="0" smtClean="0">
                <a:latin typeface="Garamond" panose="02020404030301010803" pitchFamily="18" charset="0"/>
              </a:rPr>
              <a:t>(F. Cardini – M. Montesano, </a:t>
            </a:r>
            <a:r>
              <a:rPr lang="it-IT" sz="2400" i="1" dirty="0" smtClean="0">
                <a:latin typeface="Garamond" panose="02020404030301010803" pitchFamily="18" charset="0"/>
              </a:rPr>
              <a:t>Storia Medievale</a:t>
            </a:r>
            <a:r>
              <a:rPr lang="it-IT" sz="2400" dirty="0" smtClean="0">
                <a:latin typeface="Garamond" panose="02020404030301010803" pitchFamily="18" charset="0"/>
              </a:rPr>
              <a:t>, cit., p. 131)</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2766" y="1"/>
            <a:ext cx="1399234" cy="2285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5957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3753</TotalTime>
  <Words>2314</Words>
  <Application>Microsoft Office PowerPoint</Application>
  <PresentationFormat>Widescreen</PresentationFormat>
  <Paragraphs>88</Paragraphs>
  <Slides>14</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14</vt:i4>
      </vt:variant>
    </vt:vector>
  </HeadingPairs>
  <TitlesOfParts>
    <vt:vector size="20"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5</vt:lpstr>
      <vt:lpstr>Presentazione standard di PowerPoint</vt:lpstr>
      <vt:lpstr>Franchi vs Longobardi</vt:lpstr>
      <vt:lpstr>Franchi vs Longobardi</vt:lpstr>
      <vt:lpstr>Franchi vs Longobardi</vt:lpstr>
      <vt:lpstr>Franchi vs Longobardi</vt:lpstr>
      <vt:lpstr>L’eredità dei Franchi</vt:lpstr>
      <vt:lpstr>Società ed economia franca</vt:lpstr>
      <vt:lpstr>Società ed economia franca</vt:lpstr>
      <vt:lpstr>Società ed economia franca</vt:lpstr>
      <vt:lpstr>Società ed economia franca</vt:lpstr>
      <vt:lpstr>Società ed economia franca</vt:lpstr>
      <vt:lpstr>Deconstructing Poitiers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74</cp:revision>
  <dcterms:created xsi:type="dcterms:W3CDTF">2018-11-14T14:16:16Z</dcterms:created>
  <dcterms:modified xsi:type="dcterms:W3CDTF">2019-10-08T16:27:56Z</dcterms:modified>
</cp:coreProperties>
</file>