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12"/>
  </p:notesMasterIdLst>
  <p:sldIdLst>
    <p:sldId id="269" r:id="rId2"/>
    <p:sldId id="262" r:id="rId3"/>
    <p:sldId id="272" r:id="rId4"/>
    <p:sldId id="275" r:id="rId5"/>
    <p:sldId id="276" r:id="rId6"/>
    <p:sldId id="277" r:id="rId7"/>
    <p:sldId id="279" r:id="rId8"/>
    <p:sldId id="278" r:id="rId9"/>
    <p:sldId id="280" r:id="rId10"/>
    <p:sldId id="282" r:id="rId1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232D04-B328-C548-A723-9E979D099E2A}" type="datetimeFigureOut">
              <a:rPr lang="it-IT" smtClean="0"/>
              <a:pPr/>
              <a:t>08/10/2019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10358400" cy="895349"/>
          </a:xfrm>
        </p:spPr>
        <p:txBody>
          <a:bodyPr>
            <a:normAutofit/>
          </a:bodyPr>
          <a:lstStyle/>
          <a:p>
            <a:r>
              <a:rPr lang="it-IT" sz="2800" b="1" dirty="0" smtClean="0">
                <a:latin typeface="Garamond" panose="02020404030301010803" pitchFamily="18" charset="0"/>
              </a:rPr>
              <a:t>I Franchi, la Gallia e la Spagna: strutture abitative</a:t>
            </a:r>
            <a:endParaRPr lang="it-IT" sz="2800" dirty="0">
              <a:latin typeface="Garamond" panose="02020404030301010803" pitchFamily="18" charset="0"/>
            </a:endParaRPr>
          </a:p>
        </p:txBody>
      </p:sp>
      <p:sp>
        <p:nvSpPr>
          <p:cNvPr id="3" name="Segnaposto contenuto 2"/>
          <p:cNvSpPr>
            <a:spLocks noGrp="1"/>
          </p:cNvSpPr>
          <p:nvPr>
            <p:ph idx="1"/>
          </p:nvPr>
        </p:nvSpPr>
        <p:spPr>
          <a:xfrm>
            <a:off x="85725" y="1625600"/>
            <a:ext cx="11934825" cy="5232400"/>
          </a:xfrm>
        </p:spPr>
        <p:txBody>
          <a:bodyPr>
            <a:noAutofit/>
          </a:bodyPr>
          <a:lstStyle/>
          <a:p>
            <a:pPr marL="0" indent="0" algn="just">
              <a:buNone/>
            </a:pPr>
            <a:r>
              <a:rPr lang="it-IT" sz="2200" dirty="0">
                <a:latin typeface="Garamond" panose="02020404030301010803" pitchFamily="18" charset="0"/>
              </a:rPr>
              <a:t>La cerimonia dell’unzione derivava dalla antica tradizione dei re di Gerusalemme, e ribadiva nuovamente la profonda connessione tra potere politico e giustificazione religiosa di esso. L’unzione non era quindi una novità, ma lo era il fatto che a compierla fosse il papa in persona. Il pontefice non si era mai recato in Gallia, e grande fu l’eco dell’evento. «in quell’incontro venne solennemente giurato fra il re e il papa un patto di ‘</a:t>
            </a:r>
            <a:r>
              <a:rPr lang="it-IT" sz="2200" dirty="0" err="1">
                <a:latin typeface="Garamond" panose="02020404030301010803" pitchFamily="18" charset="0"/>
              </a:rPr>
              <a:t>amicitia</a:t>
            </a:r>
            <a:r>
              <a:rPr lang="it-IT" sz="2200" dirty="0">
                <a:latin typeface="Garamond" panose="02020404030301010803" pitchFamily="18" charset="0"/>
              </a:rPr>
              <a:t>’, poi rinnovato dai loro successori, che istituiva fra Roma e il regno dei Franchi una perpetua alleanza» (A. Barbero, </a:t>
            </a:r>
            <a:r>
              <a:rPr lang="it-IT" sz="2200" i="1" dirty="0">
                <a:latin typeface="Garamond" panose="02020404030301010803" pitchFamily="18" charset="0"/>
              </a:rPr>
              <a:t>Carlo Magno</a:t>
            </a:r>
            <a:r>
              <a:rPr lang="it-IT" sz="2200" dirty="0">
                <a:latin typeface="Garamond" panose="02020404030301010803" pitchFamily="18" charset="0"/>
              </a:rPr>
              <a:t>, Roma-Bari, Laterza, 2000 – ultima edizione: 2011- p. 23). In quegli anni i longobardi stavano espandendosi enormemente nella penisola italiana, e il papa era in pessimi rapporti con Bisanzio per la svolta iconoclasta (teoria che negava liceità a raffigurazioni umane di Cristo e dei santi, imponendone la distruzione), divenuta dogma di fede in un concilio ecumenico nel 754, voluta dall’imperatore Leone III. </a:t>
            </a:r>
          </a:p>
          <a:p>
            <a:pPr marL="0" indent="0" algn="just">
              <a:buNone/>
            </a:pPr>
            <a:r>
              <a:rPr lang="it-IT" sz="2200" dirty="0">
                <a:latin typeface="Garamond" panose="02020404030301010803" pitchFamily="18" charset="0"/>
              </a:rPr>
              <a:t>Pipino, sceso in Italia per soccorrere papa Stefano, nel 756 donò i territori dell’ex esarcato bizantino, sottratti a loro volta ai longobardi, al papa. In effetti, ormai il pontefice possedeva diversi terreni; a partire dalle donazioni dei fedeli, sino a quelle offerte dai longobardi medesimi, prima della morsa nei confronti di Roma e della conseguente discesa di Pipino. Convenzionalmente si fa risalire il primo nucleo territoriale dello stato della Chiesa, che avrebbe raggiunto la sua massima espansione circa 900 anni dopo, alla cosiddetta ‘donazione di Sutri’, avvenuta da parte di Liutprando nel 728. Come tutte le convenzioni, il dato storico non possiede il pregio della precisione, ma indica piuttosto una tendenza.</a:t>
            </a:r>
          </a:p>
          <a:p>
            <a:pPr marL="0" indent="0">
              <a:buNone/>
            </a:pP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5730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4</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02/10/2019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784" y="1625600"/>
            <a:ext cx="11294716" cy="4051198"/>
          </a:xfrm>
        </p:spPr>
        <p:txBody>
          <a:bodyPr>
            <a:normAutofit/>
          </a:bodyPr>
          <a:lstStyle/>
          <a:p>
            <a:pPr indent="0" algn="ctr">
              <a:buNone/>
            </a:pPr>
            <a:r>
              <a:rPr lang="it-IT" sz="2400" cap="all" dirty="0">
                <a:latin typeface="Garamond" panose="02020404030301010803" pitchFamily="18" charset="0"/>
              </a:rPr>
              <a:t>Perché NON SI è DISSOLTA L'Unità POLITICA</a:t>
            </a:r>
          </a:p>
          <a:p>
            <a:pPr indent="0" algn="ctr">
              <a:buNone/>
            </a:pPr>
            <a:r>
              <a:rPr lang="it-IT" sz="2400" cap="all" dirty="0">
                <a:latin typeface="Garamond" panose="02020404030301010803" pitchFamily="18" charset="0"/>
              </a:rPr>
              <a:t> ORIENTALE dell’impero</a:t>
            </a:r>
            <a:r>
              <a:rPr lang="it-IT" sz="2400" cap="all" dirty="0" smtClean="0">
                <a:latin typeface="Garamond" panose="02020404030301010803" pitchFamily="18" charset="0"/>
              </a:rPr>
              <a:t>?</a:t>
            </a:r>
          </a:p>
          <a:p>
            <a:pPr indent="0" algn="ctr">
              <a:buNone/>
            </a:pPr>
            <a:endParaRPr lang="it-IT" sz="2400" cap="all" dirty="0" smtClean="0">
              <a:latin typeface="Garamond" panose="02020404030301010803" pitchFamily="18" charset="0"/>
            </a:endParaRPr>
          </a:p>
          <a:p>
            <a:r>
              <a:rPr lang="it-IT" sz="2400" cap="all" dirty="0">
                <a:latin typeface="Garamond" panose="02020404030301010803" pitchFamily="18" charset="0"/>
              </a:rPr>
              <a:t>Notevole ricchezza dei territori in questione</a:t>
            </a:r>
          </a:p>
          <a:p>
            <a:r>
              <a:rPr lang="it-IT" sz="2400" cap="all" dirty="0">
                <a:latin typeface="Garamond" panose="02020404030301010803" pitchFamily="18" charset="0"/>
              </a:rPr>
              <a:t>L’economia schiavista non era tanto invasiva</a:t>
            </a:r>
          </a:p>
          <a:p>
            <a:r>
              <a:rPr lang="it-IT" sz="2400" cap="all" dirty="0">
                <a:latin typeface="Garamond" panose="02020404030301010803" pitchFamily="18" charset="0"/>
              </a:rPr>
              <a:t>Il sistema </a:t>
            </a:r>
            <a:r>
              <a:rPr lang="it-IT" sz="2400" cap="all" dirty="0" smtClean="0">
                <a:latin typeface="Garamond" panose="02020404030301010803" pitchFamily="18" charset="0"/>
              </a:rPr>
              <a:t>latifondista </a:t>
            </a:r>
            <a:r>
              <a:rPr lang="it-IT" sz="2400" cap="all" dirty="0">
                <a:latin typeface="Garamond" panose="02020404030301010803" pitchFamily="18" charset="0"/>
              </a:rPr>
              <a:t>era meno esteso</a:t>
            </a:r>
          </a:p>
          <a:p>
            <a:r>
              <a:rPr lang="it-IT" sz="2400" cap="all" dirty="0">
                <a:latin typeface="Garamond" panose="02020404030301010803" pitchFamily="18" charset="0"/>
              </a:rPr>
              <a:t>Il mercato possedeva un’imprenditoria </a:t>
            </a:r>
            <a:r>
              <a:rPr lang="it-IT" sz="2400" cap="all" dirty="0" smtClean="0">
                <a:latin typeface="Garamond" panose="02020404030301010803" pitchFamily="18" charset="0"/>
              </a:rPr>
              <a:t>dinamica </a:t>
            </a:r>
            <a:endParaRPr lang="it-IT" sz="2400" dirty="0">
              <a:latin typeface="Garamond" panose="02020404030301010803" pitchFamily="18" charset="0"/>
            </a:endParaRPr>
          </a:p>
          <a:p>
            <a:pPr indent="0" algn="ctr">
              <a:buNone/>
            </a:pPr>
            <a:endParaRPr lang="it-IT" sz="2400" cap="all"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12030" y="0"/>
            <a:ext cx="1579970"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9055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L’Impero d’Oriente</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2400" dirty="0" smtClean="0">
                <a:latin typeface="Garamond" panose="02020404030301010803" pitchFamily="18" charset="0"/>
              </a:rPr>
              <a:t>Divisione dell’Impero recente alla base di:</a:t>
            </a:r>
          </a:p>
          <a:p>
            <a:pPr marL="0" indent="0" algn="just">
              <a:lnSpc>
                <a:spcPct val="120000"/>
              </a:lnSpc>
              <a:spcBef>
                <a:spcPts val="0"/>
              </a:spcBef>
              <a:buNone/>
            </a:pPr>
            <a:r>
              <a:rPr lang="it-IT" sz="2400" dirty="0" smtClean="0">
                <a:latin typeface="Garamond" panose="02020404030301010803" pitchFamily="18" charset="0"/>
              </a:rPr>
              <a:t>Assenza di ceto dirigente politico (aristocrazia molto più tarda: VII-VIII)</a:t>
            </a:r>
          </a:p>
          <a:p>
            <a:pPr marL="0" indent="0" algn="just">
              <a:lnSpc>
                <a:spcPct val="120000"/>
              </a:lnSpc>
              <a:spcBef>
                <a:spcPts val="0"/>
              </a:spcBef>
              <a:buNone/>
            </a:pPr>
            <a:r>
              <a:rPr lang="it-IT" sz="2400" dirty="0" smtClean="0">
                <a:latin typeface="Garamond" panose="02020404030301010803" pitchFamily="18" charset="0"/>
              </a:rPr>
              <a:t>Controllo statale su ogni attività economica</a:t>
            </a:r>
          </a:p>
          <a:p>
            <a:pPr marL="0" indent="0" algn="just">
              <a:lnSpc>
                <a:spcPct val="120000"/>
              </a:lnSpc>
              <a:spcBef>
                <a:spcPts val="0"/>
              </a:spcBef>
              <a:buNone/>
            </a:pPr>
            <a:r>
              <a:rPr lang="it-IT" sz="2400" dirty="0">
                <a:latin typeface="Garamond" panose="02020404030301010803" pitchFamily="18" charset="0"/>
              </a:rPr>
              <a:t>I</a:t>
            </a:r>
            <a:r>
              <a:rPr lang="it-IT" sz="2400" dirty="0" smtClean="0">
                <a:latin typeface="Garamond" panose="02020404030301010803" pitchFamily="18" charset="0"/>
              </a:rPr>
              <a:t>ngerenza dello stato sull’economia (monopoli)</a:t>
            </a:r>
          </a:p>
          <a:p>
            <a:pPr marL="0" indent="0" algn="just">
              <a:lnSpc>
                <a:spcPct val="120000"/>
              </a:lnSpc>
              <a:spcBef>
                <a:spcPts val="0"/>
              </a:spcBef>
              <a:buNone/>
            </a:pPr>
            <a:r>
              <a:rPr lang="it-IT" sz="2400" dirty="0" smtClean="0">
                <a:latin typeface="Garamond" panose="02020404030301010803" pitchFamily="18" charset="0"/>
              </a:rPr>
              <a:t>Controllo sulla produzione agricola (istituzione legale di una sorta di schiavitù della gleba)</a:t>
            </a:r>
          </a:p>
          <a:p>
            <a:pPr marL="0" indent="0" algn="just">
              <a:lnSpc>
                <a:spcPct val="120000"/>
              </a:lnSpc>
              <a:spcBef>
                <a:spcPts val="0"/>
              </a:spcBef>
              <a:buNone/>
            </a:pPr>
            <a:endParaRPr lang="it-IT" sz="2400" smtClean="0">
              <a:latin typeface="Garamond" panose="02020404030301010803" pitchFamily="18" charset="0"/>
            </a:endParaRPr>
          </a:p>
          <a:p>
            <a:pPr marL="0" indent="0" algn="just">
              <a:lnSpc>
                <a:spcPct val="120000"/>
              </a:lnSpc>
              <a:spcBef>
                <a:spcPts val="0"/>
              </a:spcBef>
              <a:buNone/>
            </a:pPr>
            <a:r>
              <a:rPr lang="it-IT" sz="2400" smtClean="0">
                <a:latin typeface="Garamond" panose="02020404030301010803" pitchFamily="18" charset="0"/>
              </a:rPr>
              <a:t>IN </a:t>
            </a:r>
            <a:r>
              <a:rPr lang="it-IT" sz="2400" cap="all" dirty="0" smtClean="0">
                <a:latin typeface="Garamond" panose="02020404030301010803" pitchFamily="18" charset="0"/>
              </a:rPr>
              <a:t>Più:</a:t>
            </a:r>
          </a:p>
          <a:p>
            <a:pPr marL="0" indent="0" algn="just">
              <a:lnSpc>
                <a:spcPct val="120000"/>
              </a:lnSpc>
              <a:spcBef>
                <a:spcPts val="0"/>
              </a:spcBef>
              <a:buNone/>
            </a:pPr>
            <a:r>
              <a:rPr lang="it-IT" sz="2400" dirty="0" smtClean="0">
                <a:latin typeface="Garamond" panose="02020404030301010803" pitchFamily="18" charset="0"/>
              </a:rPr>
              <a:t>Eccellenza della flotta</a:t>
            </a:r>
          </a:p>
          <a:p>
            <a:pPr marL="0" indent="0" algn="just">
              <a:lnSpc>
                <a:spcPct val="120000"/>
              </a:lnSpc>
              <a:spcBef>
                <a:spcPts val="0"/>
              </a:spcBef>
              <a:buNone/>
            </a:pPr>
            <a:r>
              <a:rPr lang="it-IT" sz="2400" dirty="0" smtClean="0">
                <a:latin typeface="Garamond" panose="02020404030301010803" pitchFamily="18" charset="0"/>
              </a:rPr>
              <a:t>Aggiornamenti tecnici militari</a:t>
            </a:r>
          </a:p>
          <a:p>
            <a:pPr marL="0" indent="0" algn="just">
              <a:lnSpc>
                <a:spcPct val="120000"/>
              </a:lnSpc>
              <a:spcBef>
                <a:spcPts val="0"/>
              </a:spcBef>
              <a:buNone/>
            </a:pPr>
            <a:endParaRPr lang="it-IT" sz="19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927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L’Impero d’Oriente</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457325"/>
            <a:ext cx="11705290" cy="5400675"/>
          </a:xfrm>
        </p:spPr>
        <p:txBody>
          <a:bodyPr>
            <a:noAutofit/>
          </a:bodyPr>
          <a:lstStyle/>
          <a:p>
            <a:pPr marL="0" indent="0" algn="just">
              <a:lnSpc>
                <a:spcPct val="120000"/>
              </a:lnSpc>
              <a:spcBef>
                <a:spcPts val="0"/>
              </a:spcBef>
              <a:buNone/>
            </a:pPr>
            <a:r>
              <a:rPr lang="it-IT" sz="3200" dirty="0" smtClean="0">
                <a:latin typeface="Garamond" panose="02020404030301010803" pitchFamily="18" charset="0"/>
              </a:rPr>
              <a:t>395-568</a:t>
            </a:r>
          </a:p>
          <a:p>
            <a:pPr marL="0" indent="0" algn="just">
              <a:lnSpc>
                <a:spcPct val="120000"/>
              </a:lnSpc>
              <a:spcBef>
                <a:spcPts val="0"/>
              </a:spcBef>
              <a:buNone/>
            </a:pPr>
            <a:r>
              <a:rPr lang="it-IT" sz="2400" dirty="0" err="1" smtClean="0">
                <a:latin typeface="Garamond" panose="02020404030301010803" pitchFamily="18" charset="0"/>
              </a:rPr>
              <a:t>Codex</a:t>
            </a:r>
            <a:r>
              <a:rPr lang="it-IT" sz="2400" dirty="0" smtClean="0">
                <a:latin typeface="Garamond" panose="02020404030301010803" pitchFamily="18" charset="0"/>
              </a:rPr>
              <a:t> </a:t>
            </a:r>
            <a:r>
              <a:rPr lang="it-IT" sz="2400" dirty="0" err="1" smtClean="0">
                <a:latin typeface="Garamond" panose="02020404030301010803" pitchFamily="18" charset="0"/>
              </a:rPr>
              <a:t>Teodosianus</a:t>
            </a:r>
            <a:endParaRPr lang="it-IT" sz="2400" dirty="0" smtClean="0">
              <a:latin typeface="Garamond" panose="02020404030301010803" pitchFamily="18" charset="0"/>
            </a:endParaRPr>
          </a:p>
          <a:p>
            <a:pPr marL="0" indent="0" algn="just">
              <a:lnSpc>
                <a:spcPct val="120000"/>
              </a:lnSpc>
              <a:spcBef>
                <a:spcPts val="0"/>
              </a:spcBef>
              <a:buNone/>
            </a:pPr>
            <a:r>
              <a:rPr lang="it-IT" sz="2400" dirty="0" smtClean="0">
                <a:latin typeface="Garamond" panose="02020404030301010803" pitchFamily="18" charset="0"/>
              </a:rPr>
              <a:t>Disinteresse verso l’Occidente (fino a Giustiniano)</a:t>
            </a:r>
          </a:p>
          <a:p>
            <a:pPr marL="0" indent="0" algn="just">
              <a:lnSpc>
                <a:spcPct val="120000"/>
              </a:lnSpc>
              <a:spcBef>
                <a:spcPts val="0"/>
              </a:spcBef>
              <a:buNone/>
            </a:pPr>
            <a:r>
              <a:rPr lang="it-IT" sz="2400" dirty="0" smtClean="0">
                <a:latin typeface="Garamond" panose="02020404030301010803" pitchFamily="18" charset="0"/>
              </a:rPr>
              <a:t>Disinnesco della «</a:t>
            </a:r>
            <a:r>
              <a:rPr lang="it-IT" sz="2400" dirty="0" err="1" smtClean="0">
                <a:latin typeface="Garamond" panose="02020404030301010803" pitchFamily="18" charset="0"/>
              </a:rPr>
              <a:t>barbarizzazione</a:t>
            </a:r>
            <a:r>
              <a:rPr lang="it-IT" sz="2400" dirty="0" smtClean="0">
                <a:latin typeface="Garamond" panose="02020404030301010803" pitchFamily="18" charset="0"/>
              </a:rPr>
              <a:t>» dell’Impero d’Oriente </a:t>
            </a:r>
          </a:p>
          <a:p>
            <a:pPr marL="0" indent="0" algn="just">
              <a:lnSpc>
                <a:spcPct val="120000"/>
              </a:lnSpc>
              <a:spcBef>
                <a:spcPts val="0"/>
              </a:spcBef>
              <a:spcAft>
                <a:spcPts val="1200"/>
              </a:spcAft>
              <a:buNone/>
            </a:pPr>
            <a:r>
              <a:rPr lang="it-IT" sz="2400" dirty="0" err="1" smtClean="0">
                <a:latin typeface="Garamond" panose="02020404030301010803" pitchFamily="18" charset="0"/>
              </a:rPr>
              <a:t>Renovatio</a:t>
            </a:r>
            <a:r>
              <a:rPr lang="it-IT" sz="2400" dirty="0" smtClean="0">
                <a:latin typeface="Garamond" panose="02020404030301010803" pitchFamily="18" charset="0"/>
              </a:rPr>
              <a:t> imperii</a:t>
            </a:r>
          </a:p>
          <a:p>
            <a:pPr marL="0" indent="0" algn="just">
              <a:lnSpc>
                <a:spcPct val="120000"/>
              </a:lnSpc>
              <a:spcBef>
                <a:spcPts val="0"/>
              </a:spcBef>
              <a:buNone/>
            </a:pPr>
            <a:r>
              <a:rPr lang="it-IT" sz="3200" dirty="0" smtClean="0">
                <a:latin typeface="Garamond" panose="02020404030301010803" pitchFamily="18" charset="0"/>
              </a:rPr>
              <a:t>568-1453</a:t>
            </a:r>
          </a:p>
          <a:p>
            <a:pPr marL="0" indent="0" algn="just">
              <a:lnSpc>
                <a:spcPct val="120000"/>
              </a:lnSpc>
              <a:spcBef>
                <a:spcPts val="0"/>
              </a:spcBef>
              <a:buNone/>
            </a:pPr>
            <a:r>
              <a:rPr lang="it-IT" sz="2400" dirty="0" smtClean="0">
                <a:latin typeface="Garamond" panose="02020404030301010803" pitchFamily="18" charset="0"/>
              </a:rPr>
              <a:t>«Impero bizantino»</a:t>
            </a:r>
          </a:p>
          <a:p>
            <a:pPr marL="0" indent="0" algn="just">
              <a:lnSpc>
                <a:spcPct val="120000"/>
              </a:lnSpc>
              <a:spcBef>
                <a:spcPts val="0"/>
              </a:spcBef>
              <a:buNone/>
            </a:pPr>
            <a:r>
              <a:rPr lang="it-IT" sz="2400" dirty="0" smtClean="0">
                <a:latin typeface="Garamond" panose="02020404030301010803" pitchFamily="18" charset="0"/>
              </a:rPr>
              <a:t>Maurizio fonda due esarcati: Ravenna e Cartagine</a:t>
            </a:r>
          </a:p>
          <a:p>
            <a:pPr marL="0" indent="0" algn="just">
              <a:lnSpc>
                <a:spcPct val="120000"/>
              </a:lnSpc>
              <a:spcBef>
                <a:spcPts val="0"/>
              </a:spcBef>
              <a:buNone/>
            </a:pPr>
            <a:r>
              <a:rPr lang="it-IT" sz="2400" dirty="0" smtClean="0">
                <a:latin typeface="Garamond" panose="02020404030301010803" pitchFamily="18" charset="0"/>
              </a:rPr>
              <a:t>Conquista dell’Armenia (591)</a:t>
            </a:r>
          </a:p>
          <a:p>
            <a:pPr marL="0" indent="0" algn="just">
              <a:lnSpc>
                <a:spcPct val="120000"/>
              </a:lnSpc>
              <a:spcBef>
                <a:spcPts val="0"/>
              </a:spcBef>
              <a:buNone/>
            </a:pPr>
            <a:r>
              <a:rPr lang="it-IT" sz="2400" dirty="0" smtClean="0">
                <a:latin typeface="Garamond" panose="02020404030301010803" pitchFamily="18" charset="0"/>
              </a:rPr>
              <a:t>Eraclio sconfigge i persiani (628)</a:t>
            </a:r>
          </a:p>
          <a:p>
            <a:pPr marL="0" indent="0" algn="just">
              <a:lnSpc>
                <a:spcPct val="120000"/>
              </a:lnSpc>
              <a:spcBef>
                <a:spcPts val="0"/>
              </a:spcBef>
              <a:buNone/>
            </a:pPr>
            <a:r>
              <a:rPr lang="it-IT" sz="2400" dirty="0" smtClean="0">
                <a:latin typeface="Garamond" panose="02020404030301010803" pitchFamily="18" charset="0"/>
              </a:rPr>
              <a:t>Riordino amministrativo</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1141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L’Impero d’Oriente</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just">
              <a:lnSpc>
                <a:spcPct val="120000"/>
              </a:lnSpc>
              <a:spcBef>
                <a:spcPts val="0"/>
              </a:spcBef>
              <a:buNone/>
            </a:pPr>
            <a:r>
              <a:rPr lang="it-IT" sz="3000" dirty="0" smtClean="0">
                <a:latin typeface="Garamond" panose="02020404030301010803" pitchFamily="18" charset="0"/>
              </a:rPr>
              <a:t>Fino a Giustiniano: sistema delle prefetture</a:t>
            </a:r>
          </a:p>
          <a:p>
            <a:pPr marL="0" indent="0" algn="just">
              <a:lnSpc>
                <a:spcPct val="120000"/>
              </a:lnSpc>
              <a:spcBef>
                <a:spcPts val="0"/>
              </a:spcBef>
              <a:buNone/>
            </a:pPr>
            <a:r>
              <a:rPr lang="it-IT" sz="2400" dirty="0" smtClean="0">
                <a:latin typeface="Garamond" panose="02020404030301010803" pitchFamily="18" charset="0"/>
              </a:rPr>
              <a:t>(</a:t>
            </a:r>
            <a:r>
              <a:rPr lang="it-IT" sz="2400" dirty="0" err="1" smtClean="0">
                <a:latin typeface="Garamond" panose="02020404030301010803" pitchFamily="18" charset="0"/>
              </a:rPr>
              <a:t>Oriens</a:t>
            </a:r>
            <a:r>
              <a:rPr lang="it-IT" sz="2400" dirty="0" smtClean="0">
                <a:latin typeface="Garamond" panose="02020404030301010803" pitchFamily="18" charset="0"/>
              </a:rPr>
              <a:t> e </a:t>
            </a:r>
            <a:r>
              <a:rPr lang="it-IT" sz="2400" dirty="0" err="1" smtClean="0">
                <a:latin typeface="Garamond" panose="02020404030301010803" pitchFamily="18" charset="0"/>
              </a:rPr>
              <a:t>Illyricum</a:t>
            </a:r>
            <a:r>
              <a:rPr lang="it-IT" sz="2400" dirty="0" smtClean="0">
                <a:latin typeface="Garamond" panose="02020404030301010803" pitchFamily="18" charset="0"/>
              </a:rPr>
              <a:t>), diocesi, province</a:t>
            </a:r>
          </a:p>
          <a:p>
            <a:pPr marL="0" indent="0" algn="just">
              <a:lnSpc>
                <a:spcPct val="120000"/>
              </a:lnSpc>
              <a:spcBef>
                <a:spcPts val="0"/>
              </a:spcBef>
              <a:buNone/>
            </a:pPr>
            <a:endParaRPr lang="it-IT" sz="2000" dirty="0" smtClean="0">
              <a:latin typeface="Garamond" panose="02020404030301010803" pitchFamily="18" charset="0"/>
            </a:endParaRPr>
          </a:p>
          <a:p>
            <a:pPr marL="0" indent="0" algn="just">
              <a:lnSpc>
                <a:spcPct val="120000"/>
              </a:lnSpc>
              <a:spcBef>
                <a:spcPts val="0"/>
              </a:spcBef>
              <a:buNone/>
            </a:pPr>
            <a:endParaRPr lang="it-IT" sz="3000" dirty="0" smtClean="0">
              <a:latin typeface="Garamond" panose="02020404030301010803" pitchFamily="18" charset="0"/>
            </a:endParaRPr>
          </a:p>
          <a:p>
            <a:pPr marL="0" indent="0" algn="just">
              <a:lnSpc>
                <a:spcPct val="120000"/>
              </a:lnSpc>
              <a:spcBef>
                <a:spcPts val="0"/>
              </a:spcBef>
              <a:buNone/>
            </a:pPr>
            <a:r>
              <a:rPr lang="it-IT" sz="3000" dirty="0" smtClean="0">
                <a:latin typeface="Garamond" panose="02020404030301010803" pitchFamily="18" charset="0"/>
              </a:rPr>
              <a:t>Con Eraclio: impero suddiviso in 32 distretti</a:t>
            </a:r>
          </a:p>
          <a:p>
            <a:pPr marL="0" indent="0" algn="just">
              <a:lnSpc>
                <a:spcPct val="120000"/>
              </a:lnSpc>
              <a:spcBef>
                <a:spcPts val="0"/>
              </a:spcBef>
              <a:buNone/>
            </a:pPr>
            <a:r>
              <a:rPr lang="it-IT" sz="2400" dirty="0" err="1" smtClean="0">
                <a:latin typeface="Garamond" panose="02020404030301010803" pitchFamily="18" charset="0"/>
              </a:rPr>
              <a:t>Stratigos</a:t>
            </a:r>
            <a:r>
              <a:rPr lang="it-IT" sz="2400" dirty="0" smtClean="0">
                <a:latin typeface="Garamond" panose="02020404030301010803" pitchFamily="18" charset="0"/>
              </a:rPr>
              <a:t> autorità civili e militari</a:t>
            </a:r>
          </a:p>
          <a:p>
            <a:pPr marL="0" indent="0" algn="just">
              <a:lnSpc>
                <a:spcPct val="120000"/>
              </a:lnSpc>
              <a:spcBef>
                <a:spcPts val="0"/>
              </a:spcBef>
              <a:buNone/>
            </a:pPr>
            <a:r>
              <a:rPr lang="it-IT" sz="2400" dirty="0" smtClean="0">
                <a:latin typeface="Garamond" panose="02020404030301010803" pitchFamily="18" charset="0"/>
              </a:rPr>
              <a:t>Soldati-agricoltori alla base di milizie territoriali</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8034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I Franchi</a:t>
            </a:r>
            <a:endParaRPr lang="it-IT" sz="2800" dirty="0">
              <a:latin typeface="Garamond" panose="02020404030301010803" pitchFamily="18" charset="0"/>
            </a:endParaRPr>
          </a:p>
        </p:txBody>
      </p:sp>
      <p:sp>
        <p:nvSpPr>
          <p:cNvPr id="3" name="Segnaposto contenuto 2"/>
          <p:cNvSpPr>
            <a:spLocks noGrp="1"/>
          </p:cNvSpPr>
          <p:nvPr>
            <p:ph idx="1"/>
          </p:nvPr>
        </p:nvSpPr>
        <p:spPr>
          <a:xfrm>
            <a:off x="85725" y="1625600"/>
            <a:ext cx="11934825" cy="5232400"/>
          </a:xfrm>
        </p:spPr>
        <p:txBody>
          <a:bodyPr>
            <a:noAutofit/>
          </a:bodyPr>
          <a:lstStyle/>
          <a:p>
            <a:pPr marL="0" indent="0">
              <a:buNone/>
            </a:pPr>
            <a:r>
              <a:rPr lang="it-IT" sz="2400" dirty="0">
                <a:latin typeface="Garamond" panose="02020404030301010803" pitchFamily="18" charset="0"/>
              </a:rPr>
              <a:t>I Franchi si erano insediati nell’impero in modo pacifico, e questo non aveva comportato suddivisioni repentine della proprietà fondiaria. </a:t>
            </a:r>
            <a:endParaRPr lang="it-IT" sz="2400" dirty="0" smtClean="0">
              <a:latin typeface="Garamond" panose="02020404030301010803" pitchFamily="18" charset="0"/>
            </a:endParaRPr>
          </a:p>
          <a:p>
            <a:pPr marL="0" indent="0">
              <a:buNone/>
            </a:pPr>
            <a:r>
              <a:rPr lang="it-IT" sz="2400" dirty="0" smtClean="0">
                <a:latin typeface="Garamond" panose="02020404030301010803" pitchFamily="18" charset="0"/>
              </a:rPr>
              <a:t>Clodoveo sconfiggendo i Visigoti si atteggia a </a:t>
            </a:r>
            <a:r>
              <a:rPr lang="it-IT" sz="2400" i="1" dirty="0" smtClean="0">
                <a:latin typeface="Garamond" panose="02020404030301010803" pitchFamily="18" charset="0"/>
              </a:rPr>
              <a:t>console</a:t>
            </a:r>
            <a:r>
              <a:rPr lang="it-IT" sz="2400" dirty="0" smtClean="0">
                <a:latin typeface="Garamond" panose="02020404030301010803" pitchFamily="18" charset="0"/>
              </a:rPr>
              <a:t> e </a:t>
            </a:r>
            <a:r>
              <a:rPr lang="it-IT" sz="2400" i="1" dirty="0" smtClean="0">
                <a:latin typeface="Garamond" panose="02020404030301010803" pitchFamily="18" charset="0"/>
              </a:rPr>
              <a:t>augusto</a:t>
            </a:r>
            <a:r>
              <a:rPr lang="it-IT" sz="2400" dirty="0" smtClean="0">
                <a:latin typeface="Garamond" panose="02020404030301010803" pitchFamily="18" charset="0"/>
              </a:rPr>
              <a:t> (secondo Gregorio di Tours)</a:t>
            </a:r>
            <a:endParaRPr lang="it-IT" sz="2400" dirty="0">
              <a:latin typeface="Garamond" panose="02020404030301010803" pitchFamily="18" charset="0"/>
            </a:endParaRPr>
          </a:p>
          <a:p>
            <a:pPr marL="0" indent="0">
              <a:buNone/>
            </a:pPr>
            <a:r>
              <a:rPr lang="it-IT" sz="2400" dirty="0" smtClean="0">
                <a:latin typeface="Garamond" panose="02020404030301010803" pitchFamily="18" charset="0"/>
              </a:rPr>
              <a:t>Franchi antenati dei francesi</a:t>
            </a:r>
          </a:p>
          <a:p>
            <a:pPr marL="0" indent="0">
              <a:buNone/>
            </a:pPr>
            <a:r>
              <a:rPr lang="it-IT" sz="2400" dirty="0" smtClean="0">
                <a:latin typeface="Garamond" panose="02020404030301010803" pitchFamily="18" charset="0"/>
              </a:rPr>
              <a:t>Franchi autentici eredi del cattolicesimo</a:t>
            </a:r>
          </a:p>
          <a:p>
            <a:pPr marL="0" indent="0">
              <a:buNone/>
            </a:pPr>
            <a:r>
              <a:rPr lang="it-IT" sz="2400" dirty="0" smtClean="0">
                <a:latin typeface="Garamond" panose="02020404030301010803" pitchFamily="18" charset="0"/>
              </a:rPr>
              <a:t>Franchi autentici eredi della maestà imperiale</a:t>
            </a:r>
          </a:p>
          <a:p>
            <a:pPr marL="0" indent="0" algn="ctr">
              <a:spcBef>
                <a:spcPts val="0"/>
              </a:spcBef>
              <a:buNone/>
            </a:pPr>
            <a:r>
              <a:rPr lang="it-IT" sz="2400" dirty="0" smtClean="0">
                <a:latin typeface="Garamond" panose="02020404030301010803" pitchFamily="18" charset="0"/>
              </a:rPr>
              <a:t>Perché?</a:t>
            </a:r>
          </a:p>
          <a:p>
            <a:pPr marL="0" indent="0">
              <a:spcBef>
                <a:spcPts val="0"/>
              </a:spcBef>
              <a:buNone/>
            </a:pPr>
            <a:r>
              <a:rPr lang="it-IT" sz="2400" dirty="0" smtClean="0">
                <a:latin typeface="Garamond" panose="02020404030301010803" pitchFamily="18" charset="0"/>
              </a:rPr>
              <a:t>Turingi</a:t>
            </a:r>
          </a:p>
          <a:p>
            <a:pPr marL="0" indent="0">
              <a:buNone/>
            </a:pPr>
            <a:r>
              <a:rPr lang="it-IT" sz="2400" dirty="0" smtClean="0">
                <a:latin typeface="Garamond" panose="02020404030301010803" pitchFamily="18" charset="0"/>
              </a:rPr>
              <a:t>Alamanni</a:t>
            </a:r>
          </a:p>
          <a:p>
            <a:pPr marL="0" indent="0">
              <a:buNone/>
            </a:pPr>
            <a:r>
              <a:rPr lang="it-IT" sz="2400" dirty="0" smtClean="0">
                <a:latin typeface="Garamond" panose="02020404030301010803" pitchFamily="18" charset="0"/>
              </a:rPr>
              <a:t>Burgundi</a:t>
            </a:r>
          </a:p>
          <a:p>
            <a:pPr marL="0" indent="0">
              <a:buNone/>
            </a:pPr>
            <a:r>
              <a:rPr lang="it-IT" sz="2400" dirty="0" smtClean="0">
                <a:latin typeface="Garamond" panose="02020404030301010803" pitchFamily="18" charset="0"/>
              </a:rPr>
              <a:t>Visigoti</a:t>
            </a:r>
          </a:p>
          <a:p>
            <a:pPr marL="0" indent="0" algn="ctr">
              <a:spcBef>
                <a:spcPts val="0"/>
              </a:spcBef>
              <a:buNone/>
            </a:pPr>
            <a:r>
              <a:rPr lang="it-IT" sz="2400" b="1" dirty="0" smtClean="0">
                <a:latin typeface="Garamond" panose="02020404030301010803" pitchFamily="18" charset="0"/>
              </a:rPr>
              <a:t>486 491 493</a:t>
            </a:r>
            <a:endParaRPr lang="it-IT" b="1"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5290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Franchi vs Longobardi</a:t>
            </a:r>
            <a:endParaRPr lang="it-IT" sz="2800" dirty="0">
              <a:latin typeface="Garamond" panose="02020404030301010803" pitchFamily="18" charset="0"/>
            </a:endParaRPr>
          </a:p>
        </p:txBody>
      </p:sp>
      <p:sp>
        <p:nvSpPr>
          <p:cNvPr id="3" name="Segnaposto contenuto 2"/>
          <p:cNvSpPr>
            <a:spLocks noGrp="1"/>
          </p:cNvSpPr>
          <p:nvPr>
            <p:ph idx="1"/>
          </p:nvPr>
        </p:nvSpPr>
        <p:spPr>
          <a:xfrm>
            <a:off x="85725" y="1625600"/>
            <a:ext cx="11934825" cy="5232400"/>
          </a:xfrm>
        </p:spPr>
        <p:txBody>
          <a:bodyPr>
            <a:noAutofit/>
          </a:bodyPr>
          <a:lstStyle/>
          <a:p>
            <a:pPr marL="0" indent="0">
              <a:buNone/>
            </a:pPr>
            <a:r>
              <a:rPr lang="it-IT" sz="2400" dirty="0" smtClean="0">
                <a:latin typeface="Garamond" panose="02020404030301010803" pitchFamily="18" charset="0"/>
              </a:rPr>
              <a:t>Longobardi:</a:t>
            </a:r>
          </a:p>
          <a:p>
            <a:pPr marL="0" indent="0">
              <a:buNone/>
            </a:pPr>
            <a:r>
              <a:rPr lang="it-IT" sz="2400" dirty="0" smtClean="0">
                <a:latin typeface="Garamond" panose="02020404030301010803" pitchFamily="18" charset="0"/>
              </a:rPr>
              <a:t>Romanizzazione dei costumi</a:t>
            </a:r>
          </a:p>
          <a:p>
            <a:pPr marL="0" indent="0">
              <a:buNone/>
            </a:pPr>
            <a:r>
              <a:rPr lang="it-IT" sz="2400" dirty="0" err="1" smtClean="0">
                <a:latin typeface="Garamond" panose="02020404030301010803" pitchFamily="18" charset="0"/>
              </a:rPr>
              <a:t>Territorializzazione</a:t>
            </a:r>
            <a:r>
              <a:rPr lang="it-IT" sz="2400" dirty="0" smtClean="0">
                <a:latin typeface="Garamond" panose="02020404030301010803" pitchFamily="18" charset="0"/>
              </a:rPr>
              <a:t> delle leggi (Longobardi, ma anche Visigoti)</a:t>
            </a:r>
          </a:p>
          <a:p>
            <a:pPr marL="0" indent="0">
              <a:buNone/>
            </a:pPr>
            <a:r>
              <a:rPr lang="it-IT" sz="2400" dirty="0" smtClean="0">
                <a:latin typeface="Garamond" panose="02020404030301010803" pitchFamily="18" charset="0"/>
              </a:rPr>
              <a:t>660 contrasti Grimoaldo/</a:t>
            </a:r>
            <a:r>
              <a:rPr lang="it-IT" sz="2400" dirty="0" err="1" smtClean="0">
                <a:latin typeface="Garamond" panose="02020404030301010803" pitchFamily="18" charset="0"/>
              </a:rPr>
              <a:t>Bertarido</a:t>
            </a:r>
            <a:endParaRPr lang="it-IT" sz="2400" dirty="0" smtClean="0">
              <a:latin typeface="Garamond" panose="02020404030301010803" pitchFamily="18" charset="0"/>
            </a:endParaRPr>
          </a:p>
          <a:p>
            <a:pPr marL="0" indent="0">
              <a:buNone/>
            </a:pPr>
            <a:r>
              <a:rPr lang="it-IT" sz="2400" dirty="0" smtClean="0">
                <a:latin typeface="Garamond" panose="02020404030301010803" pitchFamily="18" charset="0"/>
              </a:rPr>
              <a:t>663-668 guerra longobarda-bizantina</a:t>
            </a:r>
          </a:p>
          <a:p>
            <a:pPr marL="0" indent="0">
              <a:buNone/>
            </a:pPr>
            <a:r>
              <a:rPr lang="it-IT" sz="2400" dirty="0" smtClean="0">
                <a:latin typeface="Garamond" panose="02020404030301010803" pitchFamily="18" charset="0"/>
              </a:rPr>
              <a:t>728 donazione di Sutri</a:t>
            </a:r>
          </a:p>
          <a:p>
            <a:pPr marL="0" indent="0">
              <a:buNone/>
            </a:pPr>
            <a:r>
              <a:rPr lang="it-IT" sz="2400" dirty="0" smtClean="0">
                <a:latin typeface="Garamond" panose="02020404030301010803" pitchFamily="18" charset="0"/>
              </a:rPr>
              <a:t>Franchi:</a:t>
            </a:r>
          </a:p>
          <a:p>
            <a:pPr marL="0" indent="0">
              <a:buNone/>
            </a:pPr>
            <a:r>
              <a:rPr lang="it-IT" sz="2400" dirty="0" smtClean="0">
                <a:latin typeface="Garamond" panose="02020404030301010803" pitchFamily="18" charset="0"/>
              </a:rPr>
              <a:t>Clodoveo come ‘nuovo Costantino’.</a:t>
            </a:r>
          </a:p>
          <a:p>
            <a:pPr marL="0" indent="0">
              <a:buNone/>
            </a:pPr>
            <a:r>
              <a:rPr lang="it-IT" sz="2400" dirty="0" smtClean="0">
                <a:latin typeface="Garamond" panose="02020404030301010803" pitchFamily="18" charset="0"/>
              </a:rPr>
              <a:t>Monogamia seriale </a:t>
            </a:r>
          </a:p>
          <a:p>
            <a:pPr marL="0" indent="0">
              <a:buNone/>
            </a:pPr>
            <a:r>
              <a:rPr lang="it-IT" sz="2400" dirty="0" smtClean="0">
                <a:latin typeface="Garamond" panose="02020404030301010803" pitchFamily="18" charset="0"/>
              </a:rPr>
              <a:t>‘Cerchio magico’</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43450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10358400" cy="895349"/>
          </a:xfrm>
        </p:spPr>
        <p:txBody>
          <a:bodyPr>
            <a:normAutofit/>
          </a:bodyPr>
          <a:lstStyle/>
          <a:p>
            <a:r>
              <a:rPr lang="it-IT" sz="2800" b="1" dirty="0" smtClean="0">
                <a:latin typeface="Garamond" panose="02020404030301010803" pitchFamily="18" charset="0"/>
              </a:rPr>
              <a:t>I Franchi, la Gallia e la Spagna: strutture abitative</a:t>
            </a:r>
            <a:endParaRPr lang="it-IT" sz="2800" dirty="0">
              <a:latin typeface="Garamond" panose="02020404030301010803" pitchFamily="18" charset="0"/>
            </a:endParaRPr>
          </a:p>
        </p:txBody>
      </p:sp>
      <p:sp>
        <p:nvSpPr>
          <p:cNvPr id="3" name="Segnaposto contenuto 2"/>
          <p:cNvSpPr>
            <a:spLocks noGrp="1"/>
          </p:cNvSpPr>
          <p:nvPr>
            <p:ph idx="1"/>
          </p:nvPr>
        </p:nvSpPr>
        <p:spPr>
          <a:xfrm>
            <a:off x="85725" y="1625600"/>
            <a:ext cx="11934825" cy="5232400"/>
          </a:xfrm>
        </p:spPr>
        <p:txBody>
          <a:bodyPr>
            <a:noAutofit/>
          </a:bodyPr>
          <a:lstStyle/>
          <a:p>
            <a:pPr marL="0" indent="0" algn="just">
              <a:buNone/>
            </a:pPr>
            <a:r>
              <a:rPr lang="it-IT" sz="2000" dirty="0">
                <a:latin typeface="Garamond" panose="02020404030301010803" pitchFamily="18" charset="0"/>
              </a:rPr>
              <a:t>In maniera analoga a come venne gestita l’aggressione longobarda in Italia, la situazione non venne </a:t>
            </a:r>
            <a:endParaRPr lang="it-IT" sz="2000" dirty="0" smtClean="0">
              <a:latin typeface="Garamond" panose="02020404030301010803" pitchFamily="18" charset="0"/>
            </a:endParaRPr>
          </a:p>
          <a:p>
            <a:pPr marL="0" indent="0" algn="just">
              <a:buNone/>
            </a:pPr>
            <a:r>
              <a:rPr lang="it-IT" sz="2000" dirty="0" smtClean="0">
                <a:latin typeface="Garamond" panose="02020404030301010803" pitchFamily="18" charset="0"/>
              </a:rPr>
              <a:t>modificata </a:t>
            </a:r>
            <a:r>
              <a:rPr lang="it-IT" sz="2000" dirty="0">
                <a:latin typeface="Garamond" panose="02020404030301010803" pitchFamily="18" charset="0"/>
              </a:rPr>
              <a:t>radicalmente neppure in Spagna, o nella Francia del sud. In questo caso, però, data la ricchezza documentaria offerta dalla legislazione visigotica, è possibile ripercorrere l’evoluzione agraria nelle campagne iberiche. I nuovi dominatori imposero che 2/3 degli antichi fondi agricoli venissero attribuiti ai goti, lasciando 1/3 ai proprietari latini. Ciò naturalmente provocò contenziosi, che furono superati tramite l’istituzione di apposite commissioni miste, romano-gote, a tutela dei proprietari latini ‘colonizzati’. Come nel caso dei ‘barbari’ in Italia nel V e VI secolo, la documentazione ripropone situazioni estremamente differenziate tra i goti, che potevano essere proprietari di vasti terreni o contadini di basso livello sociale. Pare che la Spagna </a:t>
            </a:r>
            <a:r>
              <a:rPr lang="it-IT" sz="2000" b="1" dirty="0">
                <a:latin typeface="Garamond" panose="02020404030301010803" pitchFamily="18" charset="0"/>
              </a:rPr>
              <a:t>non conobbe istituti come la </a:t>
            </a:r>
            <a:r>
              <a:rPr lang="it-IT" sz="2000" b="1" i="1" dirty="0" err="1">
                <a:latin typeface="Garamond" panose="02020404030301010803" pitchFamily="18" charset="0"/>
              </a:rPr>
              <a:t>sippe</a:t>
            </a:r>
            <a:r>
              <a:rPr lang="it-IT" sz="2000" dirty="0">
                <a:latin typeface="Garamond" panose="02020404030301010803" pitchFamily="18" charset="0"/>
              </a:rPr>
              <a:t>, insediamenti abitativi organizzati su una gestione condivisa dei terreni su base familiare. La proprietà, nella Spagna visigotica, si mantenne individuale; ciò non impedì una forma di condivisione, che accomunava goti e latini, e riguardava piuttosto l’uso collettivo delle aree incolte. I Visigoti, e pure i Burgundi (giunti nella confinante Gallia verso la metà del V secolo), abitavano di preferenza in villaggi. Con l’insediarsi dei Burgundi vennero loro assegnati terreni demaniali, ma prevedendo il diritto burgundo la spartizione dell’eredità tra più discendenti, la proprietà agraria in mano loro attraversò un certo dinamismo.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538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972</TotalTime>
  <Words>872</Words>
  <Application>Microsoft Office PowerPoint</Application>
  <PresentationFormat>Widescreen</PresentationFormat>
  <Paragraphs>68</Paragraphs>
  <Slides>10</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4</vt:lpstr>
      <vt:lpstr>Presentazione standard di PowerPoint</vt:lpstr>
      <vt:lpstr>L’Impero d’Oriente</vt:lpstr>
      <vt:lpstr>L’Impero d’Oriente</vt:lpstr>
      <vt:lpstr>L’Impero d’Oriente</vt:lpstr>
      <vt:lpstr>I Franchi</vt:lpstr>
      <vt:lpstr>Franchi vs Longobardi</vt:lpstr>
      <vt:lpstr>I Franchi, la Gallia e la Spagna: strutture abitative</vt:lpstr>
      <vt:lpstr>I Franchi, la Gallia e la Spagna: strutture abitative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54</cp:revision>
  <dcterms:created xsi:type="dcterms:W3CDTF">2018-11-14T14:16:16Z</dcterms:created>
  <dcterms:modified xsi:type="dcterms:W3CDTF">2019-10-07T22:15:02Z</dcterms:modified>
</cp:coreProperties>
</file>