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19"/>
  </p:notesMasterIdLst>
  <p:sldIdLst>
    <p:sldId id="269" r:id="rId2"/>
    <p:sldId id="262" r:id="rId3"/>
    <p:sldId id="257" r:id="rId4"/>
    <p:sldId id="283" r:id="rId5"/>
    <p:sldId id="284" r:id="rId6"/>
    <p:sldId id="276" r:id="rId7"/>
    <p:sldId id="277" r:id="rId8"/>
    <p:sldId id="275" r:id="rId9"/>
    <p:sldId id="273" r:id="rId10"/>
    <p:sldId id="278" r:id="rId11"/>
    <p:sldId id="279" r:id="rId12"/>
    <p:sldId id="280" r:id="rId13"/>
    <p:sldId id="281" r:id="rId14"/>
    <p:sldId id="282" r:id="rId15"/>
    <p:sldId id="285" r:id="rId16"/>
    <p:sldId id="286" r:id="rId17"/>
    <p:sldId id="272"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31" autoAdjust="0"/>
    <p:restoredTop sz="94687" autoAdjust="0"/>
  </p:normalViewPr>
  <p:slideViewPr>
    <p:cSldViewPr snapToGrid="0" snapToObjects="1">
      <p:cViewPr varScale="1">
        <p:scale>
          <a:sx n="67" d="100"/>
          <a:sy n="67" d="100"/>
        </p:scale>
        <p:origin x="86" y="336"/>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32D04-B328-C548-A723-9E979D099E2A}" type="datetimeFigureOut">
              <a:rPr lang="it-IT" smtClean="0"/>
              <a:pPr/>
              <a:t>01/10/2019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01/10/2019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01/10/2019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buNone/>
            </a:pPr>
            <a:endParaRPr lang="it-IT" sz="2000" dirty="0" smtClean="0">
              <a:latin typeface="Garamond" panose="02020404030301010803" pitchFamily="18" charset="0"/>
            </a:endParaRPr>
          </a:p>
          <a:p>
            <a:pPr marL="0" indent="0">
              <a:buNone/>
            </a:pPr>
            <a:endParaRPr lang="it-IT" sz="2000" dirty="0">
              <a:latin typeface="Garamond" panose="02020404030301010803" pitchFamily="18" charset="0"/>
            </a:endParaRPr>
          </a:p>
          <a:p>
            <a:pPr marL="0" indent="0">
              <a:buNone/>
            </a:pPr>
            <a:endParaRPr lang="it-IT" sz="2000" dirty="0" smtClean="0">
              <a:latin typeface="Garamond" panose="02020404030301010803" pitchFamily="18" charset="0"/>
            </a:endParaRPr>
          </a:p>
          <a:p>
            <a:pPr marL="0" indent="0" algn="just">
              <a:buNone/>
            </a:pPr>
            <a:r>
              <a:rPr lang="it-IT" sz="2200" dirty="0" smtClean="0">
                <a:latin typeface="Garamond" panose="02020404030301010803" pitchFamily="18" charset="0"/>
              </a:rPr>
              <a:t>Facciamo </a:t>
            </a:r>
            <a:r>
              <a:rPr lang="it-IT" sz="2200" dirty="0">
                <a:latin typeface="Garamond" panose="02020404030301010803" pitchFamily="18" charset="0"/>
              </a:rPr>
              <a:t>ora un passo indietro per approfondire le tappe dell’istituzione pontificia. Come si è già accennato, a partire da Costantino si iniziano ad accordare privilegi agli ecclesiastici; essenzialmente esenzioni dalle tasse, e esenzioni delle materie religiose cristiane dalla giurisdizione dei tribunali imperiali. </a:t>
            </a:r>
          </a:p>
          <a:p>
            <a:pPr marL="0" indent="0" algn="just">
              <a:buNone/>
            </a:pPr>
            <a:r>
              <a:rPr lang="it-IT" sz="2200" dirty="0">
                <a:latin typeface="Garamond" panose="02020404030301010803" pitchFamily="18" charset="0"/>
              </a:rPr>
              <a:t>La fondazione del ‘papato’, come ruolo di prominenza e differenziato dagli altri vescovati, si delineò tra il IV e il V secolo. In questa prima fase i vescovi non detenevano potere se non nella misura concessa dall’imperatore. Erano, in sostanza, sue pedine. Il vescovo di Roma Liberio, ad esempio, venne esiliato da Costanzo II nel 355, e riammesso sul soglio romano soltanto dopo aver accontentato l’imperatore, garantendogli il suo appoggio quanto alla condanna del vescovo di Alessandria, Atanasio. </a:t>
            </a:r>
          </a:p>
          <a:p>
            <a:pPr marL="0" indent="0" algn="just">
              <a:buNone/>
            </a:pPr>
            <a:r>
              <a:rPr lang="it-IT" sz="2200" dirty="0">
                <a:latin typeface="Garamond" panose="02020404030301010803" pitchFamily="18" charset="0"/>
              </a:rPr>
              <a:t>Nel 343, durante il sinodo di </a:t>
            </a:r>
            <a:r>
              <a:rPr lang="it-IT" sz="2200" dirty="0" err="1">
                <a:latin typeface="Garamond" panose="02020404030301010803" pitchFamily="18" charset="0"/>
              </a:rPr>
              <a:t>Sardica</a:t>
            </a:r>
            <a:r>
              <a:rPr lang="it-IT" sz="2200" dirty="0">
                <a:latin typeface="Garamond" panose="02020404030301010803" pitchFamily="18" charset="0"/>
              </a:rPr>
              <a:t>, il vescovo di Roma venne investito del potere di giudicare le controversie sorte in merito a deposizioni di vescovi. Si trattava comunque di un raggio di azione circoscritto, e giustificato dal primato morale del vescovato romano.</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328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buNone/>
            </a:pPr>
            <a:endParaRPr lang="it-IT" sz="2000" dirty="0" smtClean="0">
              <a:latin typeface="Garamond" panose="02020404030301010803" pitchFamily="18" charset="0"/>
            </a:endParaRPr>
          </a:p>
          <a:p>
            <a:pPr marL="0" indent="0">
              <a:buNone/>
            </a:pPr>
            <a:endParaRPr lang="it-IT" sz="2000" dirty="0">
              <a:latin typeface="Garamond" panose="02020404030301010803" pitchFamily="18" charset="0"/>
            </a:endParaRPr>
          </a:p>
          <a:p>
            <a:pPr marL="0" indent="0">
              <a:buNone/>
            </a:pPr>
            <a:endParaRPr lang="it-IT" sz="2000" dirty="0" smtClean="0">
              <a:latin typeface="Garamond" panose="02020404030301010803" pitchFamily="18" charset="0"/>
            </a:endParaRPr>
          </a:p>
          <a:p>
            <a:pPr marL="0" indent="0" algn="just">
              <a:buNone/>
            </a:pPr>
            <a:r>
              <a:rPr lang="it-IT" sz="2200" dirty="0">
                <a:latin typeface="Garamond" panose="02020404030301010803" pitchFamily="18" charset="0"/>
              </a:rPr>
              <a:t>Sulla chiesa romana si rifletteva il fatto che la città fosse capitale, e dotata di numerose strutture amministrative: all’epoca dell’editto di Costantino la chiesa romana possedeva la più sviluppata, e ampia, organizzazione interna. La chiesa romana si modellò sulla organizzazione imperiale: esempio eclatante è l’utilizzo da parte dei vescovi di Roma, per la loro corrispondenza, di decretali. Le decretali erano una tipologia di lettera che l’imperatore inviava ai governatori delle Province, e forniva un giudizio definitivo su una controversia. Anche la decretale ‘ecclesiastica’ voleva, su calco di quella imperiale, proporsi come una decisione giuridica di valore universale; la validità del diritto e il vincolo per gli uomini sarebbe derivato dalla fede dei cristiani verso il governo dell’universo da parte di Dio. La prima pervenutaci risale al 385. Al concilio di Costantinopoli (381) si attribuì al vescovo di Roma il primato sul vescovo di Costantinopoli, ma per riflesso del peso politico di Roma. In occasione del concilio di Costantinopoli, la nuova capitale veniva definita ‘nuova Roma’. Tra i decreti, venne introdotto il principio che i vescovi non dovevano intervenire nelle questioni delle altre diocesi.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081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endParaRPr lang="it-IT" sz="2200" dirty="0">
              <a:latin typeface="Garamond" panose="02020404030301010803" pitchFamily="18" charset="0"/>
            </a:endParaRPr>
          </a:p>
          <a:p>
            <a:pPr marL="0" indent="0" algn="just">
              <a:spcBef>
                <a:spcPts val="1600"/>
              </a:spcBef>
              <a:buNone/>
            </a:pPr>
            <a:r>
              <a:rPr lang="it-IT" sz="2200" dirty="0" smtClean="0">
                <a:latin typeface="Garamond" panose="02020404030301010803" pitchFamily="18" charset="0"/>
              </a:rPr>
              <a:t>Nell’arco </a:t>
            </a:r>
            <a:r>
              <a:rPr lang="it-IT" sz="2200" dirty="0">
                <a:latin typeface="Garamond" panose="02020404030301010803" pitchFamily="18" charset="0"/>
              </a:rPr>
              <a:t>di una generazione si era passati da un generico prestigio, che rendeva il vescovo di Roma diverso dagli altri, alla preminenza. Il giudizio del papa sarebbe stato inappellabile, da alcun tribunale. Celestino I, nel 429, in una decretale formulò il principio del papa come </a:t>
            </a:r>
            <a:r>
              <a:rPr lang="it-IT" sz="2200" i="1" dirty="0">
                <a:latin typeface="Garamond" panose="02020404030301010803" pitchFamily="18" charset="0"/>
              </a:rPr>
              <a:t>guida</a:t>
            </a:r>
            <a:r>
              <a:rPr lang="it-IT" sz="2200" dirty="0">
                <a:latin typeface="Garamond" panose="02020404030301010803" pitchFamily="18" charset="0"/>
              </a:rPr>
              <a:t>. Dopo di lui Leone Magno (440-461) ribadì il concetto del vicariato di Pietro da parte del vescovo romano facendo uso, di nuovo, del diritto romano: in pratica per Leone il vescovo di Roma è </a:t>
            </a:r>
            <a:r>
              <a:rPr lang="it-IT" sz="2200" b="1" dirty="0">
                <a:latin typeface="Garamond" panose="02020404030301010803" pitchFamily="18" charset="0"/>
              </a:rPr>
              <a:t>erede</a:t>
            </a:r>
            <a:r>
              <a:rPr lang="it-IT" sz="2200" dirty="0">
                <a:latin typeface="Garamond" panose="02020404030301010803" pitchFamily="18" charset="0"/>
              </a:rPr>
              <a:t>, </a:t>
            </a:r>
            <a:r>
              <a:rPr lang="it-IT" sz="2200" b="1" dirty="0">
                <a:latin typeface="Garamond" panose="02020404030301010803" pitchFamily="18" charset="0"/>
              </a:rPr>
              <a:t>in senso giuridico</a:t>
            </a:r>
            <a:r>
              <a:rPr lang="it-IT" sz="2200" dirty="0">
                <a:latin typeface="Garamond" panose="02020404030301010803" pitchFamily="18" charset="0"/>
              </a:rPr>
              <a:t>, di san Pietro; ne eredita lo </a:t>
            </a:r>
            <a:r>
              <a:rPr lang="it-IT" sz="2200" i="1" dirty="0">
                <a:latin typeface="Garamond" panose="02020404030301010803" pitchFamily="18" charset="0"/>
              </a:rPr>
              <a:t>status</a:t>
            </a:r>
            <a:r>
              <a:rPr lang="it-IT" sz="2200" dirty="0">
                <a:latin typeface="Garamond" panose="02020404030301010803" pitchFamily="18" charset="0"/>
              </a:rPr>
              <a:t> giuridico, l’ufficio e i poteri. Leone separò l’ufficio, che aveva valore oggettivo, dall’effettiva personalità di chi l’ufficio esercitava. «L’eredità lasciata da Leone consisteva dunque nella totale spersonalizzazione dell’ufficio papale. Si deve all’operare di questo principio, che ignorava la personalità del papa concentrandosi esclusivamente sull’ufficio papale come cosa ereditata da san Pietro, se tale ufficio (e il papato medievale come istituzione) non fu danneggiato dal fatto di essere ricoperto da papi di natura estremamente dubbia o addirittura criminale» (W. </a:t>
            </a:r>
            <a:r>
              <a:rPr lang="it-IT" sz="2200" dirty="0" err="1">
                <a:latin typeface="Garamond" panose="02020404030301010803" pitchFamily="18" charset="0"/>
              </a:rPr>
              <a:t>Ulmann</a:t>
            </a:r>
            <a:r>
              <a:rPr lang="it-IT" sz="2200" dirty="0">
                <a:latin typeface="Garamond" panose="02020404030301010803" pitchFamily="18" charset="0"/>
              </a:rPr>
              <a:t>, </a:t>
            </a:r>
            <a:r>
              <a:rPr lang="it-IT" sz="2200" i="1" dirty="0">
                <a:latin typeface="Garamond" panose="02020404030301010803" pitchFamily="18" charset="0"/>
              </a:rPr>
              <a:t>Il papato nel Medioevo</a:t>
            </a:r>
            <a:r>
              <a:rPr lang="it-IT" sz="2200" dirty="0">
                <a:latin typeface="Garamond" panose="02020404030301010803" pitchFamily="18" charset="0"/>
              </a:rPr>
              <a:t>, Roma-Bari, Laterza, 1999, p. 20). Altra conseguenza dell’interpretazione leonina del passo di Matteo è il carattere monarchico dell’ufficio: il vescovo di Roma possiede la </a:t>
            </a:r>
            <a:r>
              <a:rPr lang="it-IT" sz="2200" b="1" i="1" dirty="0" err="1">
                <a:latin typeface="Garamond" panose="02020404030301010803" pitchFamily="18" charset="0"/>
              </a:rPr>
              <a:t>plenitudo</a:t>
            </a:r>
            <a:r>
              <a:rPr lang="it-IT" sz="2200" b="1" i="1" dirty="0">
                <a:latin typeface="Garamond" panose="02020404030301010803" pitchFamily="18" charset="0"/>
              </a:rPr>
              <a:t> </a:t>
            </a:r>
            <a:r>
              <a:rPr lang="it-IT" sz="2200" b="1" i="1" dirty="0" err="1">
                <a:latin typeface="Garamond" panose="02020404030301010803" pitchFamily="18" charset="0"/>
              </a:rPr>
              <a:t>potestatis</a:t>
            </a:r>
            <a:r>
              <a:rPr lang="it-IT" sz="2200" dirty="0">
                <a:latin typeface="Garamond" panose="02020404030301010803" pitchFamily="18" charset="0"/>
              </a:rPr>
              <a:t>, poteri supremi, e il suo ruolo assomiglia molto a quello dell’imperatore.</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9587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endParaRPr lang="it-IT" dirty="0" smtClean="0">
              <a:latin typeface="Garamond" panose="02020404030301010803" pitchFamily="18" charset="0"/>
            </a:endParaRPr>
          </a:p>
          <a:p>
            <a:pPr marL="0" indent="0" algn="just">
              <a:buNone/>
            </a:pPr>
            <a:r>
              <a:rPr lang="it-IT" sz="2400" dirty="0" smtClean="0">
                <a:latin typeface="Garamond" panose="02020404030301010803" pitchFamily="18" charset="0"/>
              </a:rPr>
              <a:t>Papa </a:t>
            </a:r>
            <a:r>
              <a:rPr lang="it-IT" sz="2400" dirty="0">
                <a:latin typeface="Garamond" panose="02020404030301010803" pitchFamily="18" charset="0"/>
              </a:rPr>
              <a:t>Gelasio (492-496) espresse in una ampia lettera all’imperatore Anastasio, nel 494, la sua teoria delle due forme di potere. La teoria di Gelasio condizionò enormemente la storia europea, in quanto presupponeva che la sovranità fosse un </a:t>
            </a:r>
            <a:r>
              <a:rPr lang="it-IT" sz="2400" b="1" dirty="0">
                <a:latin typeface="Garamond" panose="02020404030301010803" pitchFamily="18" charset="0"/>
              </a:rPr>
              <a:t>dono divino</a:t>
            </a:r>
            <a:r>
              <a:rPr lang="it-IT" sz="2400" dirty="0">
                <a:latin typeface="Garamond" panose="02020404030301010803" pitchFamily="18" charset="0"/>
              </a:rPr>
              <a:t>. In questa ottica il potere spirituale (</a:t>
            </a:r>
            <a:r>
              <a:rPr lang="it-IT" sz="2400" i="1" dirty="0" err="1">
                <a:latin typeface="Garamond" panose="02020404030301010803" pitchFamily="18" charset="0"/>
              </a:rPr>
              <a:t>auctoritas</a:t>
            </a:r>
            <a:r>
              <a:rPr lang="it-IT" sz="2400" i="1" dirty="0">
                <a:latin typeface="Garamond" panose="02020404030301010803" pitchFamily="18" charset="0"/>
              </a:rPr>
              <a:t> sacrata </a:t>
            </a:r>
            <a:r>
              <a:rPr lang="it-IT" sz="2400" i="1" dirty="0" err="1">
                <a:latin typeface="Garamond" panose="02020404030301010803" pitchFamily="18" charset="0"/>
              </a:rPr>
              <a:t>pontificum</a:t>
            </a:r>
            <a:r>
              <a:rPr lang="it-IT" sz="2400" dirty="0">
                <a:latin typeface="Garamond" panose="02020404030301010803" pitchFamily="18" charset="0"/>
              </a:rPr>
              <a:t>) è più importante di quello temporale (</a:t>
            </a:r>
            <a:r>
              <a:rPr lang="it-IT" sz="2400" i="1" dirty="0" err="1">
                <a:latin typeface="Garamond" panose="02020404030301010803" pitchFamily="18" charset="0"/>
              </a:rPr>
              <a:t>regalis</a:t>
            </a:r>
            <a:r>
              <a:rPr lang="it-IT" sz="2400" i="1" dirty="0">
                <a:latin typeface="Garamond" panose="02020404030301010803" pitchFamily="18" charset="0"/>
              </a:rPr>
              <a:t> </a:t>
            </a:r>
            <a:r>
              <a:rPr lang="it-IT" sz="2400" i="1" dirty="0" err="1">
                <a:latin typeface="Garamond" panose="02020404030301010803" pitchFamily="18" charset="0"/>
              </a:rPr>
              <a:t>potestas</a:t>
            </a:r>
            <a:r>
              <a:rPr lang="it-IT" sz="2400" dirty="0">
                <a:latin typeface="Garamond" panose="02020404030301010803" pitchFamily="18" charset="0"/>
              </a:rPr>
              <a:t>), perché i titolari del potere spirituale debbono rispondere a Dio anche dell'operato dei sovrani. In conseguenza di ciò, l'imperatore deve sottomettersi al potere spirituale, e non il contrario. Anzi, l’imperatore deve contribuire con le sue leggi a far rispettare quanto stabilito dal pontefice</a:t>
            </a:r>
            <a:r>
              <a:rPr lang="it-IT" sz="2400" dirty="0" smtClean="0">
                <a:latin typeface="Garamond" panose="02020404030301010803" pitchFamily="18" charset="0"/>
              </a:rPr>
              <a:t>.</a:t>
            </a:r>
          </a:p>
          <a:p>
            <a:pPr marL="0" indent="0" algn="just">
              <a:buNone/>
            </a:pPr>
            <a:r>
              <a:rPr lang="it-IT" sz="2400" dirty="0">
                <a:latin typeface="Garamond" panose="02020404030301010803" pitchFamily="18" charset="0"/>
              </a:rPr>
              <a:t>Gelasio fece pure ratificare da un sinodo romano, nel 501, una sua precedente dichiarazione, secondo la quale la sede vescovile romana aveva facoltà di giudicare tutte le altre, senza poter esserlo da alcuna; al solo pontefice attribuiva inoltre il potere di accettare o meno quanto deciso nei concili. va considerato che, per i regni di recente istituzione – e conversione –, inserirsi nel quadro di riferimento del papa significava ottenere una patente di legittimità di enorme autorevolezza; anche questo fattore ebbe un ruolo nella conversione di Clodoveo.</a:t>
            </a:r>
            <a:r>
              <a:rPr lang="it-IT" sz="2400" dirty="0" smtClean="0">
                <a:latin typeface="Garamond" panose="02020404030301010803" pitchFamily="18" charset="0"/>
              </a:rPr>
              <a:t> </a:t>
            </a: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17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endParaRPr lang="it-IT" dirty="0" smtClean="0">
              <a:latin typeface="Garamond" panose="02020404030301010803" pitchFamily="18" charset="0"/>
            </a:endParaRPr>
          </a:p>
          <a:p>
            <a:pPr marL="0" indent="0" algn="just">
              <a:spcBef>
                <a:spcPts val="600"/>
              </a:spcBef>
              <a:buNone/>
            </a:pPr>
            <a:r>
              <a:rPr lang="it-IT" sz="2400" dirty="0" smtClean="0">
                <a:latin typeface="Garamond" panose="02020404030301010803" pitchFamily="18" charset="0"/>
              </a:rPr>
              <a:t>«</a:t>
            </a:r>
            <a:r>
              <a:rPr lang="it-IT" sz="2400" dirty="0">
                <a:latin typeface="Garamond" panose="02020404030301010803" pitchFamily="18" charset="0"/>
              </a:rPr>
              <a:t>La comparsa dei longobardi sul suolo italiano accelerò notevolmente il processo con il quale il papato acquistò coscienza del proprio passato romano e delle possibilità offerte da tale situazione storica» (W. </a:t>
            </a:r>
            <a:r>
              <a:rPr lang="it-IT" sz="2400" dirty="0" err="1">
                <a:latin typeface="Garamond" panose="02020404030301010803" pitchFamily="18" charset="0"/>
              </a:rPr>
              <a:t>Ulmann</a:t>
            </a:r>
            <a:r>
              <a:rPr lang="it-IT" sz="2400" dirty="0">
                <a:latin typeface="Garamond" panose="02020404030301010803" pitchFamily="18" charset="0"/>
              </a:rPr>
              <a:t>, </a:t>
            </a:r>
            <a:r>
              <a:rPr lang="it-IT" sz="2400" i="1" dirty="0">
                <a:latin typeface="Garamond" panose="02020404030301010803" pitchFamily="18" charset="0"/>
              </a:rPr>
              <a:t>Il papato nel Medioevo</a:t>
            </a:r>
            <a:r>
              <a:rPr lang="it-IT" sz="2400" dirty="0">
                <a:latin typeface="Garamond" panose="02020404030301010803" pitchFamily="18" charset="0"/>
              </a:rPr>
              <a:t>, Roma-Bari, Laterza, 1999, p. 49). </a:t>
            </a:r>
            <a:r>
              <a:rPr lang="it-IT" sz="2400" dirty="0" smtClean="0">
                <a:latin typeface="Garamond" panose="02020404030301010803" pitchFamily="18" charset="0"/>
              </a:rPr>
              <a:t>Giustiniano </a:t>
            </a:r>
            <a:r>
              <a:rPr lang="it-IT" sz="2400" dirty="0">
                <a:latin typeface="Garamond" panose="02020404030301010803" pitchFamily="18" charset="0"/>
              </a:rPr>
              <a:t>aveva concesso ampi poteri di governo ai vescovi della penisola italiana, e il papa poté sfruttare la cosa per porsi come intermediario tra Bisanzio e i longobardi; la presenza di un esercito antagonista al potere bizantino permetteva inoltre al papa di gestire il soglio romano come un organismo indipendente alle continue e pesanti pressioni imperiali. </a:t>
            </a:r>
            <a:r>
              <a:rPr lang="it-IT" sz="2400" dirty="0" smtClean="0">
                <a:latin typeface="Garamond" panose="02020404030301010803" pitchFamily="18" charset="0"/>
              </a:rPr>
              <a:t>Tra </a:t>
            </a:r>
            <a:r>
              <a:rPr lang="it-IT" sz="2400" dirty="0">
                <a:latin typeface="Garamond" panose="02020404030301010803" pitchFamily="18" charset="0"/>
              </a:rPr>
              <a:t>tardo V e tardo VI secolo erano avvenute importanti conversioni al cristianesimo, dall’Inghilterra alla Spagna meridionale. Tali avvenimenti </a:t>
            </a:r>
            <a:r>
              <a:rPr lang="it-IT" sz="2400" dirty="0" smtClean="0">
                <a:latin typeface="Garamond" panose="02020404030301010803" pitchFamily="18" charset="0"/>
              </a:rPr>
              <a:t>sono frutto </a:t>
            </a:r>
            <a:r>
              <a:rPr lang="it-IT" sz="2400" dirty="0">
                <a:latin typeface="Garamond" panose="02020404030301010803" pitchFamily="18" charset="0"/>
              </a:rPr>
              <a:t>di una precisa strategia di papa Gregorio magno (590-604) che, consapevole della impossibilità di far valere in Oriente la dottrina della supremazia pontificia, indirizzava verso territori estranei (o perlomeno non prossimi) all’impero i suoi missionari. La Gallia all’epoca di Gregorio era già convertita; il papa intensificò i rapporti con quella regione</a:t>
            </a:r>
            <a:r>
              <a:rPr lang="it-IT" sz="2400" dirty="0" smtClean="0">
                <a:latin typeface="Garamond" panose="02020404030301010803" pitchFamily="18" charset="0"/>
              </a:rPr>
              <a:t>. L’opera </a:t>
            </a:r>
            <a:r>
              <a:rPr lang="it-IT" sz="2400" dirty="0">
                <a:latin typeface="Garamond" panose="02020404030301010803" pitchFamily="18" charset="0"/>
              </a:rPr>
              <a:t>di conversione dei britanni fu talmente efficace che proprio dalla Inghilterra anglosassone partirono i missionari che convertirono una ampia porzione della attuale Germania</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86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533438"/>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spcBef>
                <a:spcPts val="0"/>
              </a:spcBef>
              <a:buNone/>
            </a:pPr>
            <a:r>
              <a:rPr lang="it-IT" sz="2400" dirty="0" smtClean="0">
                <a:latin typeface="Garamond" panose="02020404030301010803" pitchFamily="18" charset="0"/>
              </a:rPr>
              <a:t>L’editto </a:t>
            </a:r>
            <a:r>
              <a:rPr lang="it-IT" sz="2400" dirty="0">
                <a:latin typeface="Garamond" panose="02020404030301010803" pitchFamily="18" charset="0"/>
              </a:rPr>
              <a:t>dei ‘tre capitoli’, emanato da Giustiniano nel 543/544, vide la deportazione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fisica </a:t>
            </a:r>
            <a:r>
              <a:rPr lang="it-IT" sz="2400" dirty="0">
                <a:latin typeface="Garamond" panose="02020404030301010803" pitchFamily="18" charset="0"/>
              </a:rPr>
              <a:t>del papa </a:t>
            </a:r>
            <a:r>
              <a:rPr lang="it-IT" sz="2400" dirty="0" err="1">
                <a:latin typeface="Garamond" panose="02020404030301010803" pitchFamily="18" charset="0"/>
              </a:rPr>
              <a:t>Vigilio</a:t>
            </a:r>
            <a:r>
              <a:rPr lang="it-IT" sz="2400" dirty="0">
                <a:latin typeface="Garamond" panose="02020404030301010803" pitchFamily="18" charset="0"/>
              </a:rPr>
              <a:t>, che, in disaccordo con Giustiniano, venne pesantemente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minacciato </a:t>
            </a:r>
            <a:r>
              <a:rPr lang="it-IT" sz="2400" dirty="0">
                <a:latin typeface="Garamond" panose="02020404030301010803" pitchFamily="18" charset="0"/>
              </a:rPr>
              <a:t>perché sottoscrivesse le dichiarazioni imperiali. Fu ancora Giustiniano a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imporre </a:t>
            </a:r>
            <a:r>
              <a:rPr lang="it-IT" sz="2400" dirty="0">
                <a:latin typeface="Garamond" panose="02020404030301010803" pitchFamily="18" charset="0"/>
              </a:rPr>
              <a:t>nel 555, con un decreto, </a:t>
            </a:r>
            <a:r>
              <a:rPr lang="it-IT" sz="2400" b="1" dirty="0">
                <a:latin typeface="Garamond" panose="02020404030301010803" pitchFamily="18" charset="0"/>
              </a:rPr>
              <a:t>una nuova procedura per la consacrazione del papa</a:t>
            </a:r>
            <a:r>
              <a:rPr lang="it-IT" sz="2400" dirty="0">
                <a:latin typeface="Garamond" panose="02020404030301010803" pitchFamily="18" charset="0"/>
              </a:rPr>
              <a:t>: l’esarca di Ravenna doveva essere messo a conoscenza della sede vacante, l’elezione doveva avvenire entro tre giorni dal funerale. Il vescovo di Roma, come gli altri vescovi, veniva eletto da rappresentanti del clero e vescovi vicini; su imposizione di Giustiniano un atto notarile contenente il resoconto dell’elezione doveva raggiungere l’imperatore, e la </a:t>
            </a:r>
            <a:r>
              <a:rPr lang="it-IT" sz="2400" b="1" dirty="0">
                <a:latin typeface="Garamond" panose="02020404030301010803" pitchFamily="18" charset="0"/>
              </a:rPr>
              <a:t>consacrazione veniva subordinata alla approvazione dell’imperatore</a:t>
            </a:r>
            <a:r>
              <a:rPr lang="it-IT" sz="2400" dirty="0">
                <a:latin typeface="Garamond" panose="02020404030301010803" pitchFamily="18" charset="0"/>
              </a:rPr>
              <a:t>.</a:t>
            </a:r>
          </a:p>
          <a:p>
            <a:pPr marL="0" indent="0" algn="just">
              <a:spcBef>
                <a:spcPts val="0"/>
              </a:spcBef>
              <a:buNone/>
            </a:pPr>
            <a:r>
              <a:rPr lang="it-IT" sz="2400" dirty="0">
                <a:latin typeface="Garamond" panose="02020404030301010803" pitchFamily="18" charset="0"/>
              </a:rPr>
              <a:t>Nel 638 l’imperatore Eraclio promulgò un nuovo editto sulla fede (</a:t>
            </a:r>
            <a:r>
              <a:rPr lang="it-IT" sz="2400" i="1" dirty="0" err="1" smtClean="0">
                <a:latin typeface="Garamond" panose="02020404030301010803" pitchFamily="18" charset="0"/>
              </a:rPr>
              <a:t>Ekthesis</a:t>
            </a:r>
            <a:r>
              <a:rPr lang="it-IT" sz="2400" dirty="0" smtClean="0">
                <a:latin typeface="Garamond" panose="02020404030301010803" pitchFamily="18" charset="0"/>
              </a:rPr>
              <a:t>). Ma i tempi, con </a:t>
            </a:r>
            <a:r>
              <a:rPr lang="it-IT" sz="2400" dirty="0">
                <a:latin typeface="Garamond" panose="02020404030301010803" pitchFamily="18" charset="0"/>
              </a:rPr>
              <a:t>la presenza dei ducati longobardi in Italia, erano cambiati: l’imperatore aveva meno mezzi per forzare un pontefice all’obbedienza. Papa Martino I convocò un concilio nel 649, ribadendo le posizioni sancite dai primi concili fino a </a:t>
            </a:r>
            <a:r>
              <a:rPr lang="it-IT" sz="2400" dirty="0" err="1">
                <a:latin typeface="Garamond" panose="02020404030301010803" pitchFamily="18" charset="0"/>
              </a:rPr>
              <a:t>Calcedonia</a:t>
            </a:r>
            <a:r>
              <a:rPr lang="it-IT" sz="2400" dirty="0">
                <a:latin typeface="Garamond" panose="02020404030301010803" pitchFamily="18" charset="0"/>
              </a:rPr>
              <a:t> (451); così facendo, nel quadro normativo imperiale cui apparteneva l’Italia bizantina, sfidava una legge vigente. Venne accusato di alto tradimento, e, sebbene l’esarca in carica si ribellò all’imperatore, il suo successore arrestò il papa che, condotto a Costantinopoli, venne processato e condannato all’esilio. </a:t>
            </a:r>
          </a:p>
          <a:p>
            <a:pPr marL="0" indent="0" algn="just">
              <a:buNone/>
            </a:pPr>
            <a:endParaRPr lang="it-IT"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775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L’autorità del </a:t>
            </a:r>
            <a:r>
              <a:rPr lang="it-IT" sz="2800" b="1" dirty="0" smtClean="0">
                <a:latin typeface="Garamond" panose="02020404030301010803" pitchFamily="18" charset="0"/>
              </a:rPr>
              <a:t>papa</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endParaRPr lang="it-IT" sz="2000" dirty="0" smtClean="0">
              <a:latin typeface="Garamond" panose="02020404030301010803" pitchFamily="18" charset="0"/>
            </a:endParaRPr>
          </a:p>
          <a:p>
            <a:pPr marL="0" indent="0" algn="just">
              <a:buNone/>
            </a:pPr>
            <a:endParaRPr lang="it-IT" sz="2000" dirty="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I </a:t>
            </a:r>
            <a:r>
              <a:rPr lang="it-IT" sz="2400" dirty="0">
                <a:latin typeface="Garamond" panose="02020404030301010803" pitchFamily="18" charset="0"/>
              </a:rPr>
              <a:t>successivi concili ecumenici, convocati da Costantino IV e Giustiniano II, ribadirono l’inconciliabilità delle rispettive posizioni: </a:t>
            </a:r>
            <a:r>
              <a:rPr lang="it-IT" sz="2400" b="1" dirty="0">
                <a:latin typeface="Garamond" panose="02020404030301010803" pitchFamily="18" charset="0"/>
              </a:rPr>
              <a:t>l’imperatore si riteneva investito della luce divina, e legittimato a legiferare sulla fede; il papa riteneva la chiesa romana a capo di ogni potere esistente nella cristianità</a:t>
            </a:r>
            <a:r>
              <a:rPr lang="it-IT" sz="2400" dirty="0">
                <a:latin typeface="Garamond" panose="02020404030301010803" pitchFamily="18" charset="0"/>
              </a:rPr>
              <a:t>. Giustiniano II si impuntò a pretendere che papa Sergio I firmasse i decreti conciliari, ma i militari imperiali non poterono arrestare il papa, come era avvenuto con Martino I, grazie alla folla romana, inferocita. Il deteriorarsi del governo bizantino in Italia, le difficoltà dell’impero contro le invasioni islamiche, che gli sottrassero ampi e ricchi territori, portarono infine alla rottura ‘definitiva’.   </a:t>
            </a:r>
          </a:p>
          <a:p>
            <a:pPr marL="0" indent="0" algn="just">
              <a:spcBef>
                <a:spcPts val="0"/>
              </a:spcBef>
              <a:buNone/>
            </a:pPr>
            <a:r>
              <a:rPr lang="it-IT" sz="2400" dirty="0">
                <a:latin typeface="Garamond" panose="02020404030301010803" pitchFamily="18" charset="0"/>
              </a:rPr>
              <a:t>Terreno di scontro fu la svolta iconoclasta dell’imperatore Leone III, che venne apertamente sfidata da papa Gregorio II. Leone impose nel 726 che tutte le immagini sacre venissero distrutte, ma la parte occidentale dell’impero compattamente si oppose. </a:t>
            </a:r>
          </a:p>
          <a:p>
            <a:pPr marL="0" indent="0" algn="just">
              <a:buNone/>
            </a:pPr>
            <a:endParaRPr lang="it-IT"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100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625600"/>
            <a:ext cx="11294716" cy="4051198"/>
          </a:xfrm>
        </p:spPr>
        <p:txBody>
          <a:bodyPr>
            <a:normAutofit/>
          </a:bodyPr>
          <a:lstStyle/>
          <a:p>
            <a:pPr indent="0" algn="ctr">
              <a:buNone/>
            </a:pPr>
            <a:r>
              <a:rPr lang="it-IT" sz="2400" cap="all" dirty="0">
                <a:latin typeface="Garamond" panose="02020404030301010803" pitchFamily="18" charset="0"/>
              </a:rPr>
              <a:t>Perché NON SI è DISSOLTA L'Unità POLITICA</a:t>
            </a:r>
          </a:p>
          <a:p>
            <a:pPr indent="0" algn="ctr">
              <a:buNone/>
            </a:pPr>
            <a:r>
              <a:rPr lang="it-IT" sz="2400" cap="all" dirty="0">
                <a:latin typeface="Garamond" panose="02020404030301010803" pitchFamily="18" charset="0"/>
              </a:rPr>
              <a:t> ORIENTALE dell’impero</a:t>
            </a:r>
            <a:r>
              <a:rPr lang="it-IT" sz="2400" cap="all" dirty="0" smtClean="0">
                <a:latin typeface="Garamond" panose="02020404030301010803" pitchFamily="18" charset="0"/>
              </a:rPr>
              <a:t>?</a:t>
            </a:r>
          </a:p>
          <a:p>
            <a:pPr indent="0" algn="ctr">
              <a:buNone/>
            </a:pPr>
            <a:endParaRPr lang="it-IT" sz="2400" cap="all" dirty="0" smtClean="0">
              <a:latin typeface="Garamond" panose="02020404030301010803" pitchFamily="18" charset="0"/>
            </a:endParaRPr>
          </a:p>
          <a:p>
            <a:r>
              <a:rPr lang="it-IT" sz="2400" cap="all" dirty="0">
                <a:latin typeface="Garamond" panose="02020404030301010803" pitchFamily="18" charset="0"/>
              </a:rPr>
              <a:t>Notevole ricchezza dei territori in questione</a:t>
            </a:r>
          </a:p>
          <a:p>
            <a:r>
              <a:rPr lang="it-IT" sz="2400" cap="all" dirty="0">
                <a:latin typeface="Garamond" panose="02020404030301010803" pitchFamily="18" charset="0"/>
              </a:rPr>
              <a:t>L’economia schiavista non era tanto invasiva</a:t>
            </a:r>
          </a:p>
          <a:p>
            <a:r>
              <a:rPr lang="it-IT" sz="2400" cap="all" dirty="0">
                <a:latin typeface="Garamond" panose="02020404030301010803" pitchFamily="18" charset="0"/>
              </a:rPr>
              <a:t>Il sistema </a:t>
            </a:r>
            <a:r>
              <a:rPr lang="it-IT" sz="2400" cap="all" dirty="0" smtClean="0">
                <a:latin typeface="Garamond" panose="02020404030301010803" pitchFamily="18" charset="0"/>
              </a:rPr>
              <a:t>latifondista </a:t>
            </a:r>
            <a:r>
              <a:rPr lang="it-IT" sz="2400" cap="all" dirty="0">
                <a:latin typeface="Garamond" panose="02020404030301010803" pitchFamily="18" charset="0"/>
              </a:rPr>
              <a:t>era meno esteso</a:t>
            </a:r>
          </a:p>
          <a:p>
            <a:r>
              <a:rPr lang="it-IT" sz="2400" cap="all" dirty="0">
                <a:latin typeface="Garamond" panose="02020404030301010803" pitchFamily="18" charset="0"/>
              </a:rPr>
              <a:t>Il mercato possedeva un’imprenditoria </a:t>
            </a:r>
            <a:r>
              <a:rPr lang="it-IT" sz="2400" cap="all" dirty="0" smtClean="0">
                <a:latin typeface="Garamond" panose="02020404030301010803" pitchFamily="18" charset="0"/>
              </a:rPr>
              <a:t>dinamica </a:t>
            </a:r>
            <a:endParaRPr lang="it-IT" sz="2400" dirty="0">
              <a:latin typeface="Garamond" panose="02020404030301010803" pitchFamily="18" charset="0"/>
            </a:endParaRPr>
          </a:p>
          <a:p>
            <a:pPr indent="0" algn="ctr">
              <a:buNone/>
            </a:pPr>
            <a:endParaRPr lang="it-IT" sz="2400" cap="all"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905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3</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01/10/2019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771649"/>
            <a:ext cx="11993215" cy="4943475"/>
          </a:xfrm>
        </p:spPr>
        <p:txBody>
          <a:bodyPr>
            <a:normAutofit fontScale="92500" lnSpcReduction="20000"/>
          </a:bodyPr>
          <a:lstStyle/>
          <a:p>
            <a:pPr marL="0" indent="0" algn="just">
              <a:lnSpc>
                <a:spcPct val="100000"/>
              </a:lnSpc>
              <a:spcBef>
                <a:spcPts val="0"/>
              </a:spcBef>
              <a:buNone/>
              <a:tabLst>
                <a:tab pos="10134600" algn="r"/>
              </a:tabLst>
            </a:pPr>
            <a:endParaRPr lang="it-IT" sz="2400" dirty="0" smtClean="0">
              <a:latin typeface="Garamond" panose="02020404030301010803" pitchFamily="18" charset="0"/>
            </a:endParaRPr>
          </a:p>
          <a:p>
            <a:pPr marL="0" indent="0" algn="just">
              <a:lnSpc>
                <a:spcPct val="100000"/>
              </a:lnSpc>
              <a:spcBef>
                <a:spcPts val="0"/>
              </a:spcBef>
              <a:buNone/>
              <a:tabLst>
                <a:tab pos="10134600" algn="r"/>
              </a:tabLst>
            </a:pPr>
            <a:endParaRPr lang="it-IT" dirty="0">
              <a:latin typeface="Garamond" panose="02020404030301010803" pitchFamily="18" charset="0"/>
            </a:endParaRPr>
          </a:p>
          <a:p>
            <a:pPr marL="0" indent="0" algn="just">
              <a:lnSpc>
                <a:spcPct val="100000"/>
              </a:lnSpc>
              <a:spcBef>
                <a:spcPts val="0"/>
              </a:spcBef>
              <a:buNone/>
              <a:tabLst>
                <a:tab pos="10134600" algn="r"/>
              </a:tabLst>
            </a:pPr>
            <a:endParaRPr lang="it-IT" dirty="0" smtClean="0">
              <a:latin typeface="Garamond" panose="02020404030301010803" pitchFamily="18" charset="0"/>
            </a:endParaRPr>
          </a:p>
          <a:p>
            <a:pPr marL="0" indent="0" algn="just">
              <a:lnSpc>
                <a:spcPct val="100000"/>
              </a:lnSpc>
              <a:spcBef>
                <a:spcPts val="0"/>
              </a:spcBef>
              <a:buNone/>
              <a:tabLst>
                <a:tab pos="10134600" algn="r"/>
              </a:tabLst>
            </a:pPr>
            <a:r>
              <a:rPr lang="it-IT" dirty="0" smtClean="0">
                <a:latin typeface="Garamond" panose="02020404030301010803" pitchFamily="18" charset="0"/>
              </a:rPr>
              <a:t>L’Europa </a:t>
            </a:r>
            <a:r>
              <a:rPr lang="it-IT" dirty="0" smtClean="0">
                <a:latin typeface="Garamond" panose="02020404030301010803" pitchFamily="18" charset="0"/>
              </a:rPr>
              <a:t>altomedievale è stata oggetto di ripetuti fraintendimenti. È stata soprattutto vittima di due </a:t>
            </a:r>
            <a:r>
              <a:rPr lang="it-IT" dirty="0" smtClean="0">
                <a:latin typeface="Garamond" panose="02020404030301010803" pitchFamily="18" charset="0"/>
              </a:rPr>
              <a:t>grandiose </a:t>
            </a:r>
            <a:r>
              <a:rPr lang="it-IT" dirty="0" smtClean="0">
                <a:latin typeface="Garamond" panose="02020404030301010803" pitchFamily="18" charset="0"/>
              </a:rPr>
              <a:t>narrazioni, entrambe molto influenti nella storia e nella storiografia degli </a:t>
            </a:r>
            <a:r>
              <a:rPr lang="it-IT" dirty="0">
                <a:latin typeface="Garamond" panose="02020404030301010803" pitchFamily="18" charset="0"/>
              </a:rPr>
              <a:t>ultimi </a:t>
            </a:r>
            <a:r>
              <a:rPr lang="it-IT" dirty="0" smtClean="0">
                <a:latin typeface="Garamond" panose="02020404030301010803" pitchFamily="18" charset="0"/>
              </a:rPr>
              <a:t>due secoli</a:t>
            </a:r>
            <a:r>
              <a:rPr lang="it-IT" dirty="0">
                <a:latin typeface="Garamond" panose="02020404030301010803" pitchFamily="18" charset="0"/>
              </a:rPr>
              <a:t>, </a:t>
            </a:r>
            <a:r>
              <a:rPr lang="it-IT" dirty="0" smtClean="0">
                <a:latin typeface="Garamond" panose="02020404030301010803" pitchFamily="18" charset="0"/>
              </a:rPr>
              <a:t>che hanno </a:t>
            </a:r>
            <a:r>
              <a:rPr lang="it-IT" dirty="0" smtClean="0">
                <a:latin typeface="Garamond" panose="02020404030301010803" pitchFamily="18" charset="0"/>
              </a:rPr>
              <a:t>portato entrambe a una falsa immagine di questo periodo: la metanarrativa del </a:t>
            </a:r>
            <a:r>
              <a:rPr lang="it-IT" b="1" dirty="0">
                <a:latin typeface="Garamond" panose="02020404030301010803" pitchFamily="18" charset="0"/>
              </a:rPr>
              <a:t>nazionalismo</a:t>
            </a:r>
            <a:r>
              <a:rPr lang="it-IT" dirty="0">
                <a:latin typeface="Garamond" panose="02020404030301010803" pitchFamily="18" charset="0"/>
              </a:rPr>
              <a:t> e </a:t>
            </a:r>
            <a:r>
              <a:rPr lang="it-IT" dirty="0" smtClean="0">
                <a:latin typeface="Garamond" panose="02020404030301010803" pitchFamily="18" charset="0"/>
              </a:rPr>
              <a:t>quella </a:t>
            </a:r>
            <a:r>
              <a:rPr lang="it-IT" dirty="0" smtClean="0">
                <a:latin typeface="Garamond" panose="02020404030301010803" pitchFamily="18" charset="0"/>
              </a:rPr>
              <a:t>della </a:t>
            </a:r>
            <a:r>
              <a:rPr lang="it-IT" b="1" dirty="0" smtClean="0">
                <a:latin typeface="Garamond" panose="02020404030301010803" pitchFamily="18" charset="0"/>
              </a:rPr>
              <a:t>modernità</a:t>
            </a:r>
            <a:r>
              <a:rPr lang="it-IT" dirty="0" smtClean="0">
                <a:latin typeface="Garamond" panose="02020404030301010803" pitchFamily="18" charset="0"/>
              </a:rPr>
              <a:t>. </a:t>
            </a:r>
            <a:endParaRPr lang="it-IT" dirty="0">
              <a:latin typeface="Garamond" panose="02020404030301010803" pitchFamily="18" charset="0"/>
            </a:endParaRPr>
          </a:p>
          <a:p>
            <a:pPr marL="0" indent="0" algn="just">
              <a:buNone/>
              <a:tabLst>
                <a:tab pos="10134600" algn="r"/>
              </a:tabLst>
            </a:pPr>
            <a:r>
              <a:rPr lang="it-IT" dirty="0" smtClean="0">
                <a:latin typeface="Garamond" panose="02020404030301010803" pitchFamily="18" charset="0"/>
              </a:rPr>
              <a:t>L’alto Medioevo è all’origine (reale o immaginaria) di così tanti stati nazionali europei da aver acquisito una portata mitica per gli storici di tutte le generazioni da quando, all’inizio del XIX secolo, e spesso anche prima, il nazionalismo divenne una potente visione politica.</a:t>
            </a:r>
          </a:p>
          <a:p>
            <a:pPr marL="0" indent="0" algn="just">
              <a:buNone/>
              <a:tabLst>
                <a:tab pos="10134600" algn="r"/>
              </a:tabLst>
            </a:pPr>
            <a:r>
              <a:rPr lang="it-IT" dirty="0" smtClean="0">
                <a:latin typeface="Garamond" panose="02020404030301010803" pitchFamily="18" charset="0"/>
              </a:rPr>
              <a:t>La storia altomedievale diventa così parte di una teleologia: la lettura della storia nei termini di quello che ne è seguito, come incamminata cioè verso qualcosa che spieghi perché noi – inglesi, o italiani, o europei (occidentali) – «siamo i migliori», o quantomeno, per comunità meno compiaciute di sé, perché «siamo diversi».</a:t>
            </a:r>
          </a:p>
          <a:p>
            <a:pPr marL="0" indent="0" algn="just">
              <a:buNone/>
              <a:tabLst>
                <a:tab pos="10134600" algn="r"/>
              </a:tabLst>
            </a:pPr>
            <a:r>
              <a:rPr lang="it-IT" dirty="0" smtClean="0">
                <a:latin typeface="Garamond" panose="02020404030301010803" pitchFamily="18" charset="0"/>
              </a:rPr>
              <a:t>Chris </a:t>
            </a:r>
            <a:r>
              <a:rPr lang="it-IT" dirty="0" err="1" smtClean="0">
                <a:latin typeface="Garamond" panose="02020404030301010803" pitchFamily="18" charset="0"/>
              </a:rPr>
              <a:t>Wicham</a:t>
            </a:r>
            <a:r>
              <a:rPr lang="it-IT" dirty="0" smtClean="0">
                <a:latin typeface="Garamond" panose="02020404030301010803" pitchFamily="18" charset="0"/>
              </a:rPr>
              <a:t>, </a:t>
            </a:r>
            <a:r>
              <a:rPr lang="it-IT" i="1" dirty="0" smtClean="0">
                <a:latin typeface="Garamond" panose="02020404030301010803" pitchFamily="18" charset="0"/>
              </a:rPr>
              <a:t>L’eredità di Roma</a:t>
            </a:r>
            <a:r>
              <a:rPr lang="it-IT" dirty="0" smtClean="0">
                <a:latin typeface="Garamond" panose="02020404030301010803" pitchFamily="18" charset="0"/>
              </a:rPr>
              <a:t>, 2009</a:t>
            </a:r>
            <a:r>
              <a:rPr lang="it-IT" dirty="0" smtClean="0">
                <a:latin typeface="Garamond" panose="02020404030301010803" pitchFamily="18" charset="0"/>
              </a:rPr>
              <a:t>. </a:t>
            </a: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973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365813"/>
            <a:ext cx="11993215" cy="5368361"/>
          </a:xfrm>
        </p:spPr>
        <p:txBody>
          <a:bodyPr>
            <a:normAutofit lnSpcReduction="10000"/>
          </a:bodyPr>
          <a:lstStyle/>
          <a:p>
            <a:pPr marL="0" indent="0" algn="ctr">
              <a:lnSpc>
                <a:spcPct val="100000"/>
              </a:lnSpc>
              <a:spcBef>
                <a:spcPts val="0"/>
              </a:spcBef>
              <a:buNone/>
              <a:tabLst>
                <a:tab pos="10134600" algn="r"/>
              </a:tabLst>
            </a:pPr>
            <a:r>
              <a:rPr lang="it-IT" dirty="0" err="1" smtClean="0">
                <a:latin typeface="Garamond" panose="02020404030301010803" pitchFamily="18" charset="0"/>
              </a:rPr>
              <a:t>Fakelore</a:t>
            </a:r>
            <a:r>
              <a:rPr lang="it-IT" dirty="0" smtClean="0">
                <a:latin typeface="Garamond" panose="02020404030301010803" pitchFamily="18" charset="0"/>
              </a:rPr>
              <a:t> (neologismo di R. </a:t>
            </a:r>
            <a:r>
              <a:rPr lang="it-IT" dirty="0" err="1" smtClean="0">
                <a:latin typeface="Garamond" panose="02020404030301010803" pitchFamily="18" charset="0"/>
              </a:rPr>
              <a:t>Dorson</a:t>
            </a:r>
            <a:r>
              <a:rPr lang="it-IT" dirty="0" smtClean="0">
                <a:latin typeface="Garamond" panose="02020404030301010803" pitchFamily="18" charset="0"/>
              </a:rPr>
              <a:t>)</a:t>
            </a: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buNone/>
            </a:pPr>
            <a:endParaRPr lang="en-US" sz="2000" b="1" dirty="0" smtClean="0">
              <a:latin typeface="Garamond" panose="02020404030301010803" pitchFamily="18" charset="0"/>
            </a:endParaRPr>
          </a:p>
          <a:p>
            <a:pPr marL="0" indent="0">
              <a:buNone/>
            </a:pPr>
            <a:r>
              <a:rPr lang="en-US" sz="2000" b="1" dirty="0" smtClean="0">
                <a:latin typeface="Garamond" panose="02020404030301010803" pitchFamily="18" charset="0"/>
              </a:rPr>
              <a:t>The </a:t>
            </a:r>
            <a:r>
              <a:rPr lang="en-US" sz="2000" b="1" dirty="0">
                <a:latin typeface="Garamond" panose="02020404030301010803" pitchFamily="18" charset="0"/>
              </a:rPr>
              <a:t>Greenwood Encyclopedia of Folktales and Fairy Tales </a:t>
            </a:r>
            <a:r>
              <a:rPr lang="en-US" sz="2000" b="1" dirty="0" smtClean="0">
                <a:latin typeface="Garamond" panose="02020404030301010803" pitchFamily="18" charset="0"/>
              </a:rPr>
              <a:t>(3 Volumes), </a:t>
            </a:r>
            <a:r>
              <a:rPr lang="en-US" sz="2000" dirty="0" smtClean="0">
                <a:latin typeface="Garamond" panose="02020404030301010803" pitchFamily="18" charset="0"/>
              </a:rPr>
              <a:t>ed. by Donald </a:t>
            </a:r>
            <a:r>
              <a:rPr lang="en-US" sz="2000" dirty="0" err="1">
                <a:latin typeface="Garamond" panose="02020404030301010803" pitchFamily="18" charset="0"/>
              </a:rPr>
              <a:t>Haase</a:t>
            </a: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pic>
        <p:nvPicPr>
          <p:cNvPr id="2" name="Immagin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8947" y="1867115"/>
            <a:ext cx="8182989" cy="3872865"/>
          </a:xfrm>
          <a:prstGeom prst="rect">
            <a:avLst/>
          </a:prstGeom>
        </p:spPr>
      </p:pic>
    </p:spTree>
    <p:extLst>
      <p:ext uri="{BB962C8B-B14F-4D97-AF65-F5344CB8AC3E}">
        <p14:creationId xmlns:p14="http://schemas.microsoft.com/office/powerpoint/2010/main" val="241141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365813"/>
            <a:ext cx="12191999" cy="5368361"/>
          </a:xfrm>
        </p:spPr>
        <p:txBody>
          <a:bodyPr>
            <a:normAutofit/>
          </a:bodyPr>
          <a:lstStyle/>
          <a:p>
            <a:pPr marL="0" indent="0" algn="ctr">
              <a:lnSpc>
                <a:spcPct val="100000"/>
              </a:lnSpc>
              <a:spcBef>
                <a:spcPts val="0"/>
              </a:spcBef>
              <a:buNone/>
              <a:tabLst>
                <a:tab pos="10134600" algn="r"/>
              </a:tabLst>
            </a:pPr>
            <a:r>
              <a:rPr lang="it-IT" sz="3600" dirty="0" smtClean="0">
                <a:latin typeface="Garamond" panose="02020404030301010803" pitchFamily="18" charset="0"/>
              </a:rPr>
              <a:t>CONQUISTE METODOLOGICHE</a:t>
            </a:r>
            <a:r>
              <a:rPr lang="it-IT" sz="3600" dirty="0" smtClean="0">
                <a:latin typeface="Garamond" panose="02020404030301010803" pitchFamily="18" charset="0"/>
              </a:rPr>
              <a:t> RECENTI </a:t>
            </a:r>
          </a:p>
          <a:p>
            <a:pPr marL="0" indent="0" algn="ctr">
              <a:lnSpc>
                <a:spcPct val="100000"/>
              </a:lnSpc>
              <a:spcBef>
                <a:spcPts val="0"/>
              </a:spcBef>
              <a:buNone/>
              <a:tabLst>
                <a:tab pos="10134600" algn="r"/>
              </a:tabLst>
            </a:pPr>
            <a:r>
              <a:rPr lang="it-IT" sz="3600" dirty="0" smtClean="0">
                <a:latin typeface="Garamond" panose="02020404030301010803" pitchFamily="18" charset="0"/>
              </a:rPr>
              <a:t>SULL’ALTO MEDIOEVO</a:t>
            </a:r>
          </a:p>
          <a:p>
            <a:pPr marL="0" indent="0" algn="ctr">
              <a:lnSpc>
                <a:spcPct val="100000"/>
              </a:lnSpc>
              <a:spcBef>
                <a:spcPts val="0"/>
              </a:spcBef>
              <a:buNone/>
              <a:tabLst>
                <a:tab pos="10134600" algn="r"/>
              </a:tabLst>
            </a:pPr>
            <a:endParaRPr lang="it-IT" sz="3800" dirty="0" smtClean="0">
              <a:latin typeface="Garamond" panose="02020404030301010803" pitchFamily="18" charset="0"/>
            </a:endParaRPr>
          </a:p>
          <a:p>
            <a:pPr marL="514350" indent="-514350">
              <a:lnSpc>
                <a:spcPct val="100000"/>
              </a:lnSpc>
              <a:spcBef>
                <a:spcPts val="0"/>
              </a:spcBef>
              <a:buAutoNum type="arabicPeriod"/>
              <a:tabLst>
                <a:tab pos="10134600" algn="r"/>
              </a:tabLst>
            </a:pPr>
            <a:r>
              <a:rPr lang="it-IT" sz="3400" dirty="0" smtClean="0">
                <a:latin typeface="Garamond" panose="02020404030301010803" pitchFamily="18" charset="0"/>
              </a:rPr>
              <a:t>NUOVE </a:t>
            </a:r>
            <a:r>
              <a:rPr lang="it-IT" sz="3400" cap="all" dirty="0" err="1" smtClean="0">
                <a:latin typeface="Garamond" panose="02020404030301010803" pitchFamily="18" charset="0"/>
              </a:rPr>
              <a:t>POSSIBILITà</a:t>
            </a:r>
            <a:r>
              <a:rPr lang="it-IT" sz="3400" dirty="0" smtClean="0">
                <a:latin typeface="Garamond" panose="02020404030301010803" pitchFamily="18" charset="0"/>
              </a:rPr>
              <a:t> DI INDAGINE ARCHEOLOGICA</a:t>
            </a:r>
          </a:p>
          <a:p>
            <a:pPr marL="514350" indent="-514350">
              <a:lnSpc>
                <a:spcPct val="100000"/>
              </a:lnSpc>
              <a:spcBef>
                <a:spcPts val="0"/>
              </a:spcBef>
              <a:buAutoNum type="arabicPeriod"/>
              <a:tabLst>
                <a:tab pos="10134600" algn="r"/>
              </a:tabLst>
            </a:pPr>
            <a:endParaRPr lang="it-IT" sz="3400" dirty="0" smtClean="0">
              <a:latin typeface="Garamond" panose="02020404030301010803" pitchFamily="18" charset="0"/>
            </a:endParaRPr>
          </a:p>
          <a:p>
            <a:pPr marL="0" indent="0">
              <a:lnSpc>
                <a:spcPct val="100000"/>
              </a:lnSpc>
              <a:spcBef>
                <a:spcPts val="0"/>
              </a:spcBef>
              <a:buNone/>
              <a:tabLst>
                <a:tab pos="10134600" algn="r"/>
              </a:tabLst>
            </a:pPr>
            <a:r>
              <a:rPr lang="it-IT" sz="3400" dirty="0" smtClean="0">
                <a:latin typeface="Garamond" panose="02020404030301010803" pitchFamily="18" charset="0"/>
              </a:rPr>
              <a:t>2. NUOVO APPROCCIO LINGUISTICO</a:t>
            </a:r>
          </a:p>
          <a:p>
            <a:pPr marL="0" indent="0">
              <a:lnSpc>
                <a:spcPct val="100000"/>
              </a:lnSpc>
              <a:spcBef>
                <a:spcPts val="0"/>
              </a:spcBef>
              <a:buNone/>
              <a:tabLst>
                <a:tab pos="10134600" algn="r"/>
              </a:tabLst>
            </a:pPr>
            <a:endParaRPr lang="it-IT" sz="3400" dirty="0">
              <a:latin typeface="Garamond" panose="02020404030301010803" pitchFamily="18" charset="0"/>
            </a:endParaRPr>
          </a:p>
          <a:p>
            <a:pPr marL="0" indent="0">
              <a:lnSpc>
                <a:spcPct val="100000"/>
              </a:lnSpc>
              <a:spcBef>
                <a:spcPts val="0"/>
              </a:spcBef>
              <a:buNone/>
              <a:tabLst>
                <a:tab pos="10134600" algn="r"/>
              </a:tabLst>
            </a:pPr>
            <a:r>
              <a:rPr lang="it-IT" sz="3400" dirty="0" smtClean="0">
                <a:latin typeface="Garamond" panose="02020404030301010803" pitchFamily="18" charset="0"/>
              </a:rPr>
              <a:t>3. NUOVA CONSAPEVOLEZZA ANTROPOLOGICA</a:t>
            </a:r>
          </a:p>
          <a:p>
            <a:pPr marL="514350" indent="-514350">
              <a:lnSpc>
                <a:spcPct val="100000"/>
              </a:lnSpc>
              <a:spcBef>
                <a:spcPts val="0"/>
              </a:spcBef>
              <a:buAutoNum type="arabicPeriod"/>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lgn="ctr">
              <a:lnSpc>
                <a:spcPct val="100000"/>
              </a:lnSpc>
              <a:spcBef>
                <a:spcPts val="0"/>
              </a:spcBef>
              <a:buNone/>
              <a:tabLst>
                <a:tab pos="10134600" algn="r"/>
              </a:tabLst>
            </a:pPr>
            <a:endParaRPr lang="it-IT" dirty="0" smtClean="0">
              <a:latin typeface="Garamond" panose="02020404030301010803" pitchFamily="18" charset="0"/>
            </a:endParaRPr>
          </a:p>
          <a:p>
            <a:pPr marL="0" indent="0" algn="ctr">
              <a:lnSpc>
                <a:spcPct val="100000"/>
              </a:lnSpc>
              <a:spcBef>
                <a:spcPts val="0"/>
              </a:spcBef>
              <a:buNone/>
              <a:tabLst>
                <a:tab pos="10134600" algn="r"/>
              </a:tabLst>
            </a:pPr>
            <a:endParaRPr lang="it-IT" dirty="0">
              <a:latin typeface="Garamond" panose="02020404030301010803" pitchFamily="18" charset="0"/>
            </a:endParaRPr>
          </a:p>
          <a:p>
            <a:pPr marL="0" indent="0">
              <a:buNone/>
            </a:pPr>
            <a:endParaRPr lang="en-US" sz="2000" b="1"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801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771650"/>
            <a:ext cx="11993215" cy="5223510"/>
          </a:xfrm>
        </p:spPr>
        <p:txBody>
          <a:bodyPr>
            <a:normAutofit/>
          </a:bodyPr>
          <a:lstStyle/>
          <a:p>
            <a:pPr marL="0" indent="0" algn="just">
              <a:buNone/>
              <a:tabLst>
                <a:tab pos="10134600" algn="r"/>
              </a:tabLst>
            </a:pPr>
            <a:r>
              <a:rPr lang="it-IT" sz="2400" dirty="0" smtClean="0">
                <a:latin typeface="Garamond" panose="02020404030301010803" pitchFamily="18" charset="0"/>
              </a:rPr>
              <a:t>«L’invasione longobarda rappresenta una rottura DEFINITIVA nella storia della </a:t>
            </a:r>
          </a:p>
          <a:p>
            <a:pPr marL="0" indent="0" algn="just">
              <a:buNone/>
              <a:tabLst>
                <a:tab pos="10134600" algn="r"/>
              </a:tabLst>
            </a:pPr>
            <a:r>
              <a:rPr lang="it-IT" sz="2400" dirty="0" smtClean="0">
                <a:latin typeface="Garamond" panose="02020404030301010803" pitchFamily="18" charset="0"/>
              </a:rPr>
              <a:t>penisola italiana.» (</a:t>
            </a:r>
            <a:r>
              <a:rPr lang="it-IT" sz="2400" dirty="0" err="1" smtClean="0">
                <a:latin typeface="Garamond" panose="02020404030301010803" pitchFamily="18" charset="0"/>
              </a:rPr>
              <a:t>G.Tabacco</a:t>
            </a:r>
            <a:r>
              <a:rPr lang="it-IT" sz="2400" dirty="0" smtClean="0">
                <a:latin typeface="Garamond" panose="02020404030301010803" pitchFamily="18" charset="0"/>
              </a:rPr>
              <a:t>)</a:t>
            </a:r>
          </a:p>
          <a:p>
            <a:pPr marL="0" indent="0" algn="just">
              <a:buNone/>
              <a:tabLst>
                <a:tab pos="10134600" algn="r"/>
              </a:tabLst>
            </a:pPr>
            <a:endParaRPr lang="it-IT" sz="2400" dirty="0" smtClean="0">
              <a:latin typeface="Garamond" panose="02020404030301010803" pitchFamily="18" charset="0"/>
            </a:endParaRPr>
          </a:p>
          <a:p>
            <a:pPr marL="0" indent="0" algn="just">
              <a:buNone/>
              <a:tabLst>
                <a:tab pos="10134600" algn="r"/>
              </a:tabLst>
            </a:pPr>
            <a:r>
              <a:rPr lang="it-IT" sz="2400" dirty="0" smtClean="0">
                <a:latin typeface="Garamond" panose="02020404030301010803" pitchFamily="18" charset="0"/>
              </a:rPr>
              <a:t>NON </a:t>
            </a:r>
            <a:r>
              <a:rPr lang="it-IT" sz="2400" dirty="0" smtClean="0">
                <a:latin typeface="Garamond" panose="02020404030301010803" pitchFamily="18" charset="0"/>
              </a:rPr>
              <a:t>SI CONOSCE L’ORIGINE ETNICO-GEOGRAFICA DEI LONGOBARDI</a:t>
            </a:r>
          </a:p>
          <a:p>
            <a:pPr marL="0" indent="0" algn="just">
              <a:buNone/>
              <a:tabLst>
                <a:tab pos="10134600" algn="r"/>
              </a:tabLst>
            </a:pPr>
            <a:r>
              <a:rPr lang="it-IT" sz="2400" dirty="0" smtClean="0">
                <a:latin typeface="Garamond" panose="02020404030301010803" pitchFamily="18" charset="0"/>
              </a:rPr>
              <a:t>NON SI CONOSCE LA LORO STORIA</a:t>
            </a:r>
          </a:p>
          <a:p>
            <a:pPr marL="0" indent="0" algn="just">
              <a:buNone/>
              <a:tabLst>
                <a:tab pos="10134600" algn="r"/>
              </a:tabLst>
            </a:pPr>
            <a:r>
              <a:rPr lang="it-IT" sz="2400" dirty="0" smtClean="0">
                <a:latin typeface="Garamond" panose="02020404030301010803" pitchFamily="18" charset="0"/>
              </a:rPr>
              <a:t>NON SI CONOSCE LA LORO ORGANIZZAZIONE SOCIALE (PRIMA E DOPO L’INVASIONE)</a:t>
            </a:r>
          </a:p>
          <a:p>
            <a:pPr marL="0" indent="0" algn="just">
              <a:buNone/>
              <a:tabLst>
                <a:tab pos="10134600" algn="r"/>
              </a:tabLst>
            </a:pPr>
            <a:r>
              <a:rPr lang="it-IT" sz="2400" dirty="0" smtClean="0">
                <a:latin typeface="Garamond" panose="02020404030301010803" pitchFamily="18" charset="0"/>
              </a:rPr>
              <a:t>NON SI CONOSCE LA </a:t>
            </a:r>
            <a:r>
              <a:rPr lang="it-IT" sz="2400" cap="all" dirty="0" err="1" smtClean="0">
                <a:latin typeface="Garamond" panose="02020404030301010803" pitchFamily="18" charset="0"/>
              </a:rPr>
              <a:t>MODALITà</a:t>
            </a:r>
            <a:r>
              <a:rPr lang="it-IT" sz="2400" dirty="0" smtClean="0">
                <a:latin typeface="Garamond" panose="02020404030301010803" pitchFamily="18" charset="0"/>
              </a:rPr>
              <a:t> CON CUI HANNO ‘TASSATO’ LA POPOLAZIONE IN ITALIA</a:t>
            </a:r>
          </a:p>
          <a:p>
            <a:pPr marL="0" indent="0" algn="just">
              <a:buNone/>
              <a:tabLst>
                <a:tab pos="10134600" algn="r"/>
              </a:tabLst>
            </a:pPr>
            <a:r>
              <a:rPr lang="it-IT" sz="2400" dirty="0" smtClean="0">
                <a:latin typeface="Garamond" panose="02020404030301010803" pitchFamily="18" charset="0"/>
              </a:rPr>
              <a:t>NON SI CONOSCE LA LORO STRUTTURA AMMINISTRATIVA</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2168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5" y="1771650"/>
            <a:ext cx="1689152" cy="4457700"/>
          </a:xfrm>
        </p:spPr>
        <p:txBody>
          <a:bodyPr>
            <a:normAutofit fontScale="92500" lnSpcReduction="10000"/>
          </a:bodyPr>
          <a:lstStyle/>
          <a:p>
            <a:pPr marL="0" indent="0" algn="just">
              <a:buNone/>
              <a:tabLst>
                <a:tab pos="10134600" algn="r"/>
              </a:tabLst>
            </a:pPr>
            <a:r>
              <a:rPr lang="it-IT" sz="2400" dirty="0" err="1" smtClean="0">
                <a:latin typeface="Garamond" panose="02020404030301010803" pitchFamily="18" charset="0"/>
              </a:rPr>
              <a:t>Galstaldi</a:t>
            </a:r>
            <a:endParaRPr lang="it-IT" sz="2400" dirty="0" smtClean="0">
              <a:latin typeface="Garamond" panose="02020404030301010803" pitchFamily="18" charset="0"/>
            </a:endParaRPr>
          </a:p>
          <a:p>
            <a:pPr marL="0" indent="0" algn="just">
              <a:buNone/>
              <a:tabLst>
                <a:tab pos="10134600" algn="r"/>
              </a:tabLst>
            </a:pPr>
            <a:r>
              <a:rPr lang="it-IT" sz="2400" dirty="0" err="1" smtClean="0">
                <a:latin typeface="Garamond" panose="02020404030301010803" pitchFamily="18" charset="0"/>
              </a:rPr>
              <a:t>Vestatari</a:t>
            </a:r>
            <a:endParaRPr lang="it-IT" sz="2400" dirty="0" smtClean="0">
              <a:latin typeface="Garamond" panose="02020404030301010803" pitchFamily="18" charset="0"/>
            </a:endParaRPr>
          </a:p>
          <a:p>
            <a:pPr marL="0" indent="0" algn="just">
              <a:buNone/>
              <a:tabLst>
                <a:tab pos="10134600" algn="r"/>
              </a:tabLst>
            </a:pPr>
            <a:r>
              <a:rPr lang="it-IT" sz="2400" dirty="0" smtClean="0">
                <a:latin typeface="Garamond" panose="02020404030301010803" pitchFamily="18" charset="0"/>
              </a:rPr>
              <a:t>Notai</a:t>
            </a:r>
          </a:p>
          <a:p>
            <a:pPr marL="0" indent="0" algn="just">
              <a:buNone/>
              <a:tabLst>
                <a:tab pos="10134600" algn="r"/>
              </a:tabLst>
            </a:pPr>
            <a:r>
              <a:rPr lang="it-IT" sz="2400" dirty="0" smtClean="0">
                <a:latin typeface="Garamond" panose="02020404030301010803" pitchFamily="18" charset="0"/>
              </a:rPr>
              <a:t>Referendari</a:t>
            </a:r>
          </a:p>
          <a:p>
            <a:pPr marL="0" indent="0" algn="just">
              <a:buNone/>
              <a:tabLst>
                <a:tab pos="10134600" algn="r"/>
              </a:tabLst>
            </a:pPr>
            <a:r>
              <a:rPr lang="it-IT" sz="2400" dirty="0" err="1" smtClean="0">
                <a:latin typeface="Garamond" panose="02020404030301010803" pitchFamily="18" charset="0"/>
              </a:rPr>
              <a:t>Duddi</a:t>
            </a:r>
            <a:endParaRPr lang="it-IT" sz="2400" dirty="0" smtClean="0">
              <a:latin typeface="Garamond" panose="02020404030301010803" pitchFamily="18" charset="0"/>
            </a:endParaRPr>
          </a:p>
          <a:p>
            <a:pPr marL="0" indent="0" algn="just">
              <a:buNone/>
              <a:tabLst>
                <a:tab pos="10134600" algn="r"/>
              </a:tabLst>
            </a:pPr>
            <a:r>
              <a:rPr lang="it-IT" sz="2400" dirty="0" smtClean="0">
                <a:latin typeface="Garamond" panose="02020404030301010803" pitchFamily="18" charset="0"/>
              </a:rPr>
              <a:t>Cubiculari</a:t>
            </a:r>
          </a:p>
          <a:p>
            <a:pPr marL="0" indent="0" algn="just">
              <a:buNone/>
              <a:tabLst>
                <a:tab pos="10134600" algn="r"/>
              </a:tabLst>
            </a:pPr>
            <a:r>
              <a:rPr lang="it-IT" sz="2400" dirty="0" err="1" smtClean="0">
                <a:latin typeface="Garamond" panose="02020404030301010803" pitchFamily="18" charset="0"/>
              </a:rPr>
              <a:t>Stolesaiz</a:t>
            </a:r>
            <a:endParaRPr lang="it-IT" sz="2400" dirty="0" smtClean="0">
              <a:latin typeface="Garamond" panose="02020404030301010803" pitchFamily="18" charset="0"/>
            </a:endParaRPr>
          </a:p>
          <a:p>
            <a:pPr marL="0" indent="0" algn="just">
              <a:buNone/>
              <a:tabLst>
                <a:tab pos="10134600" algn="r"/>
              </a:tabLst>
            </a:pPr>
            <a:r>
              <a:rPr lang="it-IT" sz="2400" dirty="0" smtClean="0">
                <a:latin typeface="Garamond" panose="02020404030301010803" pitchFamily="18" charset="0"/>
              </a:rPr>
              <a:t>Pincerna</a:t>
            </a:r>
          </a:p>
          <a:p>
            <a:pPr marL="0" indent="0" algn="just">
              <a:buNone/>
              <a:tabLst>
                <a:tab pos="10134600" algn="r"/>
              </a:tabLst>
            </a:pPr>
            <a:r>
              <a:rPr lang="it-IT" sz="2400" dirty="0" smtClean="0">
                <a:latin typeface="Garamond" panose="02020404030301010803" pitchFamily="18" charset="0"/>
              </a:rPr>
              <a:t>Gasindi</a:t>
            </a:r>
          </a:p>
          <a:p>
            <a:pPr marL="0" indent="0" algn="just">
              <a:buNone/>
              <a:tabLst>
                <a:tab pos="10134600" algn="r"/>
              </a:tabLst>
            </a:pPr>
            <a:r>
              <a:rPr lang="it-IT" sz="2400" dirty="0" err="1" smtClean="0">
                <a:latin typeface="Garamond" panose="02020404030301010803" pitchFamily="18" charset="0"/>
              </a:rPr>
              <a:t>Scaufardi</a:t>
            </a:r>
            <a:endParaRPr lang="it-IT" sz="2400" dirty="0" smtClean="0">
              <a:latin typeface="Garamond" panose="02020404030301010803" pitchFamily="18" charset="0"/>
            </a:endParaRPr>
          </a:p>
          <a:p>
            <a:pPr marL="0" indent="0" algn="just">
              <a:buNone/>
              <a:tabLst>
                <a:tab pos="10134600" algn="r"/>
              </a:tabLst>
            </a:pPr>
            <a:r>
              <a:rPr lang="it-IT" sz="2400" dirty="0" err="1" smtClean="0">
                <a:latin typeface="Garamond" panose="02020404030301010803" pitchFamily="18" charset="0"/>
              </a:rPr>
              <a:t>Rahilpors</a:t>
            </a:r>
            <a:endParaRPr lang="it-IT" sz="2400" dirty="0" smtClean="0">
              <a:latin typeface="Garamond" panose="02020404030301010803" pitchFamily="18" charset="0"/>
            </a:endParaRPr>
          </a:p>
          <a:p>
            <a:pPr marL="0" indent="0" algn="just">
              <a:buNone/>
              <a:tabLst>
                <a:tab pos="10134600" algn="r"/>
              </a:tabLst>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98786" y="1057275"/>
            <a:ext cx="3220690" cy="523220"/>
          </a:xfrm>
          <a:prstGeom prst="rect">
            <a:avLst/>
          </a:prstGeom>
          <a:noFill/>
        </p:spPr>
        <p:txBody>
          <a:bodyPr wrap="square" rtlCol="0">
            <a:spAutoFit/>
          </a:bodyPr>
          <a:lstStyle/>
          <a:p>
            <a:r>
              <a:rPr lang="it-IT" sz="2800" b="1" dirty="0" smtClean="0">
                <a:latin typeface="Garamond" panose="02020404030301010803" pitchFamily="18" charset="0"/>
              </a:rPr>
              <a:t>Cariche longobarde</a:t>
            </a:r>
            <a:endParaRPr lang="it-IT" sz="2800" b="1" dirty="0">
              <a:latin typeface="Garamond" panose="02020404030301010803" pitchFamily="18" charset="0"/>
            </a:endParaRPr>
          </a:p>
        </p:txBody>
      </p:sp>
      <p:sp>
        <p:nvSpPr>
          <p:cNvPr id="4" name="CasellaDiTesto 3"/>
          <p:cNvSpPr txBox="1"/>
          <p:nvPr/>
        </p:nvSpPr>
        <p:spPr>
          <a:xfrm>
            <a:off x="3635371" y="1047750"/>
            <a:ext cx="5229225" cy="5786199"/>
          </a:xfrm>
          <a:prstGeom prst="rect">
            <a:avLst/>
          </a:prstGeom>
          <a:noFill/>
        </p:spPr>
        <p:txBody>
          <a:bodyPr wrap="square" rtlCol="0">
            <a:spAutoFit/>
          </a:bodyPr>
          <a:lstStyle/>
          <a:p>
            <a:r>
              <a:rPr lang="it-IT" sz="2800" b="1" dirty="0" smtClean="0">
                <a:latin typeface="Garamond" panose="02020404030301010803" pitchFamily="18" charset="0"/>
              </a:rPr>
              <a:t>Diritto longobardo</a:t>
            </a:r>
          </a:p>
          <a:p>
            <a:endParaRPr lang="it-IT" sz="2800" b="1" dirty="0">
              <a:latin typeface="Garamond" panose="02020404030301010803" pitchFamily="18" charset="0"/>
            </a:endParaRPr>
          </a:p>
          <a:p>
            <a:r>
              <a:rPr lang="it-IT" sz="2400" dirty="0" smtClean="0">
                <a:latin typeface="Garamond" panose="02020404030301010803" pitchFamily="18" charset="0"/>
              </a:rPr>
              <a:t>Diritto consuetudinario non scritto</a:t>
            </a:r>
          </a:p>
          <a:p>
            <a:endParaRPr lang="it-IT" sz="2400" dirty="0" smtClean="0">
              <a:latin typeface="Garamond" panose="02020404030301010803" pitchFamily="18" charset="0"/>
            </a:endParaRPr>
          </a:p>
          <a:p>
            <a:r>
              <a:rPr lang="it-IT" sz="2400" dirty="0" smtClean="0">
                <a:latin typeface="Garamond" panose="02020404030301010803" pitchFamily="18" charset="0"/>
              </a:rPr>
              <a:t>Composizioni private</a:t>
            </a:r>
          </a:p>
          <a:p>
            <a:endParaRPr lang="it-IT" sz="2400" dirty="0" smtClean="0">
              <a:latin typeface="Garamond" panose="02020404030301010803" pitchFamily="18" charset="0"/>
            </a:endParaRPr>
          </a:p>
          <a:p>
            <a:r>
              <a:rPr lang="it-IT" sz="2400" dirty="0" smtClean="0">
                <a:latin typeface="Garamond" panose="02020404030301010803" pitchFamily="18" charset="0"/>
              </a:rPr>
              <a:t>Diritto romano</a:t>
            </a:r>
          </a:p>
          <a:p>
            <a:endParaRPr lang="it-IT" sz="2400" dirty="0" smtClean="0">
              <a:latin typeface="Garamond" panose="02020404030301010803" pitchFamily="18" charset="0"/>
            </a:endParaRPr>
          </a:p>
          <a:p>
            <a:r>
              <a:rPr lang="it-IT" sz="2400" dirty="0" smtClean="0">
                <a:latin typeface="Garamond" panose="02020404030301010803" pitchFamily="18" charset="0"/>
              </a:rPr>
              <a:t>Editto di Rotari (redatto in lingua LATINA)</a:t>
            </a:r>
          </a:p>
          <a:p>
            <a:endParaRPr lang="it-IT" sz="2400" dirty="0">
              <a:latin typeface="Garamond" panose="02020404030301010803" pitchFamily="18" charset="0"/>
            </a:endParaRPr>
          </a:p>
          <a:p>
            <a:endParaRPr lang="it-IT" sz="2400" dirty="0" smtClean="0">
              <a:latin typeface="Garamond" panose="02020404030301010803" pitchFamily="18" charset="0"/>
            </a:endParaRPr>
          </a:p>
          <a:p>
            <a:endParaRPr lang="it-IT" sz="2800" b="1" dirty="0">
              <a:latin typeface="Garamond" panose="02020404030301010803" pitchFamily="18" charset="0"/>
            </a:endParaRPr>
          </a:p>
          <a:p>
            <a:endParaRPr lang="it-IT" sz="2800" b="1" dirty="0" smtClean="0">
              <a:latin typeface="Garamond" panose="02020404030301010803" pitchFamily="18" charset="0"/>
            </a:endParaRPr>
          </a:p>
          <a:p>
            <a:endParaRPr lang="it-IT" dirty="0"/>
          </a:p>
        </p:txBody>
      </p:sp>
    </p:spTree>
    <p:extLst>
      <p:ext uri="{BB962C8B-B14F-4D97-AF65-F5344CB8AC3E}">
        <p14:creationId xmlns:p14="http://schemas.microsoft.com/office/powerpoint/2010/main" val="4191296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r>
              <a:rPr lang="it-IT" sz="2800" b="1" dirty="0">
                <a:latin typeface="Garamond" panose="02020404030301010803" pitchFamily="18" charset="0"/>
              </a:rPr>
              <a:t>E</a:t>
            </a:r>
            <a:r>
              <a:rPr lang="it-IT" sz="2800" b="1" dirty="0" smtClean="0">
                <a:latin typeface="Garamond" panose="02020404030301010803" pitchFamily="18" charset="0"/>
              </a:rPr>
              <a:t>conomia </a:t>
            </a:r>
            <a:r>
              <a:rPr lang="it-IT" sz="2800" b="1" dirty="0">
                <a:latin typeface="Garamond" panose="02020404030301010803" pitchFamily="18" charset="0"/>
              </a:rPr>
              <a:t>agraria e longobardi</a:t>
            </a:r>
            <a:endParaRPr lang="it-IT" sz="2800" dirty="0">
              <a:latin typeface="Garamond" panose="02020404030301010803" pitchFamily="18" charset="0"/>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lnSpc>
                <a:spcPct val="120000"/>
              </a:lnSpc>
              <a:spcBef>
                <a:spcPts val="0"/>
              </a:spcBef>
              <a:buNone/>
            </a:pPr>
            <a:r>
              <a:rPr lang="it-IT" sz="1900" dirty="0" smtClean="0">
                <a:latin typeface="Garamond" panose="02020404030301010803" pitchFamily="18" charset="0"/>
              </a:rPr>
              <a:t>Non possediamo fonti atte a chiarire quali modalità adottarono i longobardi una volta penetrati in Italia. Pare </a:t>
            </a:r>
          </a:p>
          <a:p>
            <a:pPr marL="0" indent="0" algn="just">
              <a:lnSpc>
                <a:spcPct val="120000"/>
              </a:lnSpc>
              <a:spcBef>
                <a:spcPts val="0"/>
              </a:spcBef>
              <a:buNone/>
            </a:pPr>
            <a:r>
              <a:rPr lang="it-IT" sz="1900" dirty="0">
                <a:latin typeface="Garamond" panose="02020404030301010803" pitchFamily="18" charset="0"/>
              </a:rPr>
              <a:t>p</a:t>
            </a:r>
            <a:r>
              <a:rPr lang="it-IT" sz="1900" dirty="0" smtClean="0">
                <a:latin typeface="Garamond" panose="02020404030301010803" pitchFamily="18" charset="0"/>
              </a:rPr>
              <a:t>erò poco plausibile che i longobardi abbiamo reso schiavi i romani, o espropriato terreni su larga scala. «È </a:t>
            </a:r>
          </a:p>
          <a:p>
            <a:pPr marL="0" indent="0" algn="just">
              <a:lnSpc>
                <a:spcPct val="120000"/>
              </a:lnSpc>
              <a:spcBef>
                <a:spcPts val="0"/>
              </a:spcBef>
              <a:buNone/>
            </a:pPr>
            <a:r>
              <a:rPr lang="it-IT" sz="1900" dirty="0" smtClean="0">
                <a:latin typeface="Garamond" panose="02020404030301010803" pitchFamily="18" charset="0"/>
              </a:rPr>
              <a:t>stato ipotizzato, al di là della comparsa di una classe di semiliberi (</a:t>
            </a:r>
            <a:r>
              <a:rPr lang="it-IT" sz="1900" i="1" dirty="0" err="1" smtClean="0">
                <a:latin typeface="Garamond" panose="02020404030301010803" pitchFamily="18" charset="0"/>
              </a:rPr>
              <a:t>aldiones</a:t>
            </a:r>
            <a:r>
              <a:rPr lang="it-IT" sz="1900" dirty="0" smtClean="0">
                <a:latin typeface="Garamond" panose="02020404030301010803" pitchFamily="18" charset="0"/>
              </a:rPr>
              <a:t>), che i romani abbiano conservato </a:t>
            </a:r>
          </a:p>
          <a:p>
            <a:pPr marL="0" indent="0" algn="just">
              <a:lnSpc>
                <a:spcPct val="120000"/>
              </a:lnSpc>
              <a:spcBef>
                <a:spcPts val="0"/>
              </a:spcBef>
              <a:buNone/>
            </a:pPr>
            <a:r>
              <a:rPr lang="it-IT" sz="1900" smtClean="0">
                <a:latin typeface="Garamond" panose="02020404030301010803" pitchFamily="18" charset="0"/>
              </a:rPr>
              <a:t>insieme alla libertà </a:t>
            </a:r>
            <a:r>
              <a:rPr lang="it-IT" sz="1900" dirty="0" smtClean="0">
                <a:latin typeface="Garamond" panose="02020404030301010803" pitchFamily="18" charset="0"/>
              </a:rPr>
              <a:t>personale anche l’uso delle loro terre, che poterono essere gravate di oneri e servizi, acquisendo i loro possessori il ruolo di </a:t>
            </a:r>
            <a:r>
              <a:rPr lang="it-IT" sz="1900" i="1" dirty="0" err="1" smtClean="0">
                <a:latin typeface="Garamond" panose="02020404030301010803" pitchFamily="18" charset="0"/>
              </a:rPr>
              <a:t>tributarii</a:t>
            </a:r>
            <a:r>
              <a:rPr lang="it-IT" sz="1900" dirty="0" smtClean="0">
                <a:latin typeface="Garamond" panose="02020404030301010803" pitchFamily="18" charset="0"/>
              </a:rPr>
              <a:t>. È altresì appurato che molti romani di condizione inferiore cercarono riparo presso i longobardi per sottrarsi alla tirannia dei padroni di cui condividevano l’origine etnica, fenomeno del resto noto anche in altre aree europee. Le dotazioni terriere ai manipoli di guerrieri longobardi (</a:t>
            </a:r>
            <a:r>
              <a:rPr lang="it-IT" sz="1900" i="1" dirty="0" smtClean="0">
                <a:latin typeface="Garamond" panose="02020404030301010803" pitchFamily="18" charset="0"/>
              </a:rPr>
              <a:t>gasindi</a:t>
            </a:r>
            <a:r>
              <a:rPr lang="it-IT" sz="1900" dirty="0" smtClean="0">
                <a:latin typeface="Garamond" panose="02020404030301010803" pitchFamily="18" charset="0"/>
              </a:rPr>
              <a:t>) poterono facilmente essere ritagliate entro le vaste sodaglie [ossia terreni incolti] che si produssero sul suolo italico in conseguenza dell’abbandono dovuto alla mortalità che decimò la popolazione. Né fu infrequente che i nuovi proprietari, lungi dal vivere delle rendite che assicuravano loro i nuovi soggetti, lavorassero a loro volta la terra, in un quadro molto articolato di situazioni sociali. Ebbe forse in una prima fase un ruolo di preminenza nell’assegnazione di terre l’organizzazione sociale delle </a:t>
            </a:r>
            <a:r>
              <a:rPr lang="it-IT" sz="1900" i="1" dirty="0" err="1" smtClean="0">
                <a:latin typeface="Garamond" panose="02020404030301010803" pitchFamily="18" charset="0"/>
              </a:rPr>
              <a:t>farae</a:t>
            </a:r>
            <a:r>
              <a:rPr lang="it-IT" sz="1900" dirty="0" smtClean="0">
                <a:latin typeface="Garamond" panose="02020404030301010803" pitchFamily="18" charset="0"/>
              </a:rPr>
              <a:t>, che comunque, al di là della sopravvivenza nella toponomastica, non dovettero resistere a lungo come organizzazione collettiva nella occupazione del suolo, sgretolandosi rapidamente sotto l’incalzare di incroci etnici e delle operazioni militari» (F. Cardini – M. Montesano, </a:t>
            </a:r>
            <a:r>
              <a:rPr lang="it-IT" sz="1900" i="1" dirty="0" smtClean="0">
                <a:latin typeface="Garamond" panose="02020404030301010803" pitchFamily="18" charset="0"/>
              </a:rPr>
              <a:t>Storia medievale</a:t>
            </a:r>
            <a:r>
              <a:rPr lang="it-IT" sz="1900" dirty="0" smtClean="0">
                <a:latin typeface="Garamond" panose="02020404030301010803" pitchFamily="18" charset="0"/>
              </a:rPr>
              <a:t>, Firenze, Le </a:t>
            </a:r>
            <a:r>
              <a:rPr lang="it-IT" sz="1900" dirty="0" err="1" smtClean="0">
                <a:latin typeface="Garamond" panose="02020404030301010803" pitchFamily="18" charset="0"/>
              </a:rPr>
              <a:t>Monnier</a:t>
            </a:r>
            <a:r>
              <a:rPr lang="it-IT" sz="1900" dirty="0" smtClean="0">
                <a:latin typeface="Garamond" panose="02020404030301010803" pitchFamily="18" charset="0"/>
              </a:rPr>
              <a:t>, 2006, pp. 129-130).</a:t>
            </a:r>
            <a:endParaRPr lang="it-IT" sz="1900" cap="all"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551" y="730251"/>
            <a:ext cx="7200900" cy="895349"/>
          </a:xfrm>
        </p:spPr>
        <p:txBody>
          <a:bodyPr>
            <a:normAutofit/>
          </a:bodyPr>
          <a:lstStyle/>
          <a:p>
            <a:pPr algn="ctr"/>
            <a:r>
              <a:rPr lang="it-IT" sz="2800" b="1" dirty="0" smtClean="0">
                <a:latin typeface="Garamond" panose="02020404030301010803" pitchFamily="18" charset="0"/>
              </a:rPr>
              <a:t>Longobardi in </a:t>
            </a:r>
            <a:r>
              <a:rPr lang="it-IT" sz="2800" b="1" dirty="0">
                <a:latin typeface="Garamond" panose="02020404030301010803" pitchFamily="18" charset="0"/>
              </a:rPr>
              <a:t>Italia</a:t>
            </a:r>
            <a:r>
              <a:rPr lang="it-IT" sz="2800" dirty="0">
                <a:latin typeface="Garamond" panose="02020404030301010803" pitchFamily="18" charset="0"/>
              </a:rPr>
              <a:t/>
            </a:r>
            <a:br>
              <a:rPr lang="it-IT" sz="2800" dirty="0">
                <a:latin typeface="Garamond" panose="02020404030301010803" pitchFamily="18" charset="0"/>
              </a:rPr>
            </a:br>
            <a:endParaRPr lang="it-IT" sz="3000" b="1" dirty="0">
              <a:latin typeface="Arial"/>
              <a:ea typeface="Helvetica Neue LT Std 65 Medium" charset="0"/>
              <a:cs typeface="Arial"/>
            </a:endParaRPr>
          </a:p>
        </p:txBody>
      </p:sp>
      <p:sp>
        <p:nvSpPr>
          <p:cNvPr id="3" name="Segnaposto contenuto 2"/>
          <p:cNvSpPr>
            <a:spLocks noGrp="1"/>
          </p:cNvSpPr>
          <p:nvPr>
            <p:ph idx="1"/>
          </p:nvPr>
        </p:nvSpPr>
        <p:spPr>
          <a:xfrm>
            <a:off x="198784" y="1371600"/>
            <a:ext cx="11821766" cy="5486400"/>
          </a:xfrm>
        </p:spPr>
        <p:txBody>
          <a:bodyPr>
            <a:noAutofit/>
          </a:bodyPr>
          <a:lstStyle/>
          <a:p>
            <a:pPr marL="0" indent="0" algn="just">
              <a:lnSpc>
                <a:spcPct val="120000"/>
              </a:lnSpc>
              <a:spcBef>
                <a:spcPts val="0"/>
              </a:spcBef>
              <a:buNone/>
            </a:pPr>
            <a:r>
              <a:rPr lang="it-IT" sz="1900" dirty="0" smtClean="0">
                <a:latin typeface="Garamond" panose="02020404030301010803" pitchFamily="18" charset="0"/>
              </a:rPr>
              <a:t>L’unità </a:t>
            </a:r>
            <a:r>
              <a:rPr lang="it-IT" sz="1900" dirty="0">
                <a:latin typeface="Garamond" panose="02020404030301010803" pitchFamily="18" charset="0"/>
              </a:rPr>
              <a:t>politica e (almeno programmaticamente) quella religiosa, che l’Oriente dell’Impero aveva mantenuto, </a:t>
            </a:r>
            <a:endParaRPr lang="it-IT" sz="1900" dirty="0" smtClean="0">
              <a:latin typeface="Garamond" panose="02020404030301010803" pitchFamily="18" charset="0"/>
            </a:endParaRPr>
          </a:p>
          <a:p>
            <a:pPr marL="0" indent="0" algn="just">
              <a:lnSpc>
                <a:spcPct val="120000"/>
              </a:lnSpc>
              <a:spcBef>
                <a:spcPts val="0"/>
              </a:spcBef>
              <a:buNone/>
            </a:pPr>
            <a:r>
              <a:rPr lang="it-IT" sz="1900" dirty="0" smtClean="0">
                <a:latin typeface="Garamond" panose="02020404030301010803" pitchFamily="18" charset="0"/>
              </a:rPr>
              <a:t>come abbiamo </a:t>
            </a:r>
            <a:r>
              <a:rPr lang="it-IT" sz="1900" dirty="0">
                <a:latin typeface="Garamond" panose="02020404030301010803" pitchFamily="18" charset="0"/>
              </a:rPr>
              <a:t>ricordato non apparteneva più da molto all’Occidente. Particolare importante, era venuto a </a:t>
            </a:r>
            <a:endParaRPr lang="it-IT" sz="1900" dirty="0" smtClean="0">
              <a:latin typeface="Garamond" panose="02020404030301010803" pitchFamily="18" charset="0"/>
            </a:endParaRPr>
          </a:p>
          <a:p>
            <a:pPr marL="0" indent="0" algn="just">
              <a:lnSpc>
                <a:spcPct val="120000"/>
              </a:lnSpc>
              <a:spcBef>
                <a:spcPts val="0"/>
              </a:spcBef>
              <a:buNone/>
            </a:pPr>
            <a:r>
              <a:rPr lang="it-IT" sz="1900" dirty="0" smtClean="0">
                <a:latin typeface="Garamond" panose="02020404030301010803" pitchFamily="18" charset="0"/>
              </a:rPr>
              <a:t>mancare </a:t>
            </a:r>
            <a:r>
              <a:rPr lang="it-IT" sz="1900" dirty="0">
                <a:latin typeface="Garamond" panose="02020404030301010803" pitchFamily="18" charset="0"/>
              </a:rPr>
              <a:t>il </a:t>
            </a:r>
            <a:r>
              <a:rPr lang="it-IT" sz="1900" dirty="0" smtClean="0">
                <a:latin typeface="Garamond" panose="02020404030301010803" pitchFamily="18" charset="0"/>
              </a:rPr>
              <a:t>legame </a:t>
            </a:r>
            <a:r>
              <a:rPr lang="it-IT" sz="1900" dirty="0">
                <a:latin typeface="Garamond" panose="02020404030301010803" pitchFamily="18" charset="0"/>
              </a:rPr>
              <a:t>tra autorità politica e clero, nonostante le conversioni dei sovrani franco, anglosassone e </a:t>
            </a:r>
            <a:endParaRPr lang="it-IT" sz="1900" dirty="0" smtClean="0">
              <a:latin typeface="Garamond" panose="02020404030301010803" pitchFamily="18" charset="0"/>
            </a:endParaRPr>
          </a:p>
          <a:p>
            <a:pPr marL="0" indent="0" algn="just">
              <a:lnSpc>
                <a:spcPct val="120000"/>
              </a:lnSpc>
              <a:spcBef>
                <a:spcPts val="0"/>
              </a:spcBef>
              <a:buNone/>
            </a:pPr>
            <a:r>
              <a:rPr lang="it-IT" sz="1900" dirty="0" smtClean="0">
                <a:latin typeface="Garamond" panose="02020404030301010803" pitchFamily="18" charset="0"/>
              </a:rPr>
              <a:t>visigoto</a:t>
            </a:r>
            <a:r>
              <a:rPr lang="it-IT" sz="1900" dirty="0">
                <a:latin typeface="Garamond" panose="02020404030301010803" pitchFamily="18" charset="0"/>
              </a:rPr>
              <a:t>. In Italia, in </a:t>
            </a:r>
            <a:r>
              <a:rPr lang="it-IT" sz="1900" dirty="0" smtClean="0">
                <a:latin typeface="Garamond" panose="02020404030301010803" pitchFamily="18" charset="0"/>
              </a:rPr>
              <a:t>special </a:t>
            </a:r>
            <a:r>
              <a:rPr lang="it-IT" sz="1900" dirty="0">
                <a:latin typeface="Garamond" panose="02020404030301010803" pitchFamily="18" charset="0"/>
              </a:rPr>
              <a:t>modo dopo il regno di Rotari (636-652), dai re longobardi non venne ostacolata la conversione al </a:t>
            </a:r>
            <a:r>
              <a:rPr lang="it-IT" sz="1900" dirty="0" smtClean="0">
                <a:latin typeface="Garamond" panose="02020404030301010803" pitchFamily="18" charset="0"/>
              </a:rPr>
              <a:t>cristianesimo cattolico dei sudditi </a:t>
            </a:r>
            <a:r>
              <a:rPr lang="it-IT" sz="1900" dirty="0">
                <a:latin typeface="Garamond" panose="02020404030301010803" pitchFamily="18" charset="0"/>
              </a:rPr>
              <a:t>longobardi, che erano ariani. I sovrani iniziarono pure a compiere atti di omaggio nei confronti del papa, donando al soglio pontificio beni e terre. </a:t>
            </a:r>
            <a:endParaRPr lang="it-IT" sz="1900" dirty="0" smtClean="0">
              <a:latin typeface="Garamond" panose="02020404030301010803" pitchFamily="18" charset="0"/>
            </a:endParaRPr>
          </a:p>
          <a:p>
            <a:pPr marL="0" indent="0" algn="just">
              <a:lnSpc>
                <a:spcPct val="120000"/>
              </a:lnSpc>
              <a:spcBef>
                <a:spcPts val="0"/>
              </a:spcBef>
              <a:buNone/>
            </a:pPr>
            <a:r>
              <a:rPr lang="it-IT" sz="1900" dirty="0" smtClean="0">
                <a:latin typeface="Garamond" panose="02020404030301010803" pitchFamily="18" charset="0"/>
              </a:rPr>
              <a:t>Era </a:t>
            </a:r>
            <a:r>
              <a:rPr lang="it-IT" sz="1900" dirty="0">
                <a:latin typeface="Garamond" panose="02020404030301010803" pitchFamily="18" charset="0"/>
              </a:rPr>
              <a:t>una mossa politica: la legittimazione del potere longobardo dipendeva, anche per l’imperatore d’Oriente, dal rispetto che i sovrani avrebbero mostrato al papa. </a:t>
            </a:r>
            <a:r>
              <a:rPr lang="it-IT" sz="1900" dirty="0" smtClean="0">
                <a:latin typeface="Garamond" panose="02020404030301010803" pitchFamily="18" charset="0"/>
              </a:rPr>
              <a:t>I buoni </a:t>
            </a:r>
            <a:r>
              <a:rPr lang="it-IT" sz="1900" dirty="0">
                <a:latin typeface="Garamond" panose="02020404030301010803" pitchFamily="18" charset="0"/>
              </a:rPr>
              <a:t>rapporti con i longobardi vennero meno quando la nuova dinastia </a:t>
            </a:r>
            <a:r>
              <a:rPr lang="it-IT" sz="1900" dirty="0" err="1">
                <a:latin typeface="Garamond" panose="02020404030301010803" pitchFamily="18" charset="0"/>
              </a:rPr>
              <a:t>pipinide</a:t>
            </a:r>
            <a:r>
              <a:rPr lang="it-IT" sz="1900" dirty="0">
                <a:latin typeface="Garamond" panose="02020404030301010803" pitchFamily="18" charset="0"/>
              </a:rPr>
              <a:t> prese il potere in Francia, soppiantando quella merovingia. Pipino si accordò con il papa Stefano II, che unse Pipino come re, recandosi di persona in Francia allo scopo, nel 754.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971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TotalTime>
  <Words>2315</Words>
  <Application>Microsoft Office PowerPoint</Application>
  <PresentationFormat>Widescreen</PresentationFormat>
  <Paragraphs>127</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3</vt:lpstr>
      <vt:lpstr>Presentazione standard di PowerPoint</vt:lpstr>
      <vt:lpstr>Presentazione standard di PowerPoint</vt:lpstr>
      <vt:lpstr>Presentazione standard di PowerPoint</vt:lpstr>
      <vt:lpstr>Presentazione standard di PowerPoint</vt:lpstr>
      <vt:lpstr>Presentazione standard di PowerPoint</vt:lpstr>
      <vt:lpstr>Economia agraria e longobardi</vt:lpstr>
      <vt:lpstr>Longobardi in Italia </vt:lpstr>
      <vt:lpstr>L’autorità del papa</vt:lpstr>
      <vt:lpstr>L’autorità del papa</vt:lpstr>
      <vt:lpstr>L’autorità del papa</vt:lpstr>
      <vt:lpstr>L’autorità del papa</vt:lpstr>
      <vt:lpstr>L’autorità del papa</vt:lpstr>
      <vt:lpstr>L’autorità del papa</vt:lpstr>
      <vt:lpstr>L’autorità del papa</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37</cp:revision>
  <dcterms:created xsi:type="dcterms:W3CDTF">2018-11-14T14:16:16Z</dcterms:created>
  <dcterms:modified xsi:type="dcterms:W3CDTF">2019-10-01T14:03:36Z</dcterms:modified>
</cp:coreProperties>
</file>